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 id="2147483727" r:id="rId2"/>
  </p:sldMasterIdLst>
  <p:notesMasterIdLst>
    <p:notesMasterId r:id="rId77"/>
  </p:notesMasterIdLst>
  <p:sldIdLst>
    <p:sldId id="256" r:id="rId3"/>
    <p:sldId id="257" r:id="rId4"/>
    <p:sldId id="269" r:id="rId5"/>
    <p:sldId id="490" r:id="rId6"/>
    <p:sldId id="492" r:id="rId7"/>
    <p:sldId id="259" r:id="rId8"/>
    <p:sldId id="258" r:id="rId9"/>
    <p:sldId id="268" r:id="rId10"/>
    <p:sldId id="267" r:id="rId11"/>
    <p:sldId id="270" r:id="rId12"/>
    <p:sldId id="260" r:id="rId13"/>
    <p:sldId id="264" r:id="rId14"/>
    <p:sldId id="263" r:id="rId15"/>
    <p:sldId id="312" r:id="rId16"/>
    <p:sldId id="262" r:id="rId17"/>
    <p:sldId id="261" r:id="rId18"/>
    <p:sldId id="271" r:id="rId19"/>
    <p:sldId id="517" r:id="rId20"/>
    <p:sldId id="365" r:id="rId21"/>
    <p:sldId id="500" r:id="rId22"/>
    <p:sldId id="501" r:id="rId23"/>
    <p:sldId id="276" r:id="rId24"/>
    <p:sldId id="502" r:id="rId25"/>
    <p:sldId id="518" r:id="rId26"/>
    <p:sldId id="504" r:id="rId27"/>
    <p:sldId id="505" r:id="rId28"/>
    <p:sldId id="506" r:id="rId29"/>
    <p:sldId id="507" r:id="rId30"/>
    <p:sldId id="508" r:id="rId31"/>
    <p:sldId id="509" r:id="rId32"/>
    <p:sldId id="519" r:id="rId33"/>
    <p:sldId id="520" r:id="rId34"/>
    <p:sldId id="521" r:id="rId35"/>
    <p:sldId id="522" r:id="rId36"/>
    <p:sldId id="523" r:id="rId37"/>
    <p:sldId id="524" r:id="rId38"/>
    <p:sldId id="525" r:id="rId39"/>
    <p:sldId id="526" r:id="rId40"/>
    <p:sldId id="527" r:id="rId41"/>
    <p:sldId id="528" r:id="rId42"/>
    <p:sldId id="529" r:id="rId43"/>
    <p:sldId id="530" r:id="rId44"/>
    <p:sldId id="531" r:id="rId45"/>
    <p:sldId id="532" r:id="rId46"/>
    <p:sldId id="533" r:id="rId47"/>
    <p:sldId id="280" r:id="rId48"/>
    <p:sldId id="281" r:id="rId49"/>
    <p:sldId id="282" r:id="rId50"/>
    <p:sldId id="472" r:id="rId51"/>
    <p:sldId id="473" r:id="rId52"/>
    <p:sldId id="510" r:id="rId53"/>
    <p:sldId id="471" r:id="rId54"/>
    <p:sldId id="511" r:id="rId55"/>
    <p:sldId id="283" r:id="rId56"/>
    <p:sldId id="481" r:id="rId57"/>
    <p:sldId id="482" r:id="rId58"/>
    <p:sldId id="284" r:id="rId59"/>
    <p:sldId id="483" r:id="rId60"/>
    <p:sldId id="512" r:id="rId61"/>
    <p:sldId id="480" r:id="rId62"/>
    <p:sldId id="413" r:id="rId63"/>
    <p:sldId id="485" r:id="rId64"/>
    <p:sldId id="414" r:id="rId65"/>
    <p:sldId id="415" r:id="rId66"/>
    <p:sldId id="487" r:id="rId67"/>
    <p:sldId id="513" r:id="rId68"/>
    <p:sldId id="486" r:id="rId69"/>
    <p:sldId id="484" r:id="rId70"/>
    <p:sldId id="387" r:id="rId71"/>
    <p:sldId id="286" r:id="rId72"/>
    <p:sldId id="479" r:id="rId73"/>
    <p:sldId id="514" r:id="rId74"/>
    <p:sldId id="497" r:id="rId75"/>
    <p:sldId id="516" r:id="rId76"/>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A8F58FCC-2BA2-47F3-89DC-5C82326A65DB}">
          <p14:sldIdLst>
            <p14:sldId id="256"/>
            <p14:sldId id="257"/>
            <p14:sldId id="269"/>
            <p14:sldId id="490"/>
            <p14:sldId id="492"/>
            <p14:sldId id="259"/>
            <p14:sldId id="258"/>
            <p14:sldId id="268"/>
            <p14:sldId id="267"/>
            <p14:sldId id="270"/>
            <p14:sldId id="260"/>
            <p14:sldId id="264"/>
            <p14:sldId id="263"/>
            <p14:sldId id="312"/>
            <p14:sldId id="262"/>
            <p14:sldId id="261"/>
            <p14:sldId id="271"/>
            <p14:sldId id="517"/>
            <p14:sldId id="365"/>
            <p14:sldId id="500"/>
            <p14:sldId id="501"/>
            <p14:sldId id="276"/>
            <p14:sldId id="502"/>
            <p14:sldId id="518"/>
            <p14:sldId id="504"/>
            <p14:sldId id="505"/>
            <p14:sldId id="506"/>
            <p14:sldId id="507"/>
            <p14:sldId id="508"/>
            <p14:sldId id="509"/>
            <p14:sldId id="519"/>
            <p14:sldId id="520"/>
            <p14:sldId id="521"/>
            <p14:sldId id="522"/>
            <p14:sldId id="523"/>
            <p14:sldId id="524"/>
            <p14:sldId id="525"/>
            <p14:sldId id="526"/>
            <p14:sldId id="527"/>
            <p14:sldId id="528"/>
            <p14:sldId id="529"/>
            <p14:sldId id="530"/>
            <p14:sldId id="531"/>
            <p14:sldId id="532"/>
            <p14:sldId id="533"/>
            <p14:sldId id="280"/>
            <p14:sldId id="281"/>
            <p14:sldId id="282"/>
            <p14:sldId id="472"/>
            <p14:sldId id="473"/>
            <p14:sldId id="510"/>
            <p14:sldId id="471"/>
            <p14:sldId id="511"/>
            <p14:sldId id="283"/>
            <p14:sldId id="481"/>
            <p14:sldId id="482"/>
            <p14:sldId id="284"/>
            <p14:sldId id="483"/>
            <p14:sldId id="512"/>
            <p14:sldId id="480"/>
            <p14:sldId id="413"/>
            <p14:sldId id="485"/>
            <p14:sldId id="414"/>
            <p14:sldId id="415"/>
            <p14:sldId id="487"/>
            <p14:sldId id="513"/>
            <p14:sldId id="486"/>
            <p14:sldId id="484"/>
            <p14:sldId id="387"/>
            <p14:sldId id="286"/>
            <p14:sldId id="479"/>
            <p14:sldId id="514"/>
            <p14:sldId id="497"/>
            <p14:sldId id="516"/>
          </p14:sldIdLst>
        </p14:section>
        <p14:section name="タイトルなしのセクション" id="{07B03253-35E4-4CE3-BE6F-1AEE6067D6F9}">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相馬 幸恵" initials="相馬" lastIdx="3" clrIdx="0">
    <p:extLst>
      <p:ext uri="{19B8F6BF-5375-455C-9EA6-DF929625EA0E}">
        <p15:presenceInfo xmlns:p15="http://schemas.microsoft.com/office/powerpoint/2012/main" userId="3dfd78abac30512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00"/>
    <a:srgbClr val="FF0066"/>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4"/>
    <p:restoredTop sz="60909" autoAdjust="0"/>
  </p:normalViewPr>
  <p:slideViewPr>
    <p:cSldViewPr snapToGrid="0">
      <p:cViewPr varScale="1">
        <p:scale>
          <a:sx n="64" d="100"/>
          <a:sy n="64" d="100"/>
        </p:scale>
        <p:origin x="636" y="60"/>
      </p:cViewPr>
      <p:guideLst/>
    </p:cSldViewPr>
  </p:slideViewPr>
  <p:notesTextViewPr>
    <p:cViewPr>
      <p:scale>
        <a:sx n="100" d="100"/>
        <a:sy n="100" d="100"/>
      </p:scale>
      <p:origin x="0" y="0"/>
    </p:cViewPr>
  </p:notesTextViewPr>
  <p:sorterViewPr>
    <p:cViewPr>
      <p:scale>
        <a:sx n="154" d="100"/>
        <a:sy n="154" d="100"/>
      </p:scale>
      <p:origin x="0" y="-5346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commentAuthors" Target="commentAuthors.xml"/><Relationship Id="rId8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4CDE4F-51C9-4E4D-A540-99DF577034D6}" type="doc">
      <dgm:prSet loTypeId="urn:microsoft.com/office/officeart/2005/8/layout/cycle1" loCatId="cycle" qsTypeId="urn:microsoft.com/office/officeart/2005/8/quickstyle/simple1" qsCatId="simple" csTypeId="urn:microsoft.com/office/officeart/2005/8/colors/colorful3" csCatId="colorful" phldr="1"/>
      <dgm:spPr/>
      <dgm:t>
        <a:bodyPr/>
        <a:lstStyle/>
        <a:p>
          <a:endParaRPr kumimoji="1" lang="ja-JP" altLang="en-US"/>
        </a:p>
      </dgm:t>
    </dgm:pt>
    <dgm:pt modelId="{10A217BB-16E6-4780-821B-FB34B7188A7D}">
      <dgm:prSet phldrT="[テキスト]"/>
      <dgm:spPr/>
      <dgm:t>
        <a:bodyPr/>
        <a:lstStyle/>
        <a:p>
          <a:r>
            <a:rPr kumimoji="1" lang="ja-JP" altLang="en-US">
              <a:latin typeface="HG丸ｺﾞｼｯｸM-PRO" panose="020F0600000000000000" pitchFamily="50" charset="-128"/>
              <a:ea typeface="HG丸ｺﾞｼｯｸM-PRO" panose="020F0600000000000000" pitchFamily="50" charset="-128"/>
            </a:rPr>
            <a:t>情報　収集</a:t>
          </a:r>
        </a:p>
      </dgm:t>
    </dgm:pt>
    <dgm:pt modelId="{9F9B665F-77EE-44EA-8AC0-7798C268F077}" type="parTrans" cxnId="{0F515620-5F19-44E9-A6EA-F74CAB3208A9}">
      <dgm:prSet/>
      <dgm:spPr/>
      <dgm:t>
        <a:bodyPr/>
        <a:lstStyle/>
        <a:p>
          <a:endParaRPr kumimoji="1" lang="ja-JP" altLang="en-US"/>
        </a:p>
      </dgm:t>
    </dgm:pt>
    <dgm:pt modelId="{7AE55EBD-1C7D-4323-843B-A8E33714FF92}" type="sibTrans" cxnId="{0F515620-5F19-44E9-A6EA-F74CAB3208A9}">
      <dgm:prSet/>
      <dgm:spPr/>
      <dgm:t>
        <a:bodyPr/>
        <a:lstStyle/>
        <a:p>
          <a:endParaRPr kumimoji="1" lang="ja-JP" altLang="en-US"/>
        </a:p>
      </dgm:t>
    </dgm:pt>
    <dgm:pt modelId="{8732CBD7-45D6-4AE2-84D6-F223153403A8}">
      <dgm:prSet phldrT="[テキスト]"/>
      <dgm:spPr/>
      <dgm:t>
        <a:bodyPr/>
        <a:lstStyle/>
        <a:p>
          <a:r>
            <a:rPr kumimoji="1" lang="ja-JP" altLang="en-US">
              <a:latin typeface="HG丸ｺﾞｼｯｸM-PRO" panose="020F0600000000000000" pitchFamily="50" charset="-128"/>
              <a:ea typeface="HG丸ｺﾞｼｯｸM-PRO" panose="020F0600000000000000" pitchFamily="50" charset="-128"/>
            </a:rPr>
            <a:t>対策　立案</a:t>
          </a:r>
        </a:p>
      </dgm:t>
    </dgm:pt>
    <dgm:pt modelId="{D9C831D8-8FEE-4673-853F-DA81A312905B}" type="parTrans" cxnId="{29D1E1C8-2361-4FD4-A94D-6B8541646581}">
      <dgm:prSet/>
      <dgm:spPr/>
      <dgm:t>
        <a:bodyPr/>
        <a:lstStyle/>
        <a:p>
          <a:endParaRPr kumimoji="1" lang="ja-JP" altLang="en-US"/>
        </a:p>
      </dgm:t>
    </dgm:pt>
    <dgm:pt modelId="{ECEDD7DF-66BE-4A86-9F63-679DA0518C88}" type="sibTrans" cxnId="{29D1E1C8-2361-4FD4-A94D-6B8541646581}">
      <dgm:prSet/>
      <dgm:spPr/>
      <dgm:t>
        <a:bodyPr/>
        <a:lstStyle/>
        <a:p>
          <a:endParaRPr kumimoji="1" lang="ja-JP" altLang="en-US"/>
        </a:p>
      </dgm:t>
    </dgm:pt>
    <dgm:pt modelId="{B7606634-012B-4E33-BC31-670DF33B89B5}">
      <dgm:prSet phldrT="[テキスト]"/>
      <dgm:spPr/>
      <dgm:t>
        <a:bodyPr/>
        <a:lstStyle/>
        <a:p>
          <a:r>
            <a:rPr kumimoji="1" lang="ja-JP" altLang="en-US">
              <a:latin typeface="HG丸ｺﾞｼｯｸM-PRO" panose="020F0600000000000000" pitchFamily="50" charset="-128"/>
              <a:ea typeface="HG丸ｺﾞｼｯｸM-PRO" panose="020F0600000000000000" pitchFamily="50" charset="-128"/>
            </a:rPr>
            <a:t>対策の実施</a:t>
          </a:r>
        </a:p>
      </dgm:t>
    </dgm:pt>
    <dgm:pt modelId="{63E51DB0-CC2C-4EE4-8E2A-3C616C5A907E}" type="parTrans" cxnId="{D42A3BFF-A16D-41DB-A112-0FACF3A839A0}">
      <dgm:prSet/>
      <dgm:spPr/>
      <dgm:t>
        <a:bodyPr/>
        <a:lstStyle/>
        <a:p>
          <a:endParaRPr kumimoji="1" lang="ja-JP" altLang="en-US"/>
        </a:p>
      </dgm:t>
    </dgm:pt>
    <dgm:pt modelId="{CF9A9AEC-42E1-470D-86E5-DF8B660F6C6C}" type="sibTrans" cxnId="{D42A3BFF-A16D-41DB-A112-0FACF3A839A0}">
      <dgm:prSet/>
      <dgm:spPr/>
      <dgm:t>
        <a:bodyPr/>
        <a:lstStyle/>
        <a:p>
          <a:endParaRPr kumimoji="1" lang="ja-JP" altLang="en-US"/>
        </a:p>
      </dgm:t>
    </dgm:pt>
    <dgm:pt modelId="{CD886644-F3CF-49E6-8FA0-44F4D7748A97}">
      <dgm:prSet phldrT="[テキスト]"/>
      <dgm:spPr/>
      <dgm:t>
        <a:bodyPr/>
        <a:lstStyle/>
        <a:p>
          <a:r>
            <a:rPr kumimoji="1" lang="ja-JP" altLang="en-US">
              <a:latin typeface="HG丸ｺﾞｼｯｸM-PRO" panose="020F0600000000000000" pitchFamily="50" charset="-128"/>
              <a:ea typeface="HG丸ｺﾞｼｯｸM-PRO" panose="020F0600000000000000" pitchFamily="50" charset="-128"/>
            </a:rPr>
            <a:t>評価</a:t>
          </a:r>
        </a:p>
      </dgm:t>
    </dgm:pt>
    <dgm:pt modelId="{88995694-415F-4944-B34A-CFF2B3D36E82}" type="parTrans" cxnId="{2418D773-56CA-402B-A8FF-FDA60EC064C6}">
      <dgm:prSet/>
      <dgm:spPr/>
      <dgm:t>
        <a:bodyPr/>
        <a:lstStyle/>
        <a:p>
          <a:endParaRPr kumimoji="1" lang="ja-JP" altLang="en-US"/>
        </a:p>
      </dgm:t>
    </dgm:pt>
    <dgm:pt modelId="{A197095E-837A-473B-B4E4-31967623A9BD}" type="sibTrans" cxnId="{2418D773-56CA-402B-A8FF-FDA60EC064C6}">
      <dgm:prSet/>
      <dgm:spPr/>
      <dgm:t>
        <a:bodyPr/>
        <a:lstStyle/>
        <a:p>
          <a:endParaRPr kumimoji="1" lang="ja-JP" altLang="en-US"/>
        </a:p>
      </dgm:t>
    </dgm:pt>
    <dgm:pt modelId="{41C613E5-FB11-4A14-83FA-183BE7CECF55}" type="pres">
      <dgm:prSet presAssocID="{014CDE4F-51C9-4E4D-A540-99DF577034D6}" presName="cycle" presStyleCnt="0">
        <dgm:presLayoutVars>
          <dgm:dir/>
          <dgm:resizeHandles val="exact"/>
        </dgm:presLayoutVars>
      </dgm:prSet>
      <dgm:spPr/>
    </dgm:pt>
    <dgm:pt modelId="{AB897457-A7C3-4DFA-B050-0644712BA7A6}" type="pres">
      <dgm:prSet presAssocID="{10A217BB-16E6-4780-821B-FB34B7188A7D}" presName="dummy" presStyleLbl="node1" presStyleIdx="0" presStyleCnt="4"/>
      <dgm:spPr/>
    </dgm:pt>
    <dgm:pt modelId="{B0767ED7-C975-4617-A8AB-F1E5C882F181}" type="pres">
      <dgm:prSet presAssocID="{10A217BB-16E6-4780-821B-FB34B7188A7D}" presName="node" presStyleLbl="revTx" presStyleIdx="0" presStyleCnt="4">
        <dgm:presLayoutVars>
          <dgm:bulletEnabled val="1"/>
        </dgm:presLayoutVars>
      </dgm:prSet>
      <dgm:spPr/>
    </dgm:pt>
    <dgm:pt modelId="{22CBEB87-8061-4B99-AD09-833EC606D5AD}" type="pres">
      <dgm:prSet presAssocID="{7AE55EBD-1C7D-4323-843B-A8E33714FF92}" presName="sibTrans" presStyleLbl="node1" presStyleIdx="0" presStyleCnt="4"/>
      <dgm:spPr/>
    </dgm:pt>
    <dgm:pt modelId="{3498B45B-DEA0-4A6C-BE52-2B54970986E9}" type="pres">
      <dgm:prSet presAssocID="{8732CBD7-45D6-4AE2-84D6-F223153403A8}" presName="dummy" presStyleLbl="node1" presStyleIdx="1" presStyleCnt="4"/>
      <dgm:spPr/>
    </dgm:pt>
    <dgm:pt modelId="{5BE3BDCC-6E4C-4133-A385-69E805EE40DE}" type="pres">
      <dgm:prSet presAssocID="{8732CBD7-45D6-4AE2-84D6-F223153403A8}" presName="node" presStyleLbl="revTx" presStyleIdx="1" presStyleCnt="4">
        <dgm:presLayoutVars>
          <dgm:bulletEnabled val="1"/>
        </dgm:presLayoutVars>
      </dgm:prSet>
      <dgm:spPr/>
    </dgm:pt>
    <dgm:pt modelId="{AC51B845-56EC-4900-A414-A613EAD7E7D3}" type="pres">
      <dgm:prSet presAssocID="{ECEDD7DF-66BE-4A86-9F63-679DA0518C88}" presName="sibTrans" presStyleLbl="node1" presStyleIdx="1" presStyleCnt="4"/>
      <dgm:spPr/>
    </dgm:pt>
    <dgm:pt modelId="{4FA852BB-CAB7-43CC-A815-BCB3315F2FCA}" type="pres">
      <dgm:prSet presAssocID="{B7606634-012B-4E33-BC31-670DF33B89B5}" presName="dummy" presStyleLbl="node1" presStyleIdx="2" presStyleCnt="4"/>
      <dgm:spPr/>
    </dgm:pt>
    <dgm:pt modelId="{9B2D3EB1-6046-4D95-A6F7-2AA3C82F497C}" type="pres">
      <dgm:prSet presAssocID="{B7606634-012B-4E33-BC31-670DF33B89B5}" presName="node" presStyleLbl="revTx" presStyleIdx="2" presStyleCnt="4">
        <dgm:presLayoutVars>
          <dgm:bulletEnabled val="1"/>
        </dgm:presLayoutVars>
      </dgm:prSet>
      <dgm:spPr/>
    </dgm:pt>
    <dgm:pt modelId="{33410E45-18F2-47E3-8BAC-AF8F8E7040B0}" type="pres">
      <dgm:prSet presAssocID="{CF9A9AEC-42E1-470D-86E5-DF8B660F6C6C}" presName="sibTrans" presStyleLbl="node1" presStyleIdx="2" presStyleCnt="4"/>
      <dgm:spPr/>
    </dgm:pt>
    <dgm:pt modelId="{659E5A02-A1C0-4308-B411-F6906F8BCCC1}" type="pres">
      <dgm:prSet presAssocID="{CD886644-F3CF-49E6-8FA0-44F4D7748A97}" presName="dummy" presStyleLbl="node1" presStyleIdx="3" presStyleCnt="4"/>
      <dgm:spPr/>
    </dgm:pt>
    <dgm:pt modelId="{C876ED87-6B7B-4DA3-8A87-97584AED0DA2}" type="pres">
      <dgm:prSet presAssocID="{CD886644-F3CF-49E6-8FA0-44F4D7748A97}" presName="node" presStyleLbl="revTx" presStyleIdx="3" presStyleCnt="4">
        <dgm:presLayoutVars>
          <dgm:bulletEnabled val="1"/>
        </dgm:presLayoutVars>
      </dgm:prSet>
      <dgm:spPr/>
    </dgm:pt>
    <dgm:pt modelId="{26BAD12C-9053-4573-A986-DE29FD4AC89C}" type="pres">
      <dgm:prSet presAssocID="{A197095E-837A-473B-B4E4-31967623A9BD}" presName="sibTrans" presStyleLbl="node1" presStyleIdx="3" presStyleCnt="4"/>
      <dgm:spPr/>
    </dgm:pt>
  </dgm:ptLst>
  <dgm:cxnLst>
    <dgm:cxn modelId="{4A233905-D50A-4303-A820-34695A462585}" type="presOf" srcId="{014CDE4F-51C9-4E4D-A540-99DF577034D6}" destId="{41C613E5-FB11-4A14-83FA-183BE7CECF55}" srcOrd="0" destOrd="0" presId="urn:microsoft.com/office/officeart/2005/8/layout/cycle1"/>
    <dgm:cxn modelId="{EE75F016-472D-441D-8F26-91FFBD358C92}" type="presOf" srcId="{A197095E-837A-473B-B4E4-31967623A9BD}" destId="{26BAD12C-9053-4573-A986-DE29FD4AC89C}" srcOrd="0" destOrd="0" presId="urn:microsoft.com/office/officeart/2005/8/layout/cycle1"/>
    <dgm:cxn modelId="{0F515620-5F19-44E9-A6EA-F74CAB3208A9}" srcId="{014CDE4F-51C9-4E4D-A540-99DF577034D6}" destId="{10A217BB-16E6-4780-821B-FB34B7188A7D}" srcOrd="0" destOrd="0" parTransId="{9F9B665F-77EE-44EA-8AC0-7798C268F077}" sibTransId="{7AE55EBD-1C7D-4323-843B-A8E33714FF92}"/>
    <dgm:cxn modelId="{2418D773-56CA-402B-A8FF-FDA60EC064C6}" srcId="{014CDE4F-51C9-4E4D-A540-99DF577034D6}" destId="{CD886644-F3CF-49E6-8FA0-44F4D7748A97}" srcOrd="3" destOrd="0" parTransId="{88995694-415F-4944-B34A-CFF2B3D36E82}" sibTransId="{A197095E-837A-473B-B4E4-31967623A9BD}"/>
    <dgm:cxn modelId="{56E6BA86-4FB6-4F84-A1B9-0823433D3906}" type="presOf" srcId="{ECEDD7DF-66BE-4A86-9F63-679DA0518C88}" destId="{AC51B845-56EC-4900-A414-A613EAD7E7D3}" srcOrd="0" destOrd="0" presId="urn:microsoft.com/office/officeart/2005/8/layout/cycle1"/>
    <dgm:cxn modelId="{18E5F388-F2CD-42AD-ABEA-2E29F929DAE9}" type="presOf" srcId="{10A217BB-16E6-4780-821B-FB34B7188A7D}" destId="{B0767ED7-C975-4617-A8AB-F1E5C882F181}" srcOrd="0" destOrd="0" presId="urn:microsoft.com/office/officeart/2005/8/layout/cycle1"/>
    <dgm:cxn modelId="{E6E5BC9F-9F23-45E7-B55B-46315374555E}" type="presOf" srcId="{B7606634-012B-4E33-BC31-670DF33B89B5}" destId="{9B2D3EB1-6046-4D95-A6F7-2AA3C82F497C}" srcOrd="0" destOrd="0" presId="urn:microsoft.com/office/officeart/2005/8/layout/cycle1"/>
    <dgm:cxn modelId="{1C0EA6A9-10B0-4304-A5BD-2D5348E442AA}" type="presOf" srcId="{8732CBD7-45D6-4AE2-84D6-F223153403A8}" destId="{5BE3BDCC-6E4C-4133-A385-69E805EE40DE}" srcOrd="0" destOrd="0" presId="urn:microsoft.com/office/officeart/2005/8/layout/cycle1"/>
    <dgm:cxn modelId="{29D1E1C8-2361-4FD4-A94D-6B8541646581}" srcId="{014CDE4F-51C9-4E4D-A540-99DF577034D6}" destId="{8732CBD7-45D6-4AE2-84D6-F223153403A8}" srcOrd="1" destOrd="0" parTransId="{D9C831D8-8FEE-4673-853F-DA81A312905B}" sibTransId="{ECEDD7DF-66BE-4A86-9F63-679DA0518C88}"/>
    <dgm:cxn modelId="{0E2E60CA-9EF6-4ECA-B530-0FDA9F51DA66}" type="presOf" srcId="{CD886644-F3CF-49E6-8FA0-44F4D7748A97}" destId="{C876ED87-6B7B-4DA3-8A87-97584AED0DA2}" srcOrd="0" destOrd="0" presId="urn:microsoft.com/office/officeart/2005/8/layout/cycle1"/>
    <dgm:cxn modelId="{159361CB-92A1-4739-B75E-A6B15AA74921}" type="presOf" srcId="{CF9A9AEC-42E1-470D-86E5-DF8B660F6C6C}" destId="{33410E45-18F2-47E3-8BAC-AF8F8E7040B0}" srcOrd="0" destOrd="0" presId="urn:microsoft.com/office/officeart/2005/8/layout/cycle1"/>
    <dgm:cxn modelId="{DCCC6DF8-A5E7-49B6-A385-9836EFAA3881}" type="presOf" srcId="{7AE55EBD-1C7D-4323-843B-A8E33714FF92}" destId="{22CBEB87-8061-4B99-AD09-833EC606D5AD}" srcOrd="0" destOrd="0" presId="urn:microsoft.com/office/officeart/2005/8/layout/cycle1"/>
    <dgm:cxn modelId="{D42A3BFF-A16D-41DB-A112-0FACF3A839A0}" srcId="{014CDE4F-51C9-4E4D-A540-99DF577034D6}" destId="{B7606634-012B-4E33-BC31-670DF33B89B5}" srcOrd="2" destOrd="0" parTransId="{63E51DB0-CC2C-4EE4-8E2A-3C616C5A907E}" sibTransId="{CF9A9AEC-42E1-470D-86E5-DF8B660F6C6C}"/>
    <dgm:cxn modelId="{F2C523A9-A862-4142-AAE1-1D7E90D7C073}" type="presParOf" srcId="{41C613E5-FB11-4A14-83FA-183BE7CECF55}" destId="{AB897457-A7C3-4DFA-B050-0644712BA7A6}" srcOrd="0" destOrd="0" presId="urn:microsoft.com/office/officeart/2005/8/layout/cycle1"/>
    <dgm:cxn modelId="{4AFCAAC6-C083-46A0-B4FD-5ADC7AF33389}" type="presParOf" srcId="{41C613E5-FB11-4A14-83FA-183BE7CECF55}" destId="{B0767ED7-C975-4617-A8AB-F1E5C882F181}" srcOrd="1" destOrd="0" presId="urn:microsoft.com/office/officeart/2005/8/layout/cycle1"/>
    <dgm:cxn modelId="{3543FA5B-960E-4F35-819C-F7B50F03541C}" type="presParOf" srcId="{41C613E5-FB11-4A14-83FA-183BE7CECF55}" destId="{22CBEB87-8061-4B99-AD09-833EC606D5AD}" srcOrd="2" destOrd="0" presId="urn:microsoft.com/office/officeart/2005/8/layout/cycle1"/>
    <dgm:cxn modelId="{C341973C-09C3-4179-8E8E-18FA4DBAE18E}" type="presParOf" srcId="{41C613E5-FB11-4A14-83FA-183BE7CECF55}" destId="{3498B45B-DEA0-4A6C-BE52-2B54970986E9}" srcOrd="3" destOrd="0" presId="urn:microsoft.com/office/officeart/2005/8/layout/cycle1"/>
    <dgm:cxn modelId="{A02AC8A9-03A8-416E-8088-580F526E578F}" type="presParOf" srcId="{41C613E5-FB11-4A14-83FA-183BE7CECF55}" destId="{5BE3BDCC-6E4C-4133-A385-69E805EE40DE}" srcOrd="4" destOrd="0" presId="urn:microsoft.com/office/officeart/2005/8/layout/cycle1"/>
    <dgm:cxn modelId="{6660571A-7040-4748-A3D9-0D72E477DA07}" type="presParOf" srcId="{41C613E5-FB11-4A14-83FA-183BE7CECF55}" destId="{AC51B845-56EC-4900-A414-A613EAD7E7D3}" srcOrd="5" destOrd="0" presId="urn:microsoft.com/office/officeart/2005/8/layout/cycle1"/>
    <dgm:cxn modelId="{8A3820C5-776D-43A5-80D4-ED8CF866B931}" type="presParOf" srcId="{41C613E5-FB11-4A14-83FA-183BE7CECF55}" destId="{4FA852BB-CAB7-43CC-A815-BCB3315F2FCA}" srcOrd="6" destOrd="0" presId="urn:microsoft.com/office/officeart/2005/8/layout/cycle1"/>
    <dgm:cxn modelId="{E419A658-63FA-4864-B6C3-18EA50CD170B}" type="presParOf" srcId="{41C613E5-FB11-4A14-83FA-183BE7CECF55}" destId="{9B2D3EB1-6046-4D95-A6F7-2AA3C82F497C}" srcOrd="7" destOrd="0" presId="urn:microsoft.com/office/officeart/2005/8/layout/cycle1"/>
    <dgm:cxn modelId="{F0DFF0E9-4670-4CE0-AB49-63FD8DE82093}" type="presParOf" srcId="{41C613E5-FB11-4A14-83FA-183BE7CECF55}" destId="{33410E45-18F2-47E3-8BAC-AF8F8E7040B0}" srcOrd="8" destOrd="0" presId="urn:microsoft.com/office/officeart/2005/8/layout/cycle1"/>
    <dgm:cxn modelId="{5DE7D4A0-4EE9-4DCA-AADA-E7145B84C504}" type="presParOf" srcId="{41C613E5-FB11-4A14-83FA-183BE7CECF55}" destId="{659E5A02-A1C0-4308-B411-F6906F8BCCC1}" srcOrd="9" destOrd="0" presId="urn:microsoft.com/office/officeart/2005/8/layout/cycle1"/>
    <dgm:cxn modelId="{DEE26283-CC78-47CA-AB23-D1143E066082}" type="presParOf" srcId="{41C613E5-FB11-4A14-83FA-183BE7CECF55}" destId="{C876ED87-6B7B-4DA3-8A87-97584AED0DA2}" srcOrd="10" destOrd="0" presId="urn:microsoft.com/office/officeart/2005/8/layout/cycle1"/>
    <dgm:cxn modelId="{A22BB312-77F2-49CE-AD22-FD39DF0206DF}" type="presParOf" srcId="{41C613E5-FB11-4A14-83FA-183BE7CECF55}" destId="{26BAD12C-9053-4573-A986-DE29FD4AC89C}" srcOrd="11"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4CDE4F-51C9-4E4D-A540-99DF577034D6}" type="doc">
      <dgm:prSet loTypeId="urn:microsoft.com/office/officeart/2005/8/layout/cycle1" loCatId="cycle" qsTypeId="urn:microsoft.com/office/officeart/2005/8/quickstyle/simple1" qsCatId="simple" csTypeId="urn:microsoft.com/office/officeart/2005/8/colors/colorful3" csCatId="colorful" phldr="1"/>
      <dgm:spPr/>
      <dgm:t>
        <a:bodyPr/>
        <a:lstStyle/>
        <a:p>
          <a:endParaRPr kumimoji="1" lang="ja-JP" altLang="en-US"/>
        </a:p>
      </dgm:t>
    </dgm:pt>
    <dgm:pt modelId="{10A217BB-16E6-4780-821B-FB34B7188A7D}">
      <dgm:prSet phldrT="[テキスト]"/>
      <dgm:spPr/>
      <dgm:t>
        <a:bodyPr/>
        <a:lstStyle/>
        <a:p>
          <a:r>
            <a:rPr kumimoji="1" lang="ja-JP" altLang="en-US">
              <a:latin typeface="HG丸ｺﾞｼｯｸM-PRO" panose="020F0600000000000000" pitchFamily="50" charset="-128"/>
              <a:ea typeface="HG丸ｺﾞｼｯｸM-PRO" panose="020F0600000000000000" pitchFamily="50" charset="-128"/>
            </a:rPr>
            <a:t>情報　収集</a:t>
          </a:r>
        </a:p>
      </dgm:t>
    </dgm:pt>
    <dgm:pt modelId="{9F9B665F-77EE-44EA-8AC0-7798C268F077}" type="parTrans" cxnId="{45F1ECF7-7366-409B-8E0E-8A8589CA89C7}">
      <dgm:prSet/>
      <dgm:spPr/>
      <dgm:t>
        <a:bodyPr/>
        <a:lstStyle/>
        <a:p>
          <a:endParaRPr kumimoji="1" lang="ja-JP" altLang="en-US"/>
        </a:p>
      </dgm:t>
    </dgm:pt>
    <dgm:pt modelId="{7AE55EBD-1C7D-4323-843B-A8E33714FF92}" type="sibTrans" cxnId="{45F1ECF7-7366-409B-8E0E-8A8589CA89C7}">
      <dgm:prSet/>
      <dgm:spPr/>
      <dgm:t>
        <a:bodyPr/>
        <a:lstStyle/>
        <a:p>
          <a:endParaRPr kumimoji="1" lang="ja-JP" altLang="en-US"/>
        </a:p>
      </dgm:t>
    </dgm:pt>
    <dgm:pt modelId="{8732CBD7-45D6-4AE2-84D6-F223153403A8}">
      <dgm:prSet phldrT="[テキスト]"/>
      <dgm:spPr/>
      <dgm:t>
        <a:bodyPr/>
        <a:lstStyle/>
        <a:p>
          <a:r>
            <a:rPr kumimoji="1" lang="ja-JP" altLang="en-US">
              <a:latin typeface="HG丸ｺﾞｼｯｸM-PRO" panose="020F0600000000000000" pitchFamily="50" charset="-128"/>
              <a:ea typeface="HG丸ｺﾞｼｯｸM-PRO" panose="020F0600000000000000" pitchFamily="50" charset="-128"/>
            </a:rPr>
            <a:t>対策　立案</a:t>
          </a:r>
        </a:p>
      </dgm:t>
    </dgm:pt>
    <dgm:pt modelId="{D9C831D8-8FEE-4673-853F-DA81A312905B}" type="parTrans" cxnId="{7CB9739B-B631-47DA-B35A-ADC6735CDB79}">
      <dgm:prSet/>
      <dgm:spPr/>
      <dgm:t>
        <a:bodyPr/>
        <a:lstStyle/>
        <a:p>
          <a:endParaRPr kumimoji="1" lang="ja-JP" altLang="en-US"/>
        </a:p>
      </dgm:t>
    </dgm:pt>
    <dgm:pt modelId="{ECEDD7DF-66BE-4A86-9F63-679DA0518C88}" type="sibTrans" cxnId="{7CB9739B-B631-47DA-B35A-ADC6735CDB79}">
      <dgm:prSet/>
      <dgm:spPr/>
      <dgm:t>
        <a:bodyPr/>
        <a:lstStyle/>
        <a:p>
          <a:endParaRPr kumimoji="1" lang="ja-JP" altLang="en-US"/>
        </a:p>
      </dgm:t>
    </dgm:pt>
    <dgm:pt modelId="{B7606634-012B-4E33-BC31-670DF33B89B5}">
      <dgm:prSet phldrT="[テキスト]"/>
      <dgm:spPr/>
      <dgm:t>
        <a:bodyPr/>
        <a:lstStyle/>
        <a:p>
          <a:r>
            <a:rPr kumimoji="1" lang="ja-JP" altLang="en-US">
              <a:latin typeface="HG丸ｺﾞｼｯｸM-PRO" panose="020F0600000000000000" pitchFamily="50" charset="-128"/>
              <a:ea typeface="HG丸ｺﾞｼｯｸM-PRO" panose="020F0600000000000000" pitchFamily="50" charset="-128"/>
            </a:rPr>
            <a:t>対策の実施</a:t>
          </a:r>
        </a:p>
      </dgm:t>
    </dgm:pt>
    <dgm:pt modelId="{63E51DB0-CC2C-4EE4-8E2A-3C616C5A907E}" type="parTrans" cxnId="{23DC573F-A4B9-43E5-9548-10A48915F285}">
      <dgm:prSet/>
      <dgm:spPr/>
      <dgm:t>
        <a:bodyPr/>
        <a:lstStyle/>
        <a:p>
          <a:endParaRPr kumimoji="1" lang="ja-JP" altLang="en-US"/>
        </a:p>
      </dgm:t>
    </dgm:pt>
    <dgm:pt modelId="{CF9A9AEC-42E1-470D-86E5-DF8B660F6C6C}" type="sibTrans" cxnId="{23DC573F-A4B9-43E5-9548-10A48915F285}">
      <dgm:prSet/>
      <dgm:spPr/>
      <dgm:t>
        <a:bodyPr/>
        <a:lstStyle/>
        <a:p>
          <a:endParaRPr kumimoji="1" lang="ja-JP" altLang="en-US"/>
        </a:p>
      </dgm:t>
    </dgm:pt>
    <dgm:pt modelId="{CD886644-F3CF-49E6-8FA0-44F4D7748A97}">
      <dgm:prSet phldrT="[テキスト]"/>
      <dgm:spPr/>
      <dgm:t>
        <a:bodyPr/>
        <a:lstStyle/>
        <a:p>
          <a:r>
            <a:rPr kumimoji="1" lang="ja-JP" altLang="en-US">
              <a:latin typeface="HG丸ｺﾞｼｯｸM-PRO" panose="020F0600000000000000" pitchFamily="50" charset="-128"/>
              <a:ea typeface="HG丸ｺﾞｼｯｸM-PRO" panose="020F0600000000000000" pitchFamily="50" charset="-128"/>
            </a:rPr>
            <a:t>評価</a:t>
          </a:r>
        </a:p>
      </dgm:t>
    </dgm:pt>
    <dgm:pt modelId="{88995694-415F-4944-B34A-CFF2B3D36E82}" type="parTrans" cxnId="{9D8214CA-B66A-44DF-8765-0140FAAB55CF}">
      <dgm:prSet/>
      <dgm:spPr/>
      <dgm:t>
        <a:bodyPr/>
        <a:lstStyle/>
        <a:p>
          <a:endParaRPr kumimoji="1" lang="ja-JP" altLang="en-US"/>
        </a:p>
      </dgm:t>
    </dgm:pt>
    <dgm:pt modelId="{A197095E-837A-473B-B4E4-31967623A9BD}" type="sibTrans" cxnId="{9D8214CA-B66A-44DF-8765-0140FAAB55CF}">
      <dgm:prSet/>
      <dgm:spPr/>
      <dgm:t>
        <a:bodyPr/>
        <a:lstStyle/>
        <a:p>
          <a:endParaRPr kumimoji="1" lang="ja-JP" altLang="en-US"/>
        </a:p>
      </dgm:t>
    </dgm:pt>
    <dgm:pt modelId="{41C613E5-FB11-4A14-83FA-183BE7CECF55}" type="pres">
      <dgm:prSet presAssocID="{014CDE4F-51C9-4E4D-A540-99DF577034D6}" presName="cycle" presStyleCnt="0">
        <dgm:presLayoutVars>
          <dgm:dir/>
          <dgm:resizeHandles val="exact"/>
        </dgm:presLayoutVars>
      </dgm:prSet>
      <dgm:spPr/>
    </dgm:pt>
    <dgm:pt modelId="{AB897457-A7C3-4DFA-B050-0644712BA7A6}" type="pres">
      <dgm:prSet presAssocID="{10A217BB-16E6-4780-821B-FB34B7188A7D}" presName="dummy" presStyleLbl="node1" presStyleIdx="0" presStyleCnt="4"/>
      <dgm:spPr/>
    </dgm:pt>
    <dgm:pt modelId="{B0767ED7-C975-4617-A8AB-F1E5C882F181}" type="pres">
      <dgm:prSet presAssocID="{10A217BB-16E6-4780-821B-FB34B7188A7D}" presName="node" presStyleLbl="revTx" presStyleIdx="0" presStyleCnt="4">
        <dgm:presLayoutVars>
          <dgm:bulletEnabled val="1"/>
        </dgm:presLayoutVars>
      </dgm:prSet>
      <dgm:spPr/>
    </dgm:pt>
    <dgm:pt modelId="{22CBEB87-8061-4B99-AD09-833EC606D5AD}" type="pres">
      <dgm:prSet presAssocID="{7AE55EBD-1C7D-4323-843B-A8E33714FF92}" presName="sibTrans" presStyleLbl="node1" presStyleIdx="0" presStyleCnt="4"/>
      <dgm:spPr/>
    </dgm:pt>
    <dgm:pt modelId="{3498B45B-DEA0-4A6C-BE52-2B54970986E9}" type="pres">
      <dgm:prSet presAssocID="{8732CBD7-45D6-4AE2-84D6-F223153403A8}" presName="dummy" presStyleLbl="node1" presStyleIdx="1" presStyleCnt="4"/>
      <dgm:spPr/>
    </dgm:pt>
    <dgm:pt modelId="{5BE3BDCC-6E4C-4133-A385-69E805EE40DE}" type="pres">
      <dgm:prSet presAssocID="{8732CBD7-45D6-4AE2-84D6-F223153403A8}" presName="node" presStyleLbl="revTx" presStyleIdx="1" presStyleCnt="4">
        <dgm:presLayoutVars>
          <dgm:bulletEnabled val="1"/>
        </dgm:presLayoutVars>
      </dgm:prSet>
      <dgm:spPr/>
    </dgm:pt>
    <dgm:pt modelId="{AC51B845-56EC-4900-A414-A613EAD7E7D3}" type="pres">
      <dgm:prSet presAssocID="{ECEDD7DF-66BE-4A86-9F63-679DA0518C88}" presName="sibTrans" presStyleLbl="node1" presStyleIdx="1" presStyleCnt="4"/>
      <dgm:spPr/>
    </dgm:pt>
    <dgm:pt modelId="{4FA852BB-CAB7-43CC-A815-BCB3315F2FCA}" type="pres">
      <dgm:prSet presAssocID="{B7606634-012B-4E33-BC31-670DF33B89B5}" presName="dummy" presStyleLbl="node1" presStyleIdx="2" presStyleCnt="4"/>
      <dgm:spPr/>
    </dgm:pt>
    <dgm:pt modelId="{9B2D3EB1-6046-4D95-A6F7-2AA3C82F497C}" type="pres">
      <dgm:prSet presAssocID="{B7606634-012B-4E33-BC31-670DF33B89B5}" presName="node" presStyleLbl="revTx" presStyleIdx="2" presStyleCnt="4">
        <dgm:presLayoutVars>
          <dgm:bulletEnabled val="1"/>
        </dgm:presLayoutVars>
      </dgm:prSet>
      <dgm:spPr/>
    </dgm:pt>
    <dgm:pt modelId="{33410E45-18F2-47E3-8BAC-AF8F8E7040B0}" type="pres">
      <dgm:prSet presAssocID="{CF9A9AEC-42E1-470D-86E5-DF8B660F6C6C}" presName="sibTrans" presStyleLbl="node1" presStyleIdx="2" presStyleCnt="4"/>
      <dgm:spPr/>
    </dgm:pt>
    <dgm:pt modelId="{659E5A02-A1C0-4308-B411-F6906F8BCCC1}" type="pres">
      <dgm:prSet presAssocID="{CD886644-F3CF-49E6-8FA0-44F4D7748A97}" presName="dummy" presStyleLbl="node1" presStyleIdx="3" presStyleCnt="4"/>
      <dgm:spPr/>
    </dgm:pt>
    <dgm:pt modelId="{C876ED87-6B7B-4DA3-8A87-97584AED0DA2}" type="pres">
      <dgm:prSet presAssocID="{CD886644-F3CF-49E6-8FA0-44F4D7748A97}" presName="node" presStyleLbl="revTx" presStyleIdx="3" presStyleCnt="4">
        <dgm:presLayoutVars>
          <dgm:bulletEnabled val="1"/>
        </dgm:presLayoutVars>
      </dgm:prSet>
      <dgm:spPr/>
    </dgm:pt>
    <dgm:pt modelId="{26BAD12C-9053-4573-A986-DE29FD4AC89C}" type="pres">
      <dgm:prSet presAssocID="{A197095E-837A-473B-B4E4-31967623A9BD}" presName="sibTrans" presStyleLbl="node1" presStyleIdx="3" presStyleCnt="4"/>
      <dgm:spPr/>
    </dgm:pt>
  </dgm:ptLst>
  <dgm:cxnLst>
    <dgm:cxn modelId="{23DC573F-A4B9-43E5-9548-10A48915F285}" srcId="{014CDE4F-51C9-4E4D-A540-99DF577034D6}" destId="{B7606634-012B-4E33-BC31-670DF33B89B5}" srcOrd="2" destOrd="0" parTransId="{63E51DB0-CC2C-4EE4-8E2A-3C616C5A907E}" sibTransId="{CF9A9AEC-42E1-470D-86E5-DF8B660F6C6C}"/>
    <dgm:cxn modelId="{A4FB215F-56CA-43C0-A1DF-B1BB2A34D3AA}" type="presOf" srcId="{10A217BB-16E6-4780-821B-FB34B7188A7D}" destId="{B0767ED7-C975-4617-A8AB-F1E5C882F181}" srcOrd="0" destOrd="0" presId="urn:microsoft.com/office/officeart/2005/8/layout/cycle1"/>
    <dgm:cxn modelId="{BA4B6A52-616F-42A8-BF54-E3A20D3BD885}" type="presOf" srcId="{8732CBD7-45D6-4AE2-84D6-F223153403A8}" destId="{5BE3BDCC-6E4C-4133-A385-69E805EE40DE}" srcOrd="0" destOrd="0" presId="urn:microsoft.com/office/officeart/2005/8/layout/cycle1"/>
    <dgm:cxn modelId="{AF3CAC53-8BE4-41F9-B0BD-833A34A70C25}" type="presOf" srcId="{CD886644-F3CF-49E6-8FA0-44F4D7748A97}" destId="{C876ED87-6B7B-4DA3-8A87-97584AED0DA2}" srcOrd="0" destOrd="0" presId="urn:microsoft.com/office/officeart/2005/8/layout/cycle1"/>
    <dgm:cxn modelId="{C9481F87-0706-4102-93EC-C85DEB5CA839}" type="presOf" srcId="{B7606634-012B-4E33-BC31-670DF33B89B5}" destId="{9B2D3EB1-6046-4D95-A6F7-2AA3C82F497C}" srcOrd="0" destOrd="0" presId="urn:microsoft.com/office/officeart/2005/8/layout/cycle1"/>
    <dgm:cxn modelId="{7CB9739B-B631-47DA-B35A-ADC6735CDB79}" srcId="{014CDE4F-51C9-4E4D-A540-99DF577034D6}" destId="{8732CBD7-45D6-4AE2-84D6-F223153403A8}" srcOrd="1" destOrd="0" parTransId="{D9C831D8-8FEE-4673-853F-DA81A312905B}" sibTransId="{ECEDD7DF-66BE-4A86-9F63-679DA0518C88}"/>
    <dgm:cxn modelId="{F5ED3CA8-5A43-40D6-8664-417CCD4AAE9B}" type="presOf" srcId="{CF9A9AEC-42E1-470D-86E5-DF8B660F6C6C}" destId="{33410E45-18F2-47E3-8BAC-AF8F8E7040B0}" srcOrd="0" destOrd="0" presId="urn:microsoft.com/office/officeart/2005/8/layout/cycle1"/>
    <dgm:cxn modelId="{895733C5-F2AA-47DB-8E38-26C3118689BE}" type="presOf" srcId="{014CDE4F-51C9-4E4D-A540-99DF577034D6}" destId="{41C613E5-FB11-4A14-83FA-183BE7CECF55}" srcOrd="0" destOrd="0" presId="urn:microsoft.com/office/officeart/2005/8/layout/cycle1"/>
    <dgm:cxn modelId="{9D8214CA-B66A-44DF-8765-0140FAAB55CF}" srcId="{014CDE4F-51C9-4E4D-A540-99DF577034D6}" destId="{CD886644-F3CF-49E6-8FA0-44F4D7748A97}" srcOrd="3" destOrd="0" parTransId="{88995694-415F-4944-B34A-CFF2B3D36E82}" sibTransId="{A197095E-837A-473B-B4E4-31967623A9BD}"/>
    <dgm:cxn modelId="{0852FDCF-ABC2-43CF-8DA0-BACA90E0CC47}" type="presOf" srcId="{ECEDD7DF-66BE-4A86-9F63-679DA0518C88}" destId="{AC51B845-56EC-4900-A414-A613EAD7E7D3}" srcOrd="0" destOrd="0" presId="urn:microsoft.com/office/officeart/2005/8/layout/cycle1"/>
    <dgm:cxn modelId="{A544D4D9-F5E2-411C-8AFF-AEA352970B0C}" type="presOf" srcId="{7AE55EBD-1C7D-4323-843B-A8E33714FF92}" destId="{22CBEB87-8061-4B99-AD09-833EC606D5AD}" srcOrd="0" destOrd="0" presId="urn:microsoft.com/office/officeart/2005/8/layout/cycle1"/>
    <dgm:cxn modelId="{465221E4-7137-4839-9532-E0BC91076479}" type="presOf" srcId="{A197095E-837A-473B-B4E4-31967623A9BD}" destId="{26BAD12C-9053-4573-A986-DE29FD4AC89C}" srcOrd="0" destOrd="0" presId="urn:microsoft.com/office/officeart/2005/8/layout/cycle1"/>
    <dgm:cxn modelId="{45F1ECF7-7366-409B-8E0E-8A8589CA89C7}" srcId="{014CDE4F-51C9-4E4D-A540-99DF577034D6}" destId="{10A217BB-16E6-4780-821B-FB34B7188A7D}" srcOrd="0" destOrd="0" parTransId="{9F9B665F-77EE-44EA-8AC0-7798C268F077}" sibTransId="{7AE55EBD-1C7D-4323-843B-A8E33714FF92}"/>
    <dgm:cxn modelId="{7B119434-707B-4CCB-A0AB-3C147A8DAFF9}" type="presParOf" srcId="{41C613E5-FB11-4A14-83FA-183BE7CECF55}" destId="{AB897457-A7C3-4DFA-B050-0644712BA7A6}" srcOrd="0" destOrd="0" presId="urn:microsoft.com/office/officeart/2005/8/layout/cycle1"/>
    <dgm:cxn modelId="{37596170-DA3F-4BBD-B020-6CFCE4DF342C}" type="presParOf" srcId="{41C613E5-FB11-4A14-83FA-183BE7CECF55}" destId="{B0767ED7-C975-4617-A8AB-F1E5C882F181}" srcOrd="1" destOrd="0" presId="urn:microsoft.com/office/officeart/2005/8/layout/cycle1"/>
    <dgm:cxn modelId="{D9A467DF-1605-4D8F-899F-D689E7342FFB}" type="presParOf" srcId="{41C613E5-FB11-4A14-83FA-183BE7CECF55}" destId="{22CBEB87-8061-4B99-AD09-833EC606D5AD}" srcOrd="2" destOrd="0" presId="urn:microsoft.com/office/officeart/2005/8/layout/cycle1"/>
    <dgm:cxn modelId="{29F159EF-914E-426B-8138-84F34B55488C}" type="presParOf" srcId="{41C613E5-FB11-4A14-83FA-183BE7CECF55}" destId="{3498B45B-DEA0-4A6C-BE52-2B54970986E9}" srcOrd="3" destOrd="0" presId="urn:microsoft.com/office/officeart/2005/8/layout/cycle1"/>
    <dgm:cxn modelId="{9340067A-3CE8-40CD-86EB-8C2316BBC5D2}" type="presParOf" srcId="{41C613E5-FB11-4A14-83FA-183BE7CECF55}" destId="{5BE3BDCC-6E4C-4133-A385-69E805EE40DE}" srcOrd="4" destOrd="0" presId="urn:microsoft.com/office/officeart/2005/8/layout/cycle1"/>
    <dgm:cxn modelId="{819C2AED-24BA-48CF-8331-DE7C1404C4D5}" type="presParOf" srcId="{41C613E5-FB11-4A14-83FA-183BE7CECF55}" destId="{AC51B845-56EC-4900-A414-A613EAD7E7D3}" srcOrd="5" destOrd="0" presId="urn:microsoft.com/office/officeart/2005/8/layout/cycle1"/>
    <dgm:cxn modelId="{7029A1F0-6FB6-4BE4-914B-FC56C95CCD12}" type="presParOf" srcId="{41C613E5-FB11-4A14-83FA-183BE7CECF55}" destId="{4FA852BB-CAB7-43CC-A815-BCB3315F2FCA}" srcOrd="6" destOrd="0" presId="urn:microsoft.com/office/officeart/2005/8/layout/cycle1"/>
    <dgm:cxn modelId="{5676BA05-CCEB-4733-AF35-6912B28E72F5}" type="presParOf" srcId="{41C613E5-FB11-4A14-83FA-183BE7CECF55}" destId="{9B2D3EB1-6046-4D95-A6F7-2AA3C82F497C}" srcOrd="7" destOrd="0" presId="urn:microsoft.com/office/officeart/2005/8/layout/cycle1"/>
    <dgm:cxn modelId="{CF216A3A-FA66-4040-8536-A8D6FDF436EA}" type="presParOf" srcId="{41C613E5-FB11-4A14-83FA-183BE7CECF55}" destId="{33410E45-18F2-47E3-8BAC-AF8F8E7040B0}" srcOrd="8" destOrd="0" presId="urn:microsoft.com/office/officeart/2005/8/layout/cycle1"/>
    <dgm:cxn modelId="{98E1BF10-E6B1-4AB4-B013-CE7FAAB08CF1}" type="presParOf" srcId="{41C613E5-FB11-4A14-83FA-183BE7CECF55}" destId="{659E5A02-A1C0-4308-B411-F6906F8BCCC1}" srcOrd="9" destOrd="0" presId="urn:microsoft.com/office/officeart/2005/8/layout/cycle1"/>
    <dgm:cxn modelId="{E502C3CC-258F-470C-A6F0-7271E75AECE5}" type="presParOf" srcId="{41C613E5-FB11-4A14-83FA-183BE7CECF55}" destId="{C876ED87-6B7B-4DA3-8A87-97584AED0DA2}" srcOrd="10" destOrd="0" presId="urn:microsoft.com/office/officeart/2005/8/layout/cycle1"/>
    <dgm:cxn modelId="{2B000848-0CDB-4CB7-A2AC-206FC2560611}" type="presParOf" srcId="{41C613E5-FB11-4A14-83FA-183BE7CECF55}" destId="{26BAD12C-9053-4573-A986-DE29FD4AC89C}" srcOrd="11"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6B75C6D-F65A-4C06-ACA1-49FF8D08201D}" type="doc">
      <dgm:prSet loTypeId="urn:microsoft.com/office/officeart/2009/3/layout/IncreasingArrowsProcess" loCatId="process" qsTypeId="urn:microsoft.com/office/officeart/2005/8/quickstyle/simple1" qsCatId="simple" csTypeId="urn:microsoft.com/office/officeart/2005/8/colors/colorful4" csCatId="colorful" phldr="1"/>
      <dgm:spPr/>
      <dgm:t>
        <a:bodyPr/>
        <a:lstStyle/>
        <a:p>
          <a:endParaRPr kumimoji="1" lang="ja-JP" altLang="en-US"/>
        </a:p>
      </dgm:t>
    </dgm:pt>
    <dgm:pt modelId="{9BC83F67-033F-499C-9CD9-5593F8B57C22}">
      <dgm:prSet phldrT="[テキスト]"/>
      <dgm:spPr/>
      <dgm:t>
        <a:bodyPr/>
        <a:lstStyle/>
        <a:p>
          <a:r>
            <a:rPr kumimoji="1" lang="ja-JP" altLang="en-US" b="1" dirty="0">
              <a:solidFill>
                <a:schemeClr val="tx1"/>
              </a:solidFill>
              <a:latin typeface="Meiryo UI" panose="020B0604030504040204" pitchFamily="50" charset="-128"/>
              <a:ea typeface="Meiryo UI" panose="020B0604030504040204" pitchFamily="50" charset="-128"/>
            </a:rPr>
            <a:t>（１）職員の参集計画の立案</a:t>
          </a:r>
        </a:p>
      </dgm:t>
    </dgm:pt>
    <dgm:pt modelId="{1486D83D-4E4B-474B-B8D7-8388D1E98669}" type="parTrans" cxnId="{048A6A9D-9FE9-42AA-9A1F-7090EF7E8311}">
      <dgm:prSet/>
      <dgm:spPr/>
      <dgm:t>
        <a:bodyPr/>
        <a:lstStyle/>
        <a:p>
          <a:endParaRPr kumimoji="1" lang="ja-JP" altLang="en-US"/>
        </a:p>
      </dgm:t>
    </dgm:pt>
    <dgm:pt modelId="{6F0253DD-976A-4FD9-9555-00ECF5EAA89C}" type="sibTrans" cxnId="{048A6A9D-9FE9-42AA-9A1F-7090EF7E8311}">
      <dgm:prSet/>
      <dgm:spPr/>
      <dgm:t>
        <a:bodyPr/>
        <a:lstStyle/>
        <a:p>
          <a:endParaRPr kumimoji="1" lang="ja-JP" altLang="en-US"/>
        </a:p>
      </dgm:t>
    </dgm:pt>
    <dgm:pt modelId="{EAADD37A-DF25-43AC-B738-BDCFA0DCE80A}">
      <dgm:prSet phldrT="[テキスト]" custT="1"/>
      <dgm:spPr/>
      <dgm:t>
        <a:bodyPr/>
        <a:lstStyle/>
        <a:p>
          <a:r>
            <a:rPr kumimoji="1" lang="ja-JP" altLang="en-US" sz="2000" dirty="0">
              <a:latin typeface="Meiryo UI" panose="020B0604030504040204" pitchFamily="50" charset="-128"/>
              <a:ea typeface="Meiryo UI" panose="020B0604030504040204" pitchFamily="50" charset="-128"/>
            </a:rPr>
            <a:t>就業時間外に発災した場合、職員が徒歩・自転車などで職場に参集できる時間を調査し、発災後の職員体制を見える化する。</a:t>
          </a:r>
        </a:p>
      </dgm:t>
    </dgm:pt>
    <dgm:pt modelId="{85107D8D-ADFC-4EC1-8DDC-DBE0029A4F16}" type="parTrans" cxnId="{5288D40F-DA5B-4F2B-9D01-FBCAE0E5A769}">
      <dgm:prSet/>
      <dgm:spPr/>
      <dgm:t>
        <a:bodyPr/>
        <a:lstStyle/>
        <a:p>
          <a:endParaRPr kumimoji="1" lang="ja-JP" altLang="en-US"/>
        </a:p>
      </dgm:t>
    </dgm:pt>
    <dgm:pt modelId="{505EDE78-5E1C-47CF-8571-F8776CDCD5AC}" type="sibTrans" cxnId="{5288D40F-DA5B-4F2B-9D01-FBCAE0E5A769}">
      <dgm:prSet/>
      <dgm:spPr/>
      <dgm:t>
        <a:bodyPr/>
        <a:lstStyle/>
        <a:p>
          <a:endParaRPr kumimoji="1" lang="ja-JP" altLang="en-US"/>
        </a:p>
      </dgm:t>
    </dgm:pt>
    <dgm:pt modelId="{38AB36B4-E93E-4E52-B30D-68829293ED56}">
      <dgm:prSet phldrT="[テキスト]"/>
      <dgm:spPr/>
      <dgm:t>
        <a:bodyPr/>
        <a:lstStyle/>
        <a:p>
          <a:r>
            <a:rPr kumimoji="1" lang="ja-JP" altLang="en-US" b="1" dirty="0">
              <a:solidFill>
                <a:schemeClr val="tx1"/>
              </a:solidFill>
              <a:latin typeface="Meiryo UI" panose="020B0604030504040204" pitchFamily="50" charset="-128"/>
              <a:ea typeface="Meiryo UI" panose="020B0604030504040204" pitchFamily="50" charset="-128"/>
            </a:rPr>
            <a:t>（２）非常時優先業務の選定</a:t>
          </a:r>
        </a:p>
      </dgm:t>
    </dgm:pt>
    <dgm:pt modelId="{3283A59F-8D68-4D78-A65B-D518CB3A4E32}" type="parTrans" cxnId="{307F25B9-73ED-40FA-A784-FA57DCCA80EF}">
      <dgm:prSet/>
      <dgm:spPr/>
      <dgm:t>
        <a:bodyPr/>
        <a:lstStyle/>
        <a:p>
          <a:endParaRPr kumimoji="1" lang="ja-JP" altLang="en-US"/>
        </a:p>
      </dgm:t>
    </dgm:pt>
    <dgm:pt modelId="{09AE7D9B-A977-43ED-B86A-23C1BA72B1F6}" type="sibTrans" cxnId="{307F25B9-73ED-40FA-A784-FA57DCCA80EF}">
      <dgm:prSet/>
      <dgm:spPr/>
      <dgm:t>
        <a:bodyPr/>
        <a:lstStyle/>
        <a:p>
          <a:endParaRPr kumimoji="1" lang="ja-JP" altLang="en-US"/>
        </a:p>
      </dgm:t>
    </dgm:pt>
    <dgm:pt modelId="{E1F9A1D4-098C-41ED-869E-CB83E10C64A1}">
      <dgm:prSet phldrT="[テキスト]" custT="1"/>
      <dgm:spPr/>
      <dgm:t>
        <a:bodyPr/>
        <a:lstStyle/>
        <a:p>
          <a:r>
            <a:rPr kumimoji="1" lang="ja-JP" altLang="en-US" sz="2000" dirty="0">
              <a:latin typeface="Meiryo UI" panose="020B0604030504040204" pitchFamily="50" charset="-128"/>
              <a:ea typeface="Meiryo UI" panose="020B0604030504040204" pitchFamily="50" charset="-128"/>
            </a:rPr>
            <a:t>被災状況に応じて、優先して実施すべき通常業務は何か？何から再開すべきか？を検討する。</a:t>
          </a:r>
        </a:p>
      </dgm:t>
    </dgm:pt>
    <dgm:pt modelId="{CE56FEA6-2647-4307-AD94-80E2D55801C5}" type="parTrans" cxnId="{6F2FC085-0AB0-4168-958D-36436954EC85}">
      <dgm:prSet/>
      <dgm:spPr/>
      <dgm:t>
        <a:bodyPr/>
        <a:lstStyle/>
        <a:p>
          <a:endParaRPr kumimoji="1" lang="ja-JP" altLang="en-US"/>
        </a:p>
      </dgm:t>
    </dgm:pt>
    <dgm:pt modelId="{B36E5802-AE23-481B-BE7F-33E87E10EB27}" type="sibTrans" cxnId="{6F2FC085-0AB0-4168-958D-36436954EC85}">
      <dgm:prSet/>
      <dgm:spPr/>
      <dgm:t>
        <a:bodyPr/>
        <a:lstStyle/>
        <a:p>
          <a:endParaRPr kumimoji="1" lang="ja-JP" altLang="en-US"/>
        </a:p>
      </dgm:t>
    </dgm:pt>
    <dgm:pt modelId="{40E88CF3-157B-4D75-8AE3-FBCF5B709EE5}">
      <dgm:prSet phldrT="[テキスト]"/>
      <dgm:spPr/>
      <dgm:t>
        <a:bodyPr/>
        <a:lstStyle/>
        <a:p>
          <a:r>
            <a:rPr kumimoji="1" lang="ja-JP" altLang="en-US" b="1" dirty="0">
              <a:solidFill>
                <a:schemeClr val="tx1"/>
              </a:solidFill>
              <a:latin typeface="Meiryo UI" panose="020B0604030504040204" pitchFamily="50" charset="-128"/>
              <a:ea typeface="Meiryo UI" panose="020B0604030504040204" pitchFamily="50" charset="-128"/>
            </a:rPr>
            <a:t>（３）災害応急対応業務</a:t>
          </a:r>
        </a:p>
      </dgm:t>
    </dgm:pt>
    <dgm:pt modelId="{62C220F2-BBFE-4ACD-9B5B-295084D12C50}" type="parTrans" cxnId="{09063388-54D1-48F2-88D4-689373FA8F2F}">
      <dgm:prSet/>
      <dgm:spPr/>
      <dgm:t>
        <a:bodyPr/>
        <a:lstStyle/>
        <a:p>
          <a:endParaRPr kumimoji="1" lang="ja-JP" altLang="en-US"/>
        </a:p>
      </dgm:t>
    </dgm:pt>
    <dgm:pt modelId="{661B6F60-4836-4FC8-9E7F-E29527B17D5E}" type="sibTrans" cxnId="{09063388-54D1-48F2-88D4-689373FA8F2F}">
      <dgm:prSet/>
      <dgm:spPr/>
      <dgm:t>
        <a:bodyPr/>
        <a:lstStyle/>
        <a:p>
          <a:endParaRPr kumimoji="1" lang="ja-JP" altLang="en-US"/>
        </a:p>
      </dgm:t>
    </dgm:pt>
    <dgm:pt modelId="{59F23817-BE07-4BC5-884A-CCBB93283AA6}">
      <dgm:prSet phldrT="[テキスト]" custT="1"/>
      <dgm:spPr/>
      <dgm:t>
        <a:bodyPr/>
        <a:lstStyle/>
        <a:p>
          <a:r>
            <a:rPr kumimoji="1" lang="ja-JP" altLang="en-US" sz="2000" dirty="0">
              <a:latin typeface="Meiryo UI" panose="020B0604030504040204" pitchFamily="50" charset="-128"/>
              <a:ea typeface="Meiryo UI" panose="020B0604030504040204" pitchFamily="50" charset="-128"/>
            </a:rPr>
            <a:t>応急救護、医療体制の構築など被災により新たに発生する業務を洗い出す。</a:t>
          </a:r>
        </a:p>
      </dgm:t>
    </dgm:pt>
    <dgm:pt modelId="{38378229-023E-44FB-A25C-88F00487ACCE}" type="parTrans" cxnId="{7ACC34FE-62DF-4DB8-A4FD-5457A3358313}">
      <dgm:prSet/>
      <dgm:spPr/>
      <dgm:t>
        <a:bodyPr/>
        <a:lstStyle/>
        <a:p>
          <a:endParaRPr kumimoji="1" lang="ja-JP" altLang="en-US"/>
        </a:p>
      </dgm:t>
    </dgm:pt>
    <dgm:pt modelId="{396B13DD-74D5-4358-B32A-C4353DAD3221}" type="sibTrans" cxnId="{7ACC34FE-62DF-4DB8-A4FD-5457A3358313}">
      <dgm:prSet/>
      <dgm:spPr/>
      <dgm:t>
        <a:bodyPr/>
        <a:lstStyle/>
        <a:p>
          <a:endParaRPr kumimoji="1" lang="ja-JP" altLang="en-US"/>
        </a:p>
      </dgm:t>
    </dgm:pt>
    <dgm:pt modelId="{25B67F17-8DFC-4D67-9AFB-C0F239D0C6AB}">
      <dgm:prSet/>
      <dgm:spPr/>
      <dgm:t>
        <a:bodyPr/>
        <a:lstStyle/>
        <a:p>
          <a:r>
            <a:rPr kumimoji="1" lang="ja-JP" altLang="en-US" b="1" dirty="0">
              <a:solidFill>
                <a:schemeClr val="tx1"/>
              </a:solidFill>
              <a:latin typeface="Meiryo UI" panose="020B0604030504040204" pitchFamily="50" charset="-128"/>
              <a:ea typeface="Meiryo UI" panose="020B0604030504040204" pitchFamily="50" charset="-128"/>
            </a:rPr>
            <a:t>（４）応援業務の選定</a:t>
          </a:r>
        </a:p>
      </dgm:t>
    </dgm:pt>
    <dgm:pt modelId="{76741381-EB3F-475E-AD66-EA9635D112FB}" type="parTrans" cxnId="{D2337625-EED1-4DF7-8D4C-815890D842CE}">
      <dgm:prSet/>
      <dgm:spPr/>
      <dgm:t>
        <a:bodyPr/>
        <a:lstStyle/>
        <a:p>
          <a:endParaRPr kumimoji="1" lang="ja-JP" altLang="en-US"/>
        </a:p>
      </dgm:t>
    </dgm:pt>
    <dgm:pt modelId="{C1A24C45-FE7C-4661-B392-B932BCE14B8C}" type="sibTrans" cxnId="{D2337625-EED1-4DF7-8D4C-815890D842CE}">
      <dgm:prSet/>
      <dgm:spPr/>
      <dgm:t>
        <a:bodyPr/>
        <a:lstStyle/>
        <a:p>
          <a:endParaRPr kumimoji="1" lang="ja-JP" altLang="en-US"/>
        </a:p>
      </dgm:t>
    </dgm:pt>
    <dgm:pt modelId="{617AE673-4C63-4AF1-94F8-0A6A30F701E6}">
      <dgm:prSet custT="1"/>
      <dgm:spPr/>
      <dgm:t>
        <a:bodyPr/>
        <a:lstStyle/>
        <a:p>
          <a:r>
            <a:rPr kumimoji="1" lang="ja-JP" altLang="en-US" sz="1800" dirty="0">
              <a:latin typeface="Meiryo UI" panose="020B0604030504040204" pitchFamily="50" charset="-128"/>
              <a:ea typeface="Meiryo UI" panose="020B0604030504040204" pitchFamily="50" charset="-128"/>
            </a:rPr>
            <a:t>（１）（２）（３）</a:t>
          </a:r>
          <a:r>
            <a:rPr kumimoji="1" lang="ja-JP" altLang="en-US" sz="2000" dirty="0">
              <a:latin typeface="Meiryo UI" panose="020B0604030504040204" pitchFamily="50" charset="-128"/>
              <a:ea typeface="Meiryo UI" panose="020B0604030504040204" pitchFamily="50" charset="-128"/>
            </a:rPr>
            <a:t>を勘案し、どの業務を保健医療活動チームに応援してもらうかを検討する。</a:t>
          </a:r>
        </a:p>
      </dgm:t>
    </dgm:pt>
    <dgm:pt modelId="{1E0E5B9B-C749-4CFA-B2B8-A90605B2D3EB}" type="parTrans" cxnId="{2BE80BB3-E354-48E2-822C-5131B6D303E1}">
      <dgm:prSet/>
      <dgm:spPr/>
      <dgm:t>
        <a:bodyPr/>
        <a:lstStyle/>
        <a:p>
          <a:endParaRPr kumimoji="1" lang="ja-JP" altLang="en-US"/>
        </a:p>
      </dgm:t>
    </dgm:pt>
    <dgm:pt modelId="{9AE18932-1E4D-4544-B745-711667CA3C7F}" type="sibTrans" cxnId="{2BE80BB3-E354-48E2-822C-5131B6D303E1}">
      <dgm:prSet/>
      <dgm:spPr/>
      <dgm:t>
        <a:bodyPr/>
        <a:lstStyle/>
        <a:p>
          <a:endParaRPr kumimoji="1" lang="ja-JP" altLang="en-US"/>
        </a:p>
      </dgm:t>
    </dgm:pt>
    <dgm:pt modelId="{4DEE66B7-53A1-4CCE-B194-BC3E75DA6822}" type="pres">
      <dgm:prSet presAssocID="{E6B75C6D-F65A-4C06-ACA1-49FF8D08201D}" presName="Name0" presStyleCnt="0">
        <dgm:presLayoutVars>
          <dgm:chMax val="5"/>
          <dgm:chPref val="5"/>
          <dgm:dir/>
          <dgm:animLvl val="lvl"/>
        </dgm:presLayoutVars>
      </dgm:prSet>
      <dgm:spPr/>
    </dgm:pt>
    <dgm:pt modelId="{0FE17672-6C2E-49F7-B674-AAC17F007557}" type="pres">
      <dgm:prSet presAssocID="{9BC83F67-033F-499C-9CD9-5593F8B57C22}" presName="parentText1" presStyleLbl="node1" presStyleIdx="0" presStyleCnt="4">
        <dgm:presLayoutVars>
          <dgm:chMax/>
          <dgm:chPref val="3"/>
          <dgm:bulletEnabled val="1"/>
        </dgm:presLayoutVars>
      </dgm:prSet>
      <dgm:spPr/>
    </dgm:pt>
    <dgm:pt modelId="{60438EF5-47F1-4A27-A552-8F6267366152}" type="pres">
      <dgm:prSet presAssocID="{9BC83F67-033F-499C-9CD9-5593F8B57C22}" presName="childText1" presStyleLbl="solidAlignAcc1" presStyleIdx="0" presStyleCnt="4">
        <dgm:presLayoutVars>
          <dgm:chMax val="0"/>
          <dgm:chPref val="0"/>
          <dgm:bulletEnabled val="1"/>
        </dgm:presLayoutVars>
      </dgm:prSet>
      <dgm:spPr/>
    </dgm:pt>
    <dgm:pt modelId="{56A46247-F198-4C0B-869C-370DB96D7086}" type="pres">
      <dgm:prSet presAssocID="{38AB36B4-E93E-4E52-B30D-68829293ED56}" presName="parentText2" presStyleLbl="node1" presStyleIdx="1" presStyleCnt="4">
        <dgm:presLayoutVars>
          <dgm:chMax/>
          <dgm:chPref val="3"/>
          <dgm:bulletEnabled val="1"/>
        </dgm:presLayoutVars>
      </dgm:prSet>
      <dgm:spPr/>
    </dgm:pt>
    <dgm:pt modelId="{8B54F720-B2D8-4128-8118-CAE132D5CF2D}" type="pres">
      <dgm:prSet presAssocID="{38AB36B4-E93E-4E52-B30D-68829293ED56}" presName="childText2" presStyleLbl="solidAlignAcc1" presStyleIdx="1" presStyleCnt="4">
        <dgm:presLayoutVars>
          <dgm:chMax val="0"/>
          <dgm:chPref val="0"/>
          <dgm:bulletEnabled val="1"/>
        </dgm:presLayoutVars>
      </dgm:prSet>
      <dgm:spPr/>
    </dgm:pt>
    <dgm:pt modelId="{52B9F233-D71C-496D-9060-CD087CDAED33}" type="pres">
      <dgm:prSet presAssocID="{40E88CF3-157B-4D75-8AE3-FBCF5B709EE5}" presName="parentText3" presStyleLbl="node1" presStyleIdx="2" presStyleCnt="4">
        <dgm:presLayoutVars>
          <dgm:chMax/>
          <dgm:chPref val="3"/>
          <dgm:bulletEnabled val="1"/>
        </dgm:presLayoutVars>
      </dgm:prSet>
      <dgm:spPr/>
    </dgm:pt>
    <dgm:pt modelId="{5D16602D-F5BD-4BD3-8B8B-55EC867B6109}" type="pres">
      <dgm:prSet presAssocID="{40E88CF3-157B-4D75-8AE3-FBCF5B709EE5}" presName="childText3" presStyleLbl="solidAlignAcc1" presStyleIdx="2" presStyleCnt="4">
        <dgm:presLayoutVars>
          <dgm:chMax val="0"/>
          <dgm:chPref val="0"/>
          <dgm:bulletEnabled val="1"/>
        </dgm:presLayoutVars>
      </dgm:prSet>
      <dgm:spPr/>
    </dgm:pt>
    <dgm:pt modelId="{9A617DC4-CF1C-461C-B2A2-B44A19FEB69F}" type="pres">
      <dgm:prSet presAssocID="{25B67F17-8DFC-4D67-9AFB-C0F239D0C6AB}" presName="parentText4" presStyleLbl="node1" presStyleIdx="3" presStyleCnt="4">
        <dgm:presLayoutVars>
          <dgm:chMax/>
          <dgm:chPref val="3"/>
          <dgm:bulletEnabled val="1"/>
        </dgm:presLayoutVars>
      </dgm:prSet>
      <dgm:spPr/>
    </dgm:pt>
    <dgm:pt modelId="{A90EF1B0-DDCA-405C-AE6C-6DD22B9FD628}" type="pres">
      <dgm:prSet presAssocID="{25B67F17-8DFC-4D67-9AFB-C0F239D0C6AB}" presName="childText4" presStyleLbl="solidAlignAcc1" presStyleIdx="3" presStyleCnt="4">
        <dgm:presLayoutVars>
          <dgm:chMax val="0"/>
          <dgm:chPref val="0"/>
          <dgm:bulletEnabled val="1"/>
        </dgm:presLayoutVars>
      </dgm:prSet>
      <dgm:spPr/>
    </dgm:pt>
  </dgm:ptLst>
  <dgm:cxnLst>
    <dgm:cxn modelId="{5288D40F-DA5B-4F2B-9D01-FBCAE0E5A769}" srcId="{9BC83F67-033F-499C-9CD9-5593F8B57C22}" destId="{EAADD37A-DF25-43AC-B738-BDCFA0DCE80A}" srcOrd="0" destOrd="0" parTransId="{85107D8D-ADFC-4EC1-8DDC-DBE0029A4F16}" sibTransId="{505EDE78-5E1C-47CF-8571-F8776CDCD5AC}"/>
    <dgm:cxn modelId="{9E0B0322-6FA7-4B89-B6BD-F8E84EE18EDD}" type="presOf" srcId="{25B67F17-8DFC-4D67-9AFB-C0F239D0C6AB}" destId="{9A617DC4-CF1C-461C-B2A2-B44A19FEB69F}" srcOrd="0" destOrd="0" presId="urn:microsoft.com/office/officeart/2009/3/layout/IncreasingArrowsProcess"/>
    <dgm:cxn modelId="{D2337625-EED1-4DF7-8D4C-815890D842CE}" srcId="{E6B75C6D-F65A-4C06-ACA1-49FF8D08201D}" destId="{25B67F17-8DFC-4D67-9AFB-C0F239D0C6AB}" srcOrd="3" destOrd="0" parTransId="{76741381-EB3F-475E-AD66-EA9635D112FB}" sibTransId="{C1A24C45-FE7C-4661-B392-B932BCE14B8C}"/>
    <dgm:cxn modelId="{CCEC6E36-BE74-407C-B35A-0FCDFE6433F4}" type="presOf" srcId="{59F23817-BE07-4BC5-884A-CCBB93283AA6}" destId="{5D16602D-F5BD-4BD3-8B8B-55EC867B6109}" srcOrd="0" destOrd="0" presId="urn:microsoft.com/office/officeart/2009/3/layout/IncreasingArrowsProcess"/>
    <dgm:cxn modelId="{6F2FC085-0AB0-4168-958D-36436954EC85}" srcId="{38AB36B4-E93E-4E52-B30D-68829293ED56}" destId="{E1F9A1D4-098C-41ED-869E-CB83E10C64A1}" srcOrd="0" destOrd="0" parTransId="{CE56FEA6-2647-4307-AD94-80E2D55801C5}" sibTransId="{B36E5802-AE23-481B-BE7F-33E87E10EB27}"/>
    <dgm:cxn modelId="{09063388-54D1-48F2-88D4-689373FA8F2F}" srcId="{E6B75C6D-F65A-4C06-ACA1-49FF8D08201D}" destId="{40E88CF3-157B-4D75-8AE3-FBCF5B709EE5}" srcOrd="2" destOrd="0" parTransId="{62C220F2-BBFE-4ACD-9B5B-295084D12C50}" sibTransId="{661B6F60-4836-4FC8-9E7F-E29527B17D5E}"/>
    <dgm:cxn modelId="{FDC67B96-2BCA-4273-ADA7-B110674E0078}" type="presOf" srcId="{40E88CF3-157B-4D75-8AE3-FBCF5B709EE5}" destId="{52B9F233-D71C-496D-9060-CD087CDAED33}" srcOrd="0" destOrd="0" presId="urn:microsoft.com/office/officeart/2009/3/layout/IncreasingArrowsProcess"/>
    <dgm:cxn modelId="{BBA4629B-B179-42A1-A791-39043BA0E386}" type="presOf" srcId="{617AE673-4C63-4AF1-94F8-0A6A30F701E6}" destId="{A90EF1B0-DDCA-405C-AE6C-6DD22B9FD628}" srcOrd="0" destOrd="0" presId="urn:microsoft.com/office/officeart/2009/3/layout/IncreasingArrowsProcess"/>
    <dgm:cxn modelId="{048A6A9D-9FE9-42AA-9A1F-7090EF7E8311}" srcId="{E6B75C6D-F65A-4C06-ACA1-49FF8D08201D}" destId="{9BC83F67-033F-499C-9CD9-5593F8B57C22}" srcOrd="0" destOrd="0" parTransId="{1486D83D-4E4B-474B-B8D7-8388D1E98669}" sibTransId="{6F0253DD-976A-4FD9-9555-00ECF5EAA89C}"/>
    <dgm:cxn modelId="{098D61A0-8430-4F31-9466-2A5F5EDD46CB}" type="presOf" srcId="{EAADD37A-DF25-43AC-B738-BDCFA0DCE80A}" destId="{60438EF5-47F1-4A27-A552-8F6267366152}" srcOrd="0" destOrd="0" presId="urn:microsoft.com/office/officeart/2009/3/layout/IncreasingArrowsProcess"/>
    <dgm:cxn modelId="{2BE80BB3-E354-48E2-822C-5131B6D303E1}" srcId="{25B67F17-8DFC-4D67-9AFB-C0F239D0C6AB}" destId="{617AE673-4C63-4AF1-94F8-0A6A30F701E6}" srcOrd="0" destOrd="0" parTransId="{1E0E5B9B-C749-4CFA-B2B8-A90605B2D3EB}" sibTransId="{9AE18932-1E4D-4544-B745-711667CA3C7F}"/>
    <dgm:cxn modelId="{307F25B9-73ED-40FA-A784-FA57DCCA80EF}" srcId="{E6B75C6D-F65A-4C06-ACA1-49FF8D08201D}" destId="{38AB36B4-E93E-4E52-B30D-68829293ED56}" srcOrd="1" destOrd="0" parTransId="{3283A59F-8D68-4D78-A65B-D518CB3A4E32}" sibTransId="{09AE7D9B-A977-43ED-B86A-23C1BA72B1F6}"/>
    <dgm:cxn modelId="{859CB1BA-0132-4306-8964-309F9A2CFBE7}" type="presOf" srcId="{E6B75C6D-F65A-4C06-ACA1-49FF8D08201D}" destId="{4DEE66B7-53A1-4CCE-B194-BC3E75DA6822}" srcOrd="0" destOrd="0" presId="urn:microsoft.com/office/officeart/2009/3/layout/IncreasingArrowsProcess"/>
    <dgm:cxn modelId="{83F47FBE-81E6-4515-A49B-26C3CACB80A1}" type="presOf" srcId="{9BC83F67-033F-499C-9CD9-5593F8B57C22}" destId="{0FE17672-6C2E-49F7-B674-AAC17F007557}" srcOrd="0" destOrd="0" presId="urn:microsoft.com/office/officeart/2009/3/layout/IncreasingArrowsProcess"/>
    <dgm:cxn modelId="{9AAE6DC2-2A79-498D-BEF7-F78EA0C26CBB}" type="presOf" srcId="{38AB36B4-E93E-4E52-B30D-68829293ED56}" destId="{56A46247-F198-4C0B-869C-370DB96D7086}" srcOrd="0" destOrd="0" presId="urn:microsoft.com/office/officeart/2009/3/layout/IncreasingArrowsProcess"/>
    <dgm:cxn modelId="{F7CF5AC3-441C-4F89-898A-B9233B3EEAC4}" type="presOf" srcId="{E1F9A1D4-098C-41ED-869E-CB83E10C64A1}" destId="{8B54F720-B2D8-4128-8118-CAE132D5CF2D}" srcOrd="0" destOrd="0" presId="urn:microsoft.com/office/officeart/2009/3/layout/IncreasingArrowsProcess"/>
    <dgm:cxn modelId="{7ACC34FE-62DF-4DB8-A4FD-5457A3358313}" srcId="{40E88CF3-157B-4D75-8AE3-FBCF5B709EE5}" destId="{59F23817-BE07-4BC5-884A-CCBB93283AA6}" srcOrd="0" destOrd="0" parTransId="{38378229-023E-44FB-A25C-88F00487ACCE}" sibTransId="{396B13DD-74D5-4358-B32A-C4353DAD3221}"/>
    <dgm:cxn modelId="{E115CD90-8D74-4FBA-8A55-105A8EA06F6B}" type="presParOf" srcId="{4DEE66B7-53A1-4CCE-B194-BC3E75DA6822}" destId="{0FE17672-6C2E-49F7-B674-AAC17F007557}" srcOrd="0" destOrd="0" presId="urn:microsoft.com/office/officeart/2009/3/layout/IncreasingArrowsProcess"/>
    <dgm:cxn modelId="{458EC6BC-A34B-4626-87F8-F1ABE0EE52BC}" type="presParOf" srcId="{4DEE66B7-53A1-4CCE-B194-BC3E75DA6822}" destId="{60438EF5-47F1-4A27-A552-8F6267366152}" srcOrd="1" destOrd="0" presId="urn:microsoft.com/office/officeart/2009/3/layout/IncreasingArrowsProcess"/>
    <dgm:cxn modelId="{D7C13B55-4A98-4FEF-A5B0-FF50FF7A7EAB}" type="presParOf" srcId="{4DEE66B7-53A1-4CCE-B194-BC3E75DA6822}" destId="{56A46247-F198-4C0B-869C-370DB96D7086}" srcOrd="2" destOrd="0" presId="urn:microsoft.com/office/officeart/2009/3/layout/IncreasingArrowsProcess"/>
    <dgm:cxn modelId="{8503805A-D878-4C81-8326-E538472732C7}" type="presParOf" srcId="{4DEE66B7-53A1-4CCE-B194-BC3E75DA6822}" destId="{8B54F720-B2D8-4128-8118-CAE132D5CF2D}" srcOrd="3" destOrd="0" presId="urn:microsoft.com/office/officeart/2009/3/layout/IncreasingArrowsProcess"/>
    <dgm:cxn modelId="{900EDB0E-A763-4651-946D-6356B1719386}" type="presParOf" srcId="{4DEE66B7-53A1-4CCE-B194-BC3E75DA6822}" destId="{52B9F233-D71C-496D-9060-CD087CDAED33}" srcOrd="4" destOrd="0" presId="urn:microsoft.com/office/officeart/2009/3/layout/IncreasingArrowsProcess"/>
    <dgm:cxn modelId="{DB0223DA-92F8-4DE4-BBD5-A3A64CF96481}" type="presParOf" srcId="{4DEE66B7-53A1-4CCE-B194-BC3E75DA6822}" destId="{5D16602D-F5BD-4BD3-8B8B-55EC867B6109}" srcOrd="5" destOrd="0" presId="urn:microsoft.com/office/officeart/2009/3/layout/IncreasingArrowsProcess"/>
    <dgm:cxn modelId="{5CF1F51D-19E3-46F2-A7CF-A4415CC4B62F}" type="presParOf" srcId="{4DEE66B7-53A1-4CCE-B194-BC3E75DA6822}" destId="{9A617DC4-CF1C-461C-B2A2-B44A19FEB69F}" srcOrd="6" destOrd="0" presId="urn:microsoft.com/office/officeart/2009/3/layout/IncreasingArrowsProcess"/>
    <dgm:cxn modelId="{C81D6DC5-09DF-4640-BE42-B6E261EE8026}" type="presParOf" srcId="{4DEE66B7-53A1-4CCE-B194-BC3E75DA6822}" destId="{A90EF1B0-DDCA-405C-AE6C-6DD22B9FD628}" srcOrd="7"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498F75E-1F11-4BEE-B6E1-81497A9477BA}" type="doc">
      <dgm:prSet loTypeId="urn:microsoft.com/office/officeart/2005/8/layout/arrow2" loCatId="process" qsTypeId="urn:microsoft.com/office/officeart/2005/8/quickstyle/simple1" qsCatId="simple" csTypeId="urn:microsoft.com/office/officeart/2005/8/colors/colorful4" csCatId="colorful" phldr="1"/>
      <dgm:spPr/>
    </dgm:pt>
    <dgm:pt modelId="{135FA018-1BC6-478D-ADF6-02BD0DA98089}">
      <dgm:prSet phldrT="[テキスト]" custT="1"/>
      <dgm:spPr/>
      <dgm:t>
        <a:bodyPr/>
        <a:lstStyle/>
        <a:p>
          <a:r>
            <a:rPr kumimoji="1" lang="ja-JP" altLang="en-US" sz="2400" b="1" dirty="0">
              <a:latin typeface="ＭＳ ゴシック" panose="020B0609070205080204" pitchFamily="49" charset="-128"/>
              <a:ea typeface="ＭＳ ゴシック" panose="020B0609070205080204" pitchFamily="49" charset="-128"/>
            </a:rPr>
            <a:t> 所属レベル</a:t>
          </a:r>
        </a:p>
      </dgm:t>
    </dgm:pt>
    <dgm:pt modelId="{A2DEBAB1-80D3-4B32-92F5-76396668D2AB}" type="parTrans" cxnId="{18CBC818-6785-4148-97FE-E91029520A30}">
      <dgm:prSet/>
      <dgm:spPr/>
      <dgm:t>
        <a:bodyPr/>
        <a:lstStyle/>
        <a:p>
          <a:endParaRPr kumimoji="1" lang="ja-JP" altLang="en-US"/>
        </a:p>
      </dgm:t>
    </dgm:pt>
    <dgm:pt modelId="{798FDDCC-B5E0-4378-91EF-3504F2D0F3C9}" type="sibTrans" cxnId="{18CBC818-6785-4148-97FE-E91029520A30}">
      <dgm:prSet/>
      <dgm:spPr/>
      <dgm:t>
        <a:bodyPr/>
        <a:lstStyle/>
        <a:p>
          <a:endParaRPr kumimoji="1" lang="ja-JP" altLang="en-US"/>
        </a:p>
      </dgm:t>
    </dgm:pt>
    <dgm:pt modelId="{A5AB7EEE-E2D3-42EA-A340-148EFEAFC978}">
      <dgm:prSet phldrT="[テキスト]" custT="1"/>
      <dgm:spPr/>
      <dgm:t>
        <a:bodyPr/>
        <a:lstStyle/>
        <a:p>
          <a:r>
            <a:rPr kumimoji="1" lang="ja-JP" altLang="en-US" sz="2400" b="1" dirty="0">
              <a:latin typeface="ＭＳ ゴシック" panose="020B0609070205080204" pitchFamily="49" charset="-128"/>
              <a:ea typeface="ＭＳ ゴシック" panose="020B0609070205080204" pitchFamily="49" charset="-128"/>
            </a:rPr>
            <a:t>関係機関合同</a:t>
          </a:r>
        </a:p>
      </dgm:t>
    </dgm:pt>
    <dgm:pt modelId="{04BAC7FE-A710-4F97-967F-2F102D766906}" type="parTrans" cxnId="{DBCEE2FC-4BCE-4112-B3DA-AF5C515D4383}">
      <dgm:prSet/>
      <dgm:spPr/>
      <dgm:t>
        <a:bodyPr/>
        <a:lstStyle/>
        <a:p>
          <a:endParaRPr kumimoji="1" lang="ja-JP" altLang="en-US"/>
        </a:p>
      </dgm:t>
    </dgm:pt>
    <dgm:pt modelId="{507DE07C-D333-4C62-AD5C-7CA8A9CCD942}" type="sibTrans" cxnId="{DBCEE2FC-4BCE-4112-B3DA-AF5C515D4383}">
      <dgm:prSet/>
      <dgm:spPr/>
      <dgm:t>
        <a:bodyPr/>
        <a:lstStyle/>
        <a:p>
          <a:endParaRPr kumimoji="1" lang="ja-JP" altLang="en-US"/>
        </a:p>
      </dgm:t>
    </dgm:pt>
    <dgm:pt modelId="{296A65F8-CA12-4B65-AED3-38D767E75D41}">
      <dgm:prSet phldrT="[テキスト]" custT="1"/>
      <dgm:spPr/>
      <dgm:t>
        <a:bodyPr/>
        <a:lstStyle/>
        <a:p>
          <a:r>
            <a:rPr kumimoji="1" lang="ja-JP" altLang="en-US" sz="2400" b="1" dirty="0">
              <a:latin typeface="ＭＳ ゴシック" panose="020B0609070205080204" pitchFamily="49" charset="-128"/>
              <a:ea typeface="ＭＳ ゴシック" panose="020B0609070205080204" pitchFamily="49" charset="-128"/>
            </a:rPr>
            <a:t>地域レベル</a:t>
          </a:r>
        </a:p>
      </dgm:t>
    </dgm:pt>
    <dgm:pt modelId="{0D97DB7A-F9D6-4F01-BA83-C0E8501A2486}" type="parTrans" cxnId="{7459A4CB-0C2D-4242-A2A5-14D3B55418E3}">
      <dgm:prSet/>
      <dgm:spPr/>
      <dgm:t>
        <a:bodyPr/>
        <a:lstStyle/>
        <a:p>
          <a:endParaRPr kumimoji="1" lang="ja-JP" altLang="en-US"/>
        </a:p>
      </dgm:t>
    </dgm:pt>
    <dgm:pt modelId="{E258F9D1-6A18-4D23-B11E-7F08316BE746}" type="sibTrans" cxnId="{7459A4CB-0C2D-4242-A2A5-14D3B55418E3}">
      <dgm:prSet/>
      <dgm:spPr/>
      <dgm:t>
        <a:bodyPr/>
        <a:lstStyle/>
        <a:p>
          <a:endParaRPr kumimoji="1" lang="ja-JP" altLang="en-US"/>
        </a:p>
      </dgm:t>
    </dgm:pt>
    <dgm:pt modelId="{18DA403D-A766-41AB-83B4-01C87B40B78C}" type="pres">
      <dgm:prSet presAssocID="{2498F75E-1F11-4BEE-B6E1-81497A9477BA}" presName="arrowDiagram" presStyleCnt="0">
        <dgm:presLayoutVars>
          <dgm:chMax val="5"/>
          <dgm:dir/>
          <dgm:resizeHandles val="exact"/>
        </dgm:presLayoutVars>
      </dgm:prSet>
      <dgm:spPr/>
    </dgm:pt>
    <dgm:pt modelId="{DAEDAA77-26E1-4707-BBD5-7CA9A59F5420}" type="pres">
      <dgm:prSet presAssocID="{2498F75E-1F11-4BEE-B6E1-81497A9477BA}" presName="arrow" presStyleLbl="bgShp" presStyleIdx="0" presStyleCnt="1" custLinFactNeighborX="5158" custLinFactNeighborY="6367"/>
      <dgm:spPr/>
    </dgm:pt>
    <dgm:pt modelId="{08BB7EEE-B04E-4597-A09F-5B48C87ED29D}" type="pres">
      <dgm:prSet presAssocID="{2498F75E-1F11-4BEE-B6E1-81497A9477BA}" presName="arrowDiagram3" presStyleCnt="0"/>
      <dgm:spPr/>
    </dgm:pt>
    <dgm:pt modelId="{FB905F46-60AA-4B80-98A2-E7D172FD4401}" type="pres">
      <dgm:prSet presAssocID="{135FA018-1BC6-478D-ADF6-02BD0DA98089}" presName="bullet3a" presStyleLbl="node1" presStyleIdx="0" presStyleCnt="3" custLinFactNeighborX="12553" custLinFactNeighborY="91244"/>
      <dgm:spPr/>
    </dgm:pt>
    <dgm:pt modelId="{D765C1CC-9FC9-4C8C-B863-C4DC1D2D349A}" type="pres">
      <dgm:prSet presAssocID="{135FA018-1BC6-478D-ADF6-02BD0DA98089}" presName="textBox3a" presStyleLbl="revTx" presStyleIdx="0" presStyleCnt="3">
        <dgm:presLayoutVars>
          <dgm:bulletEnabled val="1"/>
        </dgm:presLayoutVars>
      </dgm:prSet>
      <dgm:spPr/>
    </dgm:pt>
    <dgm:pt modelId="{200A8B62-4643-4100-A9C4-8E8C8291C959}" type="pres">
      <dgm:prSet presAssocID="{A5AB7EEE-E2D3-42EA-A340-148EFEAFC978}" presName="bullet3b" presStyleLbl="node1" presStyleIdx="1" presStyleCnt="3" custLinFactNeighborX="-11390" custLinFactNeighborY="36427"/>
      <dgm:spPr/>
    </dgm:pt>
    <dgm:pt modelId="{8A88BFA7-5C93-4F30-935A-55AF45BFD7D3}" type="pres">
      <dgm:prSet presAssocID="{A5AB7EEE-E2D3-42EA-A340-148EFEAFC978}" presName="textBox3b" presStyleLbl="revTx" presStyleIdx="1" presStyleCnt="3">
        <dgm:presLayoutVars>
          <dgm:bulletEnabled val="1"/>
        </dgm:presLayoutVars>
      </dgm:prSet>
      <dgm:spPr/>
    </dgm:pt>
    <dgm:pt modelId="{8EE1AB43-610C-490E-9CA5-9CE2F13AB0EE}" type="pres">
      <dgm:prSet presAssocID="{296A65F8-CA12-4B65-AED3-38D767E75D41}" presName="bullet3c" presStyleLbl="node1" presStyleIdx="2" presStyleCnt="3" custLinFactNeighborX="2994" custLinFactNeighborY="-4023"/>
      <dgm:spPr/>
    </dgm:pt>
    <dgm:pt modelId="{2A03A30E-1D61-4296-8FAB-78B4CAB92D71}" type="pres">
      <dgm:prSet presAssocID="{296A65F8-CA12-4B65-AED3-38D767E75D41}" presName="textBox3c" presStyleLbl="revTx" presStyleIdx="2" presStyleCnt="3" custLinFactNeighborX="761" custLinFactNeighborY="-4049">
        <dgm:presLayoutVars>
          <dgm:bulletEnabled val="1"/>
        </dgm:presLayoutVars>
      </dgm:prSet>
      <dgm:spPr/>
    </dgm:pt>
  </dgm:ptLst>
  <dgm:cxnLst>
    <dgm:cxn modelId="{18CBC818-6785-4148-97FE-E91029520A30}" srcId="{2498F75E-1F11-4BEE-B6E1-81497A9477BA}" destId="{135FA018-1BC6-478D-ADF6-02BD0DA98089}" srcOrd="0" destOrd="0" parTransId="{A2DEBAB1-80D3-4B32-92F5-76396668D2AB}" sibTransId="{798FDDCC-B5E0-4378-91EF-3504F2D0F3C9}"/>
    <dgm:cxn modelId="{6796FA73-0AB3-4032-A36A-03DC46450A92}" type="presOf" srcId="{2498F75E-1F11-4BEE-B6E1-81497A9477BA}" destId="{18DA403D-A766-41AB-83B4-01C87B40B78C}" srcOrd="0" destOrd="0" presId="urn:microsoft.com/office/officeart/2005/8/layout/arrow2"/>
    <dgm:cxn modelId="{3DDF1A97-BB4A-44DD-BB33-FA74076EEA91}" type="presOf" srcId="{A5AB7EEE-E2D3-42EA-A340-148EFEAFC978}" destId="{8A88BFA7-5C93-4F30-935A-55AF45BFD7D3}" srcOrd="0" destOrd="0" presId="urn:microsoft.com/office/officeart/2005/8/layout/arrow2"/>
    <dgm:cxn modelId="{7D1BAFA8-4778-4935-9C25-2A56EAB4FEE6}" type="presOf" srcId="{135FA018-1BC6-478D-ADF6-02BD0DA98089}" destId="{D765C1CC-9FC9-4C8C-B863-C4DC1D2D349A}" srcOrd="0" destOrd="0" presId="urn:microsoft.com/office/officeart/2005/8/layout/arrow2"/>
    <dgm:cxn modelId="{7459A4CB-0C2D-4242-A2A5-14D3B55418E3}" srcId="{2498F75E-1F11-4BEE-B6E1-81497A9477BA}" destId="{296A65F8-CA12-4B65-AED3-38D767E75D41}" srcOrd="2" destOrd="0" parTransId="{0D97DB7A-F9D6-4F01-BA83-C0E8501A2486}" sibTransId="{E258F9D1-6A18-4D23-B11E-7F08316BE746}"/>
    <dgm:cxn modelId="{A9903FCC-914B-44BA-BCBC-CEB221125CAC}" type="presOf" srcId="{296A65F8-CA12-4B65-AED3-38D767E75D41}" destId="{2A03A30E-1D61-4296-8FAB-78B4CAB92D71}" srcOrd="0" destOrd="0" presId="urn:microsoft.com/office/officeart/2005/8/layout/arrow2"/>
    <dgm:cxn modelId="{DBCEE2FC-4BCE-4112-B3DA-AF5C515D4383}" srcId="{2498F75E-1F11-4BEE-B6E1-81497A9477BA}" destId="{A5AB7EEE-E2D3-42EA-A340-148EFEAFC978}" srcOrd="1" destOrd="0" parTransId="{04BAC7FE-A710-4F97-967F-2F102D766906}" sibTransId="{507DE07C-D333-4C62-AD5C-7CA8A9CCD942}"/>
    <dgm:cxn modelId="{688B59F7-3F92-46CA-95B3-1FC14AC601F9}" type="presParOf" srcId="{18DA403D-A766-41AB-83B4-01C87B40B78C}" destId="{DAEDAA77-26E1-4707-BBD5-7CA9A59F5420}" srcOrd="0" destOrd="0" presId="urn:microsoft.com/office/officeart/2005/8/layout/arrow2"/>
    <dgm:cxn modelId="{181F5B6D-AF41-424C-9BDA-19D48C893213}" type="presParOf" srcId="{18DA403D-A766-41AB-83B4-01C87B40B78C}" destId="{08BB7EEE-B04E-4597-A09F-5B48C87ED29D}" srcOrd="1" destOrd="0" presId="urn:microsoft.com/office/officeart/2005/8/layout/arrow2"/>
    <dgm:cxn modelId="{15C6A54B-BCB0-4C4D-805C-6A7840AAC1ED}" type="presParOf" srcId="{08BB7EEE-B04E-4597-A09F-5B48C87ED29D}" destId="{FB905F46-60AA-4B80-98A2-E7D172FD4401}" srcOrd="0" destOrd="0" presId="urn:microsoft.com/office/officeart/2005/8/layout/arrow2"/>
    <dgm:cxn modelId="{CEFB6D7C-FA80-40F5-A212-546EDE0DA47A}" type="presParOf" srcId="{08BB7EEE-B04E-4597-A09F-5B48C87ED29D}" destId="{D765C1CC-9FC9-4C8C-B863-C4DC1D2D349A}" srcOrd="1" destOrd="0" presId="urn:microsoft.com/office/officeart/2005/8/layout/arrow2"/>
    <dgm:cxn modelId="{6B4291C2-4ECC-4E44-8A36-A3EFBE3BA0D5}" type="presParOf" srcId="{08BB7EEE-B04E-4597-A09F-5B48C87ED29D}" destId="{200A8B62-4643-4100-A9C4-8E8C8291C959}" srcOrd="2" destOrd="0" presId="urn:microsoft.com/office/officeart/2005/8/layout/arrow2"/>
    <dgm:cxn modelId="{5A184A77-9E67-4C83-929F-3D36A80BE54F}" type="presParOf" srcId="{08BB7EEE-B04E-4597-A09F-5B48C87ED29D}" destId="{8A88BFA7-5C93-4F30-935A-55AF45BFD7D3}" srcOrd="3" destOrd="0" presId="urn:microsoft.com/office/officeart/2005/8/layout/arrow2"/>
    <dgm:cxn modelId="{7C4032FC-E871-44E2-8D51-CC8F8395B518}" type="presParOf" srcId="{08BB7EEE-B04E-4597-A09F-5B48C87ED29D}" destId="{8EE1AB43-610C-490E-9CA5-9CE2F13AB0EE}" srcOrd="4" destOrd="0" presId="urn:microsoft.com/office/officeart/2005/8/layout/arrow2"/>
    <dgm:cxn modelId="{D5F84AFC-3794-493F-A3A3-AE2BDFA70907}" type="presParOf" srcId="{08BB7EEE-B04E-4597-A09F-5B48C87ED29D}" destId="{2A03A30E-1D61-4296-8FAB-78B4CAB92D71}"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767ED7-C975-4617-A8AB-F1E5C882F181}">
      <dsp:nvSpPr>
        <dsp:cNvPr id="0" name=""/>
        <dsp:cNvSpPr/>
      </dsp:nvSpPr>
      <dsp:spPr>
        <a:xfrm>
          <a:off x="1849370" y="51051"/>
          <a:ext cx="821172" cy="8211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kumimoji="1" lang="ja-JP" altLang="en-US" sz="2000" kern="1200">
              <a:latin typeface="HG丸ｺﾞｼｯｸM-PRO" panose="020F0600000000000000" pitchFamily="50" charset="-128"/>
              <a:ea typeface="HG丸ｺﾞｼｯｸM-PRO" panose="020F0600000000000000" pitchFamily="50" charset="-128"/>
            </a:rPr>
            <a:t>情報　収集</a:t>
          </a:r>
        </a:p>
      </dsp:txBody>
      <dsp:txXfrm>
        <a:off x="1849370" y="51051"/>
        <a:ext cx="821172" cy="821172"/>
      </dsp:txXfrm>
    </dsp:sp>
    <dsp:sp modelId="{22CBEB87-8061-4B99-AD09-833EC606D5AD}">
      <dsp:nvSpPr>
        <dsp:cNvPr id="0" name=""/>
        <dsp:cNvSpPr/>
      </dsp:nvSpPr>
      <dsp:spPr>
        <a:xfrm>
          <a:off x="403822" y="-534"/>
          <a:ext cx="2318306" cy="2318306"/>
        </a:xfrm>
        <a:prstGeom prst="circularArrow">
          <a:avLst>
            <a:gd name="adj1" fmla="val 6907"/>
            <a:gd name="adj2" fmla="val 465756"/>
            <a:gd name="adj3" fmla="val 547717"/>
            <a:gd name="adj4" fmla="val 20586527"/>
            <a:gd name="adj5" fmla="val 8058"/>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E3BDCC-6E4C-4133-A385-69E805EE40DE}">
      <dsp:nvSpPr>
        <dsp:cNvPr id="0" name=""/>
        <dsp:cNvSpPr/>
      </dsp:nvSpPr>
      <dsp:spPr>
        <a:xfrm>
          <a:off x="1849370" y="1445013"/>
          <a:ext cx="821172" cy="8211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kumimoji="1" lang="ja-JP" altLang="en-US" sz="2000" kern="1200">
              <a:latin typeface="HG丸ｺﾞｼｯｸM-PRO" panose="020F0600000000000000" pitchFamily="50" charset="-128"/>
              <a:ea typeface="HG丸ｺﾞｼｯｸM-PRO" panose="020F0600000000000000" pitchFamily="50" charset="-128"/>
            </a:rPr>
            <a:t>対策　立案</a:t>
          </a:r>
        </a:p>
      </dsp:txBody>
      <dsp:txXfrm>
        <a:off x="1849370" y="1445013"/>
        <a:ext cx="821172" cy="821172"/>
      </dsp:txXfrm>
    </dsp:sp>
    <dsp:sp modelId="{AC51B845-56EC-4900-A414-A613EAD7E7D3}">
      <dsp:nvSpPr>
        <dsp:cNvPr id="0" name=""/>
        <dsp:cNvSpPr/>
      </dsp:nvSpPr>
      <dsp:spPr>
        <a:xfrm>
          <a:off x="403822" y="-534"/>
          <a:ext cx="2318306" cy="2318306"/>
        </a:xfrm>
        <a:prstGeom prst="circularArrow">
          <a:avLst>
            <a:gd name="adj1" fmla="val 6907"/>
            <a:gd name="adj2" fmla="val 465756"/>
            <a:gd name="adj3" fmla="val 5947717"/>
            <a:gd name="adj4" fmla="val 4386527"/>
            <a:gd name="adj5" fmla="val 8058"/>
          </a:avLst>
        </a:prstGeom>
        <a:solidFill>
          <a:schemeClr val="accent3">
            <a:hueOff val="-492889"/>
            <a:satOff val="2835"/>
            <a:lumOff val="-7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2D3EB1-6046-4D95-A6F7-2AA3C82F497C}">
      <dsp:nvSpPr>
        <dsp:cNvPr id="0" name=""/>
        <dsp:cNvSpPr/>
      </dsp:nvSpPr>
      <dsp:spPr>
        <a:xfrm>
          <a:off x="455408" y="1445013"/>
          <a:ext cx="821172" cy="8211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kumimoji="1" lang="ja-JP" altLang="en-US" sz="2000" kern="1200">
              <a:latin typeface="HG丸ｺﾞｼｯｸM-PRO" panose="020F0600000000000000" pitchFamily="50" charset="-128"/>
              <a:ea typeface="HG丸ｺﾞｼｯｸM-PRO" panose="020F0600000000000000" pitchFamily="50" charset="-128"/>
            </a:rPr>
            <a:t>対策の実施</a:t>
          </a:r>
        </a:p>
      </dsp:txBody>
      <dsp:txXfrm>
        <a:off x="455408" y="1445013"/>
        <a:ext cx="821172" cy="821172"/>
      </dsp:txXfrm>
    </dsp:sp>
    <dsp:sp modelId="{33410E45-18F2-47E3-8BAC-AF8F8E7040B0}">
      <dsp:nvSpPr>
        <dsp:cNvPr id="0" name=""/>
        <dsp:cNvSpPr/>
      </dsp:nvSpPr>
      <dsp:spPr>
        <a:xfrm>
          <a:off x="403822" y="-534"/>
          <a:ext cx="2318306" cy="2318306"/>
        </a:xfrm>
        <a:prstGeom prst="circularArrow">
          <a:avLst>
            <a:gd name="adj1" fmla="val 6907"/>
            <a:gd name="adj2" fmla="val 465756"/>
            <a:gd name="adj3" fmla="val 11347717"/>
            <a:gd name="adj4" fmla="val 9786527"/>
            <a:gd name="adj5" fmla="val 8058"/>
          </a:avLst>
        </a:prstGeom>
        <a:solidFill>
          <a:schemeClr val="accent3">
            <a:hueOff val="-985777"/>
            <a:satOff val="5670"/>
            <a:lumOff val="-15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76ED87-6B7B-4DA3-8A87-97584AED0DA2}">
      <dsp:nvSpPr>
        <dsp:cNvPr id="0" name=""/>
        <dsp:cNvSpPr/>
      </dsp:nvSpPr>
      <dsp:spPr>
        <a:xfrm>
          <a:off x="455408" y="51051"/>
          <a:ext cx="821172" cy="8211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kumimoji="1" lang="ja-JP" altLang="en-US" sz="2000" kern="1200">
              <a:latin typeface="HG丸ｺﾞｼｯｸM-PRO" panose="020F0600000000000000" pitchFamily="50" charset="-128"/>
              <a:ea typeface="HG丸ｺﾞｼｯｸM-PRO" panose="020F0600000000000000" pitchFamily="50" charset="-128"/>
            </a:rPr>
            <a:t>評価</a:t>
          </a:r>
        </a:p>
      </dsp:txBody>
      <dsp:txXfrm>
        <a:off x="455408" y="51051"/>
        <a:ext cx="821172" cy="821172"/>
      </dsp:txXfrm>
    </dsp:sp>
    <dsp:sp modelId="{26BAD12C-9053-4573-A986-DE29FD4AC89C}">
      <dsp:nvSpPr>
        <dsp:cNvPr id="0" name=""/>
        <dsp:cNvSpPr/>
      </dsp:nvSpPr>
      <dsp:spPr>
        <a:xfrm>
          <a:off x="403822" y="-534"/>
          <a:ext cx="2318306" cy="2318306"/>
        </a:xfrm>
        <a:prstGeom prst="circularArrow">
          <a:avLst>
            <a:gd name="adj1" fmla="val 6907"/>
            <a:gd name="adj2" fmla="val 465756"/>
            <a:gd name="adj3" fmla="val 16747717"/>
            <a:gd name="adj4" fmla="val 15186527"/>
            <a:gd name="adj5" fmla="val 8058"/>
          </a:avLst>
        </a:prstGeom>
        <a:solidFill>
          <a:schemeClr val="accent3">
            <a:hueOff val="-1478665"/>
            <a:satOff val="8505"/>
            <a:lumOff val="-23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767ED7-C975-4617-A8AB-F1E5C882F181}">
      <dsp:nvSpPr>
        <dsp:cNvPr id="0" name=""/>
        <dsp:cNvSpPr/>
      </dsp:nvSpPr>
      <dsp:spPr>
        <a:xfrm>
          <a:off x="1849370" y="51051"/>
          <a:ext cx="821172" cy="8211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kumimoji="1" lang="ja-JP" altLang="en-US" sz="2000" kern="1200">
              <a:latin typeface="HG丸ｺﾞｼｯｸM-PRO" panose="020F0600000000000000" pitchFamily="50" charset="-128"/>
              <a:ea typeface="HG丸ｺﾞｼｯｸM-PRO" panose="020F0600000000000000" pitchFamily="50" charset="-128"/>
            </a:rPr>
            <a:t>情報　収集</a:t>
          </a:r>
        </a:p>
      </dsp:txBody>
      <dsp:txXfrm>
        <a:off x="1849370" y="51051"/>
        <a:ext cx="821172" cy="821172"/>
      </dsp:txXfrm>
    </dsp:sp>
    <dsp:sp modelId="{22CBEB87-8061-4B99-AD09-833EC606D5AD}">
      <dsp:nvSpPr>
        <dsp:cNvPr id="0" name=""/>
        <dsp:cNvSpPr/>
      </dsp:nvSpPr>
      <dsp:spPr>
        <a:xfrm>
          <a:off x="403822" y="-534"/>
          <a:ext cx="2318306" cy="2318306"/>
        </a:xfrm>
        <a:prstGeom prst="circularArrow">
          <a:avLst>
            <a:gd name="adj1" fmla="val 6907"/>
            <a:gd name="adj2" fmla="val 465756"/>
            <a:gd name="adj3" fmla="val 547717"/>
            <a:gd name="adj4" fmla="val 20586527"/>
            <a:gd name="adj5" fmla="val 8058"/>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E3BDCC-6E4C-4133-A385-69E805EE40DE}">
      <dsp:nvSpPr>
        <dsp:cNvPr id="0" name=""/>
        <dsp:cNvSpPr/>
      </dsp:nvSpPr>
      <dsp:spPr>
        <a:xfrm>
          <a:off x="1849370" y="1445013"/>
          <a:ext cx="821172" cy="8211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kumimoji="1" lang="ja-JP" altLang="en-US" sz="2000" kern="1200">
              <a:latin typeface="HG丸ｺﾞｼｯｸM-PRO" panose="020F0600000000000000" pitchFamily="50" charset="-128"/>
              <a:ea typeface="HG丸ｺﾞｼｯｸM-PRO" panose="020F0600000000000000" pitchFamily="50" charset="-128"/>
            </a:rPr>
            <a:t>対策　立案</a:t>
          </a:r>
        </a:p>
      </dsp:txBody>
      <dsp:txXfrm>
        <a:off x="1849370" y="1445013"/>
        <a:ext cx="821172" cy="821172"/>
      </dsp:txXfrm>
    </dsp:sp>
    <dsp:sp modelId="{AC51B845-56EC-4900-A414-A613EAD7E7D3}">
      <dsp:nvSpPr>
        <dsp:cNvPr id="0" name=""/>
        <dsp:cNvSpPr/>
      </dsp:nvSpPr>
      <dsp:spPr>
        <a:xfrm>
          <a:off x="403822" y="-534"/>
          <a:ext cx="2318306" cy="2318306"/>
        </a:xfrm>
        <a:prstGeom prst="circularArrow">
          <a:avLst>
            <a:gd name="adj1" fmla="val 6907"/>
            <a:gd name="adj2" fmla="val 465756"/>
            <a:gd name="adj3" fmla="val 5947717"/>
            <a:gd name="adj4" fmla="val 4386527"/>
            <a:gd name="adj5" fmla="val 8058"/>
          </a:avLst>
        </a:prstGeom>
        <a:solidFill>
          <a:schemeClr val="accent3">
            <a:hueOff val="-492889"/>
            <a:satOff val="2835"/>
            <a:lumOff val="-7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2D3EB1-6046-4D95-A6F7-2AA3C82F497C}">
      <dsp:nvSpPr>
        <dsp:cNvPr id="0" name=""/>
        <dsp:cNvSpPr/>
      </dsp:nvSpPr>
      <dsp:spPr>
        <a:xfrm>
          <a:off x="455408" y="1445013"/>
          <a:ext cx="821172" cy="8211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kumimoji="1" lang="ja-JP" altLang="en-US" sz="2000" kern="1200">
              <a:latin typeface="HG丸ｺﾞｼｯｸM-PRO" panose="020F0600000000000000" pitchFamily="50" charset="-128"/>
              <a:ea typeface="HG丸ｺﾞｼｯｸM-PRO" panose="020F0600000000000000" pitchFamily="50" charset="-128"/>
            </a:rPr>
            <a:t>対策の実施</a:t>
          </a:r>
        </a:p>
      </dsp:txBody>
      <dsp:txXfrm>
        <a:off x="455408" y="1445013"/>
        <a:ext cx="821172" cy="821172"/>
      </dsp:txXfrm>
    </dsp:sp>
    <dsp:sp modelId="{33410E45-18F2-47E3-8BAC-AF8F8E7040B0}">
      <dsp:nvSpPr>
        <dsp:cNvPr id="0" name=""/>
        <dsp:cNvSpPr/>
      </dsp:nvSpPr>
      <dsp:spPr>
        <a:xfrm>
          <a:off x="403822" y="-534"/>
          <a:ext cx="2318306" cy="2318306"/>
        </a:xfrm>
        <a:prstGeom prst="circularArrow">
          <a:avLst>
            <a:gd name="adj1" fmla="val 6907"/>
            <a:gd name="adj2" fmla="val 465756"/>
            <a:gd name="adj3" fmla="val 11347717"/>
            <a:gd name="adj4" fmla="val 9786527"/>
            <a:gd name="adj5" fmla="val 8058"/>
          </a:avLst>
        </a:prstGeom>
        <a:solidFill>
          <a:schemeClr val="accent3">
            <a:hueOff val="-985777"/>
            <a:satOff val="5670"/>
            <a:lumOff val="-15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76ED87-6B7B-4DA3-8A87-97584AED0DA2}">
      <dsp:nvSpPr>
        <dsp:cNvPr id="0" name=""/>
        <dsp:cNvSpPr/>
      </dsp:nvSpPr>
      <dsp:spPr>
        <a:xfrm>
          <a:off x="455408" y="51051"/>
          <a:ext cx="821172" cy="8211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kumimoji="1" lang="ja-JP" altLang="en-US" sz="2000" kern="1200">
              <a:latin typeface="HG丸ｺﾞｼｯｸM-PRO" panose="020F0600000000000000" pitchFamily="50" charset="-128"/>
              <a:ea typeface="HG丸ｺﾞｼｯｸM-PRO" panose="020F0600000000000000" pitchFamily="50" charset="-128"/>
            </a:rPr>
            <a:t>評価</a:t>
          </a:r>
        </a:p>
      </dsp:txBody>
      <dsp:txXfrm>
        <a:off x="455408" y="51051"/>
        <a:ext cx="821172" cy="821172"/>
      </dsp:txXfrm>
    </dsp:sp>
    <dsp:sp modelId="{26BAD12C-9053-4573-A986-DE29FD4AC89C}">
      <dsp:nvSpPr>
        <dsp:cNvPr id="0" name=""/>
        <dsp:cNvSpPr/>
      </dsp:nvSpPr>
      <dsp:spPr>
        <a:xfrm>
          <a:off x="403822" y="-534"/>
          <a:ext cx="2318306" cy="2318306"/>
        </a:xfrm>
        <a:prstGeom prst="circularArrow">
          <a:avLst>
            <a:gd name="adj1" fmla="val 6907"/>
            <a:gd name="adj2" fmla="val 465756"/>
            <a:gd name="adj3" fmla="val 16747717"/>
            <a:gd name="adj4" fmla="val 15186527"/>
            <a:gd name="adj5" fmla="val 8058"/>
          </a:avLst>
        </a:prstGeom>
        <a:solidFill>
          <a:schemeClr val="accent3">
            <a:hueOff val="-1478665"/>
            <a:satOff val="8505"/>
            <a:lumOff val="-23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E17672-6C2E-49F7-B674-AAC17F007557}">
      <dsp:nvSpPr>
        <dsp:cNvPr id="0" name=""/>
        <dsp:cNvSpPr/>
      </dsp:nvSpPr>
      <dsp:spPr>
        <a:xfrm>
          <a:off x="1157530" y="46044"/>
          <a:ext cx="9876939" cy="1437934"/>
        </a:xfrm>
        <a:prstGeom prst="rightArrow">
          <a:avLst>
            <a:gd name="adj1" fmla="val 50000"/>
            <a:gd name="adj2" fmla="val 5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254000" bIns="228272" numCol="1" spcCol="1270" anchor="ctr" anchorCtr="0">
          <a:noAutofit/>
        </a:bodyPr>
        <a:lstStyle/>
        <a:p>
          <a:pPr marL="0" lvl="0" indent="0" algn="l" defTabSz="800100">
            <a:lnSpc>
              <a:spcPct val="90000"/>
            </a:lnSpc>
            <a:spcBef>
              <a:spcPct val="0"/>
            </a:spcBef>
            <a:spcAft>
              <a:spcPct val="35000"/>
            </a:spcAft>
            <a:buNone/>
          </a:pPr>
          <a:r>
            <a:rPr kumimoji="1" lang="ja-JP" altLang="en-US" sz="1800" b="1" kern="1200" dirty="0">
              <a:solidFill>
                <a:schemeClr val="tx1"/>
              </a:solidFill>
              <a:latin typeface="Meiryo UI" panose="020B0604030504040204" pitchFamily="50" charset="-128"/>
              <a:ea typeface="Meiryo UI" panose="020B0604030504040204" pitchFamily="50" charset="-128"/>
            </a:rPr>
            <a:t>（１）職員の参集計画の立案</a:t>
          </a:r>
        </a:p>
      </dsp:txBody>
      <dsp:txXfrm>
        <a:off x="1157530" y="405528"/>
        <a:ext cx="9517456" cy="718967"/>
      </dsp:txXfrm>
    </dsp:sp>
    <dsp:sp modelId="{60438EF5-47F1-4A27-A552-8F6267366152}">
      <dsp:nvSpPr>
        <dsp:cNvPr id="0" name=""/>
        <dsp:cNvSpPr/>
      </dsp:nvSpPr>
      <dsp:spPr>
        <a:xfrm>
          <a:off x="1157530" y="1157244"/>
          <a:ext cx="2276634" cy="2659744"/>
        </a:xfrm>
        <a:prstGeom prst="rect">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kumimoji="1" lang="ja-JP" altLang="en-US" sz="2000" kern="1200" dirty="0">
              <a:latin typeface="Meiryo UI" panose="020B0604030504040204" pitchFamily="50" charset="-128"/>
              <a:ea typeface="Meiryo UI" panose="020B0604030504040204" pitchFamily="50" charset="-128"/>
            </a:rPr>
            <a:t>就業時間外に発災した場合、職員が徒歩・自転車などで職場に参集できる時間を調査し、発災後の職員体制を見える化する。</a:t>
          </a:r>
        </a:p>
      </dsp:txBody>
      <dsp:txXfrm>
        <a:off x="1157530" y="1157244"/>
        <a:ext cx="2276634" cy="2659744"/>
      </dsp:txXfrm>
    </dsp:sp>
    <dsp:sp modelId="{56A46247-F198-4C0B-869C-370DB96D7086}">
      <dsp:nvSpPr>
        <dsp:cNvPr id="0" name=""/>
        <dsp:cNvSpPr/>
      </dsp:nvSpPr>
      <dsp:spPr>
        <a:xfrm>
          <a:off x="3434164" y="525185"/>
          <a:ext cx="7600305" cy="1437934"/>
        </a:xfrm>
        <a:prstGeom prst="rightArrow">
          <a:avLst>
            <a:gd name="adj1" fmla="val 50000"/>
            <a:gd name="adj2" fmla="val 50000"/>
          </a:avLst>
        </a:prstGeom>
        <a:solidFill>
          <a:schemeClr val="accent4">
            <a:hueOff val="-504078"/>
            <a:satOff val="-2833"/>
            <a:lumOff val="-13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254000" bIns="228272" numCol="1" spcCol="1270" anchor="ctr" anchorCtr="0">
          <a:noAutofit/>
        </a:bodyPr>
        <a:lstStyle/>
        <a:p>
          <a:pPr marL="0" lvl="0" indent="0" algn="l" defTabSz="800100">
            <a:lnSpc>
              <a:spcPct val="90000"/>
            </a:lnSpc>
            <a:spcBef>
              <a:spcPct val="0"/>
            </a:spcBef>
            <a:spcAft>
              <a:spcPct val="35000"/>
            </a:spcAft>
            <a:buNone/>
          </a:pPr>
          <a:r>
            <a:rPr kumimoji="1" lang="ja-JP" altLang="en-US" sz="1800" b="1" kern="1200" dirty="0">
              <a:solidFill>
                <a:schemeClr val="tx1"/>
              </a:solidFill>
              <a:latin typeface="Meiryo UI" panose="020B0604030504040204" pitchFamily="50" charset="-128"/>
              <a:ea typeface="Meiryo UI" panose="020B0604030504040204" pitchFamily="50" charset="-128"/>
            </a:rPr>
            <a:t>（２）非常時優先業務の選定</a:t>
          </a:r>
        </a:p>
      </dsp:txBody>
      <dsp:txXfrm>
        <a:off x="3434164" y="884669"/>
        <a:ext cx="7240822" cy="718967"/>
      </dsp:txXfrm>
    </dsp:sp>
    <dsp:sp modelId="{8B54F720-B2D8-4128-8118-CAE132D5CF2D}">
      <dsp:nvSpPr>
        <dsp:cNvPr id="0" name=""/>
        <dsp:cNvSpPr/>
      </dsp:nvSpPr>
      <dsp:spPr>
        <a:xfrm>
          <a:off x="3434164" y="1636386"/>
          <a:ext cx="2276634" cy="2591951"/>
        </a:xfrm>
        <a:prstGeom prst="rect">
          <a:avLst/>
        </a:prstGeom>
        <a:solidFill>
          <a:schemeClr val="lt1">
            <a:hueOff val="0"/>
            <a:satOff val="0"/>
            <a:lumOff val="0"/>
            <a:alphaOff val="0"/>
          </a:schemeClr>
        </a:solidFill>
        <a:ln w="12700" cap="flat" cmpd="sng" algn="ctr">
          <a:solidFill>
            <a:schemeClr val="accent4">
              <a:hueOff val="-504078"/>
              <a:satOff val="-2833"/>
              <a:lumOff val="-13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kumimoji="1" lang="ja-JP" altLang="en-US" sz="2000" kern="1200" dirty="0">
              <a:latin typeface="Meiryo UI" panose="020B0604030504040204" pitchFamily="50" charset="-128"/>
              <a:ea typeface="Meiryo UI" panose="020B0604030504040204" pitchFamily="50" charset="-128"/>
            </a:rPr>
            <a:t>被災状況に応じて、優先して実施すべき通常業務は何か？何から再開すべきか？を検討する。</a:t>
          </a:r>
        </a:p>
      </dsp:txBody>
      <dsp:txXfrm>
        <a:off x="3434164" y="1636386"/>
        <a:ext cx="2276634" cy="2591951"/>
      </dsp:txXfrm>
    </dsp:sp>
    <dsp:sp modelId="{52B9F233-D71C-496D-9060-CD087CDAED33}">
      <dsp:nvSpPr>
        <dsp:cNvPr id="0" name=""/>
        <dsp:cNvSpPr/>
      </dsp:nvSpPr>
      <dsp:spPr>
        <a:xfrm>
          <a:off x="5710799" y="1004327"/>
          <a:ext cx="5323670" cy="1437934"/>
        </a:xfrm>
        <a:prstGeom prst="rightArrow">
          <a:avLst>
            <a:gd name="adj1" fmla="val 50000"/>
            <a:gd name="adj2" fmla="val 50000"/>
          </a:avLst>
        </a:prstGeom>
        <a:solidFill>
          <a:schemeClr val="accent4">
            <a:hueOff val="-1008157"/>
            <a:satOff val="-5665"/>
            <a:lumOff val="-2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254000" bIns="228272" numCol="1" spcCol="1270" anchor="ctr" anchorCtr="0">
          <a:noAutofit/>
        </a:bodyPr>
        <a:lstStyle/>
        <a:p>
          <a:pPr marL="0" lvl="0" indent="0" algn="l" defTabSz="800100">
            <a:lnSpc>
              <a:spcPct val="90000"/>
            </a:lnSpc>
            <a:spcBef>
              <a:spcPct val="0"/>
            </a:spcBef>
            <a:spcAft>
              <a:spcPct val="35000"/>
            </a:spcAft>
            <a:buNone/>
          </a:pPr>
          <a:r>
            <a:rPr kumimoji="1" lang="ja-JP" altLang="en-US" sz="1800" b="1" kern="1200" dirty="0">
              <a:solidFill>
                <a:schemeClr val="tx1"/>
              </a:solidFill>
              <a:latin typeface="Meiryo UI" panose="020B0604030504040204" pitchFamily="50" charset="-128"/>
              <a:ea typeface="Meiryo UI" panose="020B0604030504040204" pitchFamily="50" charset="-128"/>
            </a:rPr>
            <a:t>（３）災害応急対応業務</a:t>
          </a:r>
        </a:p>
      </dsp:txBody>
      <dsp:txXfrm>
        <a:off x="5710799" y="1363811"/>
        <a:ext cx="4964187" cy="718967"/>
      </dsp:txXfrm>
    </dsp:sp>
    <dsp:sp modelId="{5D16602D-F5BD-4BD3-8B8B-55EC867B6109}">
      <dsp:nvSpPr>
        <dsp:cNvPr id="0" name=""/>
        <dsp:cNvSpPr/>
      </dsp:nvSpPr>
      <dsp:spPr>
        <a:xfrm>
          <a:off x="5710799" y="2115527"/>
          <a:ext cx="2276634" cy="2609281"/>
        </a:xfrm>
        <a:prstGeom prst="rect">
          <a:avLst/>
        </a:prstGeom>
        <a:solidFill>
          <a:schemeClr val="lt1">
            <a:hueOff val="0"/>
            <a:satOff val="0"/>
            <a:lumOff val="0"/>
            <a:alphaOff val="0"/>
          </a:schemeClr>
        </a:solidFill>
        <a:ln w="12700" cap="flat" cmpd="sng" algn="ctr">
          <a:solidFill>
            <a:schemeClr val="accent4">
              <a:hueOff val="-1008157"/>
              <a:satOff val="-5665"/>
              <a:lumOff val="-26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kumimoji="1" lang="ja-JP" altLang="en-US" sz="2000" kern="1200" dirty="0">
              <a:latin typeface="Meiryo UI" panose="020B0604030504040204" pitchFamily="50" charset="-128"/>
              <a:ea typeface="Meiryo UI" panose="020B0604030504040204" pitchFamily="50" charset="-128"/>
            </a:rPr>
            <a:t>応急救護、医療体制の構築など被災により新たに発生する業務を洗い出す。</a:t>
          </a:r>
        </a:p>
      </dsp:txBody>
      <dsp:txXfrm>
        <a:off x="5710799" y="2115527"/>
        <a:ext cx="2276634" cy="2609281"/>
      </dsp:txXfrm>
    </dsp:sp>
    <dsp:sp modelId="{9A617DC4-CF1C-461C-B2A2-B44A19FEB69F}">
      <dsp:nvSpPr>
        <dsp:cNvPr id="0" name=""/>
        <dsp:cNvSpPr/>
      </dsp:nvSpPr>
      <dsp:spPr>
        <a:xfrm>
          <a:off x="7987433" y="1483468"/>
          <a:ext cx="3047035" cy="1437934"/>
        </a:xfrm>
        <a:prstGeom prst="rightArrow">
          <a:avLst>
            <a:gd name="adj1" fmla="val 50000"/>
            <a:gd name="adj2" fmla="val 50000"/>
          </a:avLst>
        </a:prstGeom>
        <a:solidFill>
          <a:schemeClr val="accent4">
            <a:hueOff val="-1512235"/>
            <a:satOff val="-8498"/>
            <a:lumOff val="-39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254000" bIns="228272" numCol="1" spcCol="1270" anchor="ctr" anchorCtr="0">
          <a:noAutofit/>
        </a:bodyPr>
        <a:lstStyle/>
        <a:p>
          <a:pPr marL="0" lvl="0" indent="0" algn="l" defTabSz="800100">
            <a:lnSpc>
              <a:spcPct val="90000"/>
            </a:lnSpc>
            <a:spcBef>
              <a:spcPct val="0"/>
            </a:spcBef>
            <a:spcAft>
              <a:spcPct val="35000"/>
            </a:spcAft>
            <a:buNone/>
          </a:pPr>
          <a:r>
            <a:rPr kumimoji="1" lang="ja-JP" altLang="en-US" sz="1800" b="1" kern="1200" dirty="0">
              <a:solidFill>
                <a:schemeClr val="tx1"/>
              </a:solidFill>
              <a:latin typeface="Meiryo UI" panose="020B0604030504040204" pitchFamily="50" charset="-128"/>
              <a:ea typeface="Meiryo UI" panose="020B0604030504040204" pitchFamily="50" charset="-128"/>
            </a:rPr>
            <a:t>（４）応援業務の選定</a:t>
          </a:r>
        </a:p>
      </dsp:txBody>
      <dsp:txXfrm>
        <a:off x="7987433" y="1842952"/>
        <a:ext cx="2687552" cy="718967"/>
      </dsp:txXfrm>
    </dsp:sp>
    <dsp:sp modelId="{A90EF1B0-DDCA-405C-AE6C-6DD22B9FD628}">
      <dsp:nvSpPr>
        <dsp:cNvPr id="0" name=""/>
        <dsp:cNvSpPr/>
      </dsp:nvSpPr>
      <dsp:spPr>
        <a:xfrm>
          <a:off x="7987433" y="2594669"/>
          <a:ext cx="2297376" cy="2639865"/>
        </a:xfrm>
        <a:prstGeom prst="rect">
          <a:avLst/>
        </a:prstGeom>
        <a:solidFill>
          <a:schemeClr val="lt1">
            <a:hueOff val="0"/>
            <a:satOff val="0"/>
            <a:lumOff val="0"/>
            <a:alphaOff val="0"/>
          </a:schemeClr>
        </a:solidFill>
        <a:ln w="12700" cap="flat" cmpd="sng" algn="ctr">
          <a:solidFill>
            <a:schemeClr val="accent4">
              <a:hueOff val="-1512235"/>
              <a:satOff val="-8498"/>
              <a:lumOff val="-39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kumimoji="1" lang="ja-JP" altLang="en-US" sz="1800" kern="1200" dirty="0">
              <a:latin typeface="Meiryo UI" panose="020B0604030504040204" pitchFamily="50" charset="-128"/>
              <a:ea typeface="Meiryo UI" panose="020B0604030504040204" pitchFamily="50" charset="-128"/>
            </a:rPr>
            <a:t>（１）（２）（３）</a:t>
          </a:r>
          <a:r>
            <a:rPr kumimoji="1" lang="ja-JP" altLang="en-US" sz="2000" kern="1200" dirty="0">
              <a:latin typeface="Meiryo UI" panose="020B0604030504040204" pitchFamily="50" charset="-128"/>
              <a:ea typeface="Meiryo UI" panose="020B0604030504040204" pitchFamily="50" charset="-128"/>
            </a:rPr>
            <a:t>を勘案し、どの業務を保健医療活動チームに応援してもらうかを検討する。</a:t>
          </a:r>
        </a:p>
      </dsp:txBody>
      <dsp:txXfrm>
        <a:off x="7987433" y="2594669"/>
        <a:ext cx="2297376" cy="263986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EDAA77-26E1-4707-BBD5-7CA9A59F5420}">
      <dsp:nvSpPr>
        <dsp:cNvPr id="0" name=""/>
        <dsp:cNvSpPr/>
      </dsp:nvSpPr>
      <dsp:spPr>
        <a:xfrm>
          <a:off x="2443019" y="0"/>
          <a:ext cx="8863499" cy="5539687"/>
        </a:xfrm>
        <a:prstGeom prst="swooshArrow">
          <a:avLst>
            <a:gd name="adj1" fmla="val 25000"/>
            <a:gd name="adj2" fmla="val 25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905F46-60AA-4B80-98A2-E7D172FD4401}">
      <dsp:nvSpPr>
        <dsp:cNvPr id="0" name=""/>
        <dsp:cNvSpPr/>
      </dsp:nvSpPr>
      <dsp:spPr>
        <a:xfrm>
          <a:off x="3140433" y="4033764"/>
          <a:ext cx="230450" cy="230450"/>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65C1CC-9FC9-4C8C-B863-C4DC1D2D349A}">
      <dsp:nvSpPr>
        <dsp:cNvPr id="0" name=""/>
        <dsp:cNvSpPr/>
      </dsp:nvSpPr>
      <dsp:spPr>
        <a:xfrm>
          <a:off x="3226730" y="3938717"/>
          <a:ext cx="2065195" cy="16009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111" tIns="0" rIns="0" bIns="0" numCol="1" spcCol="1270" anchor="t" anchorCtr="0">
          <a:noAutofit/>
        </a:bodyPr>
        <a:lstStyle/>
        <a:p>
          <a:pPr marL="0" lvl="0" indent="0" algn="l" defTabSz="1066800">
            <a:lnSpc>
              <a:spcPct val="90000"/>
            </a:lnSpc>
            <a:spcBef>
              <a:spcPct val="0"/>
            </a:spcBef>
            <a:spcAft>
              <a:spcPct val="35000"/>
            </a:spcAft>
            <a:buNone/>
          </a:pPr>
          <a:r>
            <a:rPr kumimoji="1" lang="ja-JP" altLang="en-US" sz="2400" b="1" kern="1200" dirty="0">
              <a:latin typeface="ＭＳ ゴシック" panose="020B0609070205080204" pitchFamily="49" charset="-128"/>
              <a:ea typeface="ＭＳ ゴシック" panose="020B0609070205080204" pitchFamily="49" charset="-128"/>
            </a:rPr>
            <a:t> 所属レベル</a:t>
          </a:r>
        </a:p>
      </dsp:txBody>
      <dsp:txXfrm>
        <a:off x="3226730" y="3938717"/>
        <a:ext cx="2065195" cy="1600969"/>
      </dsp:txXfrm>
    </dsp:sp>
    <dsp:sp modelId="{200A8B62-4643-4100-A9C4-8E8C8291C959}">
      <dsp:nvSpPr>
        <dsp:cNvPr id="0" name=""/>
        <dsp:cNvSpPr/>
      </dsp:nvSpPr>
      <dsp:spPr>
        <a:xfrm>
          <a:off x="5098228" y="2469554"/>
          <a:ext cx="416584" cy="416584"/>
        </a:xfrm>
        <a:prstGeom prst="ellipse">
          <a:avLst/>
        </a:prstGeom>
        <a:solidFill>
          <a:schemeClr val="accent4">
            <a:hueOff val="-756118"/>
            <a:satOff val="-4249"/>
            <a:lumOff val="-1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88BFA7-5C93-4F30-935A-55AF45BFD7D3}">
      <dsp:nvSpPr>
        <dsp:cNvPr id="0" name=""/>
        <dsp:cNvSpPr/>
      </dsp:nvSpPr>
      <dsp:spPr>
        <a:xfrm>
          <a:off x="5353970" y="2526097"/>
          <a:ext cx="2127239" cy="30135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739" tIns="0" rIns="0" bIns="0" numCol="1" spcCol="1270" anchor="t" anchorCtr="0">
          <a:noAutofit/>
        </a:bodyPr>
        <a:lstStyle/>
        <a:p>
          <a:pPr marL="0" lvl="0" indent="0" algn="l" defTabSz="1066800">
            <a:lnSpc>
              <a:spcPct val="90000"/>
            </a:lnSpc>
            <a:spcBef>
              <a:spcPct val="0"/>
            </a:spcBef>
            <a:spcAft>
              <a:spcPct val="35000"/>
            </a:spcAft>
            <a:buNone/>
          </a:pPr>
          <a:r>
            <a:rPr kumimoji="1" lang="ja-JP" altLang="en-US" sz="2400" b="1" kern="1200" dirty="0">
              <a:latin typeface="ＭＳ ゴシック" panose="020B0609070205080204" pitchFamily="49" charset="-128"/>
              <a:ea typeface="ＭＳ ゴシック" panose="020B0609070205080204" pitchFamily="49" charset="-128"/>
            </a:rPr>
            <a:t>関係機関合同</a:t>
          </a:r>
        </a:p>
      </dsp:txBody>
      <dsp:txXfrm>
        <a:off x="5353970" y="2526097"/>
        <a:ext cx="2127239" cy="3013589"/>
      </dsp:txXfrm>
    </dsp:sp>
    <dsp:sp modelId="{8EE1AB43-610C-490E-9CA5-9CE2F13AB0EE}">
      <dsp:nvSpPr>
        <dsp:cNvPr id="0" name=""/>
        <dsp:cNvSpPr/>
      </dsp:nvSpPr>
      <dsp:spPr>
        <a:xfrm>
          <a:off x="7609252" y="1378363"/>
          <a:ext cx="576127" cy="576127"/>
        </a:xfrm>
        <a:prstGeom prst="ellipse">
          <a:avLst/>
        </a:prstGeom>
        <a:solidFill>
          <a:schemeClr val="accent4">
            <a:hueOff val="-1512235"/>
            <a:satOff val="-8498"/>
            <a:lumOff val="-39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03A30E-1D61-4296-8FAB-78B4CAB92D71}">
      <dsp:nvSpPr>
        <dsp:cNvPr id="0" name=""/>
        <dsp:cNvSpPr/>
      </dsp:nvSpPr>
      <dsp:spPr>
        <a:xfrm>
          <a:off x="7896255" y="1533714"/>
          <a:ext cx="2127239" cy="38500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5278" tIns="0" rIns="0" bIns="0" numCol="1" spcCol="1270" anchor="t" anchorCtr="0">
          <a:noAutofit/>
        </a:bodyPr>
        <a:lstStyle/>
        <a:p>
          <a:pPr marL="0" lvl="0" indent="0" algn="l" defTabSz="1066800">
            <a:lnSpc>
              <a:spcPct val="90000"/>
            </a:lnSpc>
            <a:spcBef>
              <a:spcPct val="0"/>
            </a:spcBef>
            <a:spcAft>
              <a:spcPct val="35000"/>
            </a:spcAft>
            <a:buNone/>
          </a:pPr>
          <a:r>
            <a:rPr kumimoji="1" lang="ja-JP" altLang="en-US" sz="2400" b="1" kern="1200" dirty="0">
              <a:latin typeface="ＭＳ ゴシック" panose="020B0609070205080204" pitchFamily="49" charset="-128"/>
              <a:ea typeface="ＭＳ ゴシック" panose="020B0609070205080204" pitchFamily="49" charset="-128"/>
            </a:rPr>
            <a:t>地域レベル</a:t>
          </a:r>
        </a:p>
      </dsp:txBody>
      <dsp:txXfrm>
        <a:off x="7896255" y="1533714"/>
        <a:ext cx="2127239" cy="3850082"/>
      </dsp:txXfrm>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3.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77"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1178"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5212F3-6D35-4057-A617-E78127429114}" type="datetimeFigureOut">
              <a:rPr kumimoji="1" lang="ja-JP" altLang="en-US" smtClean="0"/>
              <a:t>2021/2/15</a:t>
            </a:fld>
            <a:endParaRPr kumimoji="1" lang="ja-JP" altLang="en-US"/>
          </a:p>
        </p:txBody>
      </p:sp>
      <p:sp>
        <p:nvSpPr>
          <p:cNvPr id="1179"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1180"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181"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1182"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71F919-F8A1-4BC8-A33C-986C8E3B57A4}" type="slidenum">
              <a:rPr kumimoji="1" lang="ja-JP" altLang="en-US" smtClean="0"/>
              <a:t>‹#›</a:t>
            </a:fld>
            <a:endParaRPr kumimoji="1" lang="ja-JP" altLang="en-US"/>
          </a:p>
        </p:txBody>
      </p:sp>
    </p:spTree>
    <p:extLst>
      <p:ext uri="{BB962C8B-B14F-4D97-AF65-F5344CB8AC3E}">
        <p14:creationId xmlns:p14="http://schemas.microsoft.com/office/powerpoint/2010/main" val="315610616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3" name="スライド イメージ プレースホルダー 1"/>
          <p:cNvSpPr>
            <a:spLocks noGrp="1" noRot="1" noChangeAspect="1"/>
          </p:cNvSpPr>
          <p:nvPr>
            <p:ph type="sldImg"/>
          </p:nvPr>
        </p:nvSpPr>
        <p:spPr/>
      </p:sp>
      <p:sp>
        <p:nvSpPr>
          <p:cNvPr id="1194" name="ノート プレースホルダー 2"/>
          <p:cNvSpPr>
            <a:spLocks noGrp="1"/>
          </p:cNvSpPr>
          <p:nvPr>
            <p:ph type="body" idx="1"/>
          </p:nvPr>
        </p:nvSpPr>
        <p:spPr/>
        <p:txBody>
          <a:bodyPr/>
          <a:lstStyle/>
          <a:p>
            <a:r>
              <a:rPr kumimoji="1" lang="ja-JP" altLang="en-US" dirty="0"/>
              <a:t>〇全国保健師長会で令和元年度に発行しました、「災害時の保健活動推進マニュアル」について、その概要を説明いたします。</a:t>
            </a:r>
          </a:p>
        </p:txBody>
      </p:sp>
      <p:sp>
        <p:nvSpPr>
          <p:cNvPr id="1195" name="スライド番号プレースホルダー 3"/>
          <p:cNvSpPr>
            <a:spLocks noGrp="1"/>
          </p:cNvSpPr>
          <p:nvPr>
            <p:ph type="sldNum" sz="quarter" idx="5"/>
          </p:nvPr>
        </p:nvSpPr>
        <p:spPr/>
        <p:txBody>
          <a:bodyPr/>
          <a:lstStyle/>
          <a:p>
            <a:fld id="{A371F919-F8A1-4BC8-A33C-986C8E3B57A4}" type="slidenum">
              <a:rPr kumimoji="1" lang="ja-JP" altLang="en-US" smtClean="0"/>
              <a:t>1</a:t>
            </a:fld>
            <a:endParaRPr kumimoji="1" lang="ja-JP" altLang="en-US"/>
          </a:p>
        </p:txBody>
      </p:sp>
    </p:spTree>
    <p:extLst>
      <p:ext uri="{BB962C8B-B14F-4D97-AF65-F5344CB8AC3E}">
        <p14:creationId xmlns:p14="http://schemas.microsoft.com/office/powerpoint/2010/main" val="13604589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7" name="スライド イメージ プレースホルダー 1"/>
          <p:cNvSpPr>
            <a:spLocks noGrp="1" noRot="1" noChangeAspect="1"/>
          </p:cNvSpPr>
          <p:nvPr>
            <p:ph type="sldImg"/>
          </p:nvPr>
        </p:nvSpPr>
        <p:spPr/>
      </p:sp>
      <p:sp>
        <p:nvSpPr>
          <p:cNvPr id="1268" name="ノート プレースホルダー 2"/>
          <p:cNvSpPr>
            <a:spLocks noGrp="1"/>
          </p:cNvSpPr>
          <p:nvPr>
            <p:ph type="body" idx="1"/>
          </p:nvPr>
        </p:nvSpPr>
        <p:spPr/>
        <p:txBody>
          <a:bodyPr/>
          <a:lstStyle/>
          <a:p>
            <a:r>
              <a:rPr kumimoji="1" lang="ja-JP" altLang="en-US" dirty="0"/>
              <a:t>〇また、災害時のマネジメントを推進するためには、ここに示すように「都道府県（本庁）」「保健所」「市町村」別に、その立場を活かすことが重要です。例えば、都道府県では、他部署、他機関、保健所、市町村の様々なチャンネルを活かした多角的情報収集、先々を見越した対策の樹立と、同時に通知などの発出できる立場を活かすこと、保健所では、「市町村」「本庁」の２方向の連絡調整の回路を持ちつつ、平常時からの市町村、地域の関係機関との連携会議、医療監視などの業務を通じた関係性を活かすこと、市町村では、地元の情報、キーパーソンとなる地域住民、子育てから福祉、教育などあらゆる分野の人材との関係性をいかすことなどが可能となります。</a:t>
            </a:r>
            <a:endParaRPr kumimoji="1" lang="en-US" altLang="ja-JP" dirty="0"/>
          </a:p>
          <a:p>
            <a:r>
              <a:rPr kumimoji="1" lang="ja-JP" altLang="en-US" dirty="0"/>
              <a:t>〇そして、「被災地域のアセスメント」「活動計画の立案」「資源確保と組織づくり」「進捗管理と評価」を、</a:t>
            </a:r>
            <a:r>
              <a:rPr kumimoji="1" lang="en-US" altLang="ja-JP" dirty="0"/>
              <a:t>PDCA</a:t>
            </a:r>
            <a:r>
              <a:rPr kumimoji="1" lang="ja-JP" altLang="en-US" dirty="0"/>
              <a:t>サイクルとして動かし続けることが重要です。</a:t>
            </a:r>
          </a:p>
        </p:txBody>
      </p:sp>
      <p:sp>
        <p:nvSpPr>
          <p:cNvPr id="1269" name="スライド番号プレースホルダー 3"/>
          <p:cNvSpPr>
            <a:spLocks noGrp="1"/>
          </p:cNvSpPr>
          <p:nvPr>
            <p:ph type="sldNum" sz="quarter" idx="10"/>
          </p:nvPr>
        </p:nvSpPr>
        <p:spPr/>
        <p:txBody>
          <a:bodyPr/>
          <a:lstStyle/>
          <a:p>
            <a:fld id="{A371F919-F8A1-4BC8-A33C-986C8E3B57A4}" type="slidenum">
              <a:rPr kumimoji="1" lang="ja-JP" altLang="en-US" smtClean="0"/>
              <a:t>10</a:t>
            </a:fld>
            <a:endParaRPr kumimoji="1" lang="ja-JP" altLang="en-US"/>
          </a:p>
        </p:txBody>
      </p:sp>
    </p:spTree>
    <p:extLst>
      <p:ext uri="{BB962C8B-B14F-4D97-AF65-F5344CB8AC3E}">
        <p14:creationId xmlns:p14="http://schemas.microsoft.com/office/powerpoint/2010/main" val="19951143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 name="スライド イメージ プレースホルダー 1"/>
          <p:cNvSpPr>
            <a:spLocks noGrp="1" noRot="1" noChangeAspect="1"/>
          </p:cNvSpPr>
          <p:nvPr>
            <p:ph type="sldImg"/>
          </p:nvPr>
        </p:nvSpPr>
        <p:spPr/>
      </p:sp>
      <p:sp>
        <p:nvSpPr>
          <p:cNvPr id="1281" name="ノート プレースホルダー 2"/>
          <p:cNvSpPr>
            <a:spLocks noGrp="1"/>
          </p:cNvSpPr>
          <p:nvPr>
            <p:ph type="body" idx="1"/>
          </p:nvPr>
        </p:nvSpPr>
        <p:spPr/>
        <p:txBody>
          <a:bodyPr/>
          <a:lstStyle/>
          <a:p>
            <a:r>
              <a:rPr kumimoji="1" lang="ja-JP" altLang="en-US" dirty="0"/>
              <a:t>〇「総論」の「第３　災害時の各フェーズにおける保健医療活動の概要」です。</a:t>
            </a:r>
          </a:p>
          <a:p>
            <a:r>
              <a:rPr kumimoji="1" lang="ja-JP" altLang="en-US" dirty="0"/>
              <a:t>災害発生から復興期までの保健活動を、「</a:t>
            </a:r>
            <a:r>
              <a:rPr kumimoji="1" lang="en-US" altLang="ja-JP" dirty="0"/>
              <a:t>Ⅰ</a:t>
            </a:r>
            <a:r>
              <a:rPr kumimoji="1" lang="ja-JP" altLang="en-US" dirty="0"/>
              <a:t>地震編」と「</a:t>
            </a:r>
            <a:r>
              <a:rPr kumimoji="1" lang="en-US" altLang="ja-JP" dirty="0"/>
              <a:t>Ⅱ</a:t>
            </a:r>
            <a:r>
              <a:rPr kumimoji="1" lang="ja-JP" altLang="en-US" dirty="0"/>
              <a:t>風水害・噴火災害編」に分け、各フェーズ段階や全体の経過がわかるように概要として表に整理しました。特に、風水害・噴火災害編では「避難勧告等発令時」を加え、新たなフェイズとして「準備体制の確立」を明記しました。平成</a:t>
            </a:r>
            <a:r>
              <a:rPr kumimoji="1" lang="en-US" altLang="ja-JP" dirty="0"/>
              <a:t>31</a:t>
            </a:r>
            <a:r>
              <a:rPr kumimoji="1" lang="ja-JP" altLang="en-US" dirty="0"/>
              <a:t>年３月に内閣府より「避難勧告等に関するガイドライン（改訂版）」が発出され、警戒レベルに応じて住民のとるべき行動や行動を促す情報が示されたところであり、早期に災害モードへの切り替えを行い、早期から要配慮者・避難行動要支援者のへの情報発信、避難支援等準備等を実施することが求められます。そのためにも、災害モードの切り替えを宣言する者、判断基準を定めておくことが必要です。</a:t>
            </a:r>
            <a:endParaRPr kumimoji="1" lang="en-US" altLang="ja-JP" dirty="0"/>
          </a:p>
          <a:p>
            <a:endParaRPr kumimoji="1" lang="ja-JP" altLang="en-US" dirty="0"/>
          </a:p>
          <a:p>
            <a:endParaRPr kumimoji="1" lang="en-US" altLang="ja-JP" dirty="0"/>
          </a:p>
          <a:p>
            <a:endParaRPr kumimoji="1" lang="ja-JP" altLang="en-US" dirty="0"/>
          </a:p>
        </p:txBody>
      </p:sp>
      <p:sp>
        <p:nvSpPr>
          <p:cNvPr id="1282" name="スライド番号プレースホルダー 3"/>
          <p:cNvSpPr>
            <a:spLocks noGrp="1"/>
          </p:cNvSpPr>
          <p:nvPr>
            <p:ph type="sldNum" sz="quarter" idx="10"/>
          </p:nvPr>
        </p:nvSpPr>
        <p:spPr/>
        <p:txBody>
          <a:bodyPr/>
          <a:lstStyle/>
          <a:p>
            <a:fld id="{A371F919-F8A1-4BC8-A33C-986C8E3B57A4}" type="slidenum">
              <a:rPr kumimoji="1" lang="ja-JP" altLang="en-US" smtClean="0"/>
              <a:t>11</a:t>
            </a:fld>
            <a:endParaRPr kumimoji="1" lang="ja-JP" altLang="en-US"/>
          </a:p>
        </p:txBody>
      </p:sp>
    </p:spTree>
    <p:extLst>
      <p:ext uri="{BB962C8B-B14F-4D97-AF65-F5344CB8AC3E}">
        <p14:creationId xmlns:p14="http://schemas.microsoft.com/office/powerpoint/2010/main" val="41196368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6" name="スライド イメージ プレースホルダー 1"/>
          <p:cNvSpPr>
            <a:spLocks noGrp="1" noRot="1" noChangeAspect="1"/>
          </p:cNvSpPr>
          <p:nvPr>
            <p:ph type="sldImg"/>
          </p:nvPr>
        </p:nvSpPr>
        <p:spPr/>
      </p:sp>
      <p:sp>
        <p:nvSpPr>
          <p:cNvPr id="1297" name="ノート プレースホルダー 2"/>
          <p:cNvSpPr>
            <a:spLocks noGrp="1"/>
          </p:cNvSpPr>
          <p:nvPr>
            <p:ph type="body" idx="1"/>
          </p:nvPr>
        </p:nvSpPr>
        <p:spPr/>
        <p:txBody>
          <a:bodyPr/>
          <a:lstStyle/>
          <a:p>
            <a:r>
              <a:rPr kumimoji="1" lang="ja-JP" altLang="en-US" dirty="0"/>
              <a:t>〇これは、各期における保健活動の概要（風水害・噴火災害編）を示したものですが、表の中では、フェーズ毎の地域のニーズを「医療」「保健」「福祉」に分類し、起こりうることを「課題となる事項」として整理、「被災市町村」「保健所」「都道府県及び政令市」の役割を「マネジメント」「対策」に分けて整理しました。詳細は、マニュアル</a:t>
            </a:r>
            <a:r>
              <a:rPr kumimoji="1" lang="en-US" altLang="ja-JP" dirty="0"/>
              <a:t>16</a:t>
            </a:r>
            <a:r>
              <a:rPr kumimoji="1" lang="ja-JP" altLang="en-US" dirty="0"/>
              <a:t>ページから</a:t>
            </a:r>
            <a:r>
              <a:rPr kumimoji="1" lang="en-US" altLang="ja-JP" dirty="0"/>
              <a:t>19</a:t>
            </a:r>
            <a:r>
              <a:rPr kumimoji="1" lang="ja-JP" altLang="en-US" dirty="0"/>
              <a:t>ページにありますのでご覧ください。</a:t>
            </a:r>
            <a:endParaRPr kumimoji="1" lang="en-US" altLang="ja-JP" dirty="0"/>
          </a:p>
        </p:txBody>
      </p:sp>
      <p:sp>
        <p:nvSpPr>
          <p:cNvPr id="1298" name="スライド番号プレースホルダー 3"/>
          <p:cNvSpPr>
            <a:spLocks noGrp="1"/>
          </p:cNvSpPr>
          <p:nvPr>
            <p:ph type="sldNum" sz="quarter" idx="10"/>
          </p:nvPr>
        </p:nvSpPr>
        <p:spPr/>
        <p:txBody>
          <a:bodyPr/>
          <a:lstStyle/>
          <a:p>
            <a:fld id="{A371F919-F8A1-4BC8-A33C-986C8E3B57A4}" type="slidenum">
              <a:rPr kumimoji="1" lang="ja-JP" altLang="en-US" smtClean="0"/>
              <a:t>12</a:t>
            </a:fld>
            <a:endParaRPr kumimoji="1" lang="ja-JP" altLang="en-US"/>
          </a:p>
        </p:txBody>
      </p:sp>
    </p:spTree>
    <p:extLst>
      <p:ext uri="{BB962C8B-B14F-4D97-AF65-F5344CB8AC3E}">
        <p14:creationId xmlns:p14="http://schemas.microsoft.com/office/powerpoint/2010/main" val="26246143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9" name="スライド イメージ プレースホルダー 1"/>
          <p:cNvSpPr>
            <a:spLocks noGrp="1" noRot="1" noChangeAspect="1"/>
          </p:cNvSpPr>
          <p:nvPr>
            <p:ph type="sldImg"/>
          </p:nvPr>
        </p:nvSpPr>
        <p:spPr/>
      </p:sp>
      <p:sp>
        <p:nvSpPr>
          <p:cNvPr id="1310" name="ノート プレースホルダー 2"/>
          <p:cNvSpPr>
            <a:spLocks noGrp="1"/>
          </p:cNvSpPr>
          <p:nvPr>
            <p:ph type="body" idx="1"/>
          </p:nvPr>
        </p:nvSpPr>
        <p:spPr/>
        <p:txBody>
          <a:bodyPr/>
          <a:lstStyle/>
          <a:p>
            <a:r>
              <a:rPr kumimoji="1" lang="ja-JP" altLang="en-US" dirty="0"/>
              <a:t>〇ここからは、「各論　第４　災害時の保健医療活動の実際」です。</a:t>
            </a:r>
            <a:endParaRPr kumimoji="1" lang="en-US" altLang="ja-JP" dirty="0"/>
          </a:p>
          <a:p>
            <a:r>
              <a:rPr kumimoji="1" lang="ja-JP" altLang="en-US" dirty="0"/>
              <a:t>災害時に実行すべき保健医療活動としては、</a:t>
            </a:r>
            <a:r>
              <a:rPr kumimoji="1" lang="en-US" altLang="ja-JP" dirty="0"/>
              <a:t>Ⅰ</a:t>
            </a:r>
            <a:r>
              <a:rPr kumimoji="1" lang="ja-JP" altLang="en-US" dirty="0"/>
              <a:t>から</a:t>
            </a:r>
            <a:r>
              <a:rPr kumimoji="1" lang="en-US" altLang="ja-JP" dirty="0"/>
              <a:t>Ⅷ</a:t>
            </a:r>
            <a:r>
              <a:rPr kumimoji="1" lang="ja-JP" altLang="en-US" dirty="0"/>
              <a:t>までとし、各活動において、　</a:t>
            </a:r>
            <a:r>
              <a:rPr kumimoji="1" lang="en-US" altLang="ja-JP" dirty="0"/>
              <a:t>1⃣</a:t>
            </a:r>
            <a:r>
              <a:rPr kumimoji="1" lang="ja-JP" altLang="en-US" dirty="0"/>
              <a:t>全体像　</a:t>
            </a:r>
            <a:r>
              <a:rPr kumimoji="1" lang="en-US" altLang="ja-JP" dirty="0"/>
              <a:t>2⃣</a:t>
            </a:r>
            <a:r>
              <a:rPr kumimoji="1" lang="ja-JP" altLang="en-US" dirty="0"/>
              <a:t>実行すること </a:t>
            </a:r>
            <a:r>
              <a:rPr kumimoji="1" lang="en-US" altLang="ja-JP" dirty="0"/>
              <a:t>3⃣</a:t>
            </a:r>
            <a:r>
              <a:rPr kumimoji="1" lang="ja-JP" altLang="en-US" dirty="0"/>
              <a:t>理由・根拠（参考資料を整理し提示）と整理しました。また、お互いの役割を読み、理解することで重層的、効果的に活動できるよう、「都道府県」「保健所」「市町村」の共通事項と各々立場に分けて記載しました。</a:t>
            </a:r>
            <a:endParaRPr kumimoji="1" lang="en-US" altLang="ja-JP" dirty="0"/>
          </a:p>
          <a:p>
            <a:r>
              <a:rPr kumimoji="1" lang="ja-JP" altLang="en-US" dirty="0"/>
              <a:t>〇特に、</a:t>
            </a:r>
            <a:r>
              <a:rPr kumimoji="1" lang="en-US" altLang="ja-JP" dirty="0"/>
              <a:t>Ⅰ</a:t>
            </a:r>
            <a:r>
              <a:rPr kumimoji="1" lang="ja-JP" altLang="en-US" dirty="0"/>
              <a:t>～</a:t>
            </a:r>
            <a:r>
              <a:rPr kumimoji="1" lang="en-US" altLang="ja-JP" dirty="0"/>
              <a:t>Ⅳ</a:t>
            </a:r>
            <a:r>
              <a:rPr kumimoji="1" lang="ja-JP" altLang="en-US" dirty="0"/>
              <a:t>については、発災直後に可能な限り早急に実施すべき活動であり、災害時に活動を開始できる体制が、平常時にどのように準備されているのかを把握しておくことが重要です。</a:t>
            </a:r>
          </a:p>
          <a:p>
            <a:endParaRPr kumimoji="1" lang="ja-JP" altLang="en-US" dirty="0"/>
          </a:p>
          <a:p>
            <a:endParaRPr kumimoji="1" lang="ja-JP" altLang="en-US" dirty="0"/>
          </a:p>
        </p:txBody>
      </p:sp>
      <p:sp>
        <p:nvSpPr>
          <p:cNvPr id="1311" name="スライド番号プレースホルダー 3"/>
          <p:cNvSpPr>
            <a:spLocks noGrp="1"/>
          </p:cNvSpPr>
          <p:nvPr>
            <p:ph type="sldNum" sz="quarter" idx="10"/>
          </p:nvPr>
        </p:nvSpPr>
        <p:spPr/>
        <p:txBody>
          <a:bodyPr/>
          <a:lstStyle/>
          <a:p>
            <a:fld id="{A371F919-F8A1-4BC8-A33C-986C8E3B57A4}" type="slidenum">
              <a:rPr kumimoji="1" lang="ja-JP" altLang="en-US" smtClean="0"/>
              <a:t>13</a:t>
            </a:fld>
            <a:endParaRPr kumimoji="1" lang="ja-JP" altLang="en-US"/>
          </a:p>
        </p:txBody>
      </p:sp>
    </p:spTree>
    <p:extLst>
      <p:ext uri="{BB962C8B-B14F-4D97-AF65-F5344CB8AC3E}">
        <p14:creationId xmlns:p14="http://schemas.microsoft.com/office/powerpoint/2010/main" val="35170793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3" name="スライド イメージ プレースホルダー 1"/>
          <p:cNvSpPr>
            <a:spLocks noGrp="1" noRot="1" noChangeAspect="1"/>
          </p:cNvSpPr>
          <p:nvPr>
            <p:ph type="sldImg"/>
          </p:nvPr>
        </p:nvSpPr>
        <p:spPr/>
      </p:sp>
      <p:sp>
        <p:nvSpPr>
          <p:cNvPr id="1344" name="ノート プレースホルダー 2"/>
          <p:cNvSpPr>
            <a:spLocks noGrp="1"/>
          </p:cNvSpPr>
          <p:nvPr>
            <p:ph type="body" idx="1"/>
          </p:nvPr>
        </p:nvSpPr>
        <p:spPr/>
        <p:txBody>
          <a:bodyPr/>
          <a:lstStyle/>
          <a:p>
            <a:r>
              <a:rPr kumimoji="1" lang="ja-JP" altLang="en-US" dirty="0"/>
              <a:t>〇災害時の公衆衛生活動の目的は「防ぎ得る死と二次健康被害の最小化」であり、そのために①医療対策②保健予防対策③生活環境衛生対策の３本柱を確実に行うことが大切です。</a:t>
            </a:r>
          </a:p>
          <a:p>
            <a:r>
              <a:rPr kumimoji="1" lang="ja-JP" altLang="en-US" dirty="0"/>
              <a:t>〇まず発災直後は、医療の必要量が大きく、「医療機関の確保」が必要で、病院や診療所の稼働状況を確認しつつ、直後から救護所の設置、巡回診療、そして通常診療へと進めていくための体制づくりが重要となります。</a:t>
            </a:r>
          </a:p>
          <a:p>
            <a:r>
              <a:rPr kumimoji="1" lang="ja-JP" altLang="en-US" dirty="0"/>
              <a:t>〇また、保健予防・生活環境による健康課題も直後から順序よく表出されず、混在・重複しながら表出されるため、実際には医療・保健・福祉・生活等の対策について中長期的に進めていくため、災害時の保健医療活動では、支援する職種がチームとしてどう協働して支援するかの体制づくりが重要になります。</a:t>
            </a:r>
          </a:p>
        </p:txBody>
      </p:sp>
      <p:sp>
        <p:nvSpPr>
          <p:cNvPr id="1345" name="スライド番号プレースホルダー 3"/>
          <p:cNvSpPr>
            <a:spLocks noGrp="1"/>
          </p:cNvSpPr>
          <p:nvPr>
            <p:ph type="sldNum" sz="quarter" idx="10"/>
          </p:nvPr>
        </p:nvSpPr>
        <p:spPr/>
        <p:txBody>
          <a:bodyPr/>
          <a:lstStyle/>
          <a:p>
            <a:fld id="{D1DCB859-95EA-4FD1-9074-EDBC4557905F}" type="slidenum">
              <a:rPr kumimoji="1" lang="ja-JP" altLang="en-US" smtClean="0"/>
              <a:t>14</a:t>
            </a:fld>
            <a:endParaRPr kumimoji="1" lang="ja-JP" altLang="en-US"/>
          </a:p>
        </p:txBody>
      </p:sp>
    </p:spTree>
    <p:extLst>
      <p:ext uri="{BB962C8B-B14F-4D97-AF65-F5344CB8AC3E}">
        <p14:creationId xmlns:p14="http://schemas.microsoft.com/office/powerpoint/2010/main" val="346415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2" name="スライド イメージ プレースホルダー 1"/>
          <p:cNvSpPr>
            <a:spLocks noGrp="1" noRot="1" noChangeAspect="1"/>
          </p:cNvSpPr>
          <p:nvPr>
            <p:ph type="sldImg"/>
          </p:nvPr>
        </p:nvSpPr>
        <p:spPr/>
      </p:sp>
      <p:sp>
        <p:nvSpPr>
          <p:cNvPr id="1353" name="ノート プレースホルダー 2"/>
          <p:cNvSpPr>
            <a:spLocks noGrp="1"/>
          </p:cNvSpPr>
          <p:nvPr>
            <p:ph type="body" idx="1"/>
          </p:nvPr>
        </p:nvSpPr>
        <p:spPr/>
        <p:txBody>
          <a:bodyPr/>
          <a:lstStyle/>
          <a:p>
            <a:r>
              <a:rPr kumimoji="1" lang="ja-JP" altLang="en-US" dirty="0"/>
              <a:t>〇まず、「</a:t>
            </a:r>
            <a:r>
              <a:rPr kumimoji="1" lang="en-US" altLang="ja-JP" dirty="0"/>
              <a:t>Ⅰ</a:t>
            </a:r>
            <a:r>
              <a:rPr kumimoji="1" lang="ja-JP" altLang="en-US" dirty="0"/>
              <a:t>　保健医療活動体制の整備（指揮命令系統の確立）」です。</a:t>
            </a:r>
            <a:endParaRPr kumimoji="1" lang="en-US" altLang="ja-JP" dirty="0"/>
          </a:p>
          <a:p>
            <a:r>
              <a:rPr kumimoji="1" lang="ja-JP" altLang="en-US" dirty="0"/>
              <a:t>災害が発生した場合、初動期に保健医療活動体制の全体像を理解し、指揮命令系統を確立し、それに従って実行することが大切です。災害の規模等にもよりますが、平時の組織体制を変更するなど、指揮者が災害モードへの切り替えを宣言しスイッチを入れることが必要です。その上で参集できた職員で本部機能を立ち上げ、指揮命令系統を確立する必要があります。</a:t>
            </a:r>
            <a:endParaRPr kumimoji="1" lang="en-US" altLang="ja-JP" dirty="0"/>
          </a:p>
          <a:p>
            <a:r>
              <a:rPr lang="ja-JP" altLang="en-US" dirty="0"/>
              <a:t>○超急性期に実施すべき業務、すなわち医療提供体制の構築、救命・救護、環境衛生活動、避難所等での保健予防活動などを実施するため、通常業務の中で継続すべき</a:t>
            </a:r>
            <a:r>
              <a:rPr kumimoji="1" lang="ja-JP" altLang="en-US" dirty="0"/>
              <a:t>非常時優先業務を</a:t>
            </a:r>
            <a:r>
              <a:rPr kumimoji="1" lang="en-US" altLang="ja-JP" dirty="0"/>
              <a:t>BCP</a:t>
            </a:r>
            <a:r>
              <a:rPr kumimoji="1" lang="ja-JP" altLang="en-US" dirty="0"/>
              <a:t>に基づき選定し、必要な人員を充当し体制をつくります。　</a:t>
            </a:r>
          </a:p>
          <a:p>
            <a:endParaRPr kumimoji="1" lang="ja-JP" altLang="en-US" dirty="0"/>
          </a:p>
        </p:txBody>
      </p:sp>
      <p:sp>
        <p:nvSpPr>
          <p:cNvPr id="1354" name="スライド番号プレースホルダー 3"/>
          <p:cNvSpPr>
            <a:spLocks noGrp="1"/>
          </p:cNvSpPr>
          <p:nvPr>
            <p:ph type="sldNum" sz="quarter" idx="10"/>
          </p:nvPr>
        </p:nvSpPr>
        <p:spPr/>
        <p:txBody>
          <a:bodyPr/>
          <a:lstStyle/>
          <a:p>
            <a:fld id="{A371F919-F8A1-4BC8-A33C-986C8E3B57A4}" type="slidenum">
              <a:rPr kumimoji="1" lang="ja-JP" altLang="en-US" smtClean="0"/>
              <a:t>15</a:t>
            </a:fld>
            <a:endParaRPr kumimoji="1" lang="ja-JP" altLang="en-US"/>
          </a:p>
        </p:txBody>
      </p:sp>
    </p:spTree>
    <p:extLst>
      <p:ext uri="{BB962C8B-B14F-4D97-AF65-F5344CB8AC3E}">
        <p14:creationId xmlns:p14="http://schemas.microsoft.com/office/powerpoint/2010/main" val="18548927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0" name="スライド イメージ プレースホルダー 1"/>
          <p:cNvSpPr>
            <a:spLocks noGrp="1" noRot="1" noChangeAspect="1"/>
          </p:cNvSpPr>
          <p:nvPr>
            <p:ph type="sldImg"/>
          </p:nvPr>
        </p:nvSpPr>
        <p:spPr/>
      </p:sp>
      <p:sp>
        <p:nvSpPr>
          <p:cNvPr id="1361" name="ノート プレースホルダー 2"/>
          <p:cNvSpPr>
            <a:spLocks noGrp="1"/>
          </p:cNvSpPr>
          <p:nvPr>
            <p:ph type="body" idx="1"/>
          </p:nvPr>
        </p:nvSpPr>
        <p:spPr/>
        <p:txBody>
          <a:bodyPr/>
          <a:lstStyle/>
          <a:p>
            <a:r>
              <a:rPr kumimoji="1" lang="ja-JP" altLang="en-US" dirty="0"/>
              <a:t>○被災地の都道府県においては、災害対策本部のもとに、保健医療調整本部が設置されます。</a:t>
            </a:r>
            <a:endParaRPr kumimoji="1" lang="en-US" altLang="ja-JP" dirty="0"/>
          </a:p>
          <a:p>
            <a:r>
              <a:rPr kumimoji="1" lang="ja-JP" altLang="en-US" dirty="0"/>
              <a:t>保健医療調整本部は、都道府県知事の指名により、保健医療を主管する部局の長等が本部長となり、災害対策に係る保健医療活動の総合調整、すなわち、①保健医療活動チームの派遣調整、②保健医療活動に関する情報連携、③保健慰労活動に係る情報の整理及び分析等を行います。</a:t>
            </a:r>
          </a:p>
          <a:p>
            <a:endParaRPr kumimoji="1" lang="ja-JP" altLang="en-US" dirty="0"/>
          </a:p>
        </p:txBody>
      </p:sp>
      <p:sp>
        <p:nvSpPr>
          <p:cNvPr id="1362" name="スライド番号プレースホルダー 3"/>
          <p:cNvSpPr>
            <a:spLocks noGrp="1"/>
          </p:cNvSpPr>
          <p:nvPr>
            <p:ph type="sldNum" sz="quarter" idx="10"/>
          </p:nvPr>
        </p:nvSpPr>
        <p:spPr/>
        <p:txBody>
          <a:bodyPr/>
          <a:lstStyle/>
          <a:p>
            <a:fld id="{A371F919-F8A1-4BC8-A33C-986C8E3B57A4}" type="slidenum">
              <a:rPr kumimoji="1" lang="ja-JP" altLang="en-US" smtClean="0"/>
              <a:t>16</a:t>
            </a:fld>
            <a:endParaRPr kumimoji="1" lang="ja-JP" altLang="en-US"/>
          </a:p>
        </p:txBody>
      </p:sp>
    </p:spTree>
    <p:extLst>
      <p:ext uri="{BB962C8B-B14F-4D97-AF65-F5344CB8AC3E}">
        <p14:creationId xmlns:p14="http://schemas.microsoft.com/office/powerpoint/2010/main" val="34428946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9" name="スライド イメージ プレースホルダー 1"/>
          <p:cNvSpPr>
            <a:spLocks noGrp="1" noRot="1" noChangeAspect="1"/>
          </p:cNvSpPr>
          <p:nvPr>
            <p:ph type="sldImg"/>
          </p:nvPr>
        </p:nvSpPr>
        <p:spPr/>
      </p:sp>
      <p:sp>
        <p:nvSpPr>
          <p:cNvPr id="1370" name="ノート プレースホルダー 2"/>
          <p:cNvSpPr>
            <a:spLocks noGrp="1"/>
          </p:cNvSpPr>
          <p:nvPr>
            <p:ph type="body" idx="1"/>
          </p:nvPr>
        </p:nvSpPr>
        <p:spPr/>
        <p:txBody>
          <a:bodyPr/>
          <a:lstStyle/>
          <a:p>
            <a:r>
              <a:rPr kumimoji="1" lang="ja-JP" altLang="en-US" dirty="0"/>
              <a:t>○被災地保健所においては、保健所本部を立ち上げ、地域災害医療連絡会議等を設置し図</a:t>
            </a:r>
            <a:r>
              <a:rPr kumimoji="1" lang="en-US" altLang="ja-JP" dirty="0"/>
              <a:t>12</a:t>
            </a:r>
            <a:r>
              <a:rPr kumimoji="1" lang="ja-JP" altLang="en-US" dirty="0"/>
              <a:t>のような組織体制を編成し、管轄地域の保健医療活動の指揮、関係機関との連絡調整、情報共有などを行います。また、保健活動の実施には、他部署や他機関との連絡調整、クロノロを活用した被災情報の分析、データ活用、資機材の調達など総務を担当する要員を確保することが重要です。</a:t>
            </a:r>
            <a:endParaRPr kumimoji="1" lang="en-US" altLang="ja-JP" dirty="0"/>
          </a:p>
          <a:p>
            <a:r>
              <a:rPr kumimoji="1" lang="ja-JP" altLang="en-US" dirty="0"/>
              <a:t>○さらに、被災地市町村が行う保健医療活動に必要な人的資源を調整する窓口、保健医療調整窓口を、総務班または市町村対策班などに設置し、保健医療活動チームの受援調整や市町村と連携して避難所等への派遣調整、ミーティングなどを行います。</a:t>
            </a:r>
            <a:endParaRPr kumimoji="1" lang="en-US" altLang="ja-JP" dirty="0"/>
          </a:p>
          <a:p>
            <a:r>
              <a:rPr kumimoji="1" lang="ja-JP" altLang="en-US" dirty="0"/>
              <a:t>○急性期において、市町村の情報収集が困難な場合には、被災地市町村の求めを待たずに、リエゾンとして保健所職員を派遣し、市町村情報を収集し、保健医療ニーズの分析を行います。</a:t>
            </a:r>
            <a:endParaRPr kumimoji="1" lang="en-US" altLang="ja-JP" dirty="0"/>
          </a:p>
          <a:p>
            <a:endParaRPr kumimoji="1" lang="ja-JP" altLang="en-US" dirty="0"/>
          </a:p>
        </p:txBody>
      </p:sp>
      <p:sp>
        <p:nvSpPr>
          <p:cNvPr id="1371" name="スライド番号プレースホルダー 3"/>
          <p:cNvSpPr>
            <a:spLocks noGrp="1"/>
          </p:cNvSpPr>
          <p:nvPr>
            <p:ph type="sldNum" sz="quarter" idx="10"/>
          </p:nvPr>
        </p:nvSpPr>
        <p:spPr/>
        <p:txBody>
          <a:bodyPr/>
          <a:lstStyle/>
          <a:p>
            <a:fld id="{A371F919-F8A1-4BC8-A33C-986C8E3B57A4}" type="slidenum">
              <a:rPr kumimoji="1" lang="ja-JP" altLang="en-US" smtClean="0"/>
              <a:t>17</a:t>
            </a:fld>
            <a:endParaRPr kumimoji="1" lang="ja-JP" altLang="en-US"/>
          </a:p>
        </p:txBody>
      </p:sp>
    </p:spTree>
    <p:extLst>
      <p:ext uri="{BB962C8B-B14F-4D97-AF65-F5344CB8AC3E}">
        <p14:creationId xmlns:p14="http://schemas.microsoft.com/office/powerpoint/2010/main" val="8232408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8" name="スライド イメージ プレースホルダー 1"/>
          <p:cNvSpPr>
            <a:spLocks noGrp="1" noRot="1" noChangeAspect="1"/>
          </p:cNvSpPr>
          <p:nvPr>
            <p:ph type="sldImg"/>
          </p:nvPr>
        </p:nvSpPr>
        <p:spPr/>
      </p:sp>
      <p:sp>
        <p:nvSpPr>
          <p:cNvPr id="1379" name="ノート プレースホルダー 2"/>
          <p:cNvSpPr>
            <a:spLocks noGrp="1"/>
          </p:cNvSpPr>
          <p:nvPr>
            <p:ph type="body" idx="1"/>
          </p:nvPr>
        </p:nvSpPr>
        <p:spPr/>
        <p:txBody>
          <a:bodyPr/>
          <a:lstStyle/>
          <a:p>
            <a:r>
              <a:rPr kumimoji="1" lang="ja-JP" altLang="en-US" dirty="0"/>
              <a:t>○被災市町村においては、市町村災害対策本部の指揮下で、保健衛生部局は市町村地域防災計画に基づき活動体制を構築します。その際、統括保健師等の機能を確保し、市町村災害対策本部からの指示、保健活動で得られた情報を一元化する仕組みを整えることがポイントになります。</a:t>
            </a:r>
            <a:endParaRPr kumimoji="1" lang="en-US" altLang="ja-JP" dirty="0"/>
          </a:p>
          <a:p>
            <a:r>
              <a:rPr kumimoji="1" lang="ja-JP" altLang="en-US" dirty="0"/>
              <a:t>○市町村衛生担当部署は、保健所が設置した地域災害医療対策会議等へ出席することが基本ですが、設置されない場合は、市町村が主体となり、保健所、災害拠点病院、医師会、歯科医師会、薬剤師会</a:t>
            </a:r>
            <a:r>
              <a:rPr kumimoji="1" lang="en-US" altLang="ja-JP" dirty="0"/>
              <a:t>DMAT</a:t>
            </a:r>
            <a:r>
              <a:rPr kumimoji="1" lang="ja-JP" altLang="en-US" dirty="0"/>
              <a:t>を含む保健医療活動チーム等の参画を得て、地域災害医療対策会議を設置することになります。</a:t>
            </a:r>
            <a:endParaRPr kumimoji="1" lang="en-US" altLang="ja-JP" dirty="0"/>
          </a:p>
          <a:p>
            <a:r>
              <a:rPr kumimoji="1" lang="ja-JP" altLang="en-US" dirty="0"/>
              <a:t>○活動を行う上で不足する人材や資機材は、市町村災害対策本部を通じて、都道府県本部に応援や調達を要請します。併せて保健衛生部局から保健所に連絡し、市町村が保健医療活動チームに求める応援業務や、保健所が担う役割等について相互に調整をはかります。各自治体の</a:t>
            </a:r>
            <a:r>
              <a:rPr kumimoji="1" lang="en-US" altLang="ja-JP" dirty="0"/>
              <a:t>BCP</a:t>
            </a:r>
            <a:r>
              <a:rPr kumimoji="1" lang="ja-JP" altLang="en-US" dirty="0"/>
              <a:t>を確認し、被災状況に併せ非常時優先業務の調整を行います。</a:t>
            </a:r>
            <a:endParaRPr kumimoji="1" lang="en-US" altLang="ja-JP" dirty="0"/>
          </a:p>
          <a:p>
            <a:r>
              <a:rPr kumimoji="1" lang="ja-JP" altLang="en-US" dirty="0"/>
              <a:t>　</a:t>
            </a:r>
          </a:p>
        </p:txBody>
      </p:sp>
      <p:sp>
        <p:nvSpPr>
          <p:cNvPr id="1380"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71F919-F8A1-4BC8-A33C-986C8E3B57A4}"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9714726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9" name="スライド イメージ プレースホルダー 1"/>
          <p:cNvSpPr>
            <a:spLocks noGrp="1" noRot="1" noChangeAspect="1"/>
          </p:cNvSpPr>
          <p:nvPr>
            <p:ph type="sldImg"/>
          </p:nvPr>
        </p:nvSpPr>
        <p:spPr/>
      </p:sp>
      <p:sp>
        <p:nvSpPr>
          <p:cNvPr id="1400" name="ノート プレースホルダー 2"/>
          <p:cNvSpPr>
            <a:spLocks noGrp="1"/>
          </p:cNvSpPr>
          <p:nvPr>
            <p:ph type="body" idx="1"/>
          </p:nvPr>
        </p:nvSpPr>
        <p:spPr/>
        <p:txBody>
          <a:bodyPr/>
          <a:lstStyle/>
          <a:p>
            <a:r>
              <a:rPr kumimoji="1" lang="ja-JP" altLang="en-US" dirty="0"/>
              <a:t>○先ほども説明しましたが、災害時の組織体制構築においては、組織内の保健師の体制づくりが大切です。避難所をはじめとする被災者の健康課題を把握している保健師からの情報は、適切かつ適時に災害対策本部に提供され、必要な支援に結びつけていくことが求められます。災害対策本部と保健活動は一体的に活動することが重要であり、そのためには統括保健師の配置により、組織の変更・再編による横断的な活動、要請を待たず保健所から市町村へのリエゾンの配置など、スムーズに進められると思います。</a:t>
            </a:r>
            <a:endParaRPr kumimoji="1" lang="en-US" altLang="ja-JP" dirty="0"/>
          </a:p>
          <a:p>
            <a:endParaRPr kumimoji="1" lang="en-US" altLang="ja-JP" dirty="0"/>
          </a:p>
        </p:txBody>
      </p:sp>
      <p:sp>
        <p:nvSpPr>
          <p:cNvPr id="1401" name="スライド番号プレースホルダー 3"/>
          <p:cNvSpPr>
            <a:spLocks noGrp="1"/>
          </p:cNvSpPr>
          <p:nvPr>
            <p:ph type="sldNum" sz="quarter" idx="10"/>
          </p:nvPr>
        </p:nvSpPr>
        <p:spPr/>
        <p:txBody>
          <a:bodyPr/>
          <a:lstStyle/>
          <a:p>
            <a:fld id="{D1DCB859-95EA-4FD1-9074-EDBC4557905F}" type="slidenum">
              <a:rPr kumimoji="1" lang="ja-JP" altLang="en-US" smtClean="0"/>
              <a:t>19</a:t>
            </a:fld>
            <a:endParaRPr kumimoji="1" lang="ja-JP" altLang="en-US"/>
          </a:p>
        </p:txBody>
      </p:sp>
    </p:spTree>
    <p:extLst>
      <p:ext uri="{BB962C8B-B14F-4D97-AF65-F5344CB8AC3E}">
        <p14:creationId xmlns:p14="http://schemas.microsoft.com/office/powerpoint/2010/main" val="3755491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0" name="スライド イメージ プレースホルダー 1"/>
          <p:cNvSpPr>
            <a:spLocks noGrp="1" noRot="1" noChangeAspect="1"/>
          </p:cNvSpPr>
          <p:nvPr>
            <p:ph type="sldImg"/>
          </p:nvPr>
        </p:nvSpPr>
        <p:spPr/>
      </p:sp>
      <p:sp>
        <p:nvSpPr>
          <p:cNvPr id="1201" name="ノート プレースホルダー 2"/>
          <p:cNvSpPr>
            <a:spLocks noGrp="1"/>
          </p:cNvSpPr>
          <p:nvPr>
            <p:ph type="body" idx="1"/>
          </p:nvPr>
        </p:nvSpPr>
        <p:spPr/>
        <p:txBody>
          <a:bodyPr/>
          <a:lstStyle/>
          <a:p>
            <a:r>
              <a:rPr kumimoji="1" lang="ja-JP" altLang="en-US" dirty="0"/>
              <a:t>〇全国保健師長会では、災害時における保健活動の推進のため、平成８年に「災害時における保健師活動マニュアル」を作成後、阪神・淡路大震災、中越大震災・中越沖地震等の大規模災害が発生し、全国規模の保健師派遣による支援が展開されたことを受けて、平成</a:t>
            </a:r>
            <a:r>
              <a:rPr kumimoji="1" lang="en-US" altLang="ja-JP" dirty="0"/>
              <a:t>18</a:t>
            </a:r>
            <a:r>
              <a:rPr kumimoji="1" lang="ja-JP" altLang="en-US" dirty="0"/>
              <a:t>年に「大規模災害における保健師マニュアル」として改訂しました。　さらに東日本大震災が発生し、地震に加え津波、原子力発電所の事故等、広域的かつ甚大な被害をもたらし、これまでの地震災害と保健師が果たしてきた役割にも違いがみられ、平成</a:t>
            </a:r>
            <a:r>
              <a:rPr kumimoji="1" lang="en-US" altLang="ja-JP" dirty="0"/>
              <a:t>25</a:t>
            </a:r>
            <a:r>
              <a:rPr kumimoji="1" lang="ja-JP" altLang="en-US" dirty="0"/>
              <a:t>年に改訂したところです。その後も熊本地震をはじめ、豪雨水害、噴火等の自然災害が頻発する中、制度、関係法令・通知の改正に加え、多様な支援チームによる活動の協働、避難準備情報による避難行動要支援者への支援、県保健所と市町村との連携等、新たな課題も明らかになりました。</a:t>
            </a:r>
          </a:p>
        </p:txBody>
      </p:sp>
      <p:sp>
        <p:nvSpPr>
          <p:cNvPr id="1202" name="スライド番号プレースホルダー 3"/>
          <p:cNvSpPr>
            <a:spLocks noGrp="1"/>
          </p:cNvSpPr>
          <p:nvPr>
            <p:ph type="sldNum" sz="quarter" idx="5"/>
          </p:nvPr>
        </p:nvSpPr>
        <p:spPr/>
        <p:txBody>
          <a:bodyPr/>
          <a:lstStyle/>
          <a:p>
            <a:fld id="{A371F919-F8A1-4BC8-A33C-986C8E3B57A4}" type="slidenum">
              <a:rPr kumimoji="1" lang="ja-JP" altLang="en-US" smtClean="0"/>
              <a:t>2</a:t>
            </a:fld>
            <a:endParaRPr kumimoji="1" lang="ja-JP" altLang="en-US"/>
          </a:p>
        </p:txBody>
      </p:sp>
    </p:spTree>
    <p:extLst>
      <p:ext uri="{BB962C8B-B14F-4D97-AF65-F5344CB8AC3E}">
        <p14:creationId xmlns:p14="http://schemas.microsoft.com/office/powerpoint/2010/main" val="41660735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1" name="スライド イメージ プレースホルダー 1"/>
          <p:cNvSpPr>
            <a:spLocks noGrp="1" noRot="1" noChangeAspect="1"/>
          </p:cNvSpPr>
          <p:nvPr>
            <p:ph type="sldImg"/>
          </p:nvPr>
        </p:nvSpPr>
        <p:spPr/>
      </p:sp>
      <p:sp>
        <p:nvSpPr>
          <p:cNvPr id="1412" name="ノート プレースホルダー 2"/>
          <p:cNvSpPr>
            <a:spLocks noGrp="1"/>
          </p:cNvSpPr>
          <p:nvPr>
            <p:ph type="body" idx="1"/>
          </p:nvPr>
        </p:nvSpPr>
        <p:spPr/>
        <p:txBody>
          <a:bodyPr/>
          <a:lstStyle/>
          <a:p>
            <a:r>
              <a:rPr kumimoji="1" lang="ja-JP" altLang="en-US" dirty="0"/>
              <a:t>○次に「</a:t>
            </a:r>
            <a:r>
              <a:rPr kumimoji="1" lang="en-US" altLang="ja-JP" dirty="0"/>
              <a:t>Ⅱ</a:t>
            </a:r>
            <a:r>
              <a:rPr kumimoji="1" lang="ja-JP" altLang="en-US" dirty="0"/>
              <a:t>情報収集、対策立案」です。</a:t>
            </a:r>
            <a:endParaRPr kumimoji="1" lang="en-US" altLang="ja-JP" dirty="0"/>
          </a:p>
          <a:p>
            <a:r>
              <a:rPr kumimoji="1" lang="ja-JP" altLang="en-US" dirty="0"/>
              <a:t>災害時には情報収集から対策立案、対策の実施、評価に至る一連の過程（</a:t>
            </a:r>
            <a:r>
              <a:rPr kumimoji="1" lang="en-US" altLang="ja-JP" dirty="0"/>
              <a:t>PDCA</a:t>
            </a:r>
            <a:r>
              <a:rPr kumimoji="1" lang="ja-JP" altLang="en-US" dirty="0"/>
              <a:t>サイクル）を回し続けながら対応して</a:t>
            </a:r>
            <a:r>
              <a:rPr lang="ja-JP" altLang="en-US" dirty="0"/>
              <a:t>いきます。避難所等からの情報を、保健所・市町村保健医療班で一元化し、多角的に分析し、フェーズに応じた対策をたてます。</a:t>
            </a:r>
            <a:endParaRPr lang="en-US" altLang="ja-JP" dirty="0"/>
          </a:p>
          <a:p>
            <a:r>
              <a:rPr lang="ja-JP" altLang="en-US" dirty="0"/>
              <a:t>〇そのためには、情報収集において、都道府県単位で統一した様式を用いることが望ましいため、その様式を保健所、市町村及び保健医療活動チームで活用できるよう調整します。</a:t>
            </a:r>
            <a:endParaRPr lang="en-US" altLang="ja-JP" dirty="0"/>
          </a:p>
          <a:p>
            <a:r>
              <a:rPr lang="ja-JP" altLang="en-US" dirty="0"/>
              <a:t>〇また、都道府県、保健所は、情報収集のため、市町村からの求めを待つことなく、リエゾンとして早急に適切な調整機能を持つ職員を派遣します。市町村は、避難所等地域の健康課題の把握、避難行動要支援者の安否確認、要配慮者への支援が重要です。</a:t>
            </a:r>
          </a:p>
          <a:p>
            <a:endParaRPr kumimoji="1" lang="en-US" altLang="ja-JP" dirty="0"/>
          </a:p>
          <a:p>
            <a:r>
              <a:rPr kumimoji="1" lang="ja-JP" altLang="en-US" dirty="0"/>
              <a:t>　</a:t>
            </a:r>
            <a:endParaRPr kumimoji="1" lang="en-US" altLang="ja-JP" dirty="0"/>
          </a:p>
          <a:p>
            <a:endParaRPr kumimoji="1" lang="ja-JP" altLang="en-US" dirty="0"/>
          </a:p>
        </p:txBody>
      </p:sp>
      <p:sp>
        <p:nvSpPr>
          <p:cNvPr id="1413" name="スライド番号プレースホルダー 3"/>
          <p:cNvSpPr>
            <a:spLocks noGrp="1"/>
          </p:cNvSpPr>
          <p:nvPr>
            <p:ph type="sldNum" sz="quarter" idx="10"/>
          </p:nvPr>
        </p:nvSpPr>
        <p:spPr/>
        <p:txBody>
          <a:bodyPr/>
          <a:lstStyle/>
          <a:p>
            <a:fld id="{A371F919-F8A1-4BC8-A33C-986C8E3B57A4}" type="slidenum">
              <a:rPr kumimoji="1" lang="ja-JP" altLang="en-US" smtClean="0"/>
              <a:t>20</a:t>
            </a:fld>
            <a:endParaRPr kumimoji="1" lang="ja-JP" altLang="en-US"/>
          </a:p>
        </p:txBody>
      </p:sp>
    </p:spTree>
    <p:extLst>
      <p:ext uri="{BB962C8B-B14F-4D97-AF65-F5344CB8AC3E}">
        <p14:creationId xmlns:p14="http://schemas.microsoft.com/office/powerpoint/2010/main" val="42832713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0" name="スライド イメージ プレースホルダー 1"/>
          <p:cNvSpPr>
            <a:spLocks noGrp="1" noRot="1" noChangeAspect="1"/>
          </p:cNvSpPr>
          <p:nvPr>
            <p:ph type="sldImg"/>
          </p:nvPr>
        </p:nvSpPr>
        <p:spPr/>
      </p:sp>
      <p:sp>
        <p:nvSpPr>
          <p:cNvPr id="1421" name="ノート プレースホルダー 2"/>
          <p:cNvSpPr>
            <a:spLocks noGrp="1"/>
          </p:cNvSpPr>
          <p:nvPr>
            <p:ph type="body" idx="1"/>
          </p:nvPr>
        </p:nvSpPr>
        <p:spPr/>
        <p:txBody>
          <a:bodyPr/>
          <a:lstStyle/>
          <a:p>
            <a:r>
              <a:rPr lang="ja-JP" altLang="en-US" dirty="0"/>
              <a:t>○「</a:t>
            </a:r>
            <a:r>
              <a:rPr lang="en-US" altLang="ja-JP" dirty="0"/>
              <a:t>Ⅲ</a:t>
            </a:r>
            <a:r>
              <a:rPr lang="ja-JP" altLang="en-US" dirty="0"/>
              <a:t>災害時の医療対策」ですが、地域医療計画及び地域防災計画に基づく対策を実施します。詳細は、各都道府県及び市町村地域防災計画により実施されることになります。地域防災計画に基づき、災害医療コーディネーター、災害拠点病院、医師会、歯科医師会、薬剤師会、消防、</a:t>
            </a:r>
            <a:r>
              <a:rPr lang="en-US" altLang="ja-JP" dirty="0"/>
              <a:t>DMAT</a:t>
            </a:r>
            <a:r>
              <a:rPr lang="ja-JP" altLang="en-US" dirty="0"/>
              <a:t>等チームとの連携・協力体制を調整します。保健所においては、医療機関の稼働状況の把握、市町村が設置する医療救護所、巡回診察、医薬品・医療用資機材等の確保・供給等の調整を行います。また、救護所を設置した場合は、地域の医療機能の回復状況をみながら、通常の医療体制への移行に向けた調整等を行います。</a:t>
            </a:r>
          </a:p>
          <a:p>
            <a:endParaRPr kumimoji="1" lang="ja-JP" altLang="en-US" dirty="0"/>
          </a:p>
          <a:p>
            <a:endParaRPr kumimoji="1" lang="ja-JP" altLang="en-US" dirty="0"/>
          </a:p>
        </p:txBody>
      </p:sp>
      <p:sp>
        <p:nvSpPr>
          <p:cNvPr id="1422" name="スライド番号プレースホルダー 3"/>
          <p:cNvSpPr>
            <a:spLocks noGrp="1"/>
          </p:cNvSpPr>
          <p:nvPr>
            <p:ph type="sldNum" sz="quarter" idx="10"/>
          </p:nvPr>
        </p:nvSpPr>
        <p:spPr/>
        <p:txBody>
          <a:bodyPr/>
          <a:lstStyle/>
          <a:p>
            <a:fld id="{A371F919-F8A1-4BC8-A33C-986C8E3B57A4}" type="slidenum">
              <a:rPr kumimoji="1" lang="ja-JP" altLang="en-US" smtClean="0"/>
              <a:t>21</a:t>
            </a:fld>
            <a:endParaRPr kumimoji="1" lang="ja-JP" altLang="en-US"/>
          </a:p>
        </p:txBody>
      </p:sp>
    </p:spTree>
    <p:extLst>
      <p:ext uri="{BB962C8B-B14F-4D97-AF65-F5344CB8AC3E}">
        <p14:creationId xmlns:p14="http://schemas.microsoft.com/office/powerpoint/2010/main" val="6965468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 name="スライド イメージ プレースホルダー 1"/>
          <p:cNvSpPr>
            <a:spLocks noGrp="1" noRot="1" noChangeAspect="1"/>
          </p:cNvSpPr>
          <p:nvPr>
            <p:ph type="sldImg"/>
          </p:nvPr>
        </p:nvSpPr>
        <p:spPr/>
      </p:sp>
      <p:sp>
        <p:nvSpPr>
          <p:cNvPr id="1434" name="ノート プレースホルダー 2"/>
          <p:cNvSpPr>
            <a:spLocks noGrp="1"/>
          </p:cNvSpPr>
          <p:nvPr>
            <p:ph type="body" idx="1"/>
          </p:nvPr>
        </p:nvSpPr>
        <p:spPr/>
        <p:txBody>
          <a:bodyPr/>
          <a:lstStyle/>
          <a:p>
            <a:r>
              <a:rPr lang="ja-JP" altLang="en-US" dirty="0"/>
              <a:t>○「</a:t>
            </a:r>
            <a:r>
              <a:rPr lang="en-US" altLang="ja-JP" dirty="0"/>
              <a:t>Ⅳ</a:t>
            </a:r>
            <a:r>
              <a:rPr lang="ja-JP" altLang="en-US" dirty="0"/>
              <a:t>急性期・亜急性期における保健予防対策」としては、避難所等巡回体制を構築し、、避難所等におけるアセスメントを行い、保健予防対策の立案を行います。その対策の具体的な健康課題としては６つに整理しました。左から「二次健康被害予防対策」は、深部静脈血栓症予防、低体温症、熱中症等、「要配慮者支援」は、避難行動要支援者、女性・子ども等、「感染症対策」はインフルエンザ、感染性胃腸炎など、「食支援・栄養指導」は食物アレルギーなど、「歯科保健医療対策」は口腔衛生、「こころのケア」は</a:t>
            </a:r>
            <a:r>
              <a:rPr lang="en-US" altLang="ja-JP" dirty="0"/>
              <a:t>PTSD</a:t>
            </a:r>
            <a:r>
              <a:rPr lang="ja-JP" altLang="en-US" dirty="0"/>
              <a:t>、アルコールなどがあります。</a:t>
            </a:r>
          </a:p>
          <a:p>
            <a:r>
              <a:rPr lang="ja-JP" altLang="en-US" dirty="0"/>
              <a:t>〇マニュアルでは、概ね発災直後から起こりやすい健康課題順に、高リスクとなる要件を「チェック項目」として示し、「症状」「保健衛生部局・保健所本部における対策の立案」「保健指導」等を表記しています。「課題あり」場合は「✔」をつけその対応を行うことになります。</a:t>
            </a:r>
            <a:endParaRPr lang="en-US" altLang="ja-JP" dirty="0"/>
          </a:p>
          <a:p>
            <a:endParaRPr kumimoji="1" lang="ja-JP" altLang="en-US" dirty="0"/>
          </a:p>
        </p:txBody>
      </p:sp>
      <p:sp>
        <p:nvSpPr>
          <p:cNvPr id="1435" name="スライド番号プレースホルダー 3"/>
          <p:cNvSpPr>
            <a:spLocks noGrp="1"/>
          </p:cNvSpPr>
          <p:nvPr>
            <p:ph type="sldNum" sz="quarter" idx="10"/>
          </p:nvPr>
        </p:nvSpPr>
        <p:spPr/>
        <p:txBody>
          <a:bodyPr/>
          <a:lstStyle/>
          <a:p>
            <a:fld id="{A371F919-F8A1-4BC8-A33C-986C8E3B57A4}" type="slidenum">
              <a:rPr kumimoji="1" lang="ja-JP" altLang="en-US" smtClean="0"/>
              <a:t>22</a:t>
            </a:fld>
            <a:endParaRPr kumimoji="1" lang="ja-JP" altLang="en-US"/>
          </a:p>
        </p:txBody>
      </p:sp>
    </p:spTree>
    <p:extLst>
      <p:ext uri="{BB962C8B-B14F-4D97-AF65-F5344CB8AC3E}">
        <p14:creationId xmlns:p14="http://schemas.microsoft.com/office/powerpoint/2010/main" val="2232462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2" name="スライド イメージ プレースホルダー 1"/>
          <p:cNvSpPr>
            <a:spLocks noGrp="1" noRot="1" noChangeAspect="1"/>
          </p:cNvSpPr>
          <p:nvPr>
            <p:ph type="sldImg"/>
          </p:nvPr>
        </p:nvSpPr>
        <p:spPr/>
      </p:sp>
      <p:sp>
        <p:nvSpPr>
          <p:cNvPr id="1443" name="ノート プレースホルダー 2"/>
          <p:cNvSpPr>
            <a:spLocks noGrp="1"/>
          </p:cNvSpPr>
          <p:nvPr>
            <p:ph type="body" idx="1"/>
          </p:nvPr>
        </p:nvSpPr>
        <p:spPr/>
        <p:txBody>
          <a:bodyPr/>
          <a:lstStyle/>
          <a:p>
            <a:r>
              <a:rPr lang="ja-JP" altLang="en-US" dirty="0"/>
              <a:t>○保健予防対策を実施するためには、保健師及び環境衛生監視員等の専門職と連絡調整員（事務職）からなる</a:t>
            </a:r>
            <a:r>
              <a:rPr lang="en-US" altLang="ja-JP" dirty="0"/>
              <a:t>2</a:t>
            </a:r>
            <a:r>
              <a:rPr lang="ja-JP" altLang="en-US" dirty="0"/>
              <a:t>名</a:t>
            </a:r>
            <a:r>
              <a:rPr lang="en-US" altLang="ja-JP" dirty="0"/>
              <a:t>1</a:t>
            </a:r>
            <a:r>
              <a:rPr lang="ja-JP" altLang="en-US" dirty="0"/>
              <a:t>組として巡回体制を整えます。　その上で、情報収集の目的、情報、報告先・ルート、メンバーの連絡先等を共有します。</a:t>
            </a:r>
            <a:endParaRPr lang="en-US" altLang="ja-JP" dirty="0"/>
          </a:p>
          <a:p>
            <a:r>
              <a:rPr lang="ja-JP" altLang="en-US" dirty="0"/>
              <a:t>〇避難所における活動は、保健師等が健康レベルの低下した者を早期に発見して治療や各種サービスに結び付けるとともに、避難者ができるだけ防ぐための生活行動をとるよう援助することです。そのため、人的資源や物的資源を優先的にどこに分配するかをマネジメントすることが避難所アセスメントの目的です。</a:t>
            </a:r>
          </a:p>
          <a:p>
            <a:r>
              <a:rPr lang="ja-JP" altLang="en-US" dirty="0"/>
              <a:t>〇方法としては、地域全体を見渡し、統一された情報収集様式（</a:t>
            </a:r>
            <a:r>
              <a:rPr lang="en-US" altLang="ja-JP" dirty="0"/>
              <a:t>※</a:t>
            </a:r>
            <a:r>
              <a:rPr lang="ja-JP" altLang="en-US" dirty="0"/>
              <a:t>避難所日報）を用いて情報を収集し、地図上にプロットしたり表などに整理し、予想される健康被害のリスクを分析・評価していきます。なお、避難所日報は、資料編にあります。</a:t>
            </a:r>
          </a:p>
          <a:p>
            <a:endParaRPr lang="ja-JP" altLang="en-US" dirty="0"/>
          </a:p>
          <a:p>
            <a:r>
              <a:rPr lang="ja-JP" altLang="en-US" dirty="0"/>
              <a:t>　</a:t>
            </a:r>
            <a:endParaRPr kumimoji="1" lang="ja-JP" altLang="en-US" dirty="0"/>
          </a:p>
          <a:p>
            <a:endParaRPr kumimoji="1" lang="ja-JP" altLang="en-US" dirty="0"/>
          </a:p>
        </p:txBody>
      </p:sp>
      <p:sp>
        <p:nvSpPr>
          <p:cNvPr id="1444" name="スライド番号プレースホルダー 3"/>
          <p:cNvSpPr>
            <a:spLocks noGrp="1"/>
          </p:cNvSpPr>
          <p:nvPr>
            <p:ph type="sldNum" sz="quarter" idx="10"/>
          </p:nvPr>
        </p:nvSpPr>
        <p:spPr/>
        <p:txBody>
          <a:bodyPr/>
          <a:lstStyle/>
          <a:p>
            <a:fld id="{A371F919-F8A1-4BC8-A33C-986C8E3B57A4}" type="slidenum">
              <a:rPr kumimoji="1" lang="ja-JP" altLang="en-US" smtClean="0"/>
              <a:t>23</a:t>
            </a:fld>
            <a:endParaRPr kumimoji="1" lang="ja-JP" altLang="en-US"/>
          </a:p>
        </p:txBody>
      </p:sp>
    </p:spTree>
    <p:extLst>
      <p:ext uri="{BB962C8B-B14F-4D97-AF65-F5344CB8AC3E}">
        <p14:creationId xmlns:p14="http://schemas.microsoft.com/office/powerpoint/2010/main" val="32899941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1" name="スライド イメージ プレースホルダー 1"/>
          <p:cNvSpPr>
            <a:spLocks noGrp="1" noRot="1" noChangeAspect="1"/>
          </p:cNvSpPr>
          <p:nvPr>
            <p:ph type="sldImg"/>
          </p:nvPr>
        </p:nvSpPr>
        <p:spPr/>
      </p:sp>
      <p:sp>
        <p:nvSpPr>
          <p:cNvPr id="1452" name="ノート プレースホルダー 2"/>
          <p:cNvSpPr>
            <a:spLocks noGrp="1"/>
          </p:cNvSpPr>
          <p:nvPr>
            <p:ph type="body" idx="1"/>
          </p:nvPr>
        </p:nvSpPr>
        <p:spPr/>
        <p:txBody>
          <a:bodyPr/>
          <a:lstStyle/>
          <a:p>
            <a:r>
              <a:rPr kumimoji="1" lang="ja-JP" altLang="en-US" dirty="0"/>
              <a:t>〇これは、マニュアル</a:t>
            </a:r>
            <a:r>
              <a:rPr kumimoji="1" lang="en-US" altLang="ja-JP" dirty="0"/>
              <a:t>35</a:t>
            </a:r>
            <a:r>
              <a:rPr kumimoji="1" lang="ja-JP" altLang="en-US" dirty="0"/>
              <a:t>ページの深部静脈血栓症いわゆるエコノミークラス症候群についてのチェック表です。</a:t>
            </a:r>
            <a:endParaRPr kumimoji="1" lang="en-US" altLang="ja-JP" dirty="0"/>
          </a:p>
          <a:p>
            <a:r>
              <a:rPr kumimoji="1" lang="ja-JP" altLang="en-US" dirty="0"/>
              <a:t>具体的には、表の左</a:t>
            </a:r>
            <a:r>
              <a:rPr lang="ja-JP" altLang="en-US" dirty="0"/>
              <a:t>から、チェック</a:t>
            </a:r>
            <a:r>
              <a:rPr kumimoji="1" lang="ja-JP" altLang="en-US" dirty="0"/>
              <a:t>項目として、車中泊、一人あたりのスペースなどをチェックします。　症状としては、下肢、膝の腫脹、疼痛等があるか、チェックがあった場合は、保健衛生部局・保健所本部における対策の立案としては、リーフレットの配布等を行う、そして具体的看護ケア・保健指導としては、同じ姿勢を取り続けないなど内容等であること、と確認していきます。</a:t>
            </a:r>
            <a:endParaRPr kumimoji="1" lang="en-US" altLang="ja-JP" dirty="0"/>
          </a:p>
          <a:p>
            <a:r>
              <a:rPr kumimoji="1" lang="ja-JP" altLang="en-US" dirty="0"/>
              <a:t>〇このように、健康課題毎にまとめており、マニュアル</a:t>
            </a:r>
            <a:r>
              <a:rPr kumimoji="1" lang="en-US" altLang="ja-JP" dirty="0"/>
              <a:t>35</a:t>
            </a:r>
            <a:r>
              <a:rPr kumimoji="1" lang="ja-JP" altLang="en-US" dirty="0"/>
              <a:t>ページから記載しています。</a:t>
            </a:r>
          </a:p>
        </p:txBody>
      </p:sp>
      <p:sp>
        <p:nvSpPr>
          <p:cNvPr id="1453" name="スライド番号プレースホルダー 3"/>
          <p:cNvSpPr>
            <a:spLocks noGrp="1"/>
          </p:cNvSpPr>
          <p:nvPr>
            <p:ph type="sldNum" sz="quarter" idx="10"/>
          </p:nvPr>
        </p:nvSpPr>
        <p:spPr/>
        <p:txBody>
          <a:bodyPr/>
          <a:lstStyle/>
          <a:p>
            <a:fld id="{A371F919-F8A1-4BC8-A33C-986C8E3B57A4}" type="slidenum">
              <a:rPr kumimoji="1" lang="ja-JP" altLang="en-US" smtClean="0"/>
              <a:t>24</a:t>
            </a:fld>
            <a:endParaRPr kumimoji="1" lang="ja-JP" altLang="en-US"/>
          </a:p>
        </p:txBody>
      </p:sp>
    </p:spTree>
    <p:extLst>
      <p:ext uri="{BB962C8B-B14F-4D97-AF65-F5344CB8AC3E}">
        <p14:creationId xmlns:p14="http://schemas.microsoft.com/office/powerpoint/2010/main" val="20078611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2" name="スライド イメージ プレースホルダー 1"/>
          <p:cNvSpPr>
            <a:spLocks noGrp="1" noRot="1" noChangeAspect="1"/>
          </p:cNvSpPr>
          <p:nvPr>
            <p:ph type="sldImg"/>
          </p:nvPr>
        </p:nvSpPr>
        <p:spPr/>
      </p:sp>
      <p:sp>
        <p:nvSpPr>
          <p:cNvPr id="1463" name="ノート プレースホルダー 2"/>
          <p:cNvSpPr>
            <a:spLocks noGrp="1"/>
          </p:cNvSpPr>
          <p:nvPr>
            <p:ph type="body" idx="1"/>
          </p:nvPr>
        </p:nvSpPr>
        <p:spPr/>
        <p:txBody>
          <a:bodyPr/>
          <a:lstStyle/>
          <a:p>
            <a:r>
              <a:rPr lang="ja-JP" altLang="en-US" dirty="0"/>
              <a:t>〇「</a:t>
            </a:r>
            <a:r>
              <a:rPr lang="en-US" altLang="ja-JP" dirty="0"/>
              <a:t>Ⅴ</a:t>
            </a:r>
            <a:r>
              <a:rPr lang="ja-JP" altLang="en-US" dirty="0"/>
              <a:t>生活環境衛生対策」については、まず、日常の生活環境と同じ状態を維持できているかの視点を持つことが大切です。</a:t>
            </a:r>
          </a:p>
          <a:p>
            <a:r>
              <a:rPr lang="ja-JP" altLang="en-US" dirty="0"/>
              <a:t>避難所となる場所は、学校等本来は日常生活を送るところではない場所であり、集団生活を送る場所でもあるため、身体的負担・精神的ストレスが大きくなります。そのため、生活環境を整備し、衛生対策を維持向上させていく必要があります。実施する際には、必要に応じ、保健所環境衛生監視員の助言、協力を求めると良いでしょう。</a:t>
            </a:r>
            <a:endParaRPr lang="en-US" altLang="ja-JP" dirty="0"/>
          </a:p>
          <a:p>
            <a:r>
              <a:rPr lang="ja-JP" altLang="en-US" dirty="0"/>
              <a:t>〇実行することは、枠の中のとおりで、各項目において、生活環境整備のために高リスクとなる要件を「チェック項目」として示し、その対応として、「保健衛生部局・保健所本部におけ対策の立案」「保健指導」を表記しています。</a:t>
            </a:r>
          </a:p>
          <a:p>
            <a:endParaRPr lang="ja-JP" altLang="en-US" dirty="0"/>
          </a:p>
          <a:p>
            <a:endParaRPr kumimoji="1" lang="ja-JP" altLang="en-US" dirty="0"/>
          </a:p>
          <a:p>
            <a:endParaRPr kumimoji="1" lang="ja-JP" altLang="en-US" dirty="0"/>
          </a:p>
        </p:txBody>
      </p:sp>
      <p:sp>
        <p:nvSpPr>
          <p:cNvPr id="1464" name="スライド番号プレースホルダー 3"/>
          <p:cNvSpPr>
            <a:spLocks noGrp="1"/>
          </p:cNvSpPr>
          <p:nvPr>
            <p:ph type="sldNum" sz="quarter" idx="10"/>
          </p:nvPr>
        </p:nvSpPr>
        <p:spPr/>
        <p:txBody>
          <a:bodyPr/>
          <a:lstStyle/>
          <a:p>
            <a:fld id="{A371F919-F8A1-4BC8-A33C-986C8E3B57A4}" type="slidenum">
              <a:rPr kumimoji="1" lang="ja-JP" altLang="en-US" smtClean="0"/>
              <a:t>25</a:t>
            </a:fld>
            <a:endParaRPr kumimoji="1" lang="ja-JP" altLang="en-US"/>
          </a:p>
        </p:txBody>
      </p:sp>
    </p:spTree>
    <p:extLst>
      <p:ext uri="{BB962C8B-B14F-4D97-AF65-F5344CB8AC3E}">
        <p14:creationId xmlns:p14="http://schemas.microsoft.com/office/powerpoint/2010/main" val="34677798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1" name="スライド イメージ プレースホルダー 1"/>
          <p:cNvSpPr>
            <a:spLocks noGrp="1" noRot="1" noChangeAspect="1"/>
          </p:cNvSpPr>
          <p:nvPr>
            <p:ph type="sldImg"/>
          </p:nvPr>
        </p:nvSpPr>
        <p:spPr/>
      </p:sp>
      <p:sp>
        <p:nvSpPr>
          <p:cNvPr id="1472" name="ノート プレースホルダー 2"/>
          <p:cNvSpPr>
            <a:spLocks noGrp="1"/>
          </p:cNvSpPr>
          <p:nvPr>
            <p:ph type="body" idx="1"/>
          </p:nvPr>
        </p:nvSpPr>
        <p:spPr/>
        <p:txBody>
          <a:bodyPr/>
          <a:lstStyle/>
          <a:p>
            <a:r>
              <a:rPr kumimoji="1" lang="ja-JP" altLang="en-US" dirty="0"/>
              <a:t>〇これは、マニュアル</a:t>
            </a:r>
            <a:r>
              <a:rPr kumimoji="1" lang="en-US" altLang="ja-JP" dirty="0"/>
              <a:t>66</a:t>
            </a:r>
            <a:r>
              <a:rPr kumimoji="1" lang="ja-JP" altLang="en-US" dirty="0"/>
              <a:t>ページの「生活環境の整備」についてのチェック表です。チェック項目としては、避難所内を移動するのに、暗くてと床面がはっきり見えない、段ボール仕様ベッドがない、チェックがあった場合は、災害対策本部必要なベッド等の手配を助言する、また保健指導としては、土足の管理を行うなどを行っていきます。</a:t>
            </a:r>
            <a:endParaRPr kumimoji="1" lang="en-US" altLang="ja-JP" dirty="0"/>
          </a:p>
          <a:p>
            <a:r>
              <a:rPr kumimoji="1" lang="ja-JP" altLang="en-US" dirty="0"/>
              <a:t>〇このように、対策毎にまとめており、マニュアル</a:t>
            </a:r>
            <a:r>
              <a:rPr kumimoji="1" lang="en-US" altLang="ja-JP" dirty="0"/>
              <a:t>76</a:t>
            </a:r>
            <a:r>
              <a:rPr kumimoji="1" lang="ja-JP" altLang="en-US" dirty="0"/>
              <a:t>ページから記載しています。</a:t>
            </a:r>
          </a:p>
        </p:txBody>
      </p:sp>
      <p:sp>
        <p:nvSpPr>
          <p:cNvPr id="1473" name="スライド番号プレースホルダー 3"/>
          <p:cNvSpPr>
            <a:spLocks noGrp="1"/>
          </p:cNvSpPr>
          <p:nvPr>
            <p:ph type="sldNum" sz="quarter" idx="10"/>
          </p:nvPr>
        </p:nvSpPr>
        <p:spPr/>
        <p:txBody>
          <a:bodyPr/>
          <a:lstStyle/>
          <a:p>
            <a:fld id="{A371F919-F8A1-4BC8-A33C-986C8E3B57A4}" type="slidenum">
              <a:rPr kumimoji="1" lang="ja-JP" altLang="en-US" smtClean="0"/>
              <a:t>26</a:t>
            </a:fld>
            <a:endParaRPr kumimoji="1" lang="ja-JP" altLang="en-US"/>
          </a:p>
        </p:txBody>
      </p:sp>
    </p:spTree>
    <p:extLst>
      <p:ext uri="{BB962C8B-B14F-4D97-AF65-F5344CB8AC3E}">
        <p14:creationId xmlns:p14="http://schemas.microsoft.com/office/powerpoint/2010/main" val="34125211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9" name="スライド イメージ プレースホルダー 1"/>
          <p:cNvSpPr>
            <a:spLocks noGrp="1" noRot="1" noChangeAspect="1"/>
          </p:cNvSpPr>
          <p:nvPr>
            <p:ph type="sldImg"/>
          </p:nvPr>
        </p:nvSpPr>
        <p:spPr/>
      </p:sp>
      <p:sp>
        <p:nvSpPr>
          <p:cNvPr id="1480" name="ノート プレースホルダー 2"/>
          <p:cNvSpPr>
            <a:spLocks noGrp="1"/>
          </p:cNvSpPr>
          <p:nvPr>
            <p:ph type="body" idx="1"/>
          </p:nvPr>
        </p:nvSpPr>
        <p:spPr/>
        <p:txBody>
          <a:bodyPr/>
          <a:lstStyle/>
          <a:p>
            <a:r>
              <a:rPr lang="ja-JP" altLang="en-US" dirty="0"/>
              <a:t>〇今回のマニュアルでは東日本大震災時の教訓として、災害発生時には短期・長期の派遣職員についても、原子力災害の特殊性を理解し、起こりうる状況を把握し、住民の健康管理に努めるとともに、自らも被ばくを回避することに努める必要があるため、「自然災害に起因する原子力災害対策」について概要を記載しています。</a:t>
            </a:r>
          </a:p>
          <a:p>
            <a:r>
              <a:rPr lang="ja-JP" altLang="en-US" dirty="0"/>
              <a:t>〇原子力災害対策は、国（原子力規制委員会）が定める「原子力災害対策指針」が基本にあり、緊急事態において、原子力施設周辺の住民に対する放射線の重篤な確定的影響を回避、又は最小限化するため、及び確定的影響のリスクを低減するための防護措置を確実にすることが目的です。</a:t>
            </a:r>
          </a:p>
          <a:p>
            <a:r>
              <a:rPr lang="ja-JP" altLang="en-US" dirty="0"/>
              <a:t>〇国の防災計画をもとに、地域防災計画においても「原子力災害対策編」を策定すべき地域（原子力災害対策重点区域）が示されていますので、各自治体の計画を確認してください。</a:t>
            </a:r>
          </a:p>
          <a:p>
            <a:r>
              <a:rPr lang="ja-JP" altLang="en-US" dirty="0"/>
              <a:t>〇原子力災害対策特別措置法では、原子力施設外における放射性物質又は放射線の放出が一定の水準を超えた場合には、原子力緊急事態に該当するものとされ、緊急事態応急対策が講じられます。</a:t>
            </a:r>
          </a:p>
          <a:p>
            <a:r>
              <a:rPr lang="ja-JP" altLang="en-US" dirty="0"/>
              <a:t>実行することとしては、</a:t>
            </a:r>
          </a:p>
          <a:p>
            <a:r>
              <a:rPr lang="ja-JP" altLang="en-US" dirty="0"/>
              <a:t>（１）緊急事態応急対策として　避難及び一時移転等の防護措置</a:t>
            </a:r>
            <a:endParaRPr lang="en-US" altLang="ja-JP" dirty="0"/>
          </a:p>
          <a:p>
            <a:r>
              <a:rPr lang="ja-JP" altLang="en-US" dirty="0"/>
              <a:t>（２）中長期的対策として、環境放射線モニタリング等の実施</a:t>
            </a:r>
          </a:p>
          <a:p>
            <a:r>
              <a:rPr lang="ja-JP" altLang="en-US" dirty="0"/>
              <a:t>（３）平常時の対策として、原子力災害医療関係者への研修・訓練等の実施、安定ヨウ素剤予防服用の体制整備、住民等への情報提供等があります。</a:t>
            </a:r>
            <a:endParaRPr kumimoji="1" lang="ja-JP" altLang="en-US" dirty="0"/>
          </a:p>
          <a:p>
            <a:endParaRPr kumimoji="1" lang="ja-JP" altLang="en-US" dirty="0"/>
          </a:p>
        </p:txBody>
      </p:sp>
      <p:sp>
        <p:nvSpPr>
          <p:cNvPr id="1481" name="スライド番号プレースホルダー 3"/>
          <p:cNvSpPr>
            <a:spLocks noGrp="1"/>
          </p:cNvSpPr>
          <p:nvPr>
            <p:ph type="sldNum" sz="quarter" idx="10"/>
          </p:nvPr>
        </p:nvSpPr>
        <p:spPr/>
        <p:txBody>
          <a:bodyPr/>
          <a:lstStyle/>
          <a:p>
            <a:fld id="{A371F919-F8A1-4BC8-A33C-986C8E3B57A4}" type="slidenum">
              <a:rPr kumimoji="1" lang="ja-JP" altLang="en-US" smtClean="0"/>
              <a:t>27</a:t>
            </a:fld>
            <a:endParaRPr kumimoji="1" lang="ja-JP" altLang="en-US"/>
          </a:p>
        </p:txBody>
      </p:sp>
    </p:spTree>
    <p:extLst>
      <p:ext uri="{BB962C8B-B14F-4D97-AF65-F5344CB8AC3E}">
        <p14:creationId xmlns:p14="http://schemas.microsoft.com/office/powerpoint/2010/main" val="24850462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8" name="スライド イメージ プレースホルダー 1"/>
          <p:cNvSpPr>
            <a:spLocks noGrp="1" noRot="1" noChangeAspect="1"/>
          </p:cNvSpPr>
          <p:nvPr>
            <p:ph type="sldImg"/>
          </p:nvPr>
        </p:nvSpPr>
        <p:spPr/>
      </p:sp>
      <p:sp>
        <p:nvSpPr>
          <p:cNvPr id="1489" name="ノート プレースホルダー 2"/>
          <p:cNvSpPr>
            <a:spLocks noGrp="1"/>
          </p:cNvSpPr>
          <p:nvPr>
            <p:ph type="body" idx="1"/>
          </p:nvPr>
        </p:nvSpPr>
        <p:spPr/>
        <p:txBody>
          <a:bodyPr/>
          <a:lstStyle/>
          <a:p>
            <a:r>
              <a:rPr kumimoji="1" lang="ja-JP" altLang="en-US" dirty="0"/>
              <a:t>〇「慢性期・復興期における保健活動」としては、</a:t>
            </a:r>
            <a:r>
              <a:rPr lang="ja-JP" altLang="en-US" dirty="0"/>
              <a:t>応急仮設住宅等の巡回体制を構築し、潜在化する課題がある場合は、必要に応じ全戸訪問を行うなどして、地域のニーズを把握しながら保健予防活動を立案し実施していきます。</a:t>
            </a:r>
            <a:endParaRPr lang="en-US" altLang="ja-JP" dirty="0"/>
          </a:p>
          <a:p>
            <a:r>
              <a:rPr lang="ja-JP" altLang="en-US" dirty="0"/>
              <a:t>〇具体的には、左から「コミュニティ支援」「住環境対策」「予防接種・健診」「健康相談・こころのケア」「保健・医療・福祉情報提供」などが考えられます。</a:t>
            </a:r>
            <a:endParaRPr lang="en-US" altLang="ja-JP" dirty="0"/>
          </a:p>
          <a:p>
            <a:r>
              <a:rPr lang="ja-JP" altLang="en-US" dirty="0"/>
              <a:t>　</a:t>
            </a:r>
          </a:p>
          <a:p>
            <a:endParaRPr kumimoji="1" lang="ja-JP" altLang="en-US" dirty="0"/>
          </a:p>
        </p:txBody>
      </p:sp>
      <p:sp>
        <p:nvSpPr>
          <p:cNvPr id="1490" name="スライド番号プレースホルダー 3"/>
          <p:cNvSpPr>
            <a:spLocks noGrp="1"/>
          </p:cNvSpPr>
          <p:nvPr>
            <p:ph type="sldNum" sz="quarter" idx="10"/>
          </p:nvPr>
        </p:nvSpPr>
        <p:spPr/>
        <p:txBody>
          <a:bodyPr/>
          <a:lstStyle/>
          <a:p>
            <a:fld id="{A371F919-F8A1-4BC8-A33C-986C8E3B57A4}" type="slidenum">
              <a:rPr kumimoji="1" lang="ja-JP" altLang="en-US" smtClean="0"/>
              <a:t>28</a:t>
            </a:fld>
            <a:endParaRPr kumimoji="1" lang="ja-JP" altLang="en-US"/>
          </a:p>
        </p:txBody>
      </p:sp>
    </p:spTree>
    <p:extLst>
      <p:ext uri="{BB962C8B-B14F-4D97-AF65-F5344CB8AC3E}">
        <p14:creationId xmlns:p14="http://schemas.microsoft.com/office/powerpoint/2010/main" val="21174503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7" name="スライド イメージ プレースホルダー 1"/>
          <p:cNvSpPr>
            <a:spLocks noGrp="1" noRot="1" noChangeAspect="1"/>
          </p:cNvSpPr>
          <p:nvPr>
            <p:ph type="sldImg"/>
          </p:nvPr>
        </p:nvSpPr>
        <p:spPr/>
      </p:sp>
      <p:sp>
        <p:nvSpPr>
          <p:cNvPr id="1498" name="ノート プレースホルダー 2"/>
          <p:cNvSpPr>
            <a:spLocks noGrp="1"/>
          </p:cNvSpPr>
          <p:nvPr>
            <p:ph type="body" idx="1"/>
          </p:nvPr>
        </p:nvSpPr>
        <p:spPr/>
        <p:txBody>
          <a:bodyPr/>
          <a:lstStyle/>
          <a:p>
            <a:r>
              <a:rPr kumimoji="1" lang="ja-JP" altLang="en-US" dirty="0"/>
              <a:t>〇これは、マニュアル</a:t>
            </a:r>
            <a:r>
              <a:rPr kumimoji="1" lang="en-US" altLang="ja-JP" dirty="0"/>
              <a:t>76</a:t>
            </a:r>
            <a:r>
              <a:rPr kumimoji="1" lang="ja-JP" altLang="en-US" dirty="0"/>
              <a:t>ページにあります「コミュニティ支援」についてのチェック表です。</a:t>
            </a:r>
            <a:endParaRPr kumimoji="1" lang="en-US" altLang="ja-JP" dirty="0"/>
          </a:p>
          <a:p>
            <a:r>
              <a:rPr kumimoji="1" lang="ja-JP" altLang="en-US" dirty="0"/>
              <a:t>〇チェック項目としては、避難所の閉鎖時期の決定、応急仮設住宅の建設・入居など地域コミュニティの変化が激しい等、チェックします。</a:t>
            </a:r>
            <a:endParaRPr kumimoji="1" lang="en-US" altLang="ja-JP" dirty="0"/>
          </a:p>
          <a:p>
            <a:r>
              <a:rPr kumimoji="1" lang="ja-JP" altLang="en-US" dirty="0"/>
              <a:t>チェックがあった場合は、保健衛生部局・保健所本部における対策の立案としては、新たなコミュニティづくりのため自治会、</a:t>
            </a:r>
            <a:r>
              <a:rPr kumimoji="1" lang="en-US" altLang="ja-JP" dirty="0"/>
              <a:t>NPO</a:t>
            </a:r>
            <a:r>
              <a:rPr kumimoji="1" lang="ja-JP" altLang="en-US" dirty="0"/>
              <a:t>など関係機関との協働、意見交換の場づくりをつくる等、具体的保健指導では自主活動などの支援や、バズセッション、ワールドカフェなどの手法を用いた健康教育の実施などが考えられます。</a:t>
            </a:r>
          </a:p>
          <a:p>
            <a:r>
              <a:rPr kumimoji="1" lang="ja-JP" altLang="en-US" dirty="0"/>
              <a:t>〇ここでは、その他、「住環境対策」についてチェック表を記載しています。</a:t>
            </a:r>
          </a:p>
        </p:txBody>
      </p:sp>
      <p:sp>
        <p:nvSpPr>
          <p:cNvPr id="1499" name="スライド番号プレースホルダー 3"/>
          <p:cNvSpPr>
            <a:spLocks noGrp="1"/>
          </p:cNvSpPr>
          <p:nvPr>
            <p:ph type="sldNum" sz="quarter" idx="10"/>
          </p:nvPr>
        </p:nvSpPr>
        <p:spPr/>
        <p:txBody>
          <a:bodyPr/>
          <a:lstStyle/>
          <a:p>
            <a:fld id="{A371F919-F8A1-4BC8-A33C-986C8E3B57A4}" type="slidenum">
              <a:rPr kumimoji="1" lang="ja-JP" altLang="en-US" smtClean="0"/>
              <a:t>29</a:t>
            </a:fld>
            <a:endParaRPr kumimoji="1" lang="ja-JP" altLang="en-US"/>
          </a:p>
        </p:txBody>
      </p:sp>
    </p:spTree>
    <p:extLst>
      <p:ext uri="{BB962C8B-B14F-4D97-AF65-F5344CB8AC3E}">
        <p14:creationId xmlns:p14="http://schemas.microsoft.com/office/powerpoint/2010/main" val="3034292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7" name="スライド イメージ プレースホルダー 1"/>
          <p:cNvSpPr>
            <a:spLocks noGrp="1" noRot="1" noChangeAspect="1"/>
          </p:cNvSpPr>
          <p:nvPr>
            <p:ph type="sldImg"/>
          </p:nvPr>
        </p:nvSpPr>
        <p:spPr/>
      </p:sp>
      <p:sp>
        <p:nvSpPr>
          <p:cNvPr id="1208" name="ノート プレースホルダー 2"/>
          <p:cNvSpPr>
            <a:spLocks noGrp="1"/>
          </p:cNvSpPr>
          <p:nvPr>
            <p:ph type="body" idx="1"/>
          </p:nvPr>
        </p:nvSpPr>
        <p:spPr/>
        <p:txBody>
          <a:bodyPr/>
          <a:lstStyle/>
          <a:p>
            <a:r>
              <a:rPr kumimoji="1" lang="ja-JP" altLang="en-US" dirty="0"/>
              <a:t>〇そこで、平成</a:t>
            </a:r>
            <a:r>
              <a:rPr kumimoji="1" lang="en-US" altLang="ja-JP" dirty="0"/>
              <a:t>29</a:t>
            </a:r>
            <a:r>
              <a:rPr kumimoji="1" lang="ja-JP" altLang="en-US" dirty="0"/>
              <a:t>年度から令和元年度の３か年、地域保健総合推進事業として、マニュアルの改正を行いました。</a:t>
            </a:r>
            <a:endParaRPr kumimoji="1" lang="en-US" altLang="ja-JP" dirty="0"/>
          </a:p>
          <a:p>
            <a:r>
              <a:rPr kumimoji="1" lang="ja-JP" altLang="en-US" dirty="0"/>
              <a:t>〇平成</a:t>
            </a:r>
            <a:r>
              <a:rPr kumimoji="1" lang="en-US" altLang="ja-JP" dirty="0"/>
              <a:t>29</a:t>
            </a:r>
            <a:r>
              <a:rPr kumimoji="1" lang="ja-JP" altLang="en-US" dirty="0"/>
              <a:t>年度は、一つ目は、平成</a:t>
            </a:r>
            <a:r>
              <a:rPr kumimoji="1" lang="en-US" altLang="ja-JP" dirty="0"/>
              <a:t>23</a:t>
            </a:r>
            <a:r>
              <a:rPr kumimoji="1" lang="ja-JP" altLang="en-US" dirty="0"/>
              <a:t>年</a:t>
            </a:r>
            <a:r>
              <a:rPr kumimoji="1" lang="en-US" altLang="ja-JP" dirty="0"/>
              <a:t>4</a:t>
            </a:r>
            <a:r>
              <a:rPr kumimoji="1" lang="ja-JP" altLang="en-US" dirty="0"/>
              <a:t>月以降に激甚指定された自然災害のうち、人的被害の大きかった被災地市町村と管轄する保健所に所属する保健師を対象に、インタビュー調査を実施し、災害時の保健活動の実態や課題、その解決方法を明らかにしました。二つ目は、全国の自治体・保健所における災害時保健活動に関する準備状況について、その所属する統括保健師を対象に、アンケート調査を実施しました。</a:t>
            </a:r>
          </a:p>
          <a:p>
            <a:r>
              <a:rPr kumimoji="1" lang="ja-JP" altLang="en-US" dirty="0"/>
              <a:t>〇平成</a:t>
            </a:r>
            <a:r>
              <a:rPr kumimoji="1" lang="en-US" altLang="ja-JP" dirty="0"/>
              <a:t>30</a:t>
            </a:r>
            <a:r>
              <a:rPr kumimoji="1" lang="ja-JP" altLang="en-US" dirty="0"/>
              <a:t>年度は、その調査結果を踏まえ、マニュアルや様式類を作成しました。</a:t>
            </a:r>
            <a:endParaRPr kumimoji="1" lang="en-US" altLang="ja-JP" dirty="0"/>
          </a:p>
          <a:p>
            <a:r>
              <a:rPr kumimoji="1" lang="ja-JP" altLang="en-US" dirty="0"/>
              <a:t>〇令和元年度は、作成過程において、災害に係る基礎知識の追加等によりページ数が多くなったため、再整理し作成しました。そして研修等で活用し体系的に学んでいただくよう、各自治体に送付しました。</a:t>
            </a:r>
          </a:p>
          <a:p>
            <a:endParaRPr kumimoji="1" lang="ja-JP" altLang="en-US" dirty="0"/>
          </a:p>
        </p:txBody>
      </p:sp>
      <p:sp>
        <p:nvSpPr>
          <p:cNvPr id="1209" name="スライド番号プレースホルダー 3"/>
          <p:cNvSpPr>
            <a:spLocks noGrp="1"/>
          </p:cNvSpPr>
          <p:nvPr>
            <p:ph type="sldNum" sz="quarter" idx="5"/>
          </p:nvPr>
        </p:nvSpPr>
        <p:spPr/>
        <p:txBody>
          <a:bodyPr/>
          <a:lstStyle/>
          <a:p>
            <a:fld id="{A371F919-F8A1-4BC8-A33C-986C8E3B57A4}" type="slidenum">
              <a:rPr kumimoji="1" lang="ja-JP" altLang="en-US" smtClean="0"/>
              <a:t>3</a:t>
            </a:fld>
            <a:endParaRPr kumimoji="1" lang="ja-JP" altLang="en-US"/>
          </a:p>
        </p:txBody>
      </p:sp>
    </p:spTree>
    <p:extLst>
      <p:ext uri="{BB962C8B-B14F-4D97-AF65-F5344CB8AC3E}">
        <p14:creationId xmlns:p14="http://schemas.microsoft.com/office/powerpoint/2010/main" val="2660493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 name="スライド イメージ プレースホルダー 1"/>
          <p:cNvSpPr>
            <a:spLocks noGrp="1" noRot="1" noChangeAspect="1"/>
          </p:cNvSpPr>
          <p:nvPr>
            <p:ph type="sldImg"/>
          </p:nvPr>
        </p:nvSpPr>
        <p:spPr/>
      </p:sp>
      <p:sp>
        <p:nvSpPr>
          <p:cNvPr id="1506" name="ノート プレースホルダー 2"/>
          <p:cNvSpPr>
            <a:spLocks noGrp="1"/>
          </p:cNvSpPr>
          <p:nvPr>
            <p:ph type="body" idx="1"/>
          </p:nvPr>
        </p:nvSpPr>
        <p:spPr/>
        <p:txBody>
          <a:bodyPr/>
          <a:lstStyle/>
          <a:p>
            <a:r>
              <a:rPr lang="ja-JP" altLang="en-US" dirty="0"/>
              <a:t>〇「</a:t>
            </a:r>
            <a:r>
              <a:rPr lang="en-US" altLang="ja-JP" dirty="0"/>
              <a:t>Ⅷ</a:t>
            </a:r>
            <a:r>
              <a:rPr lang="ja-JP" altLang="en-US" dirty="0"/>
              <a:t>業務の再開」ですが、 基本的には業務継続計画（</a:t>
            </a:r>
            <a:r>
              <a:rPr lang="en-US" altLang="ja-JP" dirty="0"/>
              <a:t>BCP</a:t>
            </a:r>
            <a:r>
              <a:rPr lang="ja-JP" altLang="en-US" dirty="0"/>
              <a:t>）に基づき、災害時の通常業務の継続の判断を行うことになりますが、災害規模等により通常業務を中止して、災害対応業務に注力する場合もあります。</a:t>
            </a:r>
          </a:p>
          <a:p>
            <a:r>
              <a:rPr lang="ja-JP" altLang="en-US" dirty="0"/>
              <a:t>具体的に、再開時期の決定や再開に向けた調整などを行っていきますが、その際にロードマップが活用されます。</a:t>
            </a:r>
          </a:p>
          <a:p>
            <a:r>
              <a:rPr lang="ja-JP" altLang="en-US" dirty="0"/>
              <a:t>〇ロードマップは、災害時に起こり得る様々な課題の予測と、それに対する支援策の優先順位をつける中長期的な活動計画のことです。</a:t>
            </a:r>
            <a:endParaRPr lang="en-US" altLang="ja-JP" dirty="0"/>
          </a:p>
          <a:p>
            <a:r>
              <a:rPr lang="ja-JP" altLang="en-US" dirty="0"/>
              <a:t>通常業務の再開を見越した計画を作成することで支援活動の進捗管理ができるほか、業務の全体像を把握し、職員や支援チームの配置にも活用できるものです。　具体的な行動計画を「見える化」することで、支援者間における支援の方向性を共有することができますし、災害対策本部等に現状を伝えるツールとしても活用が可能です。</a:t>
            </a:r>
          </a:p>
          <a:p>
            <a:r>
              <a:rPr lang="ja-JP" altLang="en-US" dirty="0"/>
              <a:t>　</a:t>
            </a:r>
            <a:endParaRPr kumimoji="1" lang="ja-JP" altLang="en-US" dirty="0"/>
          </a:p>
        </p:txBody>
      </p:sp>
      <p:sp>
        <p:nvSpPr>
          <p:cNvPr id="1507" name="スライド番号プレースホルダー 3"/>
          <p:cNvSpPr>
            <a:spLocks noGrp="1"/>
          </p:cNvSpPr>
          <p:nvPr>
            <p:ph type="sldNum" sz="quarter" idx="10"/>
          </p:nvPr>
        </p:nvSpPr>
        <p:spPr/>
        <p:txBody>
          <a:bodyPr/>
          <a:lstStyle/>
          <a:p>
            <a:fld id="{A371F919-F8A1-4BC8-A33C-986C8E3B57A4}" type="slidenum">
              <a:rPr kumimoji="1" lang="ja-JP" altLang="en-US" smtClean="0"/>
              <a:t>30</a:t>
            </a:fld>
            <a:endParaRPr kumimoji="1" lang="ja-JP" altLang="en-US"/>
          </a:p>
        </p:txBody>
      </p:sp>
    </p:spTree>
    <p:extLst>
      <p:ext uri="{BB962C8B-B14F-4D97-AF65-F5344CB8AC3E}">
        <p14:creationId xmlns:p14="http://schemas.microsoft.com/office/powerpoint/2010/main" val="20561726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3" name="スライド イメージ プレースホルダー 1"/>
          <p:cNvSpPr>
            <a:spLocks noGrp="1" noRot="1" noChangeAspect="1"/>
          </p:cNvSpPr>
          <p:nvPr>
            <p:ph type="sldImg"/>
          </p:nvPr>
        </p:nvSpPr>
        <p:spPr/>
      </p:sp>
      <p:sp>
        <p:nvSpPr>
          <p:cNvPr id="1114" name="ノート プレースホルダー 2"/>
          <p:cNvSpPr>
            <a:spLocks noGrp="1"/>
          </p:cNvSpPr>
          <p:nvPr>
            <p:ph type="body" idx="1"/>
          </p:nvPr>
        </p:nvSpPr>
        <p:spPr/>
        <p:txBody>
          <a:bodyPr/>
          <a:lstStyle/>
          <a:p>
            <a:r>
              <a:rPr kumimoji="1" lang="ja-JP" altLang="en-US" dirty="0"/>
              <a:t>○被災地の都道府県においては、災害対策本部のもとに、保健医療調整本部が設置されます。</a:t>
            </a:r>
            <a:endParaRPr kumimoji="1" lang="en-US" altLang="ja-JP" dirty="0"/>
          </a:p>
          <a:p>
            <a:r>
              <a:rPr kumimoji="1" lang="ja-JP" altLang="en-US" dirty="0"/>
              <a:t>保健医療調整本部は、都道府県知事の指名により、保健医療を主管する部局の長等が本部長となり、災害対策に係る保健医療活動の総合調整、すなわち、①保健医療活動チームの派遣調整、②保健医療活動に関する情報連携、③保健慰労活動に係る情報の整理及び分析等を行います。</a:t>
            </a:r>
          </a:p>
          <a:p>
            <a:endParaRPr kumimoji="1" lang="ja-JP" altLang="en-US" dirty="0"/>
          </a:p>
        </p:txBody>
      </p:sp>
      <p:sp>
        <p:nvSpPr>
          <p:cNvPr id="1115" name="スライド番号プレースホルダー 3"/>
          <p:cNvSpPr>
            <a:spLocks noGrp="1"/>
          </p:cNvSpPr>
          <p:nvPr>
            <p:ph type="sldNum" sz="quarter" idx="10"/>
          </p:nvPr>
        </p:nvSpPr>
        <p:spPr/>
        <p:txBody>
          <a:bodyPr/>
          <a:lstStyle/>
          <a:p>
            <a:fld id="{A371F919-F8A1-4BC8-A33C-986C8E3B57A4}" type="slidenum">
              <a:rPr kumimoji="1" lang="ja-JP" altLang="en-US" smtClean="0"/>
              <a:t>31</a:t>
            </a:fld>
            <a:endParaRPr kumimoji="1" lang="ja-JP" altLang="en-US"/>
          </a:p>
        </p:txBody>
      </p:sp>
    </p:spTree>
    <p:extLst>
      <p:ext uri="{BB962C8B-B14F-4D97-AF65-F5344CB8AC3E}">
        <p14:creationId xmlns:p14="http://schemas.microsoft.com/office/powerpoint/2010/main" val="27767238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2" name="スライド イメージ プレースホルダー 1"/>
          <p:cNvSpPr>
            <a:spLocks noGrp="1" noRot="1" noChangeAspect="1"/>
          </p:cNvSpPr>
          <p:nvPr>
            <p:ph type="sldImg"/>
          </p:nvPr>
        </p:nvSpPr>
        <p:spPr/>
      </p:sp>
      <p:sp>
        <p:nvSpPr>
          <p:cNvPr id="1123" name="ノート プレースホルダー 2"/>
          <p:cNvSpPr>
            <a:spLocks noGrp="1"/>
          </p:cNvSpPr>
          <p:nvPr>
            <p:ph type="body" idx="1"/>
          </p:nvPr>
        </p:nvSpPr>
        <p:spPr/>
        <p:txBody>
          <a:bodyPr/>
          <a:lstStyle/>
          <a:p>
            <a:r>
              <a:rPr kumimoji="1" lang="ja-JP" altLang="en-US" dirty="0"/>
              <a:t>○被災地保健所においては、保健所本部を立ち上げ、地域災害医療連絡会議等を設置し図</a:t>
            </a:r>
            <a:r>
              <a:rPr kumimoji="1" lang="en-US" altLang="ja-JP" dirty="0"/>
              <a:t>12</a:t>
            </a:r>
            <a:r>
              <a:rPr kumimoji="1" lang="ja-JP" altLang="en-US" dirty="0"/>
              <a:t>のような組織体制を編成し、管轄地域の保健医療活動の指揮、関係機関との連絡調整、情報共有などを行います。また、保健活動の実施には、他部署や他機関との連絡調整、クロノロを活用した被災情報の分析、データ活用、資機材の調達など総務を担当する要員を確保することが重要です。</a:t>
            </a:r>
            <a:endParaRPr kumimoji="1" lang="en-US" altLang="ja-JP" dirty="0"/>
          </a:p>
          <a:p>
            <a:r>
              <a:rPr kumimoji="1" lang="ja-JP" altLang="en-US" dirty="0"/>
              <a:t>○さらに、被災地市町村が行う保健医療活動に必要な人的資源を調整する窓口、保健医療調整窓口を、総務班または市町村対策班などに設置し、保健医療活動チームの受援調整や市町村と連携して避難所等への派遣調整、ミーティングなどを行います。</a:t>
            </a:r>
            <a:endParaRPr kumimoji="1" lang="en-US" altLang="ja-JP" dirty="0"/>
          </a:p>
          <a:p>
            <a:r>
              <a:rPr kumimoji="1" lang="ja-JP" altLang="en-US" dirty="0"/>
              <a:t>○急性期において、市町村の情報収集が困難な場合には、被災地市町村の求めを待たずに、リエゾンとして保健所職員を派遣し、市町村情報を収集し、保健医療ニーズの分析を行います。</a:t>
            </a:r>
            <a:endParaRPr kumimoji="1" lang="en-US" altLang="ja-JP" dirty="0"/>
          </a:p>
          <a:p>
            <a:endParaRPr kumimoji="1" lang="ja-JP" altLang="en-US" dirty="0"/>
          </a:p>
        </p:txBody>
      </p:sp>
      <p:sp>
        <p:nvSpPr>
          <p:cNvPr id="1124" name="スライド番号プレースホルダー 3"/>
          <p:cNvSpPr>
            <a:spLocks noGrp="1"/>
          </p:cNvSpPr>
          <p:nvPr>
            <p:ph type="sldNum" sz="quarter" idx="10"/>
          </p:nvPr>
        </p:nvSpPr>
        <p:spPr/>
        <p:txBody>
          <a:bodyPr/>
          <a:lstStyle/>
          <a:p>
            <a:fld id="{A371F919-F8A1-4BC8-A33C-986C8E3B57A4}" type="slidenum">
              <a:rPr kumimoji="1" lang="ja-JP" altLang="en-US" smtClean="0"/>
              <a:t>32</a:t>
            </a:fld>
            <a:endParaRPr kumimoji="1" lang="ja-JP" altLang="en-US"/>
          </a:p>
        </p:txBody>
      </p:sp>
    </p:spTree>
    <p:extLst>
      <p:ext uri="{BB962C8B-B14F-4D97-AF65-F5344CB8AC3E}">
        <p14:creationId xmlns:p14="http://schemas.microsoft.com/office/powerpoint/2010/main" val="10028614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1" name="スライド イメージ プレースホルダー 1"/>
          <p:cNvSpPr>
            <a:spLocks noGrp="1" noRot="1" noChangeAspect="1"/>
          </p:cNvSpPr>
          <p:nvPr>
            <p:ph type="sldImg"/>
          </p:nvPr>
        </p:nvSpPr>
        <p:spPr/>
      </p:sp>
      <p:sp>
        <p:nvSpPr>
          <p:cNvPr id="1132" name="ノート プレースホルダー 2"/>
          <p:cNvSpPr>
            <a:spLocks noGrp="1"/>
          </p:cNvSpPr>
          <p:nvPr>
            <p:ph type="body" idx="1"/>
          </p:nvPr>
        </p:nvSpPr>
        <p:spPr/>
        <p:txBody>
          <a:bodyPr/>
          <a:lstStyle/>
          <a:p>
            <a:r>
              <a:rPr kumimoji="1" lang="ja-JP" altLang="en-US" dirty="0"/>
              <a:t>○被災市町村においては、市町村災害対策本部の指揮下で、保健衛生部局は市町村地域防災計画に基づき活動体制を構築します。その際、統括保健師等の機能を確保し、市町村災害対策本部からの指示、保健活動で得られた情報を一元化する仕組みを整えることがポイントになります。</a:t>
            </a:r>
            <a:endParaRPr kumimoji="1" lang="en-US" altLang="ja-JP" dirty="0"/>
          </a:p>
          <a:p>
            <a:r>
              <a:rPr kumimoji="1" lang="ja-JP" altLang="en-US" dirty="0"/>
              <a:t>○市町村衛生担当部署は、保健所が設置した地域災害医療対策会議等へ出席することが基本ですが、設置されない場合は、市町村が主体となり、保健所、災害拠点病院、医師会、歯科医師会、薬剤師会</a:t>
            </a:r>
            <a:r>
              <a:rPr kumimoji="1" lang="en-US" altLang="ja-JP" dirty="0"/>
              <a:t>DMAT</a:t>
            </a:r>
            <a:r>
              <a:rPr kumimoji="1" lang="ja-JP" altLang="en-US" dirty="0"/>
              <a:t>を含む保健医療活動チーム等の参画を得て、地域災害医療対策会議を設置することになります。</a:t>
            </a:r>
            <a:endParaRPr kumimoji="1" lang="en-US" altLang="ja-JP" dirty="0"/>
          </a:p>
          <a:p>
            <a:r>
              <a:rPr kumimoji="1" lang="ja-JP" altLang="en-US" dirty="0"/>
              <a:t>○活動を行う上で不足する人材や資機材は、市町村災害対策本部を通じて、都道府県本部に応援や調達を要請します。併せて保健衛生部局から保健所に連絡し、市町村が保健医療活動チームに求める応援業務や、保健所が担う役割等について相互に調整をはかります。各自治体の</a:t>
            </a:r>
            <a:r>
              <a:rPr kumimoji="1" lang="en-US" altLang="ja-JP" dirty="0"/>
              <a:t>BCP</a:t>
            </a:r>
            <a:r>
              <a:rPr kumimoji="1" lang="ja-JP" altLang="en-US" dirty="0"/>
              <a:t>を確認し、被災状況に併せ非常時優先業務の調整を行います。</a:t>
            </a:r>
            <a:endParaRPr kumimoji="1" lang="en-US" altLang="ja-JP" dirty="0"/>
          </a:p>
          <a:p>
            <a:r>
              <a:rPr kumimoji="1" lang="ja-JP" altLang="en-US" dirty="0"/>
              <a:t>　</a:t>
            </a:r>
          </a:p>
        </p:txBody>
      </p:sp>
      <p:sp>
        <p:nvSpPr>
          <p:cNvPr id="1133"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71F919-F8A1-4BC8-A33C-986C8E3B57A4}"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5635603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2" name="スライド イメージ プレースホルダー 1"/>
          <p:cNvSpPr>
            <a:spLocks noGrp="1" noRot="1" noChangeAspect="1"/>
          </p:cNvSpPr>
          <p:nvPr>
            <p:ph type="sldImg"/>
          </p:nvPr>
        </p:nvSpPr>
        <p:spPr/>
      </p:sp>
      <p:sp>
        <p:nvSpPr>
          <p:cNvPr id="1153" name="ノート プレースホルダー 2"/>
          <p:cNvSpPr>
            <a:spLocks noGrp="1"/>
          </p:cNvSpPr>
          <p:nvPr>
            <p:ph type="body" idx="1"/>
          </p:nvPr>
        </p:nvSpPr>
        <p:spPr/>
        <p:txBody>
          <a:bodyPr/>
          <a:lstStyle/>
          <a:p>
            <a:r>
              <a:rPr kumimoji="1" lang="ja-JP" altLang="en-US" dirty="0"/>
              <a:t>○先ほども説明しましたが、災害時の組織体制構築においては、組織内の保健師の体制づくりが大切です。避難所をはじめとする被災者の健康課題を把握している保健師からの情報は、適切かつ適時に災害対策本部に提供され、必要な支援に結びつけていくことが求められます。災害対策本部と保健活動は一体的に活動することが重要であり、そのためには統括保健師の配置により、組織の変更・再編による横断的な活動、要請を待たず保健所から市町村へのリエゾンの配置など、スムーズに進められると思います。</a:t>
            </a:r>
            <a:endParaRPr kumimoji="1" lang="en-US" altLang="ja-JP" dirty="0"/>
          </a:p>
          <a:p>
            <a:endParaRPr kumimoji="1" lang="en-US" altLang="ja-JP" dirty="0"/>
          </a:p>
        </p:txBody>
      </p:sp>
      <p:sp>
        <p:nvSpPr>
          <p:cNvPr id="1154" name="スライド番号プレースホルダー 3"/>
          <p:cNvSpPr>
            <a:spLocks noGrp="1"/>
          </p:cNvSpPr>
          <p:nvPr>
            <p:ph type="sldNum" sz="quarter" idx="10"/>
          </p:nvPr>
        </p:nvSpPr>
        <p:spPr/>
        <p:txBody>
          <a:bodyPr/>
          <a:lstStyle/>
          <a:p>
            <a:fld id="{D1DCB859-95EA-4FD1-9074-EDBC4557905F}" type="slidenum">
              <a:rPr kumimoji="1" lang="ja-JP" altLang="en-US" smtClean="0"/>
              <a:t>34</a:t>
            </a:fld>
            <a:endParaRPr kumimoji="1" lang="ja-JP" altLang="en-US"/>
          </a:p>
        </p:txBody>
      </p:sp>
    </p:spTree>
    <p:extLst>
      <p:ext uri="{BB962C8B-B14F-4D97-AF65-F5344CB8AC3E}">
        <p14:creationId xmlns:p14="http://schemas.microsoft.com/office/powerpoint/2010/main" val="19887637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4" name="スライド イメージ プレースホルダー 1"/>
          <p:cNvSpPr>
            <a:spLocks noGrp="1" noRot="1" noChangeAspect="1"/>
          </p:cNvSpPr>
          <p:nvPr>
            <p:ph type="sldImg"/>
          </p:nvPr>
        </p:nvSpPr>
        <p:spPr/>
      </p:sp>
      <p:sp>
        <p:nvSpPr>
          <p:cNvPr id="1165" name="ノート プレースホルダー 2"/>
          <p:cNvSpPr>
            <a:spLocks noGrp="1"/>
          </p:cNvSpPr>
          <p:nvPr>
            <p:ph type="body" idx="1"/>
          </p:nvPr>
        </p:nvSpPr>
        <p:spPr/>
        <p:txBody>
          <a:bodyPr/>
          <a:lstStyle/>
          <a:p>
            <a:r>
              <a:rPr kumimoji="1" lang="ja-JP" altLang="en-US" dirty="0"/>
              <a:t>○次に「</a:t>
            </a:r>
            <a:r>
              <a:rPr kumimoji="1" lang="en-US" altLang="ja-JP" dirty="0"/>
              <a:t>Ⅱ</a:t>
            </a:r>
            <a:r>
              <a:rPr kumimoji="1" lang="ja-JP" altLang="en-US" dirty="0"/>
              <a:t>情報収集、対策立案」です。</a:t>
            </a:r>
            <a:endParaRPr kumimoji="1" lang="en-US" altLang="ja-JP" dirty="0"/>
          </a:p>
          <a:p>
            <a:r>
              <a:rPr kumimoji="1" lang="ja-JP" altLang="en-US" dirty="0"/>
              <a:t>災害時には情報収集から対策立案、対策の実施、評価に至る一連の過程（</a:t>
            </a:r>
            <a:r>
              <a:rPr kumimoji="1" lang="en-US" altLang="ja-JP" dirty="0"/>
              <a:t>PDCA</a:t>
            </a:r>
            <a:r>
              <a:rPr kumimoji="1" lang="ja-JP" altLang="en-US" dirty="0"/>
              <a:t>サイクル）を回し続けながら対応して</a:t>
            </a:r>
            <a:r>
              <a:rPr lang="ja-JP" altLang="en-US" dirty="0"/>
              <a:t>いきます。避難所等からの情報を、保健所・市町村保健医療班で一元化し、多角的に分析し、フェーズに応じた対策をたてます。</a:t>
            </a:r>
            <a:endParaRPr lang="en-US" altLang="ja-JP" dirty="0"/>
          </a:p>
          <a:p>
            <a:r>
              <a:rPr lang="ja-JP" altLang="en-US" dirty="0"/>
              <a:t>〇そのためには、情報収集において、都道府県単位で統一した様式を用いることが望ましいため、その様式を保健所、市町村及び保健医療活動チームで活用できるよう調整します。</a:t>
            </a:r>
            <a:endParaRPr lang="en-US" altLang="ja-JP" dirty="0"/>
          </a:p>
          <a:p>
            <a:r>
              <a:rPr lang="ja-JP" altLang="en-US" dirty="0"/>
              <a:t>〇また、都道府県、保健所は、情報収集のため、市町村からの求めを待つことなく、リエゾンとして早急に適切な調整機能を持つ職員を派遣します。市町村は、避難所等地域の健康課題の把握、避難行動要支援者の安否確認、要配慮者への支援が重要です。</a:t>
            </a:r>
          </a:p>
          <a:p>
            <a:endParaRPr kumimoji="1" lang="en-US" altLang="ja-JP" dirty="0"/>
          </a:p>
          <a:p>
            <a:r>
              <a:rPr kumimoji="1" lang="ja-JP" altLang="en-US" dirty="0"/>
              <a:t>　</a:t>
            </a:r>
            <a:endParaRPr kumimoji="1" lang="en-US" altLang="ja-JP" dirty="0"/>
          </a:p>
          <a:p>
            <a:endParaRPr kumimoji="1" lang="ja-JP" altLang="en-US" dirty="0"/>
          </a:p>
        </p:txBody>
      </p:sp>
      <p:sp>
        <p:nvSpPr>
          <p:cNvPr id="1166" name="スライド番号プレースホルダー 3"/>
          <p:cNvSpPr>
            <a:spLocks noGrp="1"/>
          </p:cNvSpPr>
          <p:nvPr>
            <p:ph type="sldNum" sz="quarter" idx="10"/>
          </p:nvPr>
        </p:nvSpPr>
        <p:spPr/>
        <p:txBody>
          <a:bodyPr/>
          <a:lstStyle/>
          <a:p>
            <a:fld id="{A371F919-F8A1-4BC8-A33C-986C8E3B57A4}" type="slidenum">
              <a:rPr kumimoji="1" lang="ja-JP" altLang="en-US" smtClean="0"/>
              <a:t>35</a:t>
            </a:fld>
            <a:endParaRPr kumimoji="1" lang="ja-JP" altLang="en-US"/>
          </a:p>
        </p:txBody>
      </p:sp>
    </p:spTree>
    <p:extLst>
      <p:ext uri="{BB962C8B-B14F-4D97-AF65-F5344CB8AC3E}">
        <p14:creationId xmlns:p14="http://schemas.microsoft.com/office/powerpoint/2010/main" val="294449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3" name="スライド イメージ プレースホルダー 1"/>
          <p:cNvSpPr>
            <a:spLocks noGrp="1" noRot="1" noChangeAspect="1"/>
          </p:cNvSpPr>
          <p:nvPr>
            <p:ph type="sldImg"/>
          </p:nvPr>
        </p:nvSpPr>
        <p:spPr/>
      </p:sp>
      <p:sp>
        <p:nvSpPr>
          <p:cNvPr id="1174" name="ノート プレースホルダー 2"/>
          <p:cNvSpPr>
            <a:spLocks noGrp="1"/>
          </p:cNvSpPr>
          <p:nvPr>
            <p:ph type="body" idx="1"/>
          </p:nvPr>
        </p:nvSpPr>
        <p:spPr/>
        <p:txBody>
          <a:bodyPr/>
          <a:lstStyle/>
          <a:p>
            <a:r>
              <a:rPr lang="ja-JP" altLang="en-US" dirty="0"/>
              <a:t>○「</a:t>
            </a:r>
            <a:r>
              <a:rPr lang="en-US" altLang="ja-JP" dirty="0"/>
              <a:t>Ⅲ</a:t>
            </a:r>
            <a:r>
              <a:rPr lang="ja-JP" altLang="en-US" dirty="0"/>
              <a:t>災害時の医療対策」ですが、地域医療計画及び地域防災計画に基づく対策を実施します。詳細は、各都道府県及び市町村地域防災計画により実施されることになります。地域防災計画に基づき、災害医療コーディネーター、災害拠点病院、医師会、歯科医師会、薬剤師会、消防、</a:t>
            </a:r>
            <a:r>
              <a:rPr lang="en-US" altLang="ja-JP" dirty="0"/>
              <a:t>DMAT</a:t>
            </a:r>
            <a:r>
              <a:rPr lang="ja-JP" altLang="en-US" dirty="0"/>
              <a:t>等チームとの連携・協力体制を調整します。保健所においては、医療機関の稼働状況の把握、市町村が設置する医療救護所、巡回診察、医薬品・医療用資機材等の確保・供給等の調整を行います。また、救護所を設置した場合は、地域の医療機能の回復状況をみながら、通常の医療体制への移行に向けた調整等を行います。</a:t>
            </a:r>
          </a:p>
          <a:p>
            <a:endParaRPr kumimoji="1" lang="ja-JP" altLang="en-US" dirty="0"/>
          </a:p>
          <a:p>
            <a:endParaRPr kumimoji="1" lang="ja-JP" altLang="en-US" dirty="0"/>
          </a:p>
        </p:txBody>
      </p:sp>
      <p:sp>
        <p:nvSpPr>
          <p:cNvPr id="1175" name="スライド番号プレースホルダー 3"/>
          <p:cNvSpPr>
            <a:spLocks noGrp="1"/>
          </p:cNvSpPr>
          <p:nvPr>
            <p:ph type="sldNum" sz="quarter" idx="10"/>
          </p:nvPr>
        </p:nvSpPr>
        <p:spPr/>
        <p:txBody>
          <a:bodyPr/>
          <a:lstStyle/>
          <a:p>
            <a:fld id="{A371F919-F8A1-4BC8-A33C-986C8E3B57A4}" type="slidenum">
              <a:rPr kumimoji="1" lang="ja-JP" altLang="en-US" smtClean="0"/>
              <a:t>36</a:t>
            </a:fld>
            <a:endParaRPr kumimoji="1" lang="ja-JP" altLang="en-US"/>
          </a:p>
        </p:txBody>
      </p:sp>
    </p:spTree>
    <p:extLst>
      <p:ext uri="{BB962C8B-B14F-4D97-AF65-F5344CB8AC3E}">
        <p14:creationId xmlns:p14="http://schemas.microsoft.com/office/powerpoint/2010/main" val="29112148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6" name="スライド イメージ プレースホルダー 1"/>
          <p:cNvSpPr>
            <a:spLocks noGrp="1" noRot="1" noChangeAspect="1"/>
          </p:cNvSpPr>
          <p:nvPr>
            <p:ph type="sldImg"/>
          </p:nvPr>
        </p:nvSpPr>
        <p:spPr/>
      </p:sp>
      <p:sp>
        <p:nvSpPr>
          <p:cNvPr id="1187" name="ノート プレースホルダー 2"/>
          <p:cNvSpPr>
            <a:spLocks noGrp="1"/>
          </p:cNvSpPr>
          <p:nvPr>
            <p:ph type="body" idx="1"/>
          </p:nvPr>
        </p:nvSpPr>
        <p:spPr/>
        <p:txBody>
          <a:bodyPr/>
          <a:lstStyle/>
          <a:p>
            <a:r>
              <a:rPr lang="ja-JP" altLang="en-US" dirty="0"/>
              <a:t>○「</a:t>
            </a:r>
            <a:r>
              <a:rPr lang="en-US" altLang="ja-JP" dirty="0"/>
              <a:t>Ⅳ</a:t>
            </a:r>
            <a:r>
              <a:rPr lang="ja-JP" altLang="en-US" dirty="0"/>
              <a:t>急性期・亜急性期における保健予防対策」としては、避難所等巡回体制を構築し、、避難所等におけるアセスメントを行い、保健予防対策の立案を行います。その対策の具体的な健康課題としては６つに整理しました。左から「二次健康被害予防対策」は、深部静脈血栓症予防、低体温症、熱中症等、「要配慮者支援」は、避難行動要支援者、女性・子ども等、「感染症対策」はインフルエンザ、感染性胃腸炎など、「食支援・栄養指導」は食物アレルギーなど、「歯科保健医療対策」は口腔衛生、「こころのケア」は</a:t>
            </a:r>
            <a:r>
              <a:rPr lang="en-US" altLang="ja-JP" dirty="0"/>
              <a:t>PTSD</a:t>
            </a:r>
            <a:r>
              <a:rPr lang="ja-JP" altLang="en-US" dirty="0"/>
              <a:t>、アルコールなどがあります。</a:t>
            </a:r>
          </a:p>
          <a:p>
            <a:r>
              <a:rPr lang="ja-JP" altLang="en-US" dirty="0"/>
              <a:t>〇マニュアルでは、概ね発災直後から起こりやすい健康課題順に、高リスクとなる要件を「チェック項目」として示し、「症状」「保健衛生部局・保健所本部における対策の立案」「保健指導」等を表記しています。「課題あり」場合は「✔」をつけその対応を行うことになります。</a:t>
            </a:r>
            <a:endParaRPr lang="en-US" altLang="ja-JP" dirty="0"/>
          </a:p>
          <a:p>
            <a:endParaRPr kumimoji="1" lang="ja-JP" altLang="en-US" dirty="0"/>
          </a:p>
        </p:txBody>
      </p:sp>
      <p:sp>
        <p:nvSpPr>
          <p:cNvPr id="1188" name="スライド番号プレースホルダー 3"/>
          <p:cNvSpPr>
            <a:spLocks noGrp="1"/>
          </p:cNvSpPr>
          <p:nvPr>
            <p:ph type="sldNum" sz="quarter" idx="10"/>
          </p:nvPr>
        </p:nvSpPr>
        <p:spPr/>
        <p:txBody>
          <a:bodyPr/>
          <a:lstStyle/>
          <a:p>
            <a:fld id="{A371F919-F8A1-4BC8-A33C-986C8E3B57A4}" type="slidenum">
              <a:rPr kumimoji="1" lang="ja-JP" altLang="en-US" smtClean="0"/>
              <a:t>37</a:t>
            </a:fld>
            <a:endParaRPr kumimoji="1" lang="ja-JP" altLang="en-US"/>
          </a:p>
        </p:txBody>
      </p:sp>
    </p:spTree>
    <p:extLst>
      <p:ext uri="{BB962C8B-B14F-4D97-AF65-F5344CB8AC3E}">
        <p14:creationId xmlns:p14="http://schemas.microsoft.com/office/powerpoint/2010/main" val="29650131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5" name="スライド イメージ プレースホルダー 1"/>
          <p:cNvSpPr>
            <a:spLocks noGrp="1" noRot="1" noChangeAspect="1"/>
          </p:cNvSpPr>
          <p:nvPr>
            <p:ph type="sldImg"/>
          </p:nvPr>
        </p:nvSpPr>
        <p:spPr/>
      </p:sp>
      <p:sp>
        <p:nvSpPr>
          <p:cNvPr id="1196" name="ノート プレースホルダー 2"/>
          <p:cNvSpPr>
            <a:spLocks noGrp="1"/>
          </p:cNvSpPr>
          <p:nvPr>
            <p:ph type="body" idx="1"/>
          </p:nvPr>
        </p:nvSpPr>
        <p:spPr/>
        <p:txBody>
          <a:bodyPr/>
          <a:lstStyle/>
          <a:p>
            <a:r>
              <a:rPr lang="ja-JP" altLang="en-US" dirty="0"/>
              <a:t>○保健予防対策を実施するためには、保健師及び環境衛生監視員等の専門職と連絡調整員（事務職）からなる</a:t>
            </a:r>
            <a:r>
              <a:rPr lang="en-US" altLang="ja-JP" dirty="0"/>
              <a:t>2</a:t>
            </a:r>
            <a:r>
              <a:rPr lang="ja-JP" altLang="en-US" dirty="0"/>
              <a:t>名</a:t>
            </a:r>
            <a:r>
              <a:rPr lang="en-US" altLang="ja-JP" dirty="0"/>
              <a:t>1</a:t>
            </a:r>
            <a:r>
              <a:rPr lang="ja-JP" altLang="en-US" dirty="0"/>
              <a:t>組として巡回体制を整えます。　その上で、情報収集の目的、情報、報告先・ルート、メンバーの連絡先等を共有します。</a:t>
            </a:r>
            <a:endParaRPr lang="en-US" altLang="ja-JP" dirty="0"/>
          </a:p>
          <a:p>
            <a:r>
              <a:rPr lang="ja-JP" altLang="en-US" dirty="0"/>
              <a:t>〇避難所における活動は、保健師等が健康レベルの低下した者を早期に発見して治療や各種サービスに結び付けるとともに、避難者ができるだけ防ぐための生活行動をとるよう援助することです。そのため、人的資源や物的資源を優先的にどこに分配するかをマネジメントすることが避難所アセスメントの目的です。</a:t>
            </a:r>
          </a:p>
          <a:p>
            <a:r>
              <a:rPr lang="ja-JP" altLang="en-US" dirty="0"/>
              <a:t>〇方法としては、地域全体を見渡し、統一された情報収集様式（</a:t>
            </a:r>
            <a:r>
              <a:rPr lang="en-US" altLang="ja-JP" dirty="0"/>
              <a:t>※</a:t>
            </a:r>
            <a:r>
              <a:rPr lang="ja-JP" altLang="en-US" dirty="0"/>
              <a:t>避難所日報）を用いて情報を収集し、地図上にプロットしたり表などに整理し、予想される健康被害のリスクを分析・評価していきます。なお、避難所日報は、資料編にあります。</a:t>
            </a:r>
          </a:p>
          <a:p>
            <a:endParaRPr lang="ja-JP" altLang="en-US" dirty="0"/>
          </a:p>
          <a:p>
            <a:r>
              <a:rPr lang="ja-JP" altLang="en-US" dirty="0"/>
              <a:t>　</a:t>
            </a:r>
            <a:endParaRPr kumimoji="1" lang="ja-JP" altLang="en-US" dirty="0"/>
          </a:p>
          <a:p>
            <a:endParaRPr kumimoji="1" lang="ja-JP" altLang="en-US" dirty="0"/>
          </a:p>
        </p:txBody>
      </p:sp>
      <p:sp>
        <p:nvSpPr>
          <p:cNvPr id="1197" name="スライド番号プレースホルダー 3"/>
          <p:cNvSpPr>
            <a:spLocks noGrp="1"/>
          </p:cNvSpPr>
          <p:nvPr>
            <p:ph type="sldNum" sz="quarter" idx="10"/>
          </p:nvPr>
        </p:nvSpPr>
        <p:spPr/>
        <p:txBody>
          <a:bodyPr/>
          <a:lstStyle/>
          <a:p>
            <a:fld id="{A371F919-F8A1-4BC8-A33C-986C8E3B57A4}" type="slidenum">
              <a:rPr kumimoji="1" lang="ja-JP" altLang="en-US" smtClean="0"/>
              <a:t>38</a:t>
            </a:fld>
            <a:endParaRPr kumimoji="1" lang="ja-JP" altLang="en-US"/>
          </a:p>
        </p:txBody>
      </p:sp>
    </p:spTree>
    <p:extLst>
      <p:ext uri="{BB962C8B-B14F-4D97-AF65-F5344CB8AC3E}">
        <p14:creationId xmlns:p14="http://schemas.microsoft.com/office/powerpoint/2010/main" val="1273866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4" name="スライド イメージ プレースホルダー 1"/>
          <p:cNvSpPr>
            <a:spLocks noGrp="1" noRot="1" noChangeAspect="1"/>
          </p:cNvSpPr>
          <p:nvPr>
            <p:ph type="sldImg"/>
          </p:nvPr>
        </p:nvSpPr>
        <p:spPr/>
      </p:sp>
      <p:sp>
        <p:nvSpPr>
          <p:cNvPr id="1205" name="ノート プレースホルダー 2"/>
          <p:cNvSpPr>
            <a:spLocks noGrp="1"/>
          </p:cNvSpPr>
          <p:nvPr>
            <p:ph type="body" idx="1"/>
          </p:nvPr>
        </p:nvSpPr>
        <p:spPr/>
        <p:txBody>
          <a:bodyPr/>
          <a:lstStyle/>
          <a:p>
            <a:r>
              <a:rPr kumimoji="1" lang="ja-JP" altLang="en-US" dirty="0"/>
              <a:t>〇これは、マニュアル</a:t>
            </a:r>
            <a:r>
              <a:rPr kumimoji="1" lang="en-US" altLang="ja-JP" dirty="0"/>
              <a:t>35</a:t>
            </a:r>
            <a:r>
              <a:rPr kumimoji="1" lang="ja-JP" altLang="en-US" dirty="0"/>
              <a:t>ページの深部静脈血栓症いわゆるエコノミークラス症候群についてのチェック表です。</a:t>
            </a:r>
            <a:endParaRPr kumimoji="1" lang="en-US" altLang="ja-JP" dirty="0"/>
          </a:p>
          <a:p>
            <a:r>
              <a:rPr kumimoji="1" lang="ja-JP" altLang="en-US" dirty="0"/>
              <a:t>具体的には、表の左</a:t>
            </a:r>
            <a:r>
              <a:rPr lang="ja-JP" altLang="en-US" dirty="0"/>
              <a:t>から、チェック</a:t>
            </a:r>
            <a:r>
              <a:rPr kumimoji="1" lang="ja-JP" altLang="en-US" dirty="0"/>
              <a:t>項目として、車中泊、一人あたりのスペースなどをチェックします。　症状としては、下肢、膝の腫脹、疼痛等があるか、チェックがあった場合は、保健衛生部局・保健所本部における対策の立案としては、リーフレットの配布等を行う、そして具体的看護ケア・保健指導としては、同じ姿勢を取り続けないなど内容等であること、と確認していきます。</a:t>
            </a:r>
            <a:endParaRPr kumimoji="1" lang="en-US" altLang="ja-JP" dirty="0"/>
          </a:p>
          <a:p>
            <a:r>
              <a:rPr kumimoji="1" lang="ja-JP" altLang="en-US" dirty="0"/>
              <a:t>〇このように、健康課題毎にまとめており、マニュアル</a:t>
            </a:r>
            <a:r>
              <a:rPr kumimoji="1" lang="en-US" altLang="ja-JP" dirty="0"/>
              <a:t>35</a:t>
            </a:r>
            <a:r>
              <a:rPr kumimoji="1" lang="ja-JP" altLang="en-US" dirty="0"/>
              <a:t>ページから記載しています。</a:t>
            </a:r>
          </a:p>
        </p:txBody>
      </p:sp>
      <p:sp>
        <p:nvSpPr>
          <p:cNvPr id="1206" name="スライド番号プレースホルダー 3"/>
          <p:cNvSpPr>
            <a:spLocks noGrp="1"/>
          </p:cNvSpPr>
          <p:nvPr>
            <p:ph type="sldNum" sz="quarter" idx="10"/>
          </p:nvPr>
        </p:nvSpPr>
        <p:spPr/>
        <p:txBody>
          <a:bodyPr/>
          <a:lstStyle/>
          <a:p>
            <a:fld id="{A371F919-F8A1-4BC8-A33C-986C8E3B57A4}" type="slidenum">
              <a:rPr kumimoji="1" lang="ja-JP" altLang="en-US" smtClean="0"/>
              <a:t>39</a:t>
            </a:fld>
            <a:endParaRPr kumimoji="1" lang="ja-JP" altLang="en-US"/>
          </a:p>
        </p:txBody>
      </p:sp>
    </p:spTree>
    <p:extLst>
      <p:ext uri="{BB962C8B-B14F-4D97-AF65-F5344CB8AC3E}">
        <p14:creationId xmlns:p14="http://schemas.microsoft.com/office/powerpoint/2010/main" val="4253861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4" name="スライド イメージ プレースホルダー 1"/>
          <p:cNvSpPr>
            <a:spLocks noGrp="1" noRot="1" noChangeAspect="1"/>
          </p:cNvSpPr>
          <p:nvPr>
            <p:ph type="sldImg"/>
          </p:nvPr>
        </p:nvSpPr>
        <p:spPr/>
      </p:sp>
      <p:sp>
        <p:nvSpPr>
          <p:cNvPr id="1215" name="ノート プレースホルダー 2"/>
          <p:cNvSpPr>
            <a:spLocks noGrp="1"/>
          </p:cNvSpPr>
          <p:nvPr>
            <p:ph type="body" idx="1"/>
          </p:nvPr>
        </p:nvSpPr>
        <p:spPr/>
        <p:txBody>
          <a:bodyPr/>
          <a:lstStyle/>
          <a:p>
            <a:r>
              <a:rPr kumimoji="1" lang="ja-JP" altLang="en-US" dirty="0"/>
              <a:t>〇平成</a:t>
            </a:r>
            <a:r>
              <a:rPr kumimoji="1" lang="en-US" altLang="ja-JP" dirty="0"/>
              <a:t>29</a:t>
            </a:r>
            <a:r>
              <a:rPr kumimoji="1" lang="ja-JP" altLang="en-US" dirty="0"/>
              <a:t>年度に実施したインタビュー調査の主な結果です。</a:t>
            </a:r>
            <a:endParaRPr kumimoji="1" lang="en-US" altLang="ja-JP" dirty="0"/>
          </a:p>
          <a:p>
            <a:r>
              <a:rPr kumimoji="1" lang="ja-JP" altLang="en-US" dirty="0"/>
              <a:t>実態と課題としては、「組織体制・指揮命令系統」では、保健部門では福祉部門の保健師の活動が把握できない、「受援体制・受援準備」では、日替わりの応援者への受入業務が繁忙、多くの保健医療活動チームのコントロール不能、「避難勧告発令時の活動」では、所属上司からの指示により準備する現状であり具体的には決まっていない、「保健所に期待される役割」では、市町村へのリエゾンとしては新任期ではない適切な力量を持つリエゾンを市町村が求める前に配置することが必要　などでした。</a:t>
            </a:r>
          </a:p>
        </p:txBody>
      </p:sp>
      <p:sp>
        <p:nvSpPr>
          <p:cNvPr id="1216" name="スライド番号プレースホルダー 3"/>
          <p:cNvSpPr>
            <a:spLocks noGrp="1"/>
          </p:cNvSpPr>
          <p:nvPr>
            <p:ph type="sldNum" sz="quarter" idx="5"/>
          </p:nvPr>
        </p:nvSpPr>
        <p:spPr/>
        <p:txBody>
          <a:bodyPr/>
          <a:lstStyle/>
          <a:p>
            <a:fld id="{A371F919-F8A1-4BC8-A33C-986C8E3B57A4}" type="slidenum">
              <a:rPr kumimoji="1" lang="ja-JP" altLang="en-US" smtClean="0"/>
              <a:t>4</a:t>
            </a:fld>
            <a:endParaRPr kumimoji="1" lang="ja-JP" altLang="en-US"/>
          </a:p>
        </p:txBody>
      </p:sp>
    </p:spTree>
    <p:extLst>
      <p:ext uri="{BB962C8B-B14F-4D97-AF65-F5344CB8AC3E}">
        <p14:creationId xmlns:p14="http://schemas.microsoft.com/office/powerpoint/2010/main" val="15340946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5" name="スライド イメージ プレースホルダー 1"/>
          <p:cNvSpPr>
            <a:spLocks noGrp="1" noRot="1" noChangeAspect="1"/>
          </p:cNvSpPr>
          <p:nvPr>
            <p:ph type="sldImg"/>
          </p:nvPr>
        </p:nvSpPr>
        <p:spPr/>
      </p:sp>
      <p:sp>
        <p:nvSpPr>
          <p:cNvPr id="1216" name="ノート プレースホルダー 2"/>
          <p:cNvSpPr>
            <a:spLocks noGrp="1"/>
          </p:cNvSpPr>
          <p:nvPr>
            <p:ph type="body" idx="1"/>
          </p:nvPr>
        </p:nvSpPr>
        <p:spPr/>
        <p:txBody>
          <a:bodyPr/>
          <a:lstStyle/>
          <a:p>
            <a:r>
              <a:rPr lang="ja-JP" altLang="en-US" dirty="0"/>
              <a:t>〇「</a:t>
            </a:r>
            <a:r>
              <a:rPr lang="en-US" altLang="ja-JP" dirty="0"/>
              <a:t>Ⅴ</a:t>
            </a:r>
            <a:r>
              <a:rPr lang="ja-JP" altLang="en-US" dirty="0"/>
              <a:t>生活環境衛生対策」については、まず、日常の生活環境と同じ状態を維持できているかの視点を持つことが大切です。</a:t>
            </a:r>
          </a:p>
          <a:p>
            <a:r>
              <a:rPr lang="ja-JP" altLang="en-US" dirty="0"/>
              <a:t>避難所となる場所は、学校等本来は日常生活を送るところではない場所であり、集団生活を送る場所でもあるため、身体的負担・精神的ストレスが大きくなります。そのため、生活環境を整備し、衛生対策を維持向上させていく必要があります。実施する際には、必要に応じ、保健所環境衛生監視員の助言、協力を求めると良いでしょう。</a:t>
            </a:r>
            <a:endParaRPr lang="en-US" altLang="ja-JP" dirty="0"/>
          </a:p>
          <a:p>
            <a:r>
              <a:rPr lang="ja-JP" altLang="en-US" dirty="0"/>
              <a:t>〇実行することは、枠の中のとおりで、各項目において、生活環境整備のために高リスクとなる要件を「チェック項目」として示し、その対応として、「保健衛生部局・保健所本部におけ対策の立案」「保健指導」を表記しています。</a:t>
            </a:r>
          </a:p>
          <a:p>
            <a:endParaRPr lang="ja-JP" altLang="en-US" dirty="0"/>
          </a:p>
          <a:p>
            <a:endParaRPr kumimoji="1" lang="ja-JP" altLang="en-US" dirty="0"/>
          </a:p>
          <a:p>
            <a:endParaRPr kumimoji="1" lang="ja-JP" altLang="en-US" dirty="0"/>
          </a:p>
        </p:txBody>
      </p:sp>
      <p:sp>
        <p:nvSpPr>
          <p:cNvPr id="1217" name="スライド番号プレースホルダー 3"/>
          <p:cNvSpPr>
            <a:spLocks noGrp="1"/>
          </p:cNvSpPr>
          <p:nvPr>
            <p:ph type="sldNum" sz="quarter" idx="10"/>
          </p:nvPr>
        </p:nvSpPr>
        <p:spPr/>
        <p:txBody>
          <a:bodyPr/>
          <a:lstStyle/>
          <a:p>
            <a:fld id="{A371F919-F8A1-4BC8-A33C-986C8E3B57A4}" type="slidenum">
              <a:rPr kumimoji="1" lang="ja-JP" altLang="en-US" smtClean="0"/>
              <a:t>40</a:t>
            </a:fld>
            <a:endParaRPr kumimoji="1" lang="ja-JP" altLang="en-US"/>
          </a:p>
        </p:txBody>
      </p:sp>
    </p:spTree>
    <p:extLst>
      <p:ext uri="{BB962C8B-B14F-4D97-AF65-F5344CB8AC3E}">
        <p14:creationId xmlns:p14="http://schemas.microsoft.com/office/powerpoint/2010/main" val="42615646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4" name="スライド イメージ プレースホルダー 1"/>
          <p:cNvSpPr>
            <a:spLocks noGrp="1" noRot="1" noChangeAspect="1"/>
          </p:cNvSpPr>
          <p:nvPr>
            <p:ph type="sldImg"/>
          </p:nvPr>
        </p:nvSpPr>
        <p:spPr/>
      </p:sp>
      <p:sp>
        <p:nvSpPr>
          <p:cNvPr id="1225" name="ノート プレースホルダー 2"/>
          <p:cNvSpPr>
            <a:spLocks noGrp="1"/>
          </p:cNvSpPr>
          <p:nvPr>
            <p:ph type="body" idx="1"/>
          </p:nvPr>
        </p:nvSpPr>
        <p:spPr/>
        <p:txBody>
          <a:bodyPr/>
          <a:lstStyle/>
          <a:p>
            <a:r>
              <a:rPr kumimoji="1" lang="ja-JP" altLang="en-US" dirty="0"/>
              <a:t>〇これは、マニュアル</a:t>
            </a:r>
            <a:r>
              <a:rPr kumimoji="1" lang="en-US" altLang="ja-JP" dirty="0"/>
              <a:t>66</a:t>
            </a:r>
            <a:r>
              <a:rPr kumimoji="1" lang="ja-JP" altLang="en-US" dirty="0"/>
              <a:t>ページの「生活環境の整備」についてのチェック表です。チェック項目としては、避難所内を移動するのに、暗くてと床面がはっきり見えない、段ボール仕様ベッドがない、チェックがあった場合は、災害対策本部必要なベッド等の手配を助言する、また保健指導としては、土足の管理を行うなどを行っていきます。</a:t>
            </a:r>
            <a:endParaRPr kumimoji="1" lang="en-US" altLang="ja-JP" dirty="0"/>
          </a:p>
          <a:p>
            <a:r>
              <a:rPr kumimoji="1" lang="ja-JP" altLang="en-US" dirty="0"/>
              <a:t>〇このように、対策毎にまとめており、マニュアル</a:t>
            </a:r>
            <a:r>
              <a:rPr kumimoji="1" lang="en-US" altLang="ja-JP" dirty="0"/>
              <a:t>76</a:t>
            </a:r>
            <a:r>
              <a:rPr kumimoji="1" lang="ja-JP" altLang="en-US" dirty="0"/>
              <a:t>ページから記載しています。</a:t>
            </a:r>
          </a:p>
        </p:txBody>
      </p:sp>
      <p:sp>
        <p:nvSpPr>
          <p:cNvPr id="1226" name="スライド番号プレースホルダー 3"/>
          <p:cNvSpPr>
            <a:spLocks noGrp="1"/>
          </p:cNvSpPr>
          <p:nvPr>
            <p:ph type="sldNum" sz="quarter" idx="10"/>
          </p:nvPr>
        </p:nvSpPr>
        <p:spPr/>
        <p:txBody>
          <a:bodyPr/>
          <a:lstStyle/>
          <a:p>
            <a:fld id="{A371F919-F8A1-4BC8-A33C-986C8E3B57A4}" type="slidenum">
              <a:rPr kumimoji="1" lang="ja-JP" altLang="en-US" smtClean="0"/>
              <a:t>41</a:t>
            </a:fld>
            <a:endParaRPr kumimoji="1" lang="ja-JP" altLang="en-US"/>
          </a:p>
        </p:txBody>
      </p:sp>
    </p:spTree>
    <p:extLst>
      <p:ext uri="{BB962C8B-B14F-4D97-AF65-F5344CB8AC3E}">
        <p14:creationId xmlns:p14="http://schemas.microsoft.com/office/powerpoint/2010/main" val="22479393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2" name="スライド イメージ プレースホルダー 1"/>
          <p:cNvSpPr>
            <a:spLocks noGrp="1" noRot="1" noChangeAspect="1"/>
          </p:cNvSpPr>
          <p:nvPr>
            <p:ph type="sldImg"/>
          </p:nvPr>
        </p:nvSpPr>
        <p:spPr/>
      </p:sp>
      <p:sp>
        <p:nvSpPr>
          <p:cNvPr id="1233" name="ノート プレースホルダー 2"/>
          <p:cNvSpPr>
            <a:spLocks noGrp="1"/>
          </p:cNvSpPr>
          <p:nvPr>
            <p:ph type="body" idx="1"/>
          </p:nvPr>
        </p:nvSpPr>
        <p:spPr/>
        <p:txBody>
          <a:bodyPr/>
          <a:lstStyle/>
          <a:p>
            <a:r>
              <a:rPr lang="ja-JP" altLang="en-US" dirty="0"/>
              <a:t>〇今回のマニュアルでは東日本大震災時の教訓として、災害発生時には短期・長期の派遣職員についても、原子力災害の特殊性を理解し、起こりうる状況を把握し、住民の健康管理に努めるとともに、自らも被ばくを回避することに努める必要があるため、「自然災害に起因する原子力災害対策」について概要を記載しています。</a:t>
            </a:r>
          </a:p>
          <a:p>
            <a:r>
              <a:rPr lang="ja-JP" altLang="en-US" dirty="0"/>
              <a:t>〇原子力災害対策は、国（原子力規制委員会）が定める「原子力災害対策指針」が基本にあり、緊急事態において、原子力施設周辺の住民に対する放射線の重篤な確定的影響を回避、又は最小限化するため、及び確定的影響のリスクを低減するための防護措置を確実にすることが目的です。</a:t>
            </a:r>
          </a:p>
          <a:p>
            <a:r>
              <a:rPr lang="ja-JP" altLang="en-US" dirty="0"/>
              <a:t>〇国の防災計画をもとに、地域防災計画においても「原子力災害対策編」を策定すべき地域（原子力災害対策重点区域）が示されていますので、各自治体の計画を確認してください。</a:t>
            </a:r>
          </a:p>
          <a:p>
            <a:r>
              <a:rPr lang="ja-JP" altLang="en-US" dirty="0"/>
              <a:t>〇原子力災害対策特別措置法では、原子力施設外における放射性物質又は放射線の放出が一定の水準を超えた場合には、原子力緊急事態に該当するものとされ、緊急事態応急対策が講じられます。</a:t>
            </a:r>
          </a:p>
          <a:p>
            <a:r>
              <a:rPr lang="ja-JP" altLang="en-US" dirty="0"/>
              <a:t>実行することとしては、</a:t>
            </a:r>
          </a:p>
          <a:p>
            <a:r>
              <a:rPr lang="ja-JP" altLang="en-US" dirty="0"/>
              <a:t>（１）緊急事態応急対策として　避難及び一時移転等の防護措置</a:t>
            </a:r>
            <a:endParaRPr lang="en-US" altLang="ja-JP" dirty="0"/>
          </a:p>
          <a:p>
            <a:r>
              <a:rPr lang="ja-JP" altLang="en-US" dirty="0"/>
              <a:t>（２）中長期的対策として、環境放射線モニタリング等の実施</a:t>
            </a:r>
          </a:p>
          <a:p>
            <a:r>
              <a:rPr lang="ja-JP" altLang="en-US" dirty="0"/>
              <a:t>（３）平常時の対策として、原子力災害医療関係者への研修・訓練等の実施、安定ヨウ素剤予防服用の体制整備、住民等への情報提供等があります。</a:t>
            </a:r>
            <a:endParaRPr kumimoji="1" lang="ja-JP" altLang="en-US" dirty="0"/>
          </a:p>
          <a:p>
            <a:endParaRPr kumimoji="1" lang="ja-JP" altLang="en-US" dirty="0"/>
          </a:p>
        </p:txBody>
      </p:sp>
      <p:sp>
        <p:nvSpPr>
          <p:cNvPr id="1234" name="スライド番号プレースホルダー 3"/>
          <p:cNvSpPr>
            <a:spLocks noGrp="1"/>
          </p:cNvSpPr>
          <p:nvPr>
            <p:ph type="sldNum" sz="quarter" idx="10"/>
          </p:nvPr>
        </p:nvSpPr>
        <p:spPr/>
        <p:txBody>
          <a:bodyPr/>
          <a:lstStyle/>
          <a:p>
            <a:fld id="{A371F919-F8A1-4BC8-A33C-986C8E3B57A4}" type="slidenum">
              <a:rPr kumimoji="1" lang="ja-JP" altLang="en-US" smtClean="0"/>
              <a:t>42</a:t>
            </a:fld>
            <a:endParaRPr kumimoji="1" lang="ja-JP" altLang="en-US"/>
          </a:p>
        </p:txBody>
      </p:sp>
    </p:spTree>
    <p:extLst>
      <p:ext uri="{BB962C8B-B14F-4D97-AF65-F5344CB8AC3E}">
        <p14:creationId xmlns:p14="http://schemas.microsoft.com/office/powerpoint/2010/main" val="329337913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1" name="スライド イメージ プレースホルダー 1"/>
          <p:cNvSpPr>
            <a:spLocks noGrp="1" noRot="1" noChangeAspect="1"/>
          </p:cNvSpPr>
          <p:nvPr>
            <p:ph type="sldImg"/>
          </p:nvPr>
        </p:nvSpPr>
        <p:spPr/>
      </p:sp>
      <p:sp>
        <p:nvSpPr>
          <p:cNvPr id="1242" name="ノート プレースホルダー 2"/>
          <p:cNvSpPr>
            <a:spLocks noGrp="1"/>
          </p:cNvSpPr>
          <p:nvPr>
            <p:ph type="body" idx="1"/>
          </p:nvPr>
        </p:nvSpPr>
        <p:spPr/>
        <p:txBody>
          <a:bodyPr/>
          <a:lstStyle/>
          <a:p>
            <a:r>
              <a:rPr kumimoji="1" lang="ja-JP" altLang="en-US" dirty="0"/>
              <a:t>〇「慢性期・復興期における保健活動」としては、</a:t>
            </a:r>
            <a:r>
              <a:rPr lang="ja-JP" altLang="en-US" dirty="0"/>
              <a:t>応急仮設住宅等の巡回体制を構築し、潜在化する課題がある場合は、必要に応じ全戸訪問を行うなどして、地域のニーズを把握しながら保健予防活動を立案し実施していきます。</a:t>
            </a:r>
            <a:endParaRPr lang="en-US" altLang="ja-JP" dirty="0"/>
          </a:p>
          <a:p>
            <a:r>
              <a:rPr lang="ja-JP" altLang="en-US" dirty="0"/>
              <a:t>〇具体的には、左から「コミュニティ支援」「住環境対策」「予防接種・健診」「健康相談・こころのケア」「保健・医療・福祉情報提供」などが考えられます。</a:t>
            </a:r>
            <a:endParaRPr lang="en-US" altLang="ja-JP" dirty="0"/>
          </a:p>
          <a:p>
            <a:r>
              <a:rPr lang="ja-JP" altLang="en-US" dirty="0"/>
              <a:t>　</a:t>
            </a:r>
          </a:p>
          <a:p>
            <a:endParaRPr kumimoji="1" lang="ja-JP" altLang="en-US" dirty="0"/>
          </a:p>
        </p:txBody>
      </p:sp>
      <p:sp>
        <p:nvSpPr>
          <p:cNvPr id="1243" name="スライド番号プレースホルダー 3"/>
          <p:cNvSpPr>
            <a:spLocks noGrp="1"/>
          </p:cNvSpPr>
          <p:nvPr>
            <p:ph type="sldNum" sz="quarter" idx="10"/>
          </p:nvPr>
        </p:nvSpPr>
        <p:spPr/>
        <p:txBody>
          <a:bodyPr/>
          <a:lstStyle/>
          <a:p>
            <a:fld id="{A371F919-F8A1-4BC8-A33C-986C8E3B57A4}" type="slidenum">
              <a:rPr kumimoji="1" lang="ja-JP" altLang="en-US" smtClean="0"/>
              <a:t>43</a:t>
            </a:fld>
            <a:endParaRPr kumimoji="1" lang="ja-JP" altLang="en-US"/>
          </a:p>
        </p:txBody>
      </p:sp>
    </p:spTree>
    <p:extLst>
      <p:ext uri="{BB962C8B-B14F-4D97-AF65-F5344CB8AC3E}">
        <p14:creationId xmlns:p14="http://schemas.microsoft.com/office/powerpoint/2010/main" val="39699230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0" name="スライド イメージ プレースホルダー 1"/>
          <p:cNvSpPr>
            <a:spLocks noGrp="1" noRot="1" noChangeAspect="1"/>
          </p:cNvSpPr>
          <p:nvPr>
            <p:ph type="sldImg"/>
          </p:nvPr>
        </p:nvSpPr>
        <p:spPr/>
      </p:sp>
      <p:sp>
        <p:nvSpPr>
          <p:cNvPr id="1251" name="ノート プレースホルダー 2"/>
          <p:cNvSpPr>
            <a:spLocks noGrp="1"/>
          </p:cNvSpPr>
          <p:nvPr>
            <p:ph type="body" idx="1"/>
          </p:nvPr>
        </p:nvSpPr>
        <p:spPr/>
        <p:txBody>
          <a:bodyPr/>
          <a:lstStyle/>
          <a:p>
            <a:r>
              <a:rPr kumimoji="1" lang="ja-JP" altLang="en-US" dirty="0"/>
              <a:t>〇これは、マニュアル</a:t>
            </a:r>
            <a:r>
              <a:rPr kumimoji="1" lang="en-US" altLang="ja-JP" dirty="0"/>
              <a:t>76</a:t>
            </a:r>
            <a:r>
              <a:rPr kumimoji="1" lang="ja-JP" altLang="en-US" dirty="0"/>
              <a:t>ページにあります「コミュニティ支援」についてのチェック表です。</a:t>
            </a:r>
            <a:endParaRPr kumimoji="1" lang="en-US" altLang="ja-JP" dirty="0"/>
          </a:p>
          <a:p>
            <a:r>
              <a:rPr kumimoji="1" lang="ja-JP" altLang="en-US" dirty="0"/>
              <a:t>〇チェック項目としては、避難所の閉鎖時期の決定、応急仮設住宅の建設・入居など地域コミュニティの変化が激しい等、チェックします。</a:t>
            </a:r>
            <a:endParaRPr kumimoji="1" lang="en-US" altLang="ja-JP" dirty="0"/>
          </a:p>
          <a:p>
            <a:r>
              <a:rPr kumimoji="1" lang="ja-JP" altLang="en-US" dirty="0"/>
              <a:t>チェックがあった場合は、保健衛生部局・保健所本部における対策の立案としては、新たなコミュニティづくりのため自治会、</a:t>
            </a:r>
            <a:r>
              <a:rPr kumimoji="1" lang="en-US" altLang="ja-JP" dirty="0"/>
              <a:t>NPO</a:t>
            </a:r>
            <a:r>
              <a:rPr kumimoji="1" lang="ja-JP" altLang="en-US" dirty="0"/>
              <a:t>など関係機関との協働、意見交換の場づくりをつくる等、具体的保健指導では自主活動などの支援や、バズセッション、ワールドカフェなどの手法を用いた健康教育の実施などが考えられます。</a:t>
            </a:r>
          </a:p>
          <a:p>
            <a:r>
              <a:rPr kumimoji="1" lang="ja-JP" altLang="en-US" dirty="0"/>
              <a:t>〇ここでは、その他、「住環境対策」についてチェック表を記載しています。</a:t>
            </a:r>
          </a:p>
        </p:txBody>
      </p:sp>
      <p:sp>
        <p:nvSpPr>
          <p:cNvPr id="1252" name="スライド番号プレースホルダー 3"/>
          <p:cNvSpPr>
            <a:spLocks noGrp="1"/>
          </p:cNvSpPr>
          <p:nvPr>
            <p:ph type="sldNum" sz="quarter" idx="10"/>
          </p:nvPr>
        </p:nvSpPr>
        <p:spPr/>
        <p:txBody>
          <a:bodyPr/>
          <a:lstStyle/>
          <a:p>
            <a:fld id="{A371F919-F8A1-4BC8-A33C-986C8E3B57A4}" type="slidenum">
              <a:rPr kumimoji="1" lang="ja-JP" altLang="en-US" smtClean="0"/>
              <a:t>44</a:t>
            </a:fld>
            <a:endParaRPr kumimoji="1" lang="ja-JP" altLang="en-US"/>
          </a:p>
        </p:txBody>
      </p:sp>
    </p:spTree>
    <p:extLst>
      <p:ext uri="{BB962C8B-B14F-4D97-AF65-F5344CB8AC3E}">
        <p14:creationId xmlns:p14="http://schemas.microsoft.com/office/powerpoint/2010/main" val="176333507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8" name="スライド イメージ プレースホルダー 1"/>
          <p:cNvSpPr>
            <a:spLocks noGrp="1" noRot="1" noChangeAspect="1"/>
          </p:cNvSpPr>
          <p:nvPr>
            <p:ph type="sldImg"/>
          </p:nvPr>
        </p:nvSpPr>
        <p:spPr/>
      </p:sp>
      <p:sp>
        <p:nvSpPr>
          <p:cNvPr id="1259" name="ノート プレースホルダー 2"/>
          <p:cNvSpPr>
            <a:spLocks noGrp="1"/>
          </p:cNvSpPr>
          <p:nvPr>
            <p:ph type="body" idx="1"/>
          </p:nvPr>
        </p:nvSpPr>
        <p:spPr/>
        <p:txBody>
          <a:bodyPr/>
          <a:lstStyle/>
          <a:p>
            <a:r>
              <a:rPr lang="ja-JP" altLang="en-US" dirty="0"/>
              <a:t>〇「</a:t>
            </a:r>
            <a:r>
              <a:rPr lang="en-US" altLang="ja-JP" dirty="0"/>
              <a:t>Ⅷ</a:t>
            </a:r>
            <a:r>
              <a:rPr lang="ja-JP" altLang="en-US" dirty="0"/>
              <a:t>業務の再開」ですが、 基本的には業務継続計画（</a:t>
            </a:r>
            <a:r>
              <a:rPr lang="en-US" altLang="ja-JP" dirty="0"/>
              <a:t>BCP</a:t>
            </a:r>
            <a:r>
              <a:rPr lang="ja-JP" altLang="en-US" dirty="0"/>
              <a:t>）に基づき、災害時の通常業務の継続の判断を行うことになりますが、災害規模等により通常業務を中止して、災害対応業務に注力する場合もあります。</a:t>
            </a:r>
          </a:p>
          <a:p>
            <a:r>
              <a:rPr lang="ja-JP" altLang="en-US" dirty="0"/>
              <a:t>具体的に、再開時期の決定や再開に向けた調整などを行っていきますが、その際にロードマップが活用されます。</a:t>
            </a:r>
          </a:p>
          <a:p>
            <a:r>
              <a:rPr lang="ja-JP" altLang="en-US" dirty="0"/>
              <a:t>〇ロードマップは、災害時に起こり得る様々な課題の予測と、それに対する支援策の優先順位をつける中長期的な活動計画のことです。</a:t>
            </a:r>
            <a:endParaRPr lang="en-US" altLang="ja-JP" dirty="0"/>
          </a:p>
          <a:p>
            <a:r>
              <a:rPr lang="ja-JP" altLang="en-US" dirty="0"/>
              <a:t>通常業務の再開を見越した計画を作成することで支援活動の進捗管理ができるほか、業務の全体像を把握し、職員や支援チームの配置にも活用できるものです。　具体的な行動計画を「見える化」することで、支援者間における支援の方向性を共有することができますし、災害対策本部等に現状を伝えるツールとしても活用が可能です。</a:t>
            </a:r>
          </a:p>
          <a:p>
            <a:r>
              <a:rPr lang="ja-JP" altLang="en-US" dirty="0"/>
              <a:t>　</a:t>
            </a:r>
            <a:endParaRPr kumimoji="1" lang="ja-JP" altLang="en-US" dirty="0"/>
          </a:p>
        </p:txBody>
      </p:sp>
      <p:sp>
        <p:nvSpPr>
          <p:cNvPr id="1260" name="スライド番号プレースホルダー 3"/>
          <p:cNvSpPr>
            <a:spLocks noGrp="1"/>
          </p:cNvSpPr>
          <p:nvPr>
            <p:ph type="sldNum" sz="quarter" idx="10"/>
          </p:nvPr>
        </p:nvSpPr>
        <p:spPr/>
        <p:txBody>
          <a:bodyPr/>
          <a:lstStyle/>
          <a:p>
            <a:fld id="{A371F919-F8A1-4BC8-A33C-986C8E3B57A4}" type="slidenum">
              <a:rPr kumimoji="1" lang="ja-JP" altLang="en-US" smtClean="0"/>
              <a:t>45</a:t>
            </a:fld>
            <a:endParaRPr kumimoji="1" lang="ja-JP" altLang="en-US"/>
          </a:p>
        </p:txBody>
      </p:sp>
    </p:spTree>
    <p:extLst>
      <p:ext uri="{BB962C8B-B14F-4D97-AF65-F5344CB8AC3E}">
        <p14:creationId xmlns:p14="http://schemas.microsoft.com/office/powerpoint/2010/main" val="326113938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〇具体的ロードマップの例として、マニュアル</a:t>
            </a:r>
            <a:r>
              <a:rPr lang="en-US" altLang="ja-JP" dirty="0"/>
              <a:t>80</a:t>
            </a:r>
            <a:r>
              <a:rPr lang="ja-JP" altLang="en-US" dirty="0"/>
              <a:t>ページ～</a:t>
            </a:r>
            <a:r>
              <a:rPr lang="en-US" altLang="ja-JP" dirty="0"/>
              <a:t>81</a:t>
            </a:r>
            <a:r>
              <a:rPr lang="ja-JP" altLang="en-US" dirty="0"/>
              <a:t>ページに記載しています。</a:t>
            </a:r>
            <a:endParaRPr lang="en-US" altLang="ja-JP" dirty="0"/>
          </a:p>
          <a:p>
            <a:r>
              <a:rPr lang="ja-JP" altLang="en-US" dirty="0"/>
              <a:t>〇ロードマップを作成する際のポイントとして、</a:t>
            </a:r>
            <a:endParaRPr lang="en-US" altLang="ja-JP" dirty="0"/>
          </a:p>
          <a:p>
            <a:r>
              <a:rPr lang="ja-JP" altLang="en-US" dirty="0"/>
              <a:t>カテゴリーは、「対策本部の業務」「ライフラインの状況」「関係機関の動き」「健康課題」「保健活動」「必要な調整・連携事項」「派遣保健師等チーム」などがあることです。このカテゴリーに分けることにより、災害対策本部の動きを踏まえた活動を計画しやすくなります。</a:t>
            </a:r>
          </a:p>
          <a:p>
            <a:r>
              <a:rPr lang="ja-JP" altLang="en-US" dirty="0"/>
              <a:t>〇また、「保健活動」は、被災者の住環境別（避難所・車・応急仮設住宅・自宅等）に分けて検討を行います。</a:t>
            </a:r>
          </a:p>
          <a:p>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A371F919-F8A1-4BC8-A33C-986C8E3B57A4}" type="slidenum">
              <a:rPr kumimoji="1" lang="ja-JP" altLang="en-US" smtClean="0"/>
              <a:t>46</a:t>
            </a:fld>
            <a:endParaRPr kumimoji="1" lang="ja-JP" altLang="en-US"/>
          </a:p>
        </p:txBody>
      </p:sp>
    </p:spTree>
    <p:extLst>
      <p:ext uri="{BB962C8B-B14F-4D97-AF65-F5344CB8AC3E}">
        <p14:creationId xmlns:p14="http://schemas.microsoft.com/office/powerpoint/2010/main" val="402956171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〇「第５応援派遣による活動体制」です。災害時には、被害の規模等にもよりますが、被害が甚大で被災地自治体のみで対応しきれないと判断した場合、すみやかに応援を要請し、応援派遣による活動体制を整える必要があります。受援側、支援側双方が、果たすべき役割を理解し協働して、被災者支援を進めていくことが求められます。</a:t>
            </a:r>
            <a:endParaRPr kumimoji="1" lang="en-US" altLang="ja-JP" dirty="0"/>
          </a:p>
          <a:p>
            <a:r>
              <a:rPr kumimoji="1" lang="ja-JP" altLang="en-US" dirty="0"/>
              <a:t>○災害発生時における保健衛生職員の要請ですが、まずは都道府県内において調整し、都道府県内の応援のみでは対応が困難な場合は、都道府県外、近隣ブロックエリア、全国規模と順次拡大していきます。</a:t>
            </a:r>
            <a:endParaRPr kumimoji="1" lang="en-US" altLang="ja-JP" dirty="0"/>
          </a:p>
        </p:txBody>
      </p:sp>
      <p:sp>
        <p:nvSpPr>
          <p:cNvPr id="4" name="スライド番号プレースホルダー 3"/>
          <p:cNvSpPr>
            <a:spLocks noGrp="1"/>
          </p:cNvSpPr>
          <p:nvPr>
            <p:ph type="sldNum" sz="quarter" idx="5"/>
          </p:nvPr>
        </p:nvSpPr>
        <p:spPr/>
        <p:txBody>
          <a:bodyPr/>
          <a:lstStyle/>
          <a:p>
            <a:fld id="{A371F919-F8A1-4BC8-A33C-986C8E3B57A4}" type="slidenum">
              <a:rPr kumimoji="1" lang="ja-JP" altLang="en-US" smtClean="0"/>
              <a:t>47</a:t>
            </a:fld>
            <a:endParaRPr kumimoji="1" lang="ja-JP" altLang="en-US"/>
          </a:p>
        </p:txBody>
      </p:sp>
    </p:spTree>
    <p:extLst>
      <p:ext uri="{BB962C8B-B14F-4D97-AF65-F5344CB8AC3E}">
        <p14:creationId xmlns:p14="http://schemas.microsoft.com/office/powerpoint/2010/main" val="131609422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〇保健衛生職員の要請・受入れに関する流れ・役割分担については、厚生労働省が派遣調整を行う場合の流れは、以下の図</a:t>
            </a:r>
            <a:r>
              <a:rPr kumimoji="1" lang="en-US" altLang="ja-JP" dirty="0"/>
              <a:t>23</a:t>
            </a:r>
            <a:r>
              <a:rPr kumimoji="1" lang="ja-JP" altLang="en-US" dirty="0"/>
              <a:t>及びマニュアル</a:t>
            </a:r>
            <a:r>
              <a:rPr kumimoji="1" lang="en-US" altLang="ja-JP" dirty="0"/>
              <a:t>84</a:t>
            </a:r>
            <a:r>
              <a:rPr kumimoji="1" lang="ja-JP" altLang="en-US" dirty="0"/>
              <a:t>ページのとおりです。</a:t>
            </a:r>
            <a:endParaRPr kumimoji="1" lang="en-US" altLang="ja-JP" dirty="0"/>
          </a:p>
          <a:p>
            <a:r>
              <a:rPr kumimoji="1" lang="ja-JP" altLang="en-US" dirty="0"/>
              <a:t>〇被災市町村を管轄する都道府県の本庁等は、都道府県内での対応が困難な場合や災害の規模や質により、全国規模の派遣要請が必要と判断した場合、厚生労働省に連絡をし、厚生労働省が都道府県の調整を行います。</a:t>
            </a:r>
          </a:p>
        </p:txBody>
      </p:sp>
      <p:sp>
        <p:nvSpPr>
          <p:cNvPr id="4" name="スライド番号プレースホルダー 3"/>
          <p:cNvSpPr>
            <a:spLocks noGrp="1"/>
          </p:cNvSpPr>
          <p:nvPr>
            <p:ph type="sldNum" sz="quarter" idx="5"/>
          </p:nvPr>
        </p:nvSpPr>
        <p:spPr/>
        <p:txBody>
          <a:bodyPr/>
          <a:lstStyle/>
          <a:p>
            <a:fld id="{A371F919-F8A1-4BC8-A33C-986C8E3B57A4}" type="slidenum">
              <a:rPr kumimoji="1" lang="ja-JP" altLang="en-US" smtClean="0"/>
              <a:t>48</a:t>
            </a:fld>
            <a:endParaRPr kumimoji="1" lang="ja-JP" altLang="en-US"/>
          </a:p>
        </p:txBody>
      </p:sp>
    </p:spTree>
    <p:extLst>
      <p:ext uri="{BB962C8B-B14F-4D97-AF65-F5344CB8AC3E}">
        <p14:creationId xmlns:p14="http://schemas.microsoft.com/office/powerpoint/2010/main" val="97563873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〇災害時には多くの保健医療活動チームが活動します。ここに示すように、国要綱等が定められている</a:t>
            </a:r>
            <a:r>
              <a:rPr kumimoji="1" lang="en-US" altLang="ja-JP" dirty="0"/>
              <a:t>DMAT</a:t>
            </a:r>
            <a:r>
              <a:rPr kumimoji="1" lang="ja-JP" altLang="en-US" dirty="0"/>
              <a:t>、</a:t>
            </a:r>
            <a:r>
              <a:rPr kumimoji="1" lang="en-US" altLang="ja-JP" dirty="0"/>
              <a:t>DPAT</a:t>
            </a:r>
            <a:r>
              <a:rPr kumimoji="1" lang="ja-JP" altLang="en-US" dirty="0"/>
              <a:t>、</a:t>
            </a:r>
            <a:r>
              <a:rPr kumimoji="1" lang="en-US" altLang="ja-JP" dirty="0"/>
              <a:t>DHEAT</a:t>
            </a:r>
            <a:r>
              <a:rPr kumimoji="1" lang="ja-JP" altLang="en-US" dirty="0"/>
              <a:t>の他、従来からの自治体保健師等チーム、様々な職能団体等が組織するものがあり、年々その数も多くなってきています。</a:t>
            </a:r>
          </a:p>
          <a:p>
            <a:r>
              <a:rPr kumimoji="1" lang="ja-JP" altLang="en-US" dirty="0"/>
              <a:t>〇災害時は、様々な専門職種による「チーム」として対応するので、各チームの活動等の特徴を理解しするとともに、どのような健康課題に対して、どのチームが対応することがよいのかも含め理解しておくことが必要です。</a:t>
            </a:r>
            <a:endParaRPr kumimoji="1" lang="en-US" altLang="ja-JP" dirty="0"/>
          </a:p>
          <a:p>
            <a:r>
              <a:rPr kumimoji="1" lang="ja-JP" altLang="en-US" dirty="0"/>
              <a:t>〇マニュアルでは、</a:t>
            </a:r>
            <a:r>
              <a:rPr kumimoji="1" lang="en-US" altLang="ja-JP" dirty="0"/>
              <a:t>DHEAT</a:t>
            </a:r>
            <a:r>
              <a:rPr kumimoji="1" lang="ja-JP" altLang="en-US" dirty="0"/>
              <a:t>（災害時健康危機管理支援チーム）と「保健師等チーム」について記載しています。</a:t>
            </a:r>
            <a:endParaRPr kumimoji="1" lang="en-US" altLang="ja-JP" dirty="0"/>
          </a:p>
          <a:p>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D1DCB859-95EA-4FD1-9074-EDBC4557905F}" type="slidenum">
              <a:rPr kumimoji="1" lang="ja-JP" altLang="en-US" smtClean="0"/>
              <a:t>49</a:t>
            </a:fld>
            <a:endParaRPr kumimoji="1" lang="ja-JP" altLang="en-US"/>
          </a:p>
        </p:txBody>
      </p:sp>
    </p:spTree>
    <p:extLst>
      <p:ext uri="{BB962C8B-B14F-4D97-AF65-F5344CB8AC3E}">
        <p14:creationId xmlns:p14="http://schemas.microsoft.com/office/powerpoint/2010/main" val="3622928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1" name="スライド イメージ プレースホルダー 1"/>
          <p:cNvSpPr>
            <a:spLocks noGrp="1" noRot="1" noChangeAspect="1"/>
          </p:cNvSpPr>
          <p:nvPr>
            <p:ph type="sldImg"/>
          </p:nvPr>
        </p:nvSpPr>
        <p:spPr/>
      </p:sp>
      <p:sp>
        <p:nvSpPr>
          <p:cNvPr id="1222" name="ノート プレースホルダー 2"/>
          <p:cNvSpPr>
            <a:spLocks noGrp="1"/>
          </p:cNvSpPr>
          <p:nvPr>
            <p:ph type="body" idx="1"/>
          </p:nvPr>
        </p:nvSpPr>
        <p:spPr/>
        <p:txBody>
          <a:bodyPr/>
          <a:lstStyle/>
          <a:p>
            <a:r>
              <a:rPr kumimoji="1" lang="ja-JP" altLang="en-US" dirty="0"/>
              <a:t>〇また、平成</a:t>
            </a:r>
            <a:r>
              <a:rPr kumimoji="1" lang="en-US" altLang="ja-JP" dirty="0"/>
              <a:t>29</a:t>
            </a:r>
            <a:r>
              <a:rPr kumimoji="1" lang="ja-JP" altLang="en-US" dirty="0"/>
              <a:t>年度実施したアンケート調査の結果ですが、各自治体における災害時の保健活動に関する準備状況について明らかになった課題として、全体的に都道府県や保健所設置市と比較して一般市町村において準備状況が遅れている状況でした。主には、災害時の所掌事務を超えた活動体制への変更や独自の災害時マニュアルの作成、また災害時の対応に関する自治体内・医師会等関係機関との連携などの準備が遅れている現状でした。</a:t>
            </a:r>
          </a:p>
          <a:p>
            <a:r>
              <a:rPr kumimoji="1" lang="ja-JP" altLang="en-US" dirty="0"/>
              <a:t>〇その他、市町村と保健所間の役割分担・協働体制や各自治体における受援準備が不十分であると思われました。</a:t>
            </a:r>
          </a:p>
        </p:txBody>
      </p:sp>
      <p:sp>
        <p:nvSpPr>
          <p:cNvPr id="1223" name="スライド番号プレースホルダー 3"/>
          <p:cNvSpPr>
            <a:spLocks noGrp="1"/>
          </p:cNvSpPr>
          <p:nvPr>
            <p:ph type="sldNum" sz="quarter" idx="5"/>
          </p:nvPr>
        </p:nvSpPr>
        <p:spPr/>
        <p:txBody>
          <a:bodyPr/>
          <a:lstStyle/>
          <a:p>
            <a:fld id="{A371F919-F8A1-4BC8-A33C-986C8E3B57A4}" type="slidenum">
              <a:rPr kumimoji="1" lang="ja-JP" altLang="en-US" smtClean="0"/>
              <a:t>5</a:t>
            </a:fld>
            <a:endParaRPr kumimoji="1" lang="ja-JP" altLang="en-US"/>
          </a:p>
        </p:txBody>
      </p:sp>
    </p:spTree>
    <p:extLst>
      <p:ext uri="{BB962C8B-B14F-4D97-AF65-F5344CB8AC3E}">
        <p14:creationId xmlns:p14="http://schemas.microsoft.com/office/powerpoint/2010/main" val="121460553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〇</a:t>
            </a:r>
            <a:r>
              <a:rPr kumimoji="1" lang="en-US" altLang="ja-JP" dirty="0"/>
              <a:t>DMAT</a:t>
            </a:r>
            <a:r>
              <a:rPr kumimoji="1" lang="ja-JP" altLang="en-US" dirty="0"/>
              <a:t>と</a:t>
            </a:r>
            <a:r>
              <a:rPr kumimoji="1" lang="en-US" altLang="ja-JP" dirty="0"/>
              <a:t>DHEAT</a:t>
            </a:r>
            <a:r>
              <a:rPr kumimoji="1" lang="ja-JP" altLang="en-US" dirty="0"/>
              <a:t>の概要です。</a:t>
            </a:r>
            <a:endParaRPr kumimoji="1" lang="en-US" altLang="ja-JP" dirty="0"/>
          </a:p>
          <a:p>
            <a:r>
              <a:rPr kumimoji="1" lang="ja-JP" altLang="en-US" dirty="0"/>
              <a:t>〇</a:t>
            </a:r>
            <a:r>
              <a:rPr kumimoji="1" lang="en-US" altLang="ja-JP" dirty="0"/>
              <a:t>DMAT</a:t>
            </a:r>
            <a:r>
              <a:rPr kumimoji="1" lang="ja-JP" altLang="en-US" dirty="0"/>
              <a:t>は、災害急性期に活動できる専門的なトレーニングを受けた機動性を持った医療チームで、医師・看護師・業務調整員の４名で構成され、都道府県の要請の有無に関わらず、主に</a:t>
            </a:r>
            <a:r>
              <a:rPr kumimoji="1" lang="zh-TW" altLang="en-US" dirty="0"/>
              <a:t>救急治療、広域搬送、病院支援、避難所救護所活動等</a:t>
            </a:r>
            <a:r>
              <a:rPr kumimoji="1" lang="ja-JP" altLang="en-US" dirty="0"/>
              <a:t>活動がはじまります。</a:t>
            </a:r>
            <a:endParaRPr kumimoji="1" lang="en-US" altLang="ja-JP" dirty="0"/>
          </a:p>
          <a:p>
            <a:r>
              <a:rPr kumimoji="1" lang="ja-JP" altLang="en-US" dirty="0"/>
              <a:t>〇</a:t>
            </a:r>
            <a:r>
              <a:rPr kumimoji="1" lang="en-US" altLang="ja-JP" dirty="0"/>
              <a:t>DHEAT</a:t>
            </a:r>
            <a:r>
              <a:rPr kumimoji="1" lang="ja-JP" altLang="en-US" dirty="0"/>
              <a:t>は、専門的な研修・訓練を受けた都道府県等の職員により構成され、被災都道府県の要請に基づき、保健医療調整本部や被災保健所の指揮調整機能等への応援を行うチームです。</a:t>
            </a:r>
            <a:r>
              <a:rPr kumimoji="1" lang="en-US" altLang="ja-JP" dirty="0"/>
              <a:t>DHEAT</a:t>
            </a:r>
            <a:r>
              <a:rPr kumimoji="1" lang="ja-JP" altLang="en-US" dirty="0"/>
              <a:t>活動要領については平成</a:t>
            </a:r>
            <a:r>
              <a:rPr kumimoji="1" lang="en-US" altLang="ja-JP" dirty="0"/>
              <a:t>30</a:t>
            </a:r>
            <a:r>
              <a:rPr kumimoji="1" lang="ja-JP" altLang="en-US" dirty="0"/>
              <a:t>年３月</a:t>
            </a:r>
            <a:r>
              <a:rPr kumimoji="1" lang="en-US" altLang="ja-JP" dirty="0"/>
              <a:t>20</a:t>
            </a:r>
            <a:r>
              <a:rPr kumimoji="1" lang="ja-JP" altLang="en-US" dirty="0"/>
              <a:t>日</a:t>
            </a:r>
            <a:r>
              <a:rPr kumimoji="1" lang="zh-TW" altLang="en-US" dirty="0"/>
              <a:t>厚生労働省健康局健康課長</a:t>
            </a:r>
            <a:r>
              <a:rPr kumimoji="1" lang="ja-JP" altLang="en-US" dirty="0"/>
              <a:t>より発出されています。</a:t>
            </a:r>
            <a:endParaRPr kumimoji="1" lang="en-US" altLang="ja-JP" dirty="0"/>
          </a:p>
          <a:p>
            <a:r>
              <a:rPr kumimoji="1" lang="ja-JP" altLang="en-US" dirty="0"/>
              <a:t>　</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D1DCB859-95EA-4FD1-9074-EDBC4557905F}" type="slidenum">
              <a:rPr kumimoji="1" lang="ja-JP" altLang="en-US" smtClean="0"/>
              <a:t>50</a:t>
            </a:fld>
            <a:endParaRPr kumimoji="1" lang="ja-JP" altLang="en-US"/>
          </a:p>
        </p:txBody>
      </p:sp>
    </p:spTree>
    <p:extLst>
      <p:ext uri="{BB962C8B-B14F-4D97-AF65-F5344CB8AC3E}">
        <p14:creationId xmlns:p14="http://schemas.microsoft.com/office/powerpoint/2010/main" val="42167398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〇</a:t>
            </a:r>
            <a:r>
              <a:rPr kumimoji="1" lang="en-US" altLang="ja-JP" dirty="0"/>
              <a:t>DHEAT</a:t>
            </a:r>
            <a:r>
              <a:rPr kumimoji="1" lang="ja-JP" altLang="en-US" dirty="0"/>
              <a:t>と保健師等チームのとの比較です。</a:t>
            </a:r>
            <a:endParaRPr kumimoji="1" lang="en-US" altLang="ja-JP" dirty="0"/>
          </a:p>
          <a:p>
            <a:r>
              <a:rPr kumimoji="1" lang="ja-JP" altLang="en-US" dirty="0"/>
              <a:t>〇保健師等チームは、被災市町村及び保健所における災害時の急性期から復興期における公衆衛生対策（保健衛生対策、生活環境対策）の実施や在宅、避難所、応急仮設住宅等における健康ニーズの収集等を行い、被災地域住民の健康レベルの向上を図ります。</a:t>
            </a:r>
            <a:endParaRPr kumimoji="1" lang="en-US" altLang="ja-JP" dirty="0"/>
          </a:p>
          <a:p>
            <a:r>
              <a:rPr kumimoji="1" lang="ja-JP" altLang="en-US" dirty="0"/>
              <a:t>〇被災自治体における公衆衛生活動の展開においては、保健衛生活動の体制整備・全体調整機能を支援する</a:t>
            </a:r>
            <a:r>
              <a:rPr kumimoji="1" lang="en-US" altLang="ja-JP" dirty="0"/>
              <a:t>DHEAT</a:t>
            </a:r>
            <a:r>
              <a:rPr kumimoji="1" lang="ja-JP" altLang="en-US" dirty="0"/>
              <a:t>と、直接的な公衆衛生対策の支援を行う保健師等チームが、お互いの役割を理解し協力しながら進めていくことが重要です。また、チームを構成する専門職が重複するため、両者の調整を同一窓口で実施するなどの連携が必要です。</a:t>
            </a:r>
          </a:p>
          <a:p>
            <a:endParaRPr kumimoji="1" lang="ja-JP" altLang="en-US" dirty="0"/>
          </a:p>
          <a:p>
            <a:endParaRPr kumimoji="1" lang="en-US" altLang="ja-JP" dirty="0"/>
          </a:p>
        </p:txBody>
      </p:sp>
      <p:sp>
        <p:nvSpPr>
          <p:cNvPr id="4" name="スライド番号プレースホルダー 3"/>
          <p:cNvSpPr>
            <a:spLocks noGrp="1"/>
          </p:cNvSpPr>
          <p:nvPr>
            <p:ph type="sldNum" sz="quarter" idx="5"/>
          </p:nvPr>
        </p:nvSpPr>
        <p:spPr/>
        <p:txBody>
          <a:bodyPr/>
          <a:lstStyle/>
          <a:p>
            <a:fld id="{A371F919-F8A1-4BC8-A33C-986C8E3B57A4}" type="slidenum">
              <a:rPr kumimoji="1" lang="ja-JP" altLang="en-US" smtClean="0"/>
              <a:t>51</a:t>
            </a:fld>
            <a:endParaRPr kumimoji="1" lang="ja-JP" altLang="en-US"/>
          </a:p>
        </p:txBody>
      </p:sp>
    </p:spTree>
    <p:extLst>
      <p:ext uri="{BB962C8B-B14F-4D97-AF65-F5344CB8AC3E}">
        <p14:creationId xmlns:p14="http://schemas.microsoft.com/office/powerpoint/2010/main" val="43997540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〇被災都道府県等の職員と</a:t>
            </a:r>
            <a:r>
              <a:rPr kumimoji="1" lang="en-US" altLang="ja-JP" dirty="0"/>
              <a:t>DHEAT</a:t>
            </a:r>
            <a:r>
              <a:rPr kumimoji="1" lang="ja-JP" altLang="en-US" dirty="0"/>
              <a:t>の役割分担を示した図です。</a:t>
            </a:r>
            <a:endParaRPr kumimoji="1" lang="en-US" altLang="ja-JP" dirty="0"/>
          </a:p>
          <a:p>
            <a:r>
              <a:rPr kumimoji="1" lang="ja-JP" altLang="en-US" dirty="0"/>
              <a:t>〇重複する部分が多くありますが、被災自治体の職員は、法令に基づく権限の行使のほか、地域情報の熟知や地元関係者との信頼関</a:t>
            </a:r>
          </a:p>
          <a:p>
            <a:r>
              <a:rPr kumimoji="1" lang="ja-JP" altLang="en-US" dirty="0"/>
              <a:t>係を要する業務を担い、</a:t>
            </a:r>
            <a:r>
              <a:rPr kumimoji="1" lang="en-US" altLang="ja-JP" dirty="0"/>
              <a:t>DHEAT</a:t>
            </a:r>
            <a:r>
              <a:rPr kumimoji="1" lang="ja-JP" altLang="en-US" dirty="0"/>
              <a:t>は、第三者性を活かした業務を担うなど、部外者の方がやりやすい、部外者でもできるなど、それぞれの特性を活かしながら一体的に保健医療活動全体のマネジメントを進めていくことが必要です。 </a:t>
            </a:r>
            <a:endParaRPr kumimoji="1" lang="en-US" altLang="ja-JP" dirty="0"/>
          </a:p>
          <a:p>
            <a:r>
              <a:rPr kumimoji="1" lang="ja-JP" altLang="en-US" dirty="0"/>
              <a:t>〇また、</a:t>
            </a:r>
            <a:r>
              <a:rPr kumimoji="1" lang="en-US" altLang="ja-JP" dirty="0"/>
              <a:t>DHEAT</a:t>
            </a:r>
            <a:r>
              <a:rPr kumimoji="1" lang="ja-JP" altLang="en-US" dirty="0"/>
              <a:t>は、あくまでもとけこみ型支援であり、被災地の統括的立場を担うものではありません。</a:t>
            </a:r>
          </a:p>
          <a:p>
            <a:r>
              <a:rPr kumimoji="1" lang="ja-JP" altLang="en-US" dirty="0"/>
              <a:t>　</a:t>
            </a: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DCB859-95EA-4FD1-9074-EDBC4557905F}" type="slidenum">
              <a:rPr kumimoji="1" lang="ja-JP" altLang="en-US" sz="1200" b="0" i="0" u="none" strike="noStrike" kern="1200" cap="none" spc="0" normalizeH="0" baseline="0" noProof="0" smtClean="0">
                <a:ln>
                  <a:noFill/>
                </a:ln>
                <a:solidFill>
                  <a:prstClr val="black"/>
                </a:solidFill>
                <a:effectLst/>
                <a:uLnTx/>
                <a:uFillTx/>
                <a:latin typeface="Garamond" panose="02020404030301010803"/>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1" lang="ja-JP" altLang="en-US" sz="1200" b="0" i="0" u="none" strike="noStrike" kern="1200" cap="none" spc="0" normalizeH="0" baseline="0" noProof="0">
              <a:ln>
                <a:noFill/>
              </a:ln>
              <a:solidFill>
                <a:prstClr val="black"/>
              </a:solidFill>
              <a:effectLst/>
              <a:uLnTx/>
              <a:uFillTx/>
              <a:latin typeface="Garamond" panose="02020404030301010803"/>
              <a:ea typeface="ＭＳ Ｐゴシック" panose="020B0600070205080204" pitchFamily="50" charset="-128"/>
              <a:cs typeface="+mn-cs"/>
            </a:endParaRPr>
          </a:p>
        </p:txBody>
      </p:sp>
    </p:spTree>
    <p:extLst>
      <p:ext uri="{BB962C8B-B14F-4D97-AF65-F5344CB8AC3E}">
        <p14:creationId xmlns:p14="http://schemas.microsoft.com/office/powerpoint/2010/main" val="30498720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〇「</a:t>
            </a:r>
            <a:r>
              <a:rPr kumimoji="1" lang="en-US" altLang="ja-JP" dirty="0"/>
              <a:t>Ⅱ</a:t>
            </a:r>
            <a:r>
              <a:rPr kumimoji="1" lang="ja-JP" altLang="en-US" dirty="0"/>
              <a:t>被災自治体からの応援・派遣要請」です。まずは発災直後の応援における判断と対応ですが、ニーズ把握・必要とする支援の特定・人的資源の確保など応援の必要性を判断し、途中、モニタリングしながら応援の継続の判断をして、中長期支援体制の再構築をして応援を終了としていきます。</a:t>
            </a:r>
            <a:endParaRPr kumimoji="1" lang="en-US" altLang="ja-JP" dirty="0"/>
          </a:p>
          <a:p>
            <a:r>
              <a:rPr kumimoji="1" lang="ja-JP" altLang="en-US" dirty="0"/>
              <a:t>〇応援・派遣要請の情報収集としては、右側の図になります。災害規模や被害状況、医療機関の稼働状況、避難状況等の基本情報により派遣要請の要否を判断、そして人的稼働状況などの情報を分析、要請チーム数、人数の算定を行い要請を行います。また状況変化に伴い随時情報収集、分析を行い、より適切な必要な人数を算定しま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A371F919-F8A1-4BC8-A33C-986C8E3B57A4}" type="slidenum">
              <a:rPr kumimoji="1" lang="ja-JP" altLang="en-US" smtClean="0"/>
              <a:t>53</a:t>
            </a:fld>
            <a:endParaRPr kumimoji="1" lang="ja-JP" altLang="en-US"/>
          </a:p>
        </p:txBody>
      </p:sp>
    </p:spTree>
    <p:extLst>
      <p:ext uri="{BB962C8B-B14F-4D97-AF65-F5344CB8AC3E}">
        <p14:creationId xmlns:p14="http://schemas.microsoft.com/office/powerpoint/2010/main" val="221973509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〇「</a:t>
            </a:r>
            <a:r>
              <a:rPr kumimoji="1" lang="en-US" altLang="ja-JP" sz="1200" b="0" i="0" u="none" strike="noStrike" kern="1200" cap="none" spc="0" normalizeH="0" baseline="0" noProof="0" dirty="0">
                <a:ln>
                  <a:noFill/>
                </a:ln>
                <a:solidFill>
                  <a:prstClr val="black"/>
                </a:solidFill>
                <a:effectLst/>
                <a:uLnTx/>
                <a:uFillTx/>
                <a:latin typeface="+mn-lt"/>
                <a:ea typeface="+mn-ea"/>
                <a:cs typeface="+mn-cs"/>
              </a:rPr>
              <a:t>Ⅲ</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応援派遣された保健衛生職員を受け入れ（受援）」ですが、応援派遣された保健衛生職員は、被災自治体の指揮下に入り、被災自治体と一体となって被災者支援を進めます。つまり、被災者に対しては被災自治体から依頼を受けて支援に入っているということを明確に伝える必要があり、派遣元自治体をアピールするものではないことを応援職員には理解いただいておくことが重要となります。</a:t>
            </a:r>
            <a:endParaRPr kumimoji="1" lang="en-US" altLang="ja-JP"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〇一体的に活動するためには、指揮命令系統として被災地の保健医療本部の体制、被災地の健康課題、医療や福祉サービスの再開状況などを伝え共有する必要があります。そのために、応援派遣者が到着する前に、準備として情報の整理・見える化、執務室やパソコン・印刷機・コピー機・使用する帳票類などを整えます。</a:t>
            </a:r>
            <a:endParaRPr kumimoji="1" lang="en-US" altLang="ja-JP"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〇実際の受け入れ業務としては、ここに示しています。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371F919-F8A1-4BC8-A33C-986C8E3B57A4}" type="slidenum">
              <a:rPr kumimoji="1" lang="ja-JP" altLang="en-US" smtClean="0"/>
              <a:t>54</a:t>
            </a:fld>
            <a:endParaRPr kumimoji="1" lang="ja-JP" altLang="en-US"/>
          </a:p>
        </p:txBody>
      </p:sp>
    </p:spTree>
    <p:extLst>
      <p:ext uri="{BB962C8B-B14F-4D97-AF65-F5344CB8AC3E}">
        <p14:creationId xmlns:p14="http://schemas.microsoft.com/office/powerpoint/2010/main" val="54767268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〇応援派遣職員の受け入れの際には、オリエンテーションを行い、情報共有及び任務・役割等の確認を行います。説明する内容例を記載してあります。ここでも、</a:t>
            </a:r>
            <a:r>
              <a:rPr kumimoji="1" lang="en-US" altLang="ja-JP" dirty="0"/>
              <a:t>CSCA</a:t>
            </a:r>
            <a:r>
              <a:rPr kumimoji="1" lang="ja-JP" altLang="en-US" dirty="0"/>
              <a:t>を徹底しており、応援派遣職員が直ぐに動ける状態なのか、食事や睡眠が十分であるのかを確認してから活動をお願いする必要があります。また、余震などが続く状態であれば、震度</a:t>
            </a:r>
            <a:r>
              <a:rPr kumimoji="1" lang="en-US" altLang="ja-JP" dirty="0"/>
              <a:t>5</a:t>
            </a:r>
            <a:r>
              <a:rPr kumimoji="1" lang="ja-JP" altLang="en-US" dirty="0"/>
              <a:t>強以上が起きたら応援派遣職員の方から被災地事務所に安否を報告して欲しいなどの基準を示すことや、</a:t>
            </a:r>
            <a:r>
              <a:rPr kumimoji="1" lang="en-US" altLang="ja-JP" dirty="0"/>
              <a:t>LINE</a:t>
            </a:r>
            <a:r>
              <a:rPr kumimoji="1" lang="ja-JP" altLang="en-US" dirty="0"/>
              <a:t>など簡便な連絡方法の共有も大切です。⑤には個人情報の取扱いの規定を示し、全てのデータは被災自治体にあることを明確にしておく必要があります。また、応援職員が被災自治体の指揮下に入っていることを明確にするためには⑦のビブスの装着も重要な項目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371F919-F8A1-4BC8-A33C-986C8E3B57A4}" type="slidenum">
              <a:rPr kumimoji="1" lang="ja-JP" altLang="en-US" smtClean="0"/>
              <a:t>55</a:t>
            </a:fld>
            <a:endParaRPr kumimoji="1" lang="ja-JP" altLang="en-US"/>
          </a:p>
        </p:txBody>
      </p:sp>
    </p:spTree>
    <p:extLst>
      <p:ext uri="{BB962C8B-B14F-4D97-AF65-F5344CB8AC3E}">
        <p14:creationId xmlns:p14="http://schemas.microsoft.com/office/powerpoint/2010/main" val="176927736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〇応援派遣職員が多くなってくると、各応援職員がどのような活動を行ったのか、活動の中で被災地の健康課題をどのように捉えたのかを抽出することが非常に重要です。そのため、被災自治体からのアナウンスに留まらず、保健活動の立案・修正を図るため、スタッフミーティングを行い、共通理解しながら進行することが大切です。個別事案と全体ミーティングは別に扱う方が望ましく、プロジェクターなどを利用しながら、短時間で効果的な運営を図ることが重要です。スタッフミーティングは「今日の活動目標は深部静脈塞栓症の予防です」など、明確な共通目標を掲げ、メンバーの活動によって効果が上がっていることを労う場とするなど、全体の士気を高めることにも役立ち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371F919-F8A1-4BC8-A33C-986C8E3B57A4}" type="slidenum">
              <a:rPr kumimoji="1" lang="ja-JP" altLang="en-US" smtClean="0"/>
              <a:t>56</a:t>
            </a:fld>
            <a:endParaRPr kumimoji="1" lang="ja-JP" altLang="en-US"/>
          </a:p>
        </p:txBody>
      </p:sp>
    </p:spTree>
    <p:extLst>
      <p:ext uri="{BB962C8B-B14F-4D97-AF65-F5344CB8AC3E}">
        <p14:creationId xmlns:p14="http://schemas.microsoft.com/office/powerpoint/2010/main" val="46400091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〇「被災地へ応援派遣する派遣元自治体の体制と実際」です。平常時に派遣体制を整備し、自治体内に応援調整窓口を設置し、休日・夜間などでも人員の調整ができる体制を整えます。実際に人事異動時には派遣順番を決めて名簿を作成しておくことで、迅速な派遣決定が行うことができます。応援期間中、</a:t>
            </a:r>
            <a:r>
              <a:rPr kumimoji="1" lang="zh-TW" altLang="en-US" dirty="0"/>
              <a:t>応援派遣職員</a:t>
            </a:r>
            <a:r>
              <a:rPr kumimoji="1" lang="ja-JP" altLang="en-US" dirty="0"/>
              <a:t>をバックアップする体制も重要です。ロジスティクスとして、派遣職員から情報を収集し、物資を整えたり、派遣元に情報を提供するなど柔軟な対応が必要となります。本庁にも同様にバックアップ体制を整え、派遣者の相談に、必要な業務の調整などを行うことも重要です。</a:t>
            </a:r>
            <a:endParaRPr kumimoji="1" lang="en-US" altLang="ja-JP" dirty="0"/>
          </a:p>
          <a:p>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A371F919-F8A1-4BC8-A33C-986C8E3B57A4}" type="slidenum">
              <a:rPr kumimoji="1" lang="ja-JP" altLang="en-US" smtClean="0"/>
              <a:t>57</a:t>
            </a:fld>
            <a:endParaRPr kumimoji="1" lang="ja-JP" altLang="en-US"/>
          </a:p>
        </p:txBody>
      </p:sp>
    </p:spTree>
    <p:extLst>
      <p:ext uri="{BB962C8B-B14F-4D97-AF65-F5344CB8AC3E}">
        <p14:creationId xmlns:p14="http://schemas.microsoft.com/office/powerpoint/2010/main" val="277538871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〇派遣時のオリエンテーションは記載のとおりです。応援派遣者の自覚が最も重要となりますので、</a:t>
            </a:r>
            <a:r>
              <a:rPr kumimoji="1" lang="en-US" altLang="ja-JP" sz="1200" b="0" i="0" u="none" strike="noStrike" kern="1200" cap="none" spc="0" normalizeH="0" baseline="0" noProof="0" dirty="0">
                <a:ln>
                  <a:noFill/>
                </a:ln>
                <a:solidFill>
                  <a:prstClr val="black"/>
                </a:solidFill>
                <a:effectLst/>
                <a:uLnTx/>
                <a:uFillTx/>
                <a:latin typeface="+mn-lt"/>
                <a:ea typeface="+mn-ea"/>
                <a:cs typeface="+mn-cs"/>
              </a:rPr>
              <a:t>1</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人ひとりにしっかりと伝えることを怠ってはいけません。</a:t>
            </a:r>
            <a:endParaRPr kumimoji="1" lang="en-US" altLang="ja-JP"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なお、資料編の「応援派遣保健師のみなさまへ」は、厚生労働科学研究費補助金健康安全・危機管理対策総合研究事業により宮崎美砂子先生を研究代表として作成されたものです。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371F919-F8A1-4BC8-A33C-986C8E3B57A4}" type="slidenum">
              <a:rPr kumimoji="1" lang="ja-JP" altLang="en-US" smtClean="0"/>
              <a:t>58</a:t>
            </a:fld>
            <a:endParaRPr kumimoji="1" lang="ja-JP" altLang="en-US"/>
          </a:p>
        </p:txBody>
      </p:sp>
    </p:spTree>
    <p:extLst>
      <p:ext uri="{BB962C8B-B14F-4D97-AF65-F5344CB8AC3E}">
        <p14:creationId xmlns:p14="http://schemas.microsoft.com/office/powerpoint/2010/main" val="254399090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〇「第６被災者を受け入れた市町村における保健活動」を記載しています。自治体側が受け入れ施設や住宅を準備する場合と、被災者が自主的に避難する場合があり、特に、自主的避難の場合は受け入れ市町村では実態が把握できず、被災者には情報が伝わり難いため、様々な方法で広く情報提供を行う必要があります。孤立化しないよう、コミュニティへの受入れや新たなコミュニティづくりが求められます。</a:t>
            </a:r>
          </a:p>
        </p:txBody>
      </p:sp>
      <p:sp>
        <p:nvSpPr>
          <p:cNvPr id="4" name="スライド番号プレースホルダー 3"/>
          <p:cNvSpPr>
            <a:spLocks noGrp="1"/>
          </p:cNvSpPr>
          <p:nvPr>
            <p:ph type="sldNum" sz="quarter" idx="10"/>
          </p:nvPr>
        </p:nvSpPr>
        <p:spPr/>
        <p:txBody>
          <a:bodyPr/>
          <a:lstStyle/>
          <a:p>
            <a:fld id="{A371F919-F8A1-4BC8-A33C-986C8E3B57A4}" type="slidenum">
              <a:rPr kumimoji="1" lang="ja-JP" altLang="en-US" smtClean="0"/>
              <a:t>59</a:t>
            </a:fld>
            <a:endParaRPr kumimoji="1" lang="ja-JP" altLang="en-US"/>
          </a:p>
        </p:txBody>
      </p:sp>
    </p:spTree>
    <p:extLst>
      <p:ext uri="{BB962C8B-B14F-4D97-AF65-F5344CB8AC3E}">
        <p14:creationId xmlns:p14="http://schemas.microsoft.com/office/powerpoint/2010/main" val="1251436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 name="スライド イメージ プレースホルダー 1"/>
          <p:cNvSpPr>
            <a:spLocks noGrp="1" noRot="1" noChangeAspect="1"/>
          </p:cNvSpPr>
          <p:nvPr>
            <p:ph type="sldImg"/>
          </p:nvPr>
        </p:nvSpPr>
        <p:spPr/>
      </p:sp>
      <p:sp>
        <p:nvSpPr>
          <p:cNvPr id="1229" name="ノート プレースホルダー 2"/>
          <p:cNvSpPr>
            <a:spLocks noGrp="1"/>
          </p:cNvSpPr>
          <p:nvPr>
            <p:ph type="body" idx="1"/>
          </p:nvPr>
        </p:nvSpPr>
        <p:spPr/>
        <p:txBody>
          <a:bodyPr/>
          <a:lstStyle/>
          <a:p>
            <a:r>
              <a:rPr kumimoji="1" lang="ja-JP" altLang="en-US" dirty="0"/>
              <a:t>〇今回の改訂では、保健師をはじめとする医師や薬剤師、管理栄養士、事務職などの保健医療活動を担う行政職員が、本マニュアルを活用し、災害時に迅速かつ効果的な公衆衛生活動を協働して行うことができるよう「保健活動推進マニュアル」として改訂しました。</a:t>
            </a:r>
          </a:p>
          <a:p>
            <a:r>
              <a:rPr kumimoji="1" lang="ja-JP" altLang="en-US" dirty="0"/>
              <a:t>その背景として、災害時は、自治体職員が中核となりながら、保健師以外の多くの専門職やボランティアによって、多様な健康課題に対応しながら支援が展開されます。また、自治体では、多くは事務職が上司であり、専門職と事務職が一組織として災害対応している現状があります。</a:t>
            </a:r>
            <a:endParaRPr kumimoji="1" lang="en-US" altLang="ja-JP" dirty="0"/>
          </a:p>
          <a:p>
            <a:r>
              <a:rPr kumimoji="1" lang="ja-JP" altLang="en-US" dirty="0"/>
              <a:t>〇マニュアル全編を通して、災害時保健活動の一連のイメージを想定できるものとして改訂ましたので、平常時は、災害対応の準備、研修や訓練のテキストとして、また発災時には必要な帳票類やリーフレットの活用、保健予防活動の具体的対応の参考として活用していただきたいと思います。</a:t>
            </a:r>
          </a:p>
          <a:p>
            <a:endParaRPr kumimoji="1" lang="ja-JP" altLang="en-US" dirty="0"/>
          </a:p>
        </p:txBody>
      </p:sp>
      <p:sp>
        <p:nvSpPr>
          <p:cNvPr id="1230" name="スライド番号プレースホルダー 3"/>
          <p:cNvSpPr>
            <a:spLocks noGrp="1"/>
          </p:cNvSpPr>
          <p:nvPr>
            <p:ph type="sldNum" sz="quarter" idx="10"/>
          </p:nvPr>
        </p:nvSpPr>
        <p:spPr/>
        <p:txBody>
          <a:bodyPr/>
          <a:lstStyle/>
          <a:p>
            <a:fld id="{A371F919-F8A1-4BC8-A33C-986C8E3B57A4}" type="slidenum">
              <a:rPr kumimoji="1" lang="ja-JP" altLang="en-US" smtClean="0"/>
              <a:t>6</a:t>
            </a:fld>
            <a:endParaRPr kumimoji="1" lang="ja-JP" altLang="en-US"/>
          </a:p>
        </p:txBody>
      </p:sp>
    </p:spTree>
    <p:extLst>
      <p:ext uri="{BB962C8B-B14F-4D97-AF65-F5344CB8AC3E}">
        <p14:creationId xmlns:p14="http://schemas.microsoft.com/office/powerpoint/2010/main" val="12406382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〇「第７平常時の準備」ですが、二次的健康被害を最小限とするために、また早期の復興のために欠かせないものです。組織内の体制整備、ガイドラインやマニュアルの作成及び周知、地域住民への防災教育や関係機関との連携など、常にヴァージョンアップを図りながら、準備を進める必要があります。人材育成の観点から、保健師自身の研修、訓練を行い、更にガイドラインやマニュアルを見直すと言った</a:t>
            </a:r>
            <a:r>
              <a:rPr kumimoji="1" lang="en-US" altLang="ja-JP" dirty="0"/>
              <a:t>PDCA</a:t>
            </a:r>
            <a:r>
              <a:rPr kumimoji="1" lang="ja-JP" altLang="en-US" dirty="0"/>
              <a:t>を回すことが災害の準備にも必要です。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371F919-F8A1-4BC8-A33C-986C8E3B57A4}" type="slidenum">
              <a:rPr kumimoji="1" lang="ja-JP" altLang="en-US" smtClean="0"/>
              <a:t>60</a:t>
            </a:fld>
            <a:endParaRPr kumimoji="1" lang="ja-JP" altLang="en-US"/>
          </a:p>
        </p:txBody>
      </p:sp>
    </p:spTree>
    <p:extLst>
      <p:ext uri="{BB962C8B-B14F-4D97-AF65-F5344CB8AC3E}">
        <p14:creationId xmlns:p14="http://schemas.microsoft.com/office/powerpoint/2010/main" val="51480427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〇受援体制については、平成</a:t>
            </a:r>
            <a:r>
              <a:rPr kumimoji="1" lang="en-US" altLang="ja-JP" dirty="0"/>
              <a:t>29</a:t>
            </a:r>
            <a:r>
              <a:rPr kumimoji="1" lang="ja-JP" altLang="en-US" dirty="0"/>
              <a:t>年３月に内閣府から「地⽅公共団体のための 災害時受援体制に関するガイドライン」が発出されており、準備が進められている自治体も多いと思います。</a:t>
            </a:r>
            <a:endParaRPr kumimoji="1" lang="en-US" altLang="ja-JP" dirty="0"/>
          </a:p>
          <a:p>
            <a:r>
              <a:rPr kumimoji="1" lang="ja-JP" altLang="en-US" dirty="0"/>
              <a:t>〇被災地の業務は膨大になるため、保健医療活動チームが行う応援業務を「応援業務計画書」として平常時に作成しておくことが必要です。それを作成する手順としては図のように（１）職員の参集計画を立案し何時間後に何人が集まれるのかを明らかにし、（２）通常業務のうち非常時であっても残すべき優先業務を選定し、（３）災害が起きたことによって必要となる応急対応業務を明確化する。（２）と（３）のうち、被災自治体職員でなければできないこと、応援職員でもできることを検討し、応援職員でもできることとして（４）応援業務を選定する、と進めていきます。</a:t>
            </a:r>
            <a:endParaRPr kumimoji="1" lang="en-US" altLang="ja-JP" dirty="0"/>
          </a:p>
          <a:p>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DCB859-95EA-4FD1-9074-EDBC4557905F}" type="slidenum">
              <a:rPr kumimoji="1" lang="ja-JP" altLang="en-US" sz="1200" b="0" i="0" u="none" strike="noStrike" kern="1200" cap="none" spc="0" normalizeH="0" baseline="0" noProof="0" smtClean="0">
                <a:ln>
                  <a:noFill/>
                </a:ln>
                <a:solidFill>
                  <a:prstClr val="black"/>
                </a:solidFill>
                <a:effectLst/>
                <a:uLnTx/>
                <a:uFillTx/>
                <a:latin typeface="Garamond" panose="02020404030301010803"/>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1" lang="ja-JP" altLang="en-US" sz="1200" b="0" i="0" u="none" strike="noStrike" kern="1200" cap="none" spc="0" normalizeH="0" baseline="0" noProof="0">
              <a:ln>
                <a:noFill/>
              </a:ln>
              <a:solidFill>
                <a:prstClr val="black"/>
              </a:solidFill>
              <a:effectLst/>
              <a:uLnTx/>
              <a:uFillTx/>
              <a:latin typeface="Garamond" panose="02020404030301010803"/>
              <a:ea typeface="ＭＳ Ｐゴシック" panose="020B0600070205080204" pitchFamily="50" charset="-128"/>
              <a:cs typeface="+mn-cs"/>
            </a:endParaRPr>
          </a:p>
        </p:txBody>
      </p:sp>
    </p:spTree>
    <p:extLst>
      <p:ext uri="{BB962C8B-B14F-4D97-AF65-F5344CB8AC3E}">
        <p14:creationId xmlns:p14="http://schemas.microsoft.com/office/powerpoint/2010/main" val="126332244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〇まずは、職員の参集計画の立案です。　</a:t>
            </a:r>
            <a:endParaRPr kumimoji="1" lang="en-US" altLang="ja-JP" dirty="0"/>
          </a:p>
          <a:p>
            <a:r>
              <a:rPr kumimoji="1" lang="ja-JP" altLang="en-US" dirty="0"/>
              <a:t>〇休日・夜間の両方について、具体的手段及び時間を想定しておきます。また、子どもや被介護者をみてくれる体制の検討も必要です。</a:t>
            </a:r>
            <a:endParaRPr kumimoji="1" lang="en-US" altLang="ja-JP" dirty="0"/>
          </a:p>
          <a:p>
            <a:r>
              <a:rPr kumimoji="1" lang="ja-JP" altLang="en-US" dirty="0"/>
              <a:t>市町村合併が進んだり、都道府県保健所の遠距離通勤など、初動体制の設置が難しい現状もあり、誰もが対応できるよう、アクションカードの作成も必要です。　</a:t>
            </a:r>
          </a:p>
          <a:p>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DCB859-95EA-4FD1-9074-EDBC4557905F}" type="slidenum">
              <a:rPr kumimoji="1" lang="ja-JP" altLang="en-US" sz="1200" b="0" i="0" u="none" strike="noStrike" kern="1200" cap="none" spc="0" normalizeH="0" baseline="0" noProof="0" smtClean="0">
                <a:ln>
                  <a:noFill/>
                </a:ln>
                <a:solidFill>
                  <a:prstClr val="black"/>
                </a:solidFill>
                <a:effectLst/>
                <a:uLnTx/>
                <a:uFillTx/>
                <a:latin typeface="Garamond" panose="02020404030301010803"/>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1" lang="ja-JP" altLang="en-US" sz="1200" b="0" i="0" u="none" strike="noStrike" kern="1200" cap="none" spc="0" normalizeH="0" baseline="0" noProof="0">
              <a:ln>
                <a:noFill/>
              </a:ln>
              <a:solidFill>
                <a:prstClr val="black"/>
              </a:solidFill>
              <a:effectLst/>
              <a:uLnTx/>
              <a:uFillTx/>
              <a:latin typeface="Garamond" panose="02020404030301010803"/>
              <a:ea typeface="ＭＳ Ｐゴシック" panose="020B0600070205080204" pitchFamily="50" charset="-128"/>
              <a:cs typeface="+mn-cs"/>
            </a:endParaRPr>
          </a:p>
        </p:txBody>
      </p:sp>
    </p:spTree>
    <p:extLst>
      <p:ext uri="{BB962C8B-B14F-4D97-AF65-F5344CB8AC3E}">
        <p14:creationId xmlns:p14="http://schemas.microsoft.com/office/powerpoint/2010/main" val="24708939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〇非常時優先業務の算定、いわゆる</a:t>
            </a:r>
            <a:r>
              <a:rPr kumimoji="1" lang="en-US" altLang="ja-JP" dirty="0"/>
              <a:t>BCP</a:t>
            </a:r>
            <a:r>
              <a:rPr kumimoji="1" lang="ja-JP" altLang="en-US" dirty="0"/>
              <a:t>です。</a:t>
            </a:r>
          </a:p>
          <a:p>
            <a:r>
              <a:rPr kumimoji="1" lang="ja-JP" altLang="en-US" dirty="0"/>
              <a:t>〇市町村を例としますが、各自治体の業務に応じて作成する必要があります。</a:t>
            </a:r>
            <a:r>
              <a:rPr kumimoji="1" lang="en-US" altLang="ja-JP" dirty="0"/>
              <a:t>3H</a:t>
            </a:r>
            <a:r>
              <a:rPr kumimoji="1" lang="ja-JP" altLang="en-US" dirty="0"/>
              <a:t>以内、</a:t>
            </a:r>
            <a:r>
              <a:rPr kumimoji="1" lang="en-US" altLang="ja-JP" dirty="0"/>
              <a:t>12H</a:t>
            </a:r>
            <a:r>
              <a:rPr kumimoji="1" lang="ja-JP" altLang="en-US" dirty="0"/>
              <a:t>以内、</a:t>
            </a:r>
            <a:r>
              <a:rPr kumimoji="1" lang="en-US" altLang="ja-JP" dirty="0"/>
              <a:t>24H</a:t>
            </a:r>
            <a:r>
              <a:rPr kumimoji="1" lang="ja-JP" altLang="en-US" dirty="0"/>
              <a:t>以内などタイムラインごとに、優先業務を特定し、その業務を遂行するにあたり、必要な職種、職員数を算定、参集計画を踏まえ不足する職種、人員を算定した上で、他部署に応援要請を行います。</a:t>
            </a:r>
            <a:endParaRPr kumimoji="1" lang="en-US" altLang="ja-JP" dirty="0"/>
          </a:p>
          <a:p>
            <a:r>
              <a:rPr kumimoji="1" lang="ja-JP" altLang="en-US" dirty="0"/>
              <a:t>〇まずは、事前に自治体内の他部署に人員要請の協議をしておく必要があります。</a:t>
            </a:r>
          </a:p>
          <a:p>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DCB859-95EA-4FD1-9074-EDBC4557905F}" type="slidenum">
              <a:rPr kumimoji="1" lang="ja-JP" altLang="en-US" sz="1200" b="0" i="0" u="none" strike="noStrike" kern="1200" cap="none" spc="0" normalizeH="0" baseline="0" noProof="0" smtClean="0">
                <a:ln>
                  <a:noFill/>
                </a:ln>
                <a:solidFill>
                  <a:prstClr val="black"/>
                </a:solidFill>
                <a:effectLst/>
                <a:uLnTx/>
                <a:uFillTx/>
                <a:latin typeface="Garamond" panose="02020404030301010803"/>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1" lang="ja-JP" altLang="en-US" sz="1200" b="0" i="0" u="none" strike="noStrike" kern="1200" cap="none" spc="0" normalizeH="0" baseline="0" noProof="0">
              <a:ln>
                <a:noFill/>
              </a:ln>
              <a:solidFill>
                <a:prstClr val="black"/>
              </a:solidFill>
              <a:effectLst/>
              <a:uLnTx/>
              <a:uFillTx/>
              <a:latin typeface="Garamond" panose="02020404030301010803"/>
              <a:ea typeface="ＭＳ Ｐゴシック" panose="020B0600070205080204" pitchFamily="50" charset="-128"/>
              <a:cs typeface="+mn-cs"/>
            </a:endParaRPr>
          </a:p>
        </p:txBody>
      </p:sp>
    </p:spTree>
    <p:extLst>
      <p:ext uri="{BB962C8B-B14F-4D97-AF65-F5344CB8AC3E}">
        <p14:creationId xmlns:p14="http://schemas.microsoft.com/office/powerpoint/2010/main" val="222940415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〇災害応急対応業務の算定です。特に、超急性期から亜急性期には災害時特有の保健・医療に関する業務が膨大となることが想定されるため、その業務をタイムラインごとに算定しておきます。</a:t>
            </a:r>
          </a:p>
          <a:p>
            <a:r>
              <a:rPr kumimoji="1" lang="ja-JP" altLang="en-US" dirty="0"/>
              <a:t>〇業務については、地域防災計画を基に記載し、いつから始まりいつ頃収束するのかタイムラインごとに明記し、その業務を遂行するにあたり、必要な職種、職員数を算定します。平時より、保健医療部局及び防災部局と共有し理解しておくことが重要です。</a:t>
            </a:r>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DCB859-95EA-4FD1-9074-EDBC4557905F}" type="slidenum">
              <a:rPr kumimoji="1" lang="ja-JP" altLang="en-US" sz="1200" b="0" i="0" u="none" strike="noStrike" kern="1200" cap="none" spc="0" normalizeH="0" baseline="0" noProof="0" smtClean="0">
                <a:ln>
                  <a:noFill/>
                </a:ln>
                <a:solidFill>
                  <a:prstClr val="black"/>
                </a:solidFill>
                <a:effectLst/>
                <a:uLnTx/>
                <a:uFillTx/>
                <a:latin typeface="Garamond" panose="02020404030301010803"/>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1" lang="ja-JP" altLang="en-US" sz="1200" b="0" i="0" u="none" strike="noStrike" kern="1200" cap="none" spc="0" normalizeH="0" baseline="0" noProof="0">
              <a:ln>
                <a:noFill/>
              </a:ln>
              <a:solidFill>
                <a:prstClr val="black"/>
              </a:solidFill>
              <a:effectLst/>
              <a:uLnTx/>
              <a:uFillTx/>
              <a:latin typeface="Garamond" panose="02020404030301010803"/>
              <a:ea typeface="ＭＳ Ｐゴシック" panose="020B0600070205080204" pitchFamily="50" charset="-128"/>
              <a:cs typeface="+mn-cs"/>
            </a:endParaRPr>
          </a:p>
        </p:txBody>
      </p:sp>
    </p:spTree>
    <p:extLst>
      <p:ext uri="{BB962C8B-B14F-4D97-AF65-F5344CB8AC3E}">
        <p14:creationId xmlns:p14="http://schemas.microsoft.com/office/powerpoint/2010/main" val="384992212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〇（２）と（３）で選定されたの業務のうち、自治体職員の人数が不足し、かつ自治体職員以外でも行える業務を「応援可能業務」として選定します。</a:t>
            </a:r>
            <a:endParaRPr kumimoji="1" lang="en-US" altLang="ja-JP" dirty="0"/>
          </a:p>
          <a:p>
            <a:r>
              <a:rPr kumimoji="1" lang="ja-JP" altLang="en-US" dirty="0"/>
              <a:t>〇各業務ごとに、発生する時期に応じたタイムラインを作成し、応援を得る時期、職種及び人数を明確にし、これらを確保・要請するための方法の検討・他部局等との協議を平常時に進めておく必要があります。また、併せて外部の応援を終了する目安は決めておき、応援調整を行います。</a:t>
            </a:r>
            <a:endParaRPr kumimoji="1" lang="en-US" altLang="ja-JP" dirty="0"/>
          </a:p>
          <a:p>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A371F919-F8A1-4BC8-A33C-986C8E3B57A4}" type="slidenum">
              <a:rPr kumimoji="1" lang="ja-JP" altLang="en-US" smtClean="0"/>
              <a:t>65</a:t>
            </a:fld>
            <a:endParaRPr kumimoji="1" lang="ja-JP" altLang="en-US"/>
          </a:p>
        </p:txBody>
      </p:sp>
    </p:spTree>
    <p:extLst>
      <p:ext uri="{BB962C8B-B14F-4D97-AF65-F5344CB8AC3E}">
        <p14:creationId xmlns:p14="http://schemas.microsoft.com/office/powerpoint/2010/main" val="182469752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〇応援可能業務計画書ですが、作成した業務計画書は防災担当と共有し、災害対策本部及び保健所を通じて都道府県から要請できるよう提出・調整し、事前に準備しておきます。</a:t>
            </a:r>
            <a:endParaRPr kumimoji="1" lang="en-US" altLang="ja-JP" dirty="0"/>
          </a:p>
          <a:p>
            <a:r>
              <a:rPr kumimoji="1" lang="ja-JP" altLang="en-US" dirty="0"/>
              <a:t>〇業務計画書には、窓口となる担当者名および連絡先、準備いただきたい持ち物などについて記載し、受け入れからオリエンテーション</a:t>
            </a:r>
            <a:endParaRPr kumimoji="1" lang="en-US" altLang="ja-JP" dirty="0"/>
          </a:p>
          <a:p>
            <a:r>
              <a:rPr kumimoji="1" lang="ja-JP" altLang="en-US" dirty="0"/>
              <a:t>、活動拠点、ミーティングや作業スペースなど具体的に想定をしながら記載しておきます。</a:t>
            </a:r>
            <a:endParaRPr kumimoji="1" lang="en-US" altLang="ja-JP" dirty="0"/>
          </a:p>
          <a:p>
            <a:r>
              <a:rPr kumimoji="1" lang="ja-JP" altLang="en-US" dirty="0"/>
              <a:t>〇また、災害時には、応援者に業務計画書を手渡し、業務に従事していただきます。</a:t>
            </a:r>
          </a:p>
          <a:p>
            <a:endParaRPr kumimoji="1" lang="ja-JP" altLang="en-US" dirty="0"/>
          </a:p>
          <a:p>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A371F919-F8A1-4BC8-A33C-986C8E3B57A4}" type="slidenum">
              <a:rPr kumimoji="1" lang="ja-JP" altLang="en-US" smtClean="0"/>
              <a:t>66</a:t>
            </a:fld>
            <a:endParaRPr kumimoji="1" lang="ja-JP" altLang="en-US"/>
          </a:p>
        </p:txBody>
      </p:sp>
    </p:spTree>
    <p:extLst>
      <p:ext uri="{BB962C8B-B14F-4D97-AF65-F5344CB8AC3E}">
        <p14:creationId xmlns:p14="http://schemas.microsoft.com/office/powerpoint/2010/main" val="40148544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〇これらの作成に当たっては、災害時のタイムラインを基に災害時対応業務を明確にしておくことが重要であり、全体のイメージを共有化しておくことが重要です。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39E719-DE20-4D6C-9085-F172DBE23960}" type="slidenum">
              <a:rPr kumimoji="1" lang="ja-JP" altLang="en-US" sz="1200" b="0" i="0" u="none" strike="noStrike" kern="1200" cap="none" spc="0" normalizeH="0" baseline="0" noProof="0" smtClean="0">
                <a:ln>
                  <a:noFill/>
                </a:ln>
                <a:solidFill>
                  <a:prstClr val="black"/>
                </a:solidFill>
                <a:effectLst/>
                <a:uLnTx/>
                <a:uFillTx/>
                <a:latin typeface="Garamond" panose="02020404030301010803"/>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1" lang="ja-JP" altLang="en-US" sz="1200" b="0" i="0" u="none" strike="noStrike" kern="1200" cap="none" spc="0" normalizeH="0" baseline="0" noProof="0">
              <a:ln>
                <a:noFill/>
              </a:ln>
              <a:solidFill>
                <a:prstClr val="black"/>
              </a:solidFill>
              <a:effectLst/>
              <a:uLnTx/>
              <a:uFillTx/>
              <a:latin typeface="Garamond" panose="02020404030301010803"/>
              <a:ea typeface="ＭＳ Ｐゴシック" panose="020B0600070205080204" pitchFamily="50" charset="-128"/>
              <a:cs typeface="+mn-cs"/>
            </a:endParaRPr>
          </a:p>
        </p:txBody>
      </p:sp>
    </p:spTree>
    <p:extLst>
      <p:ext uri="{BB962C8B-B14F-4D97-AF65-F5344CB8AC3E}">
        <p14:creationId xmlns:p14="http://schemas.microsoft.com/office/powerpoint/2010/main" val="220580698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〇災害時に効果的かつ効率的に保健活動を実施するためには、平常時にどれだけ準備しているかが重要です。マニュアル</a:t>
            </a:r>
            <a:r>
              <a:rPr kumimoji="1" lang="en-US" altLang="ja-JP" dirty="0"/>
              <a:t>118</a:t>
            </a:r>
            <a:r>
              <a:rPr kumimoji="1" lang="ja-JP" altLang="en-US" dirty="0"/>
              <a:t>ページに保健活動に関する災害準備の</a:t>
            </a:r>
            <a:r>
              <a:rPr kumimoji="1" lang="en-US" altLang="ja-JP" dirty="0"/>
              <a:t>30</a:t>
            </a:r>
            <a:r>
              <a:rPr kumimoji="1" lang="ja-JP" altLang="en-US" dirty="0"/>
              <a:t>項目チェックリストを記載しています。現在の準備状況の確認に活用してください。</a:t>
            </a:r>
            <a:endParaRPr kumimoji="1" lang="en-US" altLang="ja-JP" dirty="0"/>
          </a:p>
          <a:p>
            <a:r>
              <a:rPr kumimoji="1" lang="ja-JP" altLang="en-US" dirty="0"/>
              <a:t>〇準備としては、①都道府県・保健所・市町村の関係性及び関係機関との連携強化、②地域住民の災害対応力の向上に向けて様々な機会を通じた健康教育（薬の管理、感染症予防など）の実施、③福祉、保健、防災も含めた災害時要配慮者等の支援体制の整備、④地域診断などです。</a:t>
            </a:r>
          </a:p>
          <a:p>
            <a:endParaRPr kumimoji="1" lang="ja-JP" altLang="en-US" dirty="0"/>
          </a:p>
        </p:txBody>
      </p:sp>
      <p:sp>
        <p:nvSpPr>
          <p:cNvPr id="4" name="スライド番号プレースホルダー 3"/>
          <p:cNvSpPr>
            <a:spLocks noGrp="1"/>
          </p:cNvSpPr>
          <p:nvPr>
            <p:ph type="sldNum" sz="quarter" idx="5"/>
          </p:nvPr>
        </p:nvSpPr>
        <p:spPr/>
        <p:txBody>
          <a:bodyPr/>
          <a:lstStyle/>
          <a:p>
            <a:fld id="{A371F919-F8A1-4BC8-A33C-986C8E3B57A4}" type="slidenum">
              <a:rPr kumimoji="1" lang="ja-JP" altLang="en-US" smtClean="0"/>
              <a:t>68</a:t>
            </a:fld>
            <a:endParaRPr kumimoji="1" lang="ja-JP" altLang="en-US"/>
          </a:p>
        </p:txBody>
      </p:sp>
    </p:spTree>
    <p:extLst>
      <p:ext uri="{BB962C8B-B14F-4D97-AF65-F5344CB8AC3E}">
        <p14:creationId xmlns:p14="http://schemas.microsoft.com/office/powerpoint/2010/main" val="307919224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〇災害時の活動を実施していくためには、県と市町村との連携を強化し、地域診断による脆弱性の評価を行いどこにどんな災害がおこりうるのか、地域住民を巻き込んだ地域での減災のための保健指導の実施、またソーシャルキャピタルの醸成と活用により、いざという時の医療・保健・介護・福祉等の支援体制を整備する、それは、研修会や災害訓練の実施によって、より地域に根差した体制として、災害に強いまちづくりにもつながっていきます。</a:t>
            </a:r>
          </a:p>
          <a:p>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A371F919-F8A1-4BC8-A33C-986C8E3B57A4}" type="slidenum">
              <a:rPr kumimoji="1" lang="ja-JP" altLang="en-US" smtClean="0"/>
              <a:t>69</a:t>
            </a:fld>
            <a:endParaRPr kumimoji="1" lang="ja-JP" altLang="en-US"/>
          </a:p>
        </p:txBody>
      </p:sp>
    </p:spTree>
    <p:extLst>
      <p:ext uri="{BB962C8B-B14F-4D97-AF65-F5344CB8AC3E}">
        <p14:creationId xmlns:p14="http://schemas.microsoft.com/office/powerpoint/2010/main" val="2840833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6" name="スライド イメージ プレースホルダー 1"/>
          <p:cNvSpPr>
            <a:spLocks noGrp="1" noRot="1" noChangeAspect="1"/>
          </p:cNvSpPr>
          <p:nvPr>
            <p:ph type="sldImg"/>
          </p:nvPr>
        </p:nvSpPr>
        <p:spPr/>
      </p:sp>
      <p:sp>
        <p:nvSpPr>
          <p:cNvPr id="1237" name="ノート プレースホルダー 2"/>
          <p:cNvSpPr>
            <a:spLocks noGrp="1"/>
          </p:cNvSpPr>
          <p:nvPr>
            <p:ph type="body" idx="1"/>
          </p:nvPr>
        </p:nvSpPr>
        <p:spPr/>
        <p:txBody>
          <a:bodyPr/>
          <a:lstStyle/>
          <a:p>
            <a:r>
              <a:rPr kumimoji="1" lang="ja-JP" altLang="en-US" dirty="0"/>
              <a:t>〇本マニュアルの構成としては、ここに示すように、「総論」「各論」「平常時」の順に、８つの大項目と、「資料編」としてまとめました。</a:t>
            </a:r>
            <a:endParaRPr kumimoji="1" lang="en-US" altLang="ja-JP" dirty="0"/>
          </a:p>
          <a:p>
            <a:r>
              <a:rPr kumimoji="1" lang="ja-JP" altLang="en-US" dirty="0"/>
              <a:t>以下、この構成に基づき説明します。</a:t>
            </a:r>
          </a:p>
        </p:txBody>
      </p:sp>
      <p:sp>
        <p:nvSpPr>
          <p:cNvPr id="1238" name="スライド番号プレースホルダー 3"/>
          <p:cNvSpPr>
            <a:spLocks noGrp="1"/>
          </p:cNvSpPr>
          <p:nvPr>
            <p:ph type="sldNum" sz="quarter" idx="10"/>
          </p:nvPr>
        </p:nvSpPr>
        <p:spPr/>
        <p:txBody>
          <a:bodyPr/>
          <a:lstStyle/>
          <a:p>
            <a:fld id="{A371F919-F8A1-4BC8-A33C-986C8E3B57A4}" type="slidenum">
              <a:rPr kumimoji="1" lang="ja-JP" altLang="en-US" smtClean="0"/>
              <a:t>7</a:t>
            </a:fld>
            <a:endParaRPr kumimoji="1" lang="ja-JP" altLang="en-US"/>
          </a:p>
        </p:txBody>
      </p:sp>
    </p:spTree>
    <p:extLst>
      <p:ext uri="{BB962C8B-B14F-4D97-AF65-F5344CB8AC3E}">
        <p14:creationId xmlns:p14="http://schemas.microsoft.com/office/powerpoint/2010/main" val="124717992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〇そのための「人材育成」としては、課題毎の単発研修や訓練の実施ではなく、災害時保健活動に関する実務研修を各自治体の人材育成計画に位置づけ、目的、対象と必要な能力等を明確にしながら、体系的に実施することが望ましいです。</a:t>
            </a:r>
          </a:p>
        </p:txBody>
      </p:sp>
      <p:sp>
        <p:nvSpPr>
          <p:cNvPr id="4" name="スライド番号プレースホルダー 3"/>
          <p:cNvSpPr>
            <a:spLocks noGrp="1"/>
          </p:cNvSpPr>
          <p:nvPr>
            <p:ph type="sldNum" sz="quarter" idx="5"/>
          </p:nvPr>
        </p:nvSpPr>
        <p:spPr/>
        <p:txBody>
          <a:bodyPr/>
          <a:lstStyle/>
          <a:p>
            <a:fld id="{A371F919-F8A1-4BC8-A33C-986C8E3B57A4}" type="slidenum">
              <a:rPr kumimoji="1" lang="ja-JP" altLang="en-US" smtClean="0"/>
              <a:t>70</a:t>
            </a:fld>
            <a:endParaRPr kumimoji="1" lang="ja-JP" altLang="en-US"/>
          </a:p>
        </p:txBody>
      </p:sp>
    </p:spTree>
    <p:extLst>
      <p:ext uri="{BB962C8B-B14F-4D97-AF65-F5344CB8AC3E}">
        <p14:creationId xmlns:p14="http://schemas.microsoft.com/office/powerpoint/2010/main" val="249591658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具体的には、研修だけでなく、実践的な訓練を行い、動き方などを確認、検証し、マニュアルやアクションカードの準備、修正を行って、またその上で研修を行う、という継続的な研修・訓練を行うことは重要です。体にしみいる訓練を行って災害時活動のイメージ化を図ることが大切です。また、ここにあるように、所属レベル、関係機関レベル、地域全体レベルなど、目的や内容を明確にして実施していくことで、必要な能力を向上させ、いざという時に備えることが重要です。</a:t>
            </a:r>
            <a:endParaRPr kumimoji="1" lang="en-US" altLang="ja-JP" dirty="0"/>
          </a:p>
        </p:txBody>
      </p:sp>
      <p:sp>
        <p:nvSpPr>
          <p:cNvPr id="4" name="スライド番号プレースホルダー 3"/>
          <p:cNvSpPr>
            <a:spLocks noGrp="1"/>
          </p:cNvSpPr>
          <p:nvPr>
            <p:ph type="sldNum" sz="quarter" idx="5"/>
          </p:nvPr>
        </p:nvSpPr>
        <p:spPr/>
        <p:txBody>
          <a:bodyPr/>
          <a:lstStyle/>
          <a:p>
            <a:fld id="{D1DCB859-95EA-4FD1-9074-EDBC4557905F}" type="slidenum">
              <a:rPr kumimoji="1" lang="ja-JP" altLang="en-US" smtClean="0"/>
              <a:t>71</a:t>
            </a:fld>
            <a:endParaRPr kumimoji="1" lang="ja-JP" altLang="en-US"/>
          </a:p>
        </p:txBody>
      </p:sp>
    </p:spTree>
    <p:extLst>
      <p:ext uri="{BB962C8B-B14F-4D97-AF65-F5344CB8AC3E}">
        <p14:creationId xmlns:p14="http://schemas.microsoft.com/office/powerpoint/2010/main" val="289952907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〇これは平成</a:t>
            </a:r>
            <a:r>
              <a:rPr kumimoji="1" lang="en-US" altLang="ja-JP" dirty="0"/>
              <a:t>29</a:t>
            </a:r>
            <a:r>
              <a:rPr kumimoji="1" lang="ja-JP" altLang="en-US" dirty="0"/>
              <a:t>年実施したアンケート調査の自由記載より整理してマトリックス表にまとめた、災害研修及び訓練の取組例です。訓練対象の範囲と訓練目的を２軸としたもので、この表を基に訓練目的や訓練対象を設定すれば訓練が計画できます。</a:t>
            </a:r>
            <a:endParaRPr kumimoji="1" lang="en-US" altLang="ja-JP" dirty="0"/>
          </a:p>
          <a:p>
            <a:r>
              <a:rPr kumimoji="1" lang="ja-JP" altLang="en-US" dirty="0"/>
              <a:t>○自組織内から関係機関と合同、あるいは都道府県・保健所・市町村合同研修、地域住民と合同研修へと範囲を拡大しながら継続的に実施、検証を行うことが重要で、関係機関間の相互の役割の明確化や実施後の評価により、常に課題が明らかになり、準備状況の進展にも期待されます。</a:t>
            </a:r>
          </a:p>
          <a:p>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A371F919-F8A1-4BC8-A33C-986C8E3B57A4}" type="slidenum">
              <a:rPr kumimoji="1" lang="ja-JP" altLang="en-US" smtClean="0"/>
              <a:t>72</a:t>
            </a:fld>
            <a:endParaRPr kumimoji="1" lang="ja-JP" altLang="en-US"/>
          </a:p>
        </p:txBody>
      </p:sp>
    </p:spTree>
    <p:extLst>
      <p:ext uri="{BB962C8B-B14F-4D97-AF65-F5344CB8AC3E}">
        <p14:creationId xmlns:p14="http://schemas.microsoft.com/office/powerpoint/2010/main" val="49469389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以上、ご説明しましたが、マニュアルの活用としては、ひとつとしては、保健師誰もが、災害時保健活動全体のイメージをもち、初動期からチームと協働する者として活動できるようテキストとして活用する。二つ目は、地域の実情に即した訓練の企画・実施を継続的に積み重ねていくことで、平時からの地域内の関係機関との顔のみえる関係づくりや連携強化につながると期待します。また、全国保健師長会ホームページにおいて、本マニュアル及び様式類を、資料編として掲載してますので、各自治体の実情に合わせ活用していただきたいと思い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371F919-F8A1-4BC8-A33C-986C8E3B57A4}" type="slidenum">
              <a:rPr kumimoji="1" lang="ja-JP" altLang="en-US" smtClean="0"/>
              <a:t>73</a:t>
            </a:fld>
            <a:endParaRPr kumimoji="1" lang="ja-JP" altLang="en-US"/>
          </a:p>
        </p:txBody>
      </p:sp>
    </p:spTree>
    <p:extLst>
      <p:ext uri="{BB962C8B-B14F-4D97-AF65-F5344CB8AC3E}">
        <p14:creationId xmlns:p14="http://schemas.microsoft.com/office/powerpoint/2010/main" val="46840368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以上です。現在、新型コロナウイルス感染症対応のまっただ中ではありますが、いつ災害は起こるかわかりません。新型コロナウイルス感染症に対応した避難者支援等災害対応など、新たな課題も表出しています。今後も対応しながら本マニュアルについても災害時の保健活動の基本及び実際について必要に応じ改訂していきたいと思います。</a:t>
            </a:r>
          </a:p>
        </p:txBody>
      </p:sp>
      <p:sp>
        <p:nvSpPr>
          <p:cNvPr id="4" name="スライド番号プレースホルダー 3"/>
          <p:cNvSpPr>
            <a:spLocks noGrp="1"/>
          </p:cNvSpPr>
          <p:nvPr>
            <p:ph type="sldNum" sz="quarter" idx="10"/>
          </p:nvPr>
        </p:nvSpPr>
        <p:spPr/>
        <p:txBody>
          <a:bodyPr/>
          <a:lstStyle/>
          <a:p>
            <a:fld id="{A371F919-F8A1-4BC8-A33C-986C8E3B57A4}" type="slidenum">
              <a:rPr kumimoji="1" lang="ja-JP" altLang="en-US" smtClean="0"/>
              <a:t>74</a:t>
            </a:fld>
            <a:endParaRPr kumimoji="1" lang="ja-JP" altLang="en-US"/>
          </a:p>
        </p:txBody>
      </p:sp>
    </p:spTree>
    <p:extLst>
      <p:ext uri="{BB962C8B-B14F-4D97-AF65-F5344CB8AC3E}">
        <p14:creationId xmlns:p14="http://schemas.microsoft.com/office/powerpoint/2010/main" val="5048457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4" name="スライド イメージ プレースホルダー 1"/>
          <p:cNvSpPr>
            <a:spLocks noGrp="1" noRot="1" noChangeAspect="1"/>
          </p:cNvSpPr>
          <p:nvPr>
            <p:ph type="sldImg"/>
          </p:nvPr>
        </p:nvSpPr>
        <p:spPr/>
      </p:sp>
      <p:sp>
        <p:nvSpPr>
          <p:cNvPr id="1245" name="ノート プレースホルダー 2"/>
          <p:cNvSpPr>
            <a:spLocks noGrp="1"/>
          </p:cNvSpPr>
          <p:nvPr>
            <p:ph type="body" idx="1"/>
          </p:nvPr>
        </p:nvSpPr>
        <p:spPr/>
        <p:txBody>
          <a:bodyPr/>
          <a:lstStyle/>
          <a:p>
            <a:r>
              <a:rPr kumimoji="1" lang="ja-JP" altLang="en-US" dirty="0"/>
              <a:t>〇「総論」の「第１　災害対応の基本」です。災害時に起こる問題としては、「情報や指示がこない」「自分の役割がわからない」「誰から指示をもらえばよいか」など、知識や技術ではなく、管理上の問題と言われています。そのため、災害医療で用いられている災害対応の概念である「</a:t>
            </a:r>
            <a:r>
              <a:rPr kumimoji="1" lang="en-US" altLang="ja-JP" dirty="0"/>
              <a:t>ICS</a:t>
            </a:r>
            <a:r>
              <a:rPr kumimoji="1" lang="ja-JP" altLang="en-US" dirty="0"/>
              <a:t>」と「</a:t>
            </a:r>
            <a:r>
              <a:rPr kumimoji="1" lang="en-US" altLang="ja-JP" dirty="0"/>
              <a:t>CSCA-TTT</a:t>
            </a:r>
            <a:r>
              <a:rPr kumimoji="1" lang="ja-JP" altLang="en-US" dirty="0"/>
              <a:t>」」を保健分野でも徹底し、</a:t>
            </a:r>
            <a:r>
              <a:rPr kumimoji="1" lang="en-US" altLang="ja-JP" dirty="0"/>
              <a:t>DMAT</a:t>
            </a:r>
            <a:r>
              <a:rPr kumimoji="1" lang="ja-JP" altLang="en-US" dirty="0"/>
              <a:t>を含む各種保健医療チームと同じベースで、協働して活動することが重要です。保健分野では、「</a:t>
            </a:r>
            <a:r>
              <a:rPr kumimoji="1" lang="en-US" altLang="ja-JP" dirty="0"/>
              <a:t>CSCA-TTTT</a:t>
            </a:r>
            <a:r>
              <a:rPr kumimoji="1" lang="ja-JP" altLang="en-US" dirty="0"/>
              <a:t>」です。「</a:t>
            </a:r>
            <a:r>
              <a:rPr kumimoji="1" lang="en-US" altLang="ja-JP" dirty="0"/>
              <a:t>C</a:t>
            </a:r>
            <a:r>
              <a:rPr kumimoji="1" lang="ja-JP" altLang="en-US" dirty="0"/>
              <a:t>」は</a:t>
            </a:r>
            <a:r>
              <a:rPr kumimoji="1" lang="en-US" altLang="ja-JP" dirty="0"/>
              <a:t>Command &amp; Control[</a:t>
            </a:r>
            <a:r>
              <a:rPr kumimoji="1" lang="ja-JP" altLang="en-US" dirty="0"/>
              <a:t>指揮命令系統の確立</a:t>
            </a:r>
            <a:r>
              <a:rPr kumimoji="1" lang="en-US" altLang="ja-JP" dirty="0"/>
              <a:t>]</a:t>
            </a:r>
            <a:r>
              <a:rPr kumimoji="1" lang="ja-JP" altLang="en-US" dirty="0" err="1"/>
              <a:t>、</a:t>
            </a:r>
            <a:r>
              <a:rPr kumimoji="1" lang="ja-JP" altLang="en-US" dirty="0"/>
              <a:t>「</a:t>
            </a:r>
            <a:r>
              <a:rPr kumimoji="1" lang="en-US" altLang="ja-JP" dirty="0"/>
              <a:t>S</a:t>
            </a:r>
            <a:r>
              <a:rPr kumimoji="1" lang="ja-JP" altLang="en-US" dirty="0"/>
              <a:t>」は</a:t>
            </a:r>
            <a:r>
              <a:rPr kumimoji="1" lang="en-US" altLang="ja-JP" dirty="0"/>
              <a:t>Safety[</a:t>
            </a:r>
            <a:r>
              <a:rPr kumimoji="1" lang="ja-JP" altLang="en-US" dirty="0"/>
              <a:t>安全の確保</a:t>
            </a:r>
            <a:r>
              <a:rPr kumimoji="1" lang="en-US" altLang="ja-JP" dirty="0"/>
              <a:t>]</a:t>
            </a:r>
            <a:r>
              <a:rPr kumimoji="1" lang="ja-JP" altLang="en-US" dirty="0" err="1"/>
              <a:t>、</a:t>
            </a:r>
            <a:r>
              <a:rPr kumimoji="1" lang="ja-JP" altLang="en-US" dirty="0"/>
              <a:t>「</a:t>
            </a:r>
            <a:r>
              <a:rPr kumimoji="1" lang="en-US" altLang="ja-JP" dirty="0"/>
              <a:t>C</a:t>
            </a:r>
            <a:r>
              <a:rPr kumimoji="1" lang="ja-JP" altLang="en-US" dirty="0"/>
              <a:t>」は</a:t>
            </a:r>
            <a:r>
              <a:rPr kumimoji="1" lang="en-US" altLang="ja-JP" dirty="0"/>
              <a:t>Communication[</a:t>
            </a:r>
            <a:r>
              <a:rPr kumimoji="1" lang="ja-JP" altLang="en-US" dirty="0"/>
              <a:t>情報収集と伝達</a:t>
            </a:r>
            <a:r>
              <a:rPr kumimoji="1" lang="en-US" altLang="ja-JP" dirty="0"/>
              <a:t>]</a:t>
            </a:r>
            <a:r>
              <a:rPr kumimoji="1" lang="ja-JP" altLang="en-US" dirty="0" err="1"/>
              <a:t>、</a:t>
            </a:r>
            <a:r>
              <a:rPr kumimoji="1" lang="ja-JP" altLang="en-US" dirty="0"/>
              <a:t>「</a:t>
            </a:r>
            <a:r>
              <a:rPr kumimoji="1" lang="en-US" altLang="ja-JP" dirty="0"/>
              <a:t>A</a:t>
            </a:r>
            <a:r>
              <a:rPr kumimoji="1" lang="ja-JP" altLang="en-US" dirty="0"/>
              <a:t>」は</a:t>
            </a:r>
            <a:r>
              <a:rPr kumimoji="1" lang="en-US" altLang="ja-JP" dirty="0"/>
              <a:t>Assessment[</a:t>
            </a:r>
            <a:r>
              <a:rPr kumimoji="1" lang="ja-JP" altLang="en-US" dirty="0"/>
              <a:t>評価</a:t>
            </a:r>
            <a:r>
              <a:rPr kumimoji="1" lang="en-US" altLang="ja-JP" dirty="0"/>
              <a:t>]</a:t>
            </a:r>
            <a:r>
              <a:rPr kumimoji="1" lang="ja-JP" altLang="en-US" dirty="0"/>
              <a:t>です。詳細は、マニュアル</a:t>
            </a:r>
            <a:r>
              <a:rPr kumimoji="1" lang="en-US" altLang="ja-JP" dirty="0"/>
              <a:t>6</a:t>
            </a:r>
            <a:r>
              <a:rPr kumimoji="1" lang="ja-JP" altLang="en-US" dirty="0"/>
              <a:t>ページから</a:t>
            </a:r>
            <a:r>
              <a:rPr kumimoji="1" lang="en-US" altLang="ja-JP" dirty="0"/>
              <a:t>11</a:t>
            </a:r>
            <a:r>
              <a:rPr kumimoji="1" lang="ja-JP" altLang="en-US" dirty="0"/>
              <a:t>ページにありますのでご覧ください。</a:t>
            </a:r>
            <a:endParaRPr kumimoji="1" lang="en-US" altLang="ja-JP" dirty="0"/>
          </a:p>
          <a:p>
            <a:r>
              <a:rPr kumimoji="1" lang="ja-JP" altLang="en-US" dirty="0"/>
              <a:t>〇この後の各論は、</a:t>
            </a:r>
            <a:r>
              <a:rPr lang="ja-JP" altLang="en-US" sz="1200" dirty="0">
                <a:solidFill>
                  <a:srgbClr val="FF0000"/>
                </a:solidFill>
                <a:latin typeface="ＭＳ ゴシック" panose="020B0609070205080204" pitchFamily="49" charset="-128"/>
                <a:ea typeface="ＭＳ ゴシック" panose="020B0609070205080204" pitchFamily="49" charset="-128"/>
              </a:rPr>
              <a:t>災害対応の概念に基づき活動できるよう、</a:t>
            </a:r>
            <a:r>
              <a:rPr lang="en-US" altLang="ja-JP" sz="1200" dirty="0">
                <a:solidFill>
                  <a:srgbClr val="FF0000"/>
                </a:solidFill>
                <a:latin typeface="ＭＳ ゴシック" panose="020B0609070205080204" pitchFamily="49" charset="-128"/>
                <a:ea typeface="ＭＳ ゴシック" panose="020B0609070205080204" pitchFamily="49" charset="-128"/>
              </a:rPr>
              <a:t>CSCA</a:t>
            </a:r>
            <a:r>
              <a:rPr lang="ja-JP" altLang="en-US" sz="1200" dirty="0">
                <a:solidFill>
                  <a:srgbClr val="FF0000"/>
                </a:solidFill>
                <a:latin typeface="ＭＳ ゴシック" panose="020B0609070205080204" pitchFamily="49" charset="-128"/>
                <a:ea typeface="ＭＳ ゴシック" panose="020B0609070205080204" pitchFamily="49" charset="-128"/>
              </a:rPr>
              <a:t>の順で記述しています。</a:t>
            </a:r>
            <a:endParaRPr lang="ja-JP" altLang="ja-JP" sz="1200" dirty="0">
              <a:solidFill>
                <a:srgbClr val="FF0000"/>
              </a:solidFill>
              <a:latin typeface="ＭＳ ゴシック" panose="020B0609070205080204" pitchFamily="49" charset="-128"/>
              <a:ea typeface="ＭＳ ゴシック" panose="020B0609070205080204" pitchFamily="49" charset="-128"/>
            </a:endParaRPr>
          </a:p>
          <a:p>
            <a:endParaRPr kumimoji="1" lang="ja-JP" altLang="en-US" dirty="0"/>
          </a:p>
          <a:p>
            <a:endParaRPr kumimoji="1" lang="ja-JP" altLang="en-US" dirty="0"/>
          </a:p>
        </p:txBody>
      </p:sp>
      <p:sp>
        <p:nvSpPr>
          <p:cNvPr id="1246" name="スライド番号プレースホルダー 3"/>
          <p:cNvSpPr>
            <a:spLocks noGrp="1"/>
          </p:cNvSpPr>
          <p:nvPr>
            <p:ph type="sldNum" sz="quarter" idx="10"/>
          </p:nvPr>
        </p:nvSpPr>
        <p:spPr/>
        <p:txBody>
          <a:bodyPr/>
          <a:lstStyle/>
          <a:p>
            <a:fld id="{A371F919-F8A1-4BC8-A33C-986C8E3B57A4}" type="slidenum">
              <a:rPr kumimoji="1" lang="ja-JP" altLang="en-US" smtClean="0"/>
              <a:t>8</a:t>
            </a:fld>
            <a:endParaRPr kumimoji="1" lang="ja-JP" altLang="en-US"/>
          </a:p>
        </p:txBody>
      </p:sp>
    </p:spTree>
    <p:extLst>
      <p:ext uri="{BB962C8B-B14F-4D97-AF65-F5344CB8AC3E}">
        <p14:creationId xmlns:p14="http://schemas.microsoft.com/office/powerpoint/2010/main" val="13668458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6" name="スライド イメージ プレースホルダー 1"/>
          <p:cNvSpPr>
            <a:spLocks noGrp="1" noRot="1" noChangeAspect="1"/>
          </p:cNvSpPr>
          <p:nvPr>
            <p:ph type="sldImg"/>
          </p:nvPr>
        </p:nvSpPr>
        <p:spPr/>
      </p:sp>
      <p:sp>
        <p:nvSpPr>
          <p:cNvPr id="1257" name="ノート プレースホルダー 2"/>
          <p:cNvSpPr>
            <a:spLocks noGrp="1"/>
          </p:cNvSpPr>
          <p:nvPr>
            <p:ph type="body" idx="1"/>
          </p:nvPr>
        </p:nvSpPr>
        <p:spPr/>
        <p:txBody>
          <a:bodyPr/>
          <a:lstStyle/>
          <a:p>
            <a:r>
              <a:rPr kumimoji="1" lang="ja-JP" altLang="en-US" dirty="0"/>
              <a:t>〇次に、「総論」の「第２　災害時の活動推進を図るためのマネジメントの実施」です。</a:t>
            </a:r>
            <a:endParaRPr kumimoji="1" lang="en-US" altLang="ja-JP" dirty="0"/>
          </a:p>
          <a:p>
            <a:r>
              <a:rPr kumimoji="1" lang="ja-JP" altLang="en-US" dirty="0"/>
              <a:t>災害時の活動推進を図るマネジメントとは、以下の</a:t>
            </a:r>
            <a:r>
              <a:rPr kumimoji="1" lang="en-US" altLang="ja-JP" dirty="0"/>
              <a:t>3</a:t>
            </a:r>
            <a:r>
              <a:rPr kumimoji="1" lang="ja-JP" altLang="en-US" dirty="0"/>
              <a:t>点に要約され、（１）活動計画の作成とその推進のための資源（人材・物資・財源）の確保、（２）組織づくり（組織の構造化と各業務の設置、適切な人材配置と役割の付与）、（３）活動の進捗管理と計画達成に向けての問題解決（これは報告やミーティング等によって公式、非公式に計画と実績をモニターし、ギャップに対する問題対応の実施）です。そのため、保健活動部門において統括的な役割を担う保健師、統括保健師と補佐を担う副統括者の配置により効果的なマネジメントの実施が期待されます。</a:t>
            </a:r>
          </a:p>
          <a:p>
            <a:endParaRPr kumimoji="1" lang="ja-JP" altLang="en-US" dirty="0"/>
          </a:p>
        </p:txBody>
      </p:sp>
      <p:sp>
        <p:nvSpPr>
          <p:cNvPr id="1258" name="スライド番号プレースホルダー 3"/>
          <p:cNvSpPr>
            <a:spLocks noGrp="1"/>
          </p:cNvSpPr>
          <p:nvPr>
            <p:ph type="sldNum" sz="quarter" idx="10"/>
          </p:nvPr>
        </p:nvSpPr>
        <p:spPr/>
        <p:txBody>
          <a:bodyPr/>
          <a:lstStyle/>
          <a:p>
            <a:fld id="{A371F919-F8A1-4BC8-A33C-986C8E3B57A4}" type="slidenum">
              <a:rPr kumimoji="1" lang="ja-JP" altLang="en-US" smtClean="0"/>
              <a:t>9</a:t>
            </a:fld>
            <a:endParaRPr kumimoji="1" lang="ja-JP" altLang="en-US"/>
          </a:p>
        </p:txBody>
      </p:sp>
    </p:spTree>
    <p:extLst>
      <p:ext uri="{BB962C8B-B14F-4D97-AF65-F5344CB8AC3E}">
        <p14:creationId xmlns:p14="http://schemas.microsoft.com/office/powerpoint/2010/main" val="2163250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33" name="Title 1"/>
          <p:cNvSpPr>
            <a:spLocks noGrp="1"/>
          </p:cNvSpPr>
          <p:nvPr>
            <p:ph type="ctrTitle"/>
          </p:nvPr>
        </p:nvSpPr>
        <p:spPr>
          <a:xfrm>
            <a:off x="1524000" y="1028700"/>
            <a:ext cx="9144000" cy="2481263"/>
          </a:xfrm>
        </p:spPr>
        <p:txBody>
          <a:bodyPr anchor="b">
            <a:normAutofit/>
          </a:bodyPr>
          <a:lstStyle>
            <a:lvl1pPr algn="ctr">
              <a:lnSpc>
                <a:spcPct val="100000"/>
              </a:lnSpc>
              <a:defRPr sz="4000" spc="750" baseline="0">
                <a:solidFill>
                  <a:schemeClr val="tx1"/>
                </a:solidFill>
              </a:defRPr>
            </a:lvl1pPr>
          </a:lstStyle>
          <a:p>
            <a:r>
              <a:rPr lang="en-US"/>
              <a:t>Click to edit Master title style</a:t>
            </a:r>
            <a:endParaRPr lang="en-US" dirty="0"/>
          </a:p>
        </p:txBody>
      </p:sp>
      <p:sp>
        <p:nvSpPr>
          <p:cNvPr id="1034" name="Subtitle 2"/>
          <p:cNvSpPr>
            <a:spLocks noGrp="1"/>
          </p:cNvSpPr>
          <p:nvPr>
            <p:ph type="subTitle" idx="1"/>
          </p:nvPr>
        </p:nvSpPr>
        <p:spPr>
          <a:xfrm>
            <a:off x="1524000" y="3824376"/>
            <a:ext cx="9144000" cy="1433423"/>
          </a:xfrm>
        </p:spPr>
        <p:txBody>
          <a:bodyPr>
            <a:normAutofit/>
          </a:bodyPr>
          <a:lstStyle>
            <a:lvl1pPr marL="0" indent="0" algn="ctr">
              <a:lnSpc>
                <a:spcPct val="150000"/>
              </a:lnSpc>
              <a:buNone/>
              <a:defRPr sz="1600" b="1" cap="all" spc="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35" name="Date Placeholder 3"/>
          <p:cNvSpPr>
            <a:spLocks noGrp="1"/>
          </p:cNvSpPr>
          <p:nvPr>
            <p:ph type="dt" sz="half" idx="10"/>
          </p:nvPr>
        </p:nvSpPr>
        <p:spPr/>
        <p:txBody>
          <a:bodyPr/>
          <a:lstStyle/>
          <a:p>
            <a:fld id="{D4A213A3-10E9-421F-81BE-56E0786AB515}" type="datetime2">
              <a:rPr lang="en-US" smtClean="0"/>
              <a:t>Monday, February 15, 2021</a:t>
            </a:fld>
            <a:endParaRPr lang="en-US" dirty="0"/>
          </a:p>
        </p:txBody>
      </p:sp>
      <p:sp>
        <p:nvSpPr>
          <p:cNvPr id="1036" name="Footer Placeholder 4"/>
          <p:cNvSpPr>
            <a:spLocks noGrp="1"/>
          </p:cNvSpPr>
          <p:nvPr>
            <p:ph type="ftr" sz="quarter" idx="11"/>
          </p:nvPr>
        </p:nvSpPr>
        <p:spPr/>
        <p:txBody>
          <a:bodyPr/>
          <a:lstStyle/>
          <a:p>
            <a:endParaRPr lang="en-US" dirty="0"/>
          </a:p>
        </p:txBody>
      </p:sp>
      <p:sp>
        <p:nvSpPr>
          <p:cNvPr id="1037" name="Slide Number Placeholder 5"/>
          <p:cNvSpPr>
            <a:spLocks noGrp="1"/>
          </p:cNvSpPr>
          <p:nvPr>
            <p:ph type="sldNum" sz="quarter" idx="12"/>
          </p:nvPr>
        </p:nvSpPr>
        <p:spPr/>
        <p:txBody>
          <a:bodyPr/>
          <a:lstStyle/>
          <a:p>
            <a:fld id="{B9EAB3BA-07EE-4B64-A177-47C30D775877}" type="slidenum">
              <a:rPr lang="en-US" smtClean="0"/>
              <a:t>‹#›</a:t>
            </a:fld>
            <a:endParaRPr lang="en-US" dirty="0"/>
          </a:p>
        </p:txBody>
      </p:sp>
    </p:spTree>
    <p:extLst>
      <p:ext uri="{BB962C8B-B14F-4D97-AF65-F5344CB8AC3E}">
        <p14:creationId xmlns:p14="http://schemas.microsoft.com/office/powerpoint/2010/main" val="4068034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90" name="Title 1"/>
          <p:cNvSpPr>
            <a:spLocks noGrp="1"/>
          </p:cNvSpPr>
          <p:nvPr>
            <p:ph type="title"/>
          </p:nvPr>
        </p:nvSpPr>
        <p:spPr/>
        <p:txBody>
          <a:bodyPr/>
          <a:lstStyle/>
          <a:p>
            <a:r>
              <a:rPr lang="en-US"/>
              <a:t>Click to edit Master title style</a:t>
            </a:r>
          </a:p>
        </p:txBody>
      </p:sp>
      <p:sp>
        <p:nvSpPr>
          <p:cNvPr id="1091"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92" name="Date Placeholder 3"/>
          <p:cNvSpPr>
            <a:spLocks noGrp="1"/>
          </p:cNvSpPr>
          <p:nvPr>
            <p:ph type="dt" sz="half" idx="10"/>
          </p:nvPr>
        </p:nvSpPr>
        <p:spPr/>
        <p:txBody>
          <a:bodyPr/>
          <a:lstStyle/>
          <a:p>
            <a:fld id="{3D5DABC0-2199-478F-BA77-33A651B6CB89}" type="datetime2">
              <a:rPr lang="en-US" smtClean="0"/>
              <a:t>Monday, February 15, 2021</a:t>
            </a:fld>
            <a:endParaRPr lang="en-US" dirty="0"/>
          </a:p>
        </p:txBody>
      </p:sp>
      <p:sp>
        <p:nvSpPr>
          <p:cNvPr id="1093" name="Footer Placeholder 4"/>
          <p:cNvSpPr>
            <a:spLocks noGrp="1"/>
          </p:cNvSpPr>
          <p:nvPr>
            <p:ph type="ftr" sz="quarter" idx="11"/>
          </p:nvPr>
        </p:nvSpPr>
        <p:spPr/>
        <p:txBody>
          <a:bodyPr/>
          <a:lstStyle/>
          <a:p>
            <a:endParaRPr lang="en-US" dirty="0"/>
          </a:p>
        </p:txBody>
      </p:sp>
      <p:sp>
        <p:nvSpPr>
          <p:cNvPr id="1094" name="Slide Number Placeholder 5"/>
          <p:cNvSpPr>
            <a:spLocks noGrp="1"/>
          </p:cNvSpPr>
          <p:nvPr>
            <p:ph type="sldNum" sz="quarter" idx="12"/>
          </p:nvPr>
        </p:nvSpPr>
        <p:spPr/>
        <p:txBody>
          <a:bodyPr/>
          <a:lstStyle/>
          <a:p>
            <a:fld id="{B9EAB3BA-07EE-4B64-A177-47C30D775877}" type="slidenum">
              <a:rPr lang="en-US" smtClean="0"/>
              <a:t>‹#›</a:t>
            </a:fld>
            <a:endParaRPr lang="en-US" dirty="0"/>
          </a:p>
        </p:txBody>
      </p:sp>
    </p:spTree>
    <p:extLst>
      <p:ext uri="{BB962C8B-B14F-4D97-AF65-F5344CB8AC3E}">
        <p14:creationId xmlns:p14="http://schemas.microsoft.com/office/powerpoint/2010/main" val="3987643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96" name="Vertical Title 1"/>
          <p:cNvSpPr>
            <a:spLocks noGrp="1"/>
          </p:cNvSpPr>
          <p:nvPr>
            <p:ph type="title" orient="vert"/>
          </p:nvPr>
        </p:nvSpPr>
        <p:spPr>
          <a:xfrm>
            <a:off x="8724900" y="457199"/>
            <a:ext cx="2628900" cy="5719763"/>
          </a:xfrm>
        </p:spPr>
        <p:txBody>
          <a:bodyPr vert="eaVert"/>
          <a:lstStyle/>
          <a:p>
            <a:r>
              <a:rPr lang="en-US"/>
              <a:t>Click to edit Master title style</a:t>
            </a:r>
            <a:endParaRPr lang="en-US" dirty="0"/>
          </a:p>
        </p:txBody>
      </p:sp>
      <p:sp>
        <p:nvSpPr>
          <p:cNvPr id="1097" name="Vertical Text Placeholder 2"/>
          <p:cNvSpPr>
            <a:spLocks noGrp="1"/>
          </p:cNvSpPr>
          <p:nvPr>
            <p:ph type="body" orient="vert" idx="1"/>
          </p:nvPr>
        </p:nvSpPr>
        <p:spPr>
          <a:xfrm>
            <a:off x="838200" y="457199"/>
            <a:ext cx="7734300" cy="5719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98" name="Date Placeholder 3"/>
          <p:cNvSpPr>
            <a:spLocks noGrp="1"/>
          </p:cNvSpPr>
          <p:nvPr>
            <p:ph type="dt" sz="half" idx="10"/>
          </p:nvPr>
        </p:nvSpPr>
        <p:spPr/>
        <p:txBody>
          <a:bodyPr/>
          <a:lstStyle/>
          <a:p>
            <a:fld id="{D72230C6-DF61-47F4-B8C5-1B70E884BF06}" type="datetime2">
              <a:rPr lang="en-US" smtClean="0"/>
              <a:t>Monday, February 15, 2021</a:t>
            </a:fld>
            <a:endParaRPr lang="en-US" dirty="0"/>
          </a:p>
        </p:txBody>
      </p:sp>
      <p:sp>
        <p:nvSpPr>
          <p:cNvPr id="1099" name="Footer Placeholder 4"/>
          <p:cNvSpPr>
            <a:spLocks noGrp="1"/>
          </p:cNvSpPr>
          <p:nvPr>
            <p:ph type="ftr" sz="quarter" idx="11"/>
          </p:nvPr>
        </p:nvSpPr>
        <p:spPr/>
        <p:txBody>
          <a:bodyPr/>
          <a:lstStyle/>
          <a:p>
            <a:endParaRPr lang="en-US" dirty="0"/>
          </a:p>
        </p:txBody>
      </p:sp>
      <p:sp>
        <p:nvSpPr>
          <p:cNvPr id="1100" name="Slide Number Placeholder 5"/>
          <p:cNvSpPr>
            <a:spLocks noGrp="1"/>
          </p:cNvSpPr>
          <p:nvPr>
            <p:ph type="sldNum" sz="quarter" idx="12"/>
          </p:nvPr>
        </p:nvSpPr>
        <p:spPr/>
        <p:txBody>
          <a:bodyPr/>
          <a:lstStyle/>
          <a:p>
            <a:fld id="{B9EAB3BA-07EE-4B64-A177-47C30D775877}" type="slidenum">
              <a:rPr lang="en-US" smtClean="0"/>
              <a:t>‹#›</a:t>
            </a:fld>
            <a:endParaRPr lang="en-US" dirty="0"/>
          </a:p>
        </p:txBody>
      </p:sp>
    </p:spTree>
    <p:extLst>
      <p:ext uri="{BB962C8B-B14F-4D97-AF65-F5344CB8AC3E}">
        <p14:creationId xmlns:p14="http://schemas.microsoft.com/office/powerpoint/2010/main" val="32946164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1108"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1109" name="字幕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1110" name="日付プレースホルダー 3"/>
          <p:cNvSpPr>
            <a:spLocks noGrp="1"/>
          </p:cNvSpPr>
          <p:nvPr>
            <p:ph type="dt" sz="half" idx="10"/>
          </p:nvPr>
        </p:nvSpPr>
        <p:spPr/>
        <p:txBody>
          <a:bodyPr/>
          <a:lstStyle/>
          <a:p>
            <a:fld id="{67ECCDB1-A48E-4D06-9C5A-F9D15403CB1B}" type="datetimeFigureOut">
              <a:rPr kumimoji="1" lang="ja-JP" altLang="en-US" smtClean="0"/>
              <a:t>2021/2/15</a:t>
            </a:fld>
            <a:endParaRPr kumimoji="1" lang="ja-JP" altLang="en-US"/>
          </a:p>
        </p:txBody>
      </p:sp>
      <p:sp>
        <p:nvSpPr>
          <p:cNvPr id="1111" name="フッター プレースホルダー 4"/>
          <p:cNvSpPr>
            <a:spLocks noGrp="1"/>
          </p:cNvSpPr>
          <p:nvPr>
            <p:ph type="ftr" sz="quarter" idx="11"/>
          </p:nvPr>
        </p:nvSpPr>
        <p:spPr/>
        <p:txBody>
          <a:bodyPr/>
          <a:lstStyle/>
          <a:p>
            <a:endParaRPr kumimoji="1" lang="ja-JP" altLang="en-US"/>
          </a:p>
        </p:txBody>
      </p:sp>
      <p:sp>
        <p:nvSpPr>
          <p:cNvPr id="1112" name="スライド番号プレースホルダー 5"/>
          <p:cNvSpPr>
            <a:spLocks noGrp="1"/>
          </p:cNvSpPr>
          <p:nvPr>
            <p:ph type="sldNum" sz="quarter" idx="12"/>
          </p:nvPr>
        </p:nvSpPr>
        <p:spPr/>
        <p:txBody>
          <a:bodyPr/>
          <a:lstStyle/>
          <a:p>
            <a:fld id="{4B2597C2-993C-498E-9831-9083845029F6}" type="slidenum">
              <a:rPr kumimoji="1" lang="ja-JP" altLang="en-US" smtClean="0"/>
              <a:t>‹#›</a:t>
            </a:fld>
            <a:endParaRPr kumimoji="1" lang="ja-JP" altLang="en-US"/>
          </a:p>
        </p:txBody>
      </p:sp>
    </p:spTree>
    <p:extLst>
      <p:ext uri="{BB962C8B-B14F-4D97-AF65-F5344CB8AC3E}">
        <p14:creationId xmlns:p14="http://schemas.microsoft.com/office/powerpoint/2010/main" val="17225530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1114" name="タイトル 1"/>
          <p:cNvSpPr>
            <a:spLocks noGrp="1"/>
          </p:cNvSpPr>
          <p:nvPr>
            <p:ph type="title"/>
          </p:nvPr>
        </p:nvSpPr>
        <p:spPr/>
        <p:txBody>
          <a:bodyPr/>
          <a:lstStyle/>
          <a:p>
            <a:r>
              <a:rPr kumimoji="1" lang="ja-JP" altLang="en-US"/>
              <a:t>マスター タイトルの書式設定</a:t>
            </a:r>
          </a:p>
        </p:txBody>
      </p:sp>
      <p:sp>
        <p:nvSpPr>
          <p:cNvPr id="1115"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116" name="日付プレースホルダー 3"/>
          <p:cNvSpPr>
            <a:spLocks noGrp="1"/>
          </p:cNvSpPr>
          <p:nvPr>
            <p:ph type="dt" sz="half" idx="10"/>
          </p:nvPr>
        </p:nvSpPr>
        <p:spPr/>
        <p:txBody>
          <a:bodyPr/>
          <a:lstStyle/>
          <a:p>
            <a:fld id="{67ECCDB1-A48E-4D06-9C5A-F9D15403CB1B}" type="datetimeFigureOut">
              <a:rPr kumimoji="1" lang="ja-JP" altLang="en-US" smtClean="0"/>
              <a:t>2021/2/15</a:t>
            </a:fld>
            <a:endParaRPr kumimoji="1" lang="ja-JP" altLang="en-US"/>
          </a:p>
        </p:txBody>
      </p:sp>
      <p:sp>
        <p:nvSpPr>
          <p:cNvPr id="1117" name="フッター プレースホルダー 4"/>
          <p:cNvSpPr>
            <a:spLocks noGrp="1"/>
          </p:cNvSpPr>
          <p:nvPr>
            <p:ph type="ftr" sz="quarter" idx="11"/>
          </p:nvPr>
        </p:nvSpPr>
        <p:spPr/>
        <p:txBody>
          <a:bodyPr/>
          <a:lstStyle/>
          <a:p>
            <a:endParaRPr kumimoji="1" lang="ja-JP" altLang="en-US"/>
          </a:p>
        </p:txBody>
      </p:sp>
      <p:sp>
        <p:nvSpPr>
          <p:cNvPr id="1118" name="スライド番号プレースホルダー 5"/>
          <p:cNvSpPr>
            <a:spLocks noGrp="1"/>
          </p:cNvSpPr>
          <p:nvPr>
            <p:ph type="sldNum" sz="quarter" idx="12"/>
          </p:nvPr>
        </p:nvSpPr>
        <p:spPr/>
        <p:txBody>
          <a:bodyPr/>
          <a:lstStyle/>
          <a:p>
            <a:fld id="{4B2597C2-993C-498E-9831-9083845029F6}" type="slidenum">
              <a:rPr kumimoji="1" lang="ja-JP" altLang="en-US" smtClean="0"/>
              <a:t>‹#›</a:t>
            </a:fld>
            <a:endParaRPr kumimoji="1" lang="ja-JP" altLang="en-US"/>
          </a:p>
        </p:txBody>
      </p:sp>
    </p:spTree>
    <p:extLst>
      <p:ext uri="{BB962C8B-B14F-4D97-AF65-F5344CB8AC3E}">
        <p14:creationId xmlns:p14="http://schemas.microsoft.com/office/powerpoint/2010/main" val="36953271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1120"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1121"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1122" name="日付プレースホルダー 3"/>
          <p:cNvSpPr>
            <a:spLocks noGrp="1"/>
          </p:cNvSpPr>
          <p:nvPr>
            <p:ph type="dt" sz="half" idx="10"/>
          </p:nvPr>
        </p:nvSpPr>
        <p:spPr/>
        <p:txBody>
          <a:bodyPr/>
          <a:lstStyle/>
          <a:p>
            <a:fld id="{67ECCDB1-A48E-4D06-9C5A-F9D15403CB1B}" type="datetimeFigureOut">
              <a:rPr kumimoji="1" lang="ja-JP" altLang="en-US" smtClean="0"/>
              <a:t>2021/2/15</a:t>
            </a:fld>
            <a:endParaRPr kumimoji="1" lang="ja-JP" altLang="en-US"/>
          </a:p>
        </p:txBody>
      </p:sp>
      <p:sp>
        <p:nvSpPr>
          <p:cNvPr id="1123" name="フッター プレースホルダー 4"/>
          <p:cNvSpPr>
            <a:spLocks noGrp="1"/>
          </p:cNvSpPr>
          <p:nvPr>
            <p:ph type="ftr" sz="quarter" idx="11"/>
          </p:nvPr>
        </p:nvSpPr>
        <p:spPr/>
        <p:txBody>
          <a:bodyPr/>
          <a:lstStyle/>
          <a:p>
            <a:endParaRPr kumimoji="1" lang="ja-JP" altLang="en-US"/>
          </a:p>
        </p:txBody>
      </p:sp>
      <p:sp>
        <p:nvSpPr>
          <p:cNvPr id="1124" name="スライド番号プレースホルダー 5"/>
          <p:cNvSpPr>
            <a:spLocks noGrp="1"/>
          </p:cNvSpPr>
          <p:nvPr>
            <p:ph type="sldNum" sz="quarter" idx="12"/>
          </p:nvPr>
        </p:nvSpPr>
        <p:spPr/>
        <p:txBody>
          <a:bodyPr/>
          <a:lstStyle/>
          <a:p>
            <a:fld id="{4B2597C2-993C-498E-9831-9083845029F6}" type="slidenum">
              <a:rPr kumimoji="1" lang="ja-JP" altLang="en-US" smtClean="0"/>
              <a:t>‹#›</a:t>
            </a:fld>
            <a:endParaRPr kumimoji="1" lang="ja-JP" altLang="en-US"/>
          </a:p>
        </p:txBody>
      </p:sp>
    </p:spTree>
    <p:extLst>
      <p:ext uri="{BB962C8B-B14F-4D97-AF65-F5344CB8AC3E}">
        <p14:creationId xmlns:p14="http://schemas.microsoft.com/office/powerpoint/2010/main" val="15847019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1126" name="タイトル 1"/>
          <p:cNvSpPr>
            <a:spLocks noGrp="1"/>
          </p:cNvSpPr>
          <p:nvPr>
            <p:ph type="title"/>
          </p:nvPr>
        </p:nvSpPr>
        <p:spPr/>
        <p:txBody>
          <a:bodyPr/>
          <a:lstStyle/>
          <a:p>
            <a:r>
              <a:rPr kumimoji="1" lang="ja-JP" altLang="en-US"/>
              <a:t>マスター タイトルの書式設定</a:t>
            </a:r>
          </a:p>
        </p:txBody>
      </p:sp>
      <p:sp>
        <p:nvSpPr>
          <p:cNvPr id="1127"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128"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129" name="日付プレースホルダー 4"/>
          <p:cNvSpPr>
            <a:spLocks noGrp="1"/>
          </p:cNvSpPr>
          <p:nvPr>
            <p:ph type="dt" sz="half" idx="10"/>
          </p:nvPr>
        </p:nvSpPr>
        <p:spPr/>
        <p:txBody>
          <a:bodyPr/>
          <a:lstStyle/>
          <a:p>
            <a:fld id="{67ECCDB1-A48E-4D06-9C5A-F9D15403CB1B}" type="datetimeFigureOut">
              <a:rPr kumimoji="1" lang="ja-JP" altLang="en-US" smtClean="0"/>
              <a:t>2021/2/15</a:t>
            </a:fld>
            <a:endParaRPr kumimoji="1" lang="ja-JP" altLang="en-US"/>
          </a:p>
        </p:txBody>
      </p:sp>
      <p:sp>
        <p:nvSpPr>
          <p:cNvPr id="1130" name="フッター プレースホルダー 5"/>
          <p:cNvSpPr>
            <a:spLocks noGrp="1"/>
          </p:cNvSpPr>
          <p:nvPr>
            <p:ph type="ftr" sz="quarter" idx="11"/>
          </p:nvPr>
        </p:nvSpPr>
        <p:spPr/>
        <p:txBody>
          <a:bodyPr/>
          <a:lstStyle/>
          <a:p>
            <a:endParaRPr kumimoji="1" lang="ja-JP" altLang="en-US"/>
          </a:p>
        </p:txBody>
      </p:sp>
      <p:sp>
        <p:nvSpPr>
          <p:cNvPr id="1131" name="スライド番号プレースホルダー 6"/>
          <p:cNvSpPr>
            <a:spLocks noGrp="1"/>
          </p:cNvSpPr>
          <p:nvPr>
            <p:ph type="sldNum" sz="quarter" idx="12"/>
          </p:nvPr>
        </p:nvSpPr>
        <p:spPr/>
        <p:txBody>
          <a:bodyPr/>
          <a:lstStyle/>
          <a:p>
            <a:fld id="{4B2597C2-993C-498E-9831-9083845029F6}" type="slidenum">
              <a:rPr kumimoji="1" lang="ja-JP" altLang="en-US" smtClean="0"/>
              <a:t>‹#›</a:t>
            </a:fld>
            <a:endParaRPr kumimoji="1" lang="ja-JP" altLang="en-US"/>
          </a:p>
        </p:txBody>
      </p:sp>
    </p:spTree>
    <p:extLst>
      <p:ext uri="{BB962C8B-B14F-4D97-AF65-F5344CB8AC3E}">
        <p14:creationId xmlns:p14="http://schemas.microsoft.com/office/powerpoint/2010/main" val="39979009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133"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1134"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1135"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136"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1137"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138" name="日付プレースホルダー 6"/>
          <p:cNvSpPr>
            <a:spLocks noGrp="1"/>
          </p:cNvSpPr>
          <p:nvPr>
            <p:ph type="dt" sz="half" idx="10"/>
          </p:nvPr>
        </p:nvSpPr>
        <p:spPr/>
        <p:txBody>
          <a:bodyPr/>
          <a:lstStyle/>
          <a:p>
            <a:fld id="{67ECCDB1-A48E-4D06-9C5A-F9D15403CB1B}" type="datetimeFigureOut">
              <a:rPr kumimoji="1" lang="ja-JP" altLang="en-US" smtClean="0"/>
              <a:t>2021/2/15</a:t>
            </a:fld>
            <a:endParaRPr kumimoji="1" lang="ja-JP" altLang="en-US"/>
          </a:p>
        </p:txBody>
      </p:sp>
      <p:sp>
        <p:nvSpPr>
          <p:cNvPr id="1139" name="フッター プレースホルダー 7"/>
          <p:cNvSpPr>
            <a:spLocks noGrp="1"/>
          </p:cNvSpPr>
          <p:nvPr>
            <p:ph type="ftr" sz="quarter" idx="11"/>
          </p:nvPr>
        </p:nvSpPr>
        <p:spPr/>
        <p:txBody>
          <a:bodyPr/>
          <a:lstStyle/>
          <a:p>
            <a:endParaRPr kumimoji="1" lang="ja-JP" altLang="en-US"/>
          </a:p>
        </p:txBody>
      </p:sp>
      <p:sp>
        <p:nvSpPr>
          <p:cNvPr id="1140" name="スライド番号プレースホルダー 8"/>
          <p:cNvSpPr>
            <a:spLocks noGrp="1"/>
          </p:cNvSpPr>
          <p:nvPr>
            <p:ph type="sldNum" sz="quarter" idx="12"/>
          </p:nvPr>
        </p:nvSpPr>
        <p:spPr/>
        <p:txBody>
          <a:bodyPr/>
          <a:lstStyle/>
          <a:p>
            <a:fld id="{4B2597C2-993C-498E-9831-9083845029F6}" type="slidenum">
              <a:rPr kumimoji="1" lang="ja-JP" altLang="en-US" smtClean="0"/>
              <a:t>‹#›</a:t>
            </a:fld>
            <a:endParaRPr kumimoji="1" lang="ja-JP" altLang="en-US"/>
          </a:p>
        </p:txBody>
      </p:sp>
    </p:spTree>
    <p:extLst>
      <p:ext uri="{BB962C8B-B14F-4D97-AF65-F5344CB8AC3E}">
        <p14:creationId xmlns:p14="http://schemas.microsoft.com/office/powerpoint/2010/main" val="42943609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1142" name="タイトル 1"/>
          <p:cNvSpPr>
            <a:spLocks noGrp="1"/>
          </p:cNvSpPr>
          <p:nvPr>
            <p:ph type="title"/>
          </p:nvPr>
        </p:nvSpPr>
        <p:spPr/>
        <p:txBody>
          <a:bodyPr/>
          <a:lstStyle/>
          <a:p>
            <a:r>
              <a:rPr kumimoji="1" lang="ja-JP" altLang="en-US"/>
              <a:t>マスター タイトルの書式設定</a:t>
            </a:r>
          </a:p>
        </p:txBody>
      </p:sp>
      <p:sp>
        <p:nvSpPr>
          <p:cNvPr id="1143" name="日付プレースホルダー 2"/>
          <p:cNvSpPr>
            <a:spLocks noGrp="1"/>
          </p:cNvSpPr>
          <p:nvPr>
            <p:ph type="dt" sz="half" idx="10"/>
          </p:nvPr>
        </p:nvSpPr>
        <p:spPr/>
        <p:txBody>
          <a:bodyPr/>
          <a:lstStyle/>
          <a:p>
            <a:fld id="{67ECCDB1-A48E-4D06-9C5A-F9D15403CB1B}" type="datetimeFigureOut">
              <a:rPr kumimoji="1" lang="ja-JP" altLang="en-US" smtClean="0"/>
              <a:t>2021/2/15</a:t>
            </a:fld>
            <a:endParaRPr kumimoji="1" lang="ja-JP" altLang="en-US"/>
          </a:p>
        </p:txBody>
      </p:sp>
      <p:sp>
        <p:nvSpPr>
          <p:cNvPr id="1144" name="フッター プレースホルダー 3"/>
          <p:cNvSpPr>
            <a:spLocks noGrp="1"/>
          </p:cNvSpPr>
          <p:nvPr>
            <p:ph type="ftr" sz="quarter" idx="11"/>
          </p:nvPr>
        </p:nvSpPr>
        <p:spPr/>
        <p:txBody>
          <a:bodyPr/>
          <a:lstStyle/>
          <a:p>
            <a:endParaRPr kumimoji="1" lang="ja-JP" altLang="en-US"/>
          </a:p>
        </p:txBody>
      </p:sp>
      <p:sp>
        <p:nvSpPr>
          <p:cNvPr id="1145" name="スライド番号プレースホルダー 4"/>
          <p:cNvSpPr>
            <a:spLocks noGrp="1"/>
          </p:cNvSpPr>
          <p:nvPr>
            <p:ph type="sldNum" sz="quarter" idx="12"/>
          </p:nvPr>
        </p:nvSpPr>
        <p:spPr/>
        <p:txBody>
          <a:bodyPr/>
          <a:lstStyle/>
          <a:p>
            <a:fld id="{4B2597C2-993C-498E-9831-9083845029F6}" type="slidenum">
              <a:rPr kumimoji="1" lang="ja-JP" altLang="en-US" smtClean="0"/>
              <a:t>‹#›</a:t>
            </a:fld>
            <a:endParaRPr kumimoji="1" lang="ja-JP" altLang="en-US"/>
          </a:p>
        </p:txBody>
      </p:sp>
    </p:spTree>
    <p:extLst>
      <p:ext uri="{BB962C8B-B14F-4D97-AF65-F5344CB8AC3E}">
        <p14:creationId xmlns:p14="http://schemas.microsoft.com/office/powerpoint/2010/main" val="6754457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1147" name="日付プレースホルダー 1"/>
          <p:cNvSpPr>
            <a:spLocks noGrp="1"/>
          </p:cNvSpPr>
          <p:nvPr>
            <p:ph type="dt" sz="half" idx="10"/>
          </p:nvPr>
        </p:nvSpPr>
        <p:spPr/>
        <p:txBody>
          <a:bodyPr/>
          <a:lstStyle/>
          <a:p>
            <a:fld id="{67ECCDB1-A48E-4D06-9C5A-F9D15403CB1B}" type="datetimeFigureOut">
              <a:rPr kumimoji="1" lang="ja-JP" altLang="en-US" smtClean="0"/>
              <a:t>2021/2/15</a:t>
            </a:fld>
            <a:endParaRPr kumimoji="1" lang="ja-JP" altLang="en-US"/>
          </a:p>
        </p:txBody>
      </p:sp>
      <p:sp>
        <p:nvSpPr>
          <p:cNvPr id="1148" name="フッター プレースホルダー 2"/>
          <p:cNvSpPr>
            <a:spLocks noGrp="1"/>
          </p:cNvSpPr>
          <p:nvPr>
            <p:ph type="ftr" sz="quarter" idx="11"/>
          </p:nvPr>
        </p:nvSpPr>
        <p:spPr/>
        <p:txBody>
          <a:bodyPr/>
          <a:lstStyle/>
          <a:p>
            <a:endParaRPr kumimoji="1" lang="ja-JP" altLang="en-US"/>
          </a:p>
        </p:txBody>
      </p:sp>
      <p:sp>
        <p:nvSpPr>
          <p:cNvPr id="1149" name="スライド番号プレースホルダー 3"/>
          <p:cNvSpPr>
            <a:spLocks noGrp="1"/>
          </p:cNvSpPr>
          <p:nvPr>
            <p:ph type="sldNum" sz="quarter" idx="12"/>
          </p:nvPr>
        </p:nvSpPr>
        <p:spPr/>
        <p:txBody>
          <a:bodyPr/>
          <a:lstStyle/>
          <a:p>
            <a:fld id="{4B2597C2-993C-498E-9831-9083845029F6}" type="slidenum">
              <a:rPr kumimoji="1" lang="ja-JP" altLang="en-US" smtClean="0"/>
              <a:t>‹#›</a:t>
            </a:fld>
            <a:endParaRPr kumimoji="1" lang="ja-JP" altLang="en-US"/>
          </a:p>
        </p:txBody>
      </p:sp>
    </p:spTree>
    <p:extLst>
      <p:ext uri="{BB962C8B-B14F-4D97-AF65-F5344CB8AC3E}">
        <p14:creationId xmlns:p14="http://schemas.microsoft.com/office/powerpoint/2010/main" val="9094469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1151"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1152"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153"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1154" name="日付プレースホルダー 4"/>
          <p:cNvSpPr>
            <a:spLocks noGrp="1"/>
          </p:cNvSpPr>
          <p:nvPr>
            <p:ph type="dt" sz="half" idx="10"/>
          </p:nvPr>
        </p:nvSpPr>
        <p:spPr/>
        <p:txBody>
          <a:bodyPr/>
          <a:lstStyle/>
          <a:p>
            <a:fld id="{67ECCDB1-A48E-4D06-9C5A-F9D15403CB1B}" type="datetimeFigureOut">
              <a:rPr kumimoji="1" lang="ja-JP" altLang="en-US" smtClean="0"/>
              <a:t>2021/2/15</a:t>
            </a:fld>
            <a:endParaRPr kumimoji="1" lang="ja-JP" altLang="en-US"/>
          </a:p>
        </p:txBody>
      </p:sp>
      <p:sp>
        <p:nvSpPr>
          <p:cNvPr id="1155" name="フッター プレースホルダー 5"/>
          <p:cNvSpPr>
            <a:spLocks noGrp="1"/>
          </p:cNvSpPr>
          <p:nvPr>
            <p:ph type="ftr" sz="quarter" idx="11"/>
          </p:nvPr>
        </p:nvSpPr>
        <p:spPr/>
        <p:txBody>
          <a:bodyPr/>
          <a:lstStyle/>
          <a:p>
            <a:endParaRPr kumimoji="1" lang="ja-JP" altLang="en-US"/>
          </a:p>
        </p:txBody>
      </p:sp>
      <p:sp>
        <p:nvSpPr>
          <p:cNvPr id="1156" name="スライド番号プレースホルダー 6"/>
          <p:cNvSpPr>
            <a:spLocks noGrp="1"/>
          </p:cNvSpPr>
          <p:nvPr>
            <p:ph type="sldNum" sz="quarter" idx="12"/>
          </p:nvPr>
        </p:nvSpPr>
        <p:spPr/>
        <p:txBody>
          <a:bodyPr/>
          <a:lstStyle/>
          <a:p>
            <a:fld id="{4B2597C2-993C-498E-9831-9083845029F6}" type="slidenum">
              <a:rPr kumimoji="1" lang="ja-JP" altLang="en-US" smtClean="0"/>
              <a:t>‹#›</a:t>
            </a:fld>
            <a:endParaRPr kumimoji="1" lang="ja-JP" altLang="en-US"/>
          </a:p>
        </p:txBody>
      </p:sp>
    </p:spTree>
    <p:extLst>
      <p:ext uri="{BB962C8B-B14F-4D97-AF65-F5344CB8AC3E}">
        <p14:creationId xmlns:p14="http://schemas.microsoft.com/office/powerpoint/2010/main" val="3925619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39" name="Title 1"/>
          <p:cNvSpPr>
            <a:spLocks noGrp="1"/>
          </p:cNvSpPr>
          <p:nvPr>
            <p:ph type="title"/>
          </p:nvPr>
        </p:nvSpPr>
        <p:spPr>
          <a:xfrm>
            <a:off x="1371600" y="793080"/>
            <a:ext cx="10240903" cy="1233488"/>
          </a:xfrm>
        </p:spPr>
        <p:txBody>
          <a:bodyPr/>
          <a:lstStyle/>
          <a:p>
            <a:r>
              <a:rPr lang="en-US"/>
              <a:t>Click to edit Master title style</a:t>
            </a:r>
            <a:endParaRPr lang="en-US" dirty="0"/>
          </a:p>
        </p:txBody>
      </p:sp>
      <p:sp>
        <p:nvSpPr>
          <p:cNvPr id="1040" name="Content Placeholder 2"/>
          <p:cNvSpPr>
            <a:spLocks noGrp="1"/>
          </p:cNvSpPr>
          <p:nvPr>
            <p:ph idx="1"/>
          </p:nvPr>
        </p:nvSpPr>
        <p:spPr>
          <a:xfrm>
            <a:off x="1371600" y="2114939"/>
            <a:ext cx="10240903" cy="395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1" name="Date Placeholder 3"/>
          <p:cNvSpPr>
            <a:spLocks noGrp="1"/>
          </p:cNvSpPr>
          <p:nvPr>
            <p:ph type="dt" sz="half" idx="10"/>
          </p:nvPr>
        </p:nvSpPr>
        <p:spPr/>
        <p:txBody>
          <a:bodyPr/>
          <a:lstStyle/>
          <a:p>
            <a:fld id="{6B12B50C-7EEE-46CD-BAF7-BBC4026D959A}" type="datetime2">
              <a:rPr lang="en-US" smtClean="0"/>
              <a:t>Monday, February 15, 2021</a:t>
            </a:fld>
            <a:endParaRPr lang="en-US" dirty="0"/>
          </a:p>
        </p:txBody>
      </p:sp>
      <p:sp>
        <p:nvSpPr>
          <p:cNvPr id="1042" name="Footer Placeholder 4"/>
          <p:cNvSpPr>
            <a:spLocks noGrp="1"/>
          </p:cNvSpPr>
          <p:nvPr>
            <p:ph type="ftr" sz="quarter" idx="11"/>
          </p:nvPr>
        </p:nvSpPr>
        <p:spPr/>
        <p:txBody>
          <a:bodyPr/>
          <a:lstStyle/>
          <a:p>
            <a:endParaRPr lang="en-US" dirty="0"/>
          </a:p>
        </p:txBody>
      </p:sp>
      <p:sp>
        <p:nvSpPr>
          <p:cNvPr id="1043" name="Slide Number Placeholder 5"/>
          <p:cNvSpPr>
            <a:spLocks noGrp="1"/>
          </p:cNvSpPr>
          <p:nvPr>
            <p:ph type="sldNum" sz="quarter" idx="12"/>
          </p:nvPr>
        </p:nvSpPr>
        <p:spPr/>
        <p:txBody>
          <a:bodyPr/>
          <a:lstStyle/>
          <a:p>
            <a:fld id="{B9EAB3BA-07EE-4B64-A177-47C30D775877}" type="slidenum">
              <a:rPr lang="en-US" smtClean="0"/>
              <a:t>‹#›</a:t>
            </a:fld>
            <a:endParaRPr lang="en-US" dirty="0"/>
          </a:p>
        </p:txBody>
      </p:sp>
    </p:spTree>
    <p:extLst>
      <p:ext uri="{BB962C8B-B14F-4D97-AF65-F5344CB8AC3E}">
        <p14:creationId xmlns:p14="http://schemas.microsoft.com/office/powerpoint/2010/main" val="24388122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1158"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1159"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1160"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1161" name="日付プレースホルダー 4"/>
          <p:cNvSpPr>
            <a:spLocks noGrp="1"/>
          </p:cNvSpPr>
          <p:nvPr>
            <p:ph type="dt" sz="half" idx="10"/>
          </p:nvPr>
        </p:nvSpPr>
        <p:spPr/>
        <p:txBody>
          <a:bodyPr/>
          <a:lstStyle/>
          <a:p>
            <a:fld id="{67ECCDB1-A48E-4D06-9C5A-F9D15403CB1B}" type="datetimeFigureOut">
              <a:rPr kumimoji="1" lang="ja-JP" altLang="en-US" smtClean="0"/>
              <a:t>2021/2/15</a:t>
            </a:fld>
            <a:endParaRPr kumimoji="1" lang="ja-JP" altLang="en-US"/>
          </a:p>
        </p:txBody>
      </p:sp>
      <p:sp>
        <p:nvSpPr>
          <p:cNvPr id="1162" name="フッター プレースホルダー 5"/>
          <p:cNvSpPr>
            <a:spLocks noGrp="1"/>
          </p:cNvSpPr>
          <p:nvPr>
            <p:ph type="ftr" sz="quarter" idx="11"/>
          </p:nvPr>
        </p:nvSpPr>
        <p:spPr/>
        <p:txBody>
          <a:bodyPr/>
          <a:lstStyle/>
          <a:p>
            <a:endParaRPr kumimoji="1" lang="ja-JP" altLang="en-US"/>
          </a:p>
        </p:txBody>
      </p:sp>
      <p:sp>
        <p:nvSpPr>
          <p:cNvPr id="1163" name="スライド番号プレースホルダー 6"/>
          <p:cNvSpPr>
            <a:spLocks noGrp="1"/>
          </p:cNvSpPr>
          <p:nvPr>
            <p:ph type="sldNum" sz="quarter" idx="12"/>
          </p:nvPr>
        </p:nvSpPr>
        <p:spPr/>
        <p:txBody>
          <a:bodyPr/>
          <a:lstStyle/>
          <a:p>
            <a:fld id="{4B2597C2-993C-498E-9831-9083845029F6}" type="slidenum">
              <a:rPr kumimoji="1" lang="ja-JP" altLang="en-US" smtClean="0"/>
              <a:t>‹#›</a:t>
            </a:fld>
            <a:endParaRPr kumimoji="1" lang="ja-JP" altLang="en-US"/>
          </a:p>
        </p:txBody>
      </p:sp>
    </p:spTree>
    <p:extLst>
      <p:ext uri="{BB962C8B-B14F-4D97-AF65-F5344CB8AC3E}">
        <p14:creationId xmlns:p14="http://schemas.microsoft.com/office/powerpoint/2010/main" val="1511352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1165" name="タイトル 1"/>
          <p:cNvSpPr>
            <a:spLocks noGrp="1"/>
          </p:cNvSpPr>
          <p:nvPr>
            <p:ph type="title"/>
          </p:nvPr>
        </p:nvSpPr>
        <p:spPr/>
        <p:txBody>
          <a:bodyPr/>
          <a:lstStyle/>
          <a:p>
            <a:r>
              <a:rPr kumimoji="1" lang="ja-JP" altLang="en-US"/>
              <a:t>マスター タイトルの書式設定</a:t>
            </a:r>
          </a:p>
        </p:txBody>
      </p:sp>
      <p:sp>
        <p:nvSpPr>
          <p:cNvPr id="1166"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167" name="日付プレースホルダー 3"/>
          <p:cNvSpPr>
            <a:spLocks noGrp="1"/>
          </p:cNvSpPr>
          <p:nvPr>
            <p:ph type="dt" sz="half" idx="10"/>
          </p:nvPr>
        </p:nvSpPr>
        <p:spPr/>
        <p:txBody>
          <a:bodyPr/>
          <a:lstStyle/>
          <a:p>
            <a:fld id="{67ECCDB1-A48E-4D06-9C5A-F9D15403CB1B}" type="datetimeFigureOut">
              <a:rPr kumimoji="1" lang="ja-JP" altLang="en-US" smtClean="0"/>
              <a:t>2021/2/15</a:t>
            </a:fld>
            <a:endParaRPr kumimoji="1" lang="ja-JP" altLang="en-US"/>
          </a:p>
        </p:txBody>
      </p:sp>
      <p:sp>
        <p:nvSpPr>
          <p:cNvPr id="1168" name="フッター プレースホルダー 4"/>
          <p:cNvSpPr>
            <a:spLocks noGrp="1"/>
          </p:cNvSpPr>
          <p:nvPr>
            <p:ph type="ftr" sz="quarter" idx="11"/>
          </p:nvPr>
        </p:nvSpPr>
        <p:spPr/>
        <p:txBody>
          <a:bodyPr/>
          <a:lstStyle/>
          <a:p>
            <a:endParaRPr kumimoji="1" lang="ja-JP" altLang="en-US"/>
          </a:p>
        </p:txBody>
      </p:sp>
      <p:sp>
        <p:nvSpPr>
          <p:cNvPr id="1169" name="スライド番号プレースホルダー 5"/>
          <p:cNvSpPr>
            <a:spLocks noGrp="1"/>
          </p:cNvSpPr>
          <p:nvPr>
            <p:ph type="sldNum" sz="quarter" idx="12"/>
          </p:nvPr>
        </p:nvSpPr>
        <p:spPr/>
        <p:txBody>
          <a:bodyPr/>
          <a:lstStyle/>
          <a:p>
            <a:fld id="{4B2597C2-993C-498E-9831-9083845029F6}" type="slidenum">
              <a:rPr kumimoji="1" lang="ja-JP" altLang="en-US" smtClean="0"/>
              <a:t>‹#›</a:t>
            </a:fld>
            <a:endParaRPr kumimoji="1" lang="ja-JP" altLang="en-US"/>
          </a:p>
        </p:txBody>
      </p:sp>
    </p:spTree>
    <p:extLst>
      <p:ext uri="{BB962C8B-B14F-4D97-AF65-F5344CB8AC3E}">
        <p14:creationId xmlns:p14="http://schemas.microsoft.com/office/powerpoint/2010/main" val="42204746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1171"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1172"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173" name="日付プレースホルダー 3"/>
          <p:cNvSpPr>
            <a:spLocks noGrp="1"/>
          </p:cNvSpPr>
          <p:nvPr>
            <p:ph type="dt" sz="half" idx="10"/>
          </p:nvPr>
        </p:nvSpPr>
        <p:spPr/>
        <p:txBody>
          <a:bodyPr/>
          <a:lstStyle/>
          <a:p>
            <a:fld id="{67ECCDB1-A48E-4D06-9C5A-F9D15403CB1B}" type="datetimeFigureOut">
              <a:rPr kumimoji="1" lang="ja-JP" altLang="en-US" smtClean="0"/>
              <a:t>2021/2/15</a:t>
            </a:fld>
            <a:endParaRPr kumimoji="1" lang="ja-JP" altLang="en-US"/>
          </a:p>
        </p:txBody>
      </p:sp>
      <p:sp>
        <p:nvSpPr>
          <p:cNvPr id="1174" name="フッター プレースホルダー 4"/>
          <p:cNvSpPr>
            <a:spLocks noGrp="1"/>
          </p:cNvSpPr>
          <p:nvPr>
            <p:ph type="ftr" sz="quarter" idx="11"/>
          </p:nvPr>
        </p:nvSpPr>
        <p:spPr/>
        <p:txBody>
          <a:bodyPr/>
          <a:lstStyle/>
          <a:p>
            <a:endParaRPr kumimoji="1" lang="ja-JP" altLang="en-US"/>
          </a:p>
        </p:txBody>
      </p:sp>
      <p:sp>
        <p:nvSpPr>
          <p:cNvPr id="1175" name="スライド番号プレースホルダー 5"/>
          <p:cNvSpPr>
            <a:spLocks noGrp="1"/>
          </p:cNvSpPr>
          <p:nvPr>
            <p:ph type="sldNum" sz="quarter" idx="12"/>
          </p:nvPr>
        </p:nvSpPr>
        <p:spPr/>
        <p:txBody>
          <a:bodyPr/>
          <a:lstStyle/>
          <a:p>
            <a:fld id="{4B2597C2-993C-498E-9831-9083845029F6}" type="slidenum">
              <a:rPr kumimoji="1" lang="ja-JP" altLang="en-US" smtClean="0"/>
              <a:t>‹#›</a:t>
            </a:fld>
            <a:endParaRPr kumimoji="1" lang="ja-JP" altLang="en-US"/>
          </a:p>
        </p:txBody>
      </p:sp>
    </p:spTree>
    <p:extLst>
      <p:ext uri="{BB962C8B-B14F-4D97-AF65-F5344CB8AC3E}">
        <p14:creationId xmlns:p14="http://schemas.microsoft.com/office/powerpoint/2010/main" val="4245527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5" name="Title 1"/>
          <p:cNvSpPr>
            <a:spLocks noGrp="1"/>
          </p:cNvSpPr>
          <p:nvPr>
            <p:ph type="title"/>
          </p:nvPr>
        </p:nvSpPr>
        <p:spPr>
          <a:xfrm>
            <a:off x="1380930" y="1709738"/>
            <a:ext cx="9966519" cy="2852737"/>
          </a:xfrm>
        </p:spPr>
        <p:txBody>
          <a:bodyPr anchor="b">
            <a:normAutofit/>
          </a:bodyPr>
          <a:lstStyle>
            <a:lvl1pPr>
              <a:defRPr sz="4400" spc="750" baseline="0"/>
            </a:lvl1pPr>
          </a:lstStyle>
          <a:p>
            <a:r>
              <a:rPr lang="en-US"/>
              <a:t>Click to edit Master title style</a:t>
            </a:r>
            <a:endParaRPr lang="en-US" dirty="0"/>
          </a:p>
        </p:txBody>
      </p:sp>
      <p:sp>
        <p:nvSpPr>
          <p:cNvPr id="1046" name="Text Placeholder 2"/>
          <p:cNvSpPr>
            <a:spLocks noGrp="1"/>
          </p:cNvSpPr>
          <p:nvPr>
            <p:ph type="body" idx="1" hasCustomPrompt="1"/>
          </p:nvPr>
        </p:nvSpPr>
        <p:spPr>
          <a:xfrm>
            <a:off x="1380930" y="4976327"/>
            <a:ext cx="9966520" cy="1113323"/>
          </a:xfrm>
        </p:spPr>
        <p:txBody>
          <a:bodyPr>
            <a:normAutofit/>
          </a:bodyPr>
          <a:lstStyle>
            <a:lvl1pPr marL="0" indent="0">
              <a:buNone/>
              <a:defRPr sz="1200" spc="6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1047" name="Date Placeholder 3"/>
          <p:cNvSpPr>
            <a:spLocks noGrp="1"/>
          </p:cNvSpPr>
          <p:nvPr>
            <p:ph type="dt" sz="half" idx="10"/>
          </p:nvPr>
        </p:nvSpPr>
        <p:spPr/>
        <p:txBody>
          <a:bodyPr/>
          <a:lstStyle/>
          <a:p>
            <a:fld id="{8D4211C4-AE09-4254-A5E3-6DA9B099C971}" type="datetime2">
              <a:rPr lang="en-US" smtClean="0"/>
              <a:t>Monday, February 15, 2021</a:t>
            </a:fld>
            <a:endParaRPr lang="en-US" dirty="0"/>
          </a:p>
        </p:txBody>
      </p:sp>
      <p:sp>
        <p:nvSpPr>
          <p:cNvPr id="1048" name="Footer Placeholder 4"/>
          <p:cNvSpPr>
            <a:spLocks noGrp="1"/>
          </p:cNvSpPr>
          <p:nvPr>
            <p:ph type="ftr" sz="quarter" idx="11"/>
          </p:nvPr>
        </p:nvSpPr>
        <p:spPr/>
        <p:txBody>
          <a:bodyPr/>
          <a:lstStyle/>
          <a:p>
            <a:endParaRPr lang="en-US" dirty="0"/>
          </a:p>
        </p:txBody>
      </p:sp>
      <p:sp>
        <p:nvSpPr>
          <p:cNvPr id="1049" name="Slide Number Placeholder 5"/>
          <p:cNvSpPr>
            <a:spLocks noGrp="1"/>
          </p:cNvSpPr>
          <p:nvPr>
            <p:ph type="sldNum" sz="quarter" idx="12"/>
          </p:nvPr>
        </p:nvSpPr>
        <p:spPr/>
        <p:txBody>
          <a:bodyPr/>
          <a:lstStyle/>
          <a:p>
            <a:fld id="{B9EAB3BA-07EE-4B64-A177-47C30D775877}" type="slidenum">
              <a:rPr lang="en-US" smtClean="0"/>
              <a:t>‹#›</a:t>
            </a:fld>
            <a:endParaRPr lang="en-US" dirty="0"/>
          </a:p>
        </p:txBody>
      </p:sp>
    </p:spTree>
    <p:extLst>
      <p:ext uri="{BB962C8B-B14F-4D97-AF65-F5344CB8AC3E}">
        <p14:creationId xmlns:p14="http://schemas.microsoft.com/office/powerpoint/2010/main" val="596474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51" name="Title 1"/>
          <p:cNvSpPr>
            <a:spLocks noGrp="1"/>
          </p:cNvSpPr>
          <p:nvPr>
            <p:ph type="title"/>
          </p:nvPr>
        </p:nvSpPr>
        <p:spPr>
          <a:xfrm>
            <a:off x="1044054" y="457200"/>
            <a:ext cx="10309745" cy="1233488"/>
          </a:xfrm>
        </p:spPr>
        <p:txBody>
          <a:bodyPr>
            <a:normAutofit/>
          </a:bodyPr>
          <a:lstStyle>
            <a:lvl1pPr>
              <a:defRPr sz="3200"/>
            </a:lvl1pPr>
          </a:lstStyle>
          <a:p>
            <a:r>
              <a:rPr lang="en-US"/>
              <a:t>Click to edit Master title style</a:t>
            </a:r>
            <a:endParaRPr lang="en-US" dirty="0"/>
          </a:p>
        </p:txBody>
      </p:sp>
      <p:sp>
        <p:nvSpPr>
          <p:cNvPr id="1052" name="Content Placeholder 2"/>
          <p:cNvSpPr>
            <a:spLocks noGrp="1"/>
          </p:cNvSpPr>
          <p:nvPr>
            <p:ph sz="half" idx="1"/>
          </p:nvPr>
        </p:nvSpPr>
        <p:spPr>
          <a:xfrm>
            <a:off x="1044054" y="1996141"/>
            <a:ext cx="4975746" cy="41808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53" name="Content Placeholder 3"/>
          <p:cNvSpPr>
            <a:spLocks noGrp="1"/>
          </p:cNvSpPr>
          <p:nvPr>
            <p:ph sz="half" idx="2"/>
          </p:nvPr>
        </p:nvSpPr>
        <p:spPr>
          <a:xfrm>
            <a:off x="6172200" y="1996141"/>
            <a:ext cx="5181600" cy="41808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54" name="Date Placeholder 4"/>
          <p:cNvSpPr>
            <a:spLocks noGrp="1"/>
          </p:cNvSpPr>
          <p:nvPr>
            <p:ph type="dt" sz="half" idx="10"/>
          </p:nvPr>
        </p:nvSpPr>
        <p:spPr/>
        <p:txBody>
          <a:bodyPr/>
          <a:lstStyle/>
          <a:p>
            <a:fld id="{681742C3-E082-4760-93B2-E209268DD00C}" type="datetime2">
              <a:rPr lang="en-US" smtClean="0"/>
              <a:t>Monday, February 15, 2021</a:t>
            </a:fld>
            <a:endParaRPr lang="en-US" dirty="0"/>
          </a:p>
        </p:txBody>
      </p:sp>
      <p:sp>
        <p:nvSpPr>
          <p:cNvPr id="1055" name="Footer Placeholder 5"/>
          <p:cNvSpPr>
            <a:spLocks noGrp="1"/>
          </p:cNvSpPr>
          <p:nvPr>
            <p:ph type="ftr" sz="quarter" idx="11"/>
          </p:nvPr>
        </p:nvSpPr>
        <p:spPr/>
        <p:txBody>
          <a:bodyPr/>
          <a:lstStyle/>
          <a:p>
            <a:endParaRPr lang="en-US" dirty="0"/>
          </a:p>
        </p:txBody>
      </p:sp>
      <p:sp>
        <p:nvSpPr>
          <p:cNvPr id="1056" name="Slide Number Placeholder 6"/>
          <p:cNvSpPr>
            <a:spLocks noGrp="1"/>
          </p:cNvSpPr>
          <p:nvPr>
            <p:ph type="sldNum" sz="quarter" idx="12"/>
          </p:nvPr>
        </p:nvSpPr>
        <p:spPr/>
        <p:txBody>
          <a:bodyPr/>
          <a:lstStyle/>
          <a:p>
            <a:fld id="{B9EAB3BA-07EE-4B64-A177-47C30D775877}" type="slidenum">
              <a:rPr lang="en-US" smtClean="0"/>
              <a:t>‹#›</a:t>
            </a:fld>
            <a:endParaRPr lang="en-US" dirty="0"/>
          </a:p>
        </p:txBody>
      </p:sp>
    </p:spTree>
    <p:extLst>
      <p:ext uri="{BB962C8B-B14F-4D97-AF65-F5344CB8AC3E}">
        <p14:creationId xmlns:p14="http://schemas.microsoft.com/office/powerpoint/2010/main" val="63213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58" name="Title 1"/>
          <p:cNvSpPr>
            <a:spLocks noGrp="1"/>
          </p:cNvSpPr>
          <p:nvPr>
            <p:ph type="title"/>
          </p:nvPr>
        </p:nvSpPr>
        <p:spPr>
          <a:xfrm>
            <a:off x="1368490" y="457200"/>
            <a:ext cx="9986898" cy="1233488"/>
          </a:xfrm>
        </p:spPr>
        <p:txBody>
          <a:bodyPr>
            <a:normAutofit/>
          </a:bodyPr>
          <a:lstStyle>
            <a:lvl1pPr>
              <a:defRPr sz="2800"/>
            </a:lvl1pPr>
          </a:lstStyle>
          <a:p>
            <a:r>
              <a:rPr lang="en-US"/>
              <a:t>Click to edit Master title style</a:t>
            </a:r>
            <a:endParaRPr lang="en-US" dirty="0"/>
          </a:p>
        </p:txBody>
      </p:sp>
      <p:sp>
        <p:nvSpPr>
          <p:cNvPr id="1059" name="Text Placeholder 2"/>
          <p:cNvSpPr>
            <a:spLocks noGrp="1"/>
          </p:cNvSpPr>
          <p:nvPr>
            <p:ph type="body" idx="1"/>
          </p:nvPr>
        </p:nvSpPr>
        <p:spPr>
          <a:xfrm>
            <a:off x="1368490" y="1681163"/>
            <a:ext cx="462908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60" name="Content Placeholder 3"/>
          <p:cNvSpPr>
            <a:spLocks noGrp="1"/>
          </p:cNvSpPr>
          <p:nvPr>
            <p:ph sz="half" idx="2"/>
          </p:nvPr>
        </p:nvSpPr>
        <p:spPr>
          <a:xfrm>
            <a:off x="1368490" y="2505075"/>
            <a:ext cx="4629085"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61" name="Text Placeholder 4"/>
          <p:cNvSpPr>
            <a:spLocks noGrp="1"/>
          </p:cNvSpPr>
          <p:nvPr>
            <p:ph type="body" sz="quarter" idx="3"/>
          </p:nvPr>
        </p:nvSpPr>
        <p:spPr>
          <a:xfrm>
            <a:off x="6344816" y="1681163"/>
            <a:ext cx="501057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62" name="Content Placeholder 5"/>
          <p:cNvSpPr>
            <a:spLocks noGrp="1"/>
          </p:cNvSpPr>
          <p:nvPr>
            <p:ph sz="quarter" idx="4"/>
          </p:nvPr>
        </p:nvSpPr>
        <p:spPr>
          <a:xfrm>
            <a:off x="6344814" y="2505075"/>
            <a:ext cx="5010573"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63" name="Date Placeholder 6"/>
          <p:cNvSpPr>
            <a:spLocks noGrp="1"/>
          </p:cNvSpPr>
          <p:nvPr>
            <p:ph type="dt" sz="half" idx="10"/>
          </p:nvPr>
        </p:nvSpPr>
        <p:spPr/>
        <p:txBody>
          <a:bodyPr/>
          <a:lstStyle/>
          <a:p>
            <a:fld id="{3B6FC950-F824-48B9-B984-CAEE265865E5}" type="datetime2">
              <a:rPr lang="en-US" smtClean="0"/>
              <a:t>Monday, February 15, 2021</a:t>
            </a:fld>
            <a:endParaRPr lang="en-US" dirty="0"/>
          </a:p>
        </p:txBody>
      </p:sp>
      <p:sp>
        <p:nvSpPr>
          <p:cNvPr id="1064" name="Footer Placeholder 7"/>
          <p:cNvSpPr>
            <a:spLocks noGrp="1"/>
          </p:cNvSpPr>
          <p:nvPr>
            <p:ph type="ftr" sz="quarter" idx="11"/>
          </p:nvPr>
        </p:nvSpPr>
        <p:spPr/>
        <p:txBody>
          <a:bodyPr/>
          <a:lstStyle/>
          <a:p>
            <a:endParaRPr lang="en-US" dirty="0"/>
          </a:p>
        </p:txBody>
      </p:sp>
      <p:sp>
        <p:nvSpPr>
          <p:cNvPr id="1065" name="Slide Number Placeholder 8"/>
          <p:cNvSpPr>
            <a:spLocks noGrp="1"/>
          </p:cNvSpPr>
          <p:nvPr>
            <p:ph type="sldNum" sz="quarter" idx="12"/>
          </p:nvPr>
        </p:nvSpPr>
        <p:spPr/>
        <p:txBody>
          <a:bodyPr/>
          <a:lstStyle/>
          <a:p>
            <a:fld id="{B9EAB3BA-07EE-4B64-A177-47C30D775877}" type="slidenum">
              <a:rPr lang="en-US" smtClean="0"/>
              <a:t>‹#›</a:t>
            </a:fld>
            <a:endParaRPr lang="en-US" dirty="0"/>
          </a:p>
        </p:txBody>
      </p:sp>
    </p:spTree>
    <p:extLst>
      <p:ext uri="{BB962C8B-B14F-4D97-AF65-F5344CB8AC3E}">
        <p14:creationId xmlns:p14="http://schemas.microsoft.com/office/powerpoint/2010/main" val="1808485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67" name="Title 1"/>
          <p:cNvSpPr>
            <a:spLocks noGrp="1"/>
          </p:cNvSpPr>
          <p:nvPr>
            <p:ph type="title"/>
          </p:nvPr>
        </p:nvSpPr>
        <p:spPr>
          <a:xfrm>
            <a:off x="1371599" y="457200"/>
            <a:ext cx="9982199" cy="1233488"/>
          </a:xfrm>
        </p:spPr>
        <p:txBody>
          <a:bodyPr>
            <a:normAutofit/>
          </a:bodyPr>
          <a:lstStyle>
            <a:lvl1pPr>
              <a:defRPr sz="3200"/>
            </a:lvl1pPr>
          </a:lstStyle>
          <a:p>
            <a:r>
              <a:rPr lang="en-US"/>
              <a:t>Click to edit Master title style</a:t>
            </a:r>
            <a:endParaRPr lang="en-US" dirty="0"/>
          </a:p>
        </p:txBody>
      </p:sp>
      <p:sp>
        <p:nvSpPr>
          <p:cNvPr id="1068" name="Date Placeholder 2"/>
          <p:cNvSpPr>
            <a:spLocks noGrp="1"/>
          </p:cNvSpPr>
          <p:nvPr>
            <p:ph type="dt" sz="half" idx="10"/>
          </p:nvPr>
        </p:nvSpPr>
        <p:spPr/>
        <p:txBody>
          <a:bodyPr/>
          <a:lstStyle/>
          <a:p>
            <a:fld id="{BC8E3A0F-68E7-4D17-BB84-ED1BA4F6AC6B}" type="datetime2">
              <a:rPr lang="en-US" smtClean="0"/>
              <a:t>Monday, February 15, 2021</a:t>
            </a:fld>
            <a:endParaRPr lang="en-US" dirty="0"/>
          </a:p>
        </p:txBody>
      </p:sp>
      <p:sp>
        <p:nvSpPr>
          <p:cNvPr id="1069" name="Footer Placeholder 3"/>
          <p:cNvSpPr>
            <a:spLocks noGrp="1"/>
          </p:cNvSpPr>
          <p:nvPr>
            <p:ph type="ftr" sz="quarter" idx="11"/>
          </p:nvPr>
        </p:nvSpPr>
        <p:spPr/>
        <p:txBody>
          <a:bodyPr/>
          <a:lstStyle/>
          <a:p>
            <a:endParaRPr lang="en-US" dirty="0"/>
          </a:p>
        </p:txBody>
      </p:sp>
      <p:sp>
        <p:nvSpPr>
          <p:cNvPr id="1070" name="Slide Number Placeholder 4"/>
          <p:cNvSpPr>
            <a:spLocks noGrp="1"/>
          </p:cNvSpPr>
          <p:nvPr>
            <p:ph type="sldNum" sz="quarter" idx="12"/>
          </p:nvPr>
        </p:nvSpPr>
        <p:spPr/>
        <p:txBody>
          <a:bodyPr/>
          <a:lstStyle/>
          <a:p>
            <a:fld id="{B9EAB3BA-07EE-4B64-A177-47C30D775877}" type="slidenum">
              <a:rPr lang="en-US" smtClean="0"/>
              <a:t>‹#›</a:t>
            </a:fld>
            <a:endParaRPr lang="en-US" dirty="0"/>
          </a:p>
        </p:txBody>
      </p:sp>
    </p:spTree>
    <p:extLst>
      <p:ext uri="{BB962C8B-B14F-4D97-AF65-F5344CB8AC3E}">
        <p14:creationId xmlns:p14="http://schemas.microsoft.com/office/powerpoint/2010/main" val="1948830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72" name="Date Placeholder 1"/>
          <p:cNvSpPr>
            <a:spLocks noGrp="1"/>
          </p:cNvSpPr>
          <p:nvPr>
            <p:ph type="dt" sz="half" idx="10"/>
          </p:nvPr>
        </p:nvSpPr>
        <p:spPr/>
        <p:txBody>
          <a:bodyPr/>
          <a:lstStyle/>
          <a:p>
            <a:fld id="{EDB7BC4F-EDA1-4BA2-BFF3-FE5B31CCB58B}" type="datetime2">
              <a:rPr lang="en-US" smtClean="0"/>
              <a:t>Monday, February 15, 2021</a:t>
            </a:fld>
            <a:endParaRPr lang="en-US" dirty="0"/>
          </a:p>
        </p:txBody>
      </p:sp>
      <p:sp>
        <p:nvSpPr>
          <p:cNvPr id="1073" name="Footer Placeholder 2"/>
          <p:cNvSpPr>
            <a:spLocks noGrp="1"/>
          </p:cNvSpPr>
          <p:nvPr>
            <p:ph type="ftr" sz="quarter" idx="11"/>
          </p:nvPr>
        </p:nvSpPr>
        <p:spPr/>
        <p:txBody>
          <a:bodyPr/>
          <a:lstStyle/>
          <a:p>
            <a:endParaRPr lang="en-US" dirty="0"/>
          </a:p>
        </p:txBody>
      </p:sp>
      <p:sp>
        <p:nvSpPr>
          <p:cNvPr id="1074" name="Slide Number Placeholder 3"/>
          <p:cNvSpPr>
            <a:spLocks noGrp="1"/>
          </p:cNvSpPr>
          <p:nvPr>
            <p:ph type="sldNum" sz="quarter" idx="12"/>
          </p:nvPr>
        </p:nvSpPr>
        <p:spPr/>
        <p:txBody>
          <a:bodyPr/>
          <a:lstStyle/>
          <a:p>
            <a:fld id="{B9EAB3BA-07EE-4B64-A177-47C30D775877}" type="slidenum">
              <a:rPr lang="en-US" smtClean="0"/>
              <a:t>‹#›</a:t>
            </a:fld>
            <a:endParaRPr lang="en-US" dirty="0"/>
          </a:p>
        </p:txBody>
      </p:sp>
    </p:spTree>
    <p:extLst>
      <p:ext uri="{BB962C8B-B14F-4D97-AF65-F5344CB8AC3E}">
        <p14:creationId xmlns:p14="http://schemas.microsoft.com/office/powerpoint/2010/main" val="1051737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76" name="Title 1"/>
          <p:cNvSpPr>
            <a:spLocks noGrp="1"/>
          </p:cNvSpPr>
          <p:nvPr>
            <p:ph type="title"/>
          </p:nvPr>
        </p:nvSpPr>
        <p:spPr>
          <a:xfrm>
            <a:off x="1318755" y="457200"/>
            <a:ext cx="3932237" cy="1921434"/>
          </a:xfrm>
        </p:spPr>
        <p:txBody>
          <a:bodyPr anchor="b"/>
          <a:lstStyle>
            <a:lvl1pPr>
              <a:defRPr sz="3200"/>
            </a:lvl1pPr>
          </a:lstStyle>
          <a:p>
            <a:r>
              <a:rPr lang="en-US"/>
              <a:t>Click to edit Master title style</a:t>
            </a:r>
            <a:endParaRPr lang="en-US" dirty="0"/>
          </a:p>
        </p:txBody>
      </p:sp>
      <p:sp>
        <p:nvSpPr>
          <p:cNvPr id="1077" name="Content Placeholder 2"/>
          <p:cNvSpPr>
            <a:spLocks noGrp="1"/>
          </p:cNvSpPr>
          <p:nvPr>
            <p:ph idx="1"/>
          </p:nvPr>
        </p:nvSpPr>
        <p:spPr>
          <a:xfrm>
            <a:off x="5648130" y="987425"/>
            <a:ext cx="5707257" cy="4873625"/>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78" name="Text Placeholder 3"/>
          <p:cNvSpPr>
            <a:spLocks noGrp="1"/>
          </p:cNvSpPr>
          <p:nvPr>
            <p:ph type="body" sz="half" idx="2"/>
          </p:nvPr>
        </p:nvSpPr>
        <p:spPr>
          <a:xfrm>
            <a:off x="1318755" y="2799184"/>
            <a:ext cx="3932237" cy="306980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79" name="Date Placeholder 4"/>
          <p:cNvSpPr>
            <a:spLocks noGrp="1"/>
          </p:cNvSpPr>
          <p:nvPr>
            <p:ph type="dt" sz="half" idx="10"/>
          </p:nvPr>
        </p:nvSpPr>
        <p:spPr/>
        <p:txBody>
          <a:bodyPr/>
          <a:lstStyle/>
          <a:p>
            <a:fld id="{3AAE694C-1394-4838-A564-7380835C2E77}" type="datetime2">
              <a:rPr lang="en-US" smtClean="0"/>
              <a:t>Monday, February 15, 2021</a:t>
            </a:fld>
            <a:endParaRPr lang="en-US" dirty="0"/>
          </a:p>
        </p:txBody>
      </p:sp>
      <p:sp>
        <p:nvSpPr>
          <p:cNvPr id="1080" name="Footer Placeholder 5"/>
          <p:cNvSpPr>
            <a:spLocks noGrp="1"/>
          </p:cNvSpPr>
          <p:nvPr>
            <p:ph type="ftr" sz="quarter" idx="11"/>
          </p:nvPr>
        </p:nvSpPr>
        <p:spPr/>
        <p:txBody>
          <a:bodyPr/>
          <a:lstStyle/>
          <a:p>
            <a:endParaRPr lang="en-US" dirty="0"/>
          </a:p>
        </p:txBody>
      </p:sp>
      <p:sp>
        <p:nvSpPr>
          <p:cNvPr id="1081" name="Slide Number Placeholder 6"/>
          <p:cNvSpPr>
            <a:spLocks noGrp="1"/>
          </p:cNvSpPr>
          <p:nvPr>
            <p:ph type="sldNum" sz="quarter" idx="12"/>
          </p:nvPr>
        </p:nvSpPr>
        <p:spPr/>
        <p:txBody>
          <a:bodyPr/>
          <a:lstStyle/>
          <a:p>
            <a:fld id="{B9EAB3BA-07EE-4B64-A177-47C30D775877}" type="slidenum">
              <a:rPr lang="en-US" smtClean="0"/>
              <a:t>‹#›</a:t>
            </a:fld>
            <a:endParaRPr lang="en-US" dirty="0"/>
          </a:p>
        </p:txBody>
      </p:sp>
    </p:spTree>
    <p:extLst>
      <p:ext uri="{BB962C8B-B14F-4D97-AF65-F5344CB8AC3E}">
        <p14:creationId xmlns:p14="http://schemas.microsoft.com/office/powerpoint/2010/main" val="3422685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83" name="Title 1"/>
          <p:cNvSpPr>
            <a:spLocks noGrp="1"/>
          </p:cNvSpPr>
          <p:nvPr>
            <p:ph type="title"/>
          </p:nvPr>
        </p:nvSpPr>
        <p:spPr>
          <a:xfrm>
            <a:off x="1378966" y="681135"/>
            <a:ext cx="3932237" cy="1600200"/>
          </a:xfrm>
        </p:spPr>
        <p:txBody>
          <a:bodyPr anchor="b"/>
          <a:lstStyle>
            <a:lvl1pPr>
              <a:defRPr sz="3200"/>
            </a:lvl1pPr>
          </a:lstStyle>
          <a:p>
            <a:r>
              <a:rPr lang="en-US"/>
              <a:t>Click to edit Master title style</a:t>
            </a:r>
            <a:endParaRPr lang="en-US" dirty="0"/>
          </a:p>
        </p:txBody>
      </p:sp>
      <p:sp>
        <p:nvSpPr>
          <p:cNvPr id="1084" name="Picture Placeholder 2"/>
          <p:cNvSpPr>
            <a:spLocks noGrp="1"/>
          </p:cNvSpPr>
          <p:nvPr>
            <p:ph type="pic" idx="1"/>
          </p:nvPr>
        </p:nvSpPr>
        <p:spPr>
          <a:xfrm>
            <a:off x="5834742" y="858417"/>
            <a:ext cx="5520645" cy="500263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085" name="Text Placeholder 3"/>
          <p:cNvSpPr>
            <a:spLocks noGrp="1"/>
          </p:cNvSpPr>
          <p:nvPr>
            <p:ph type="body" sz="half" idx="2"/>
          </p:nvPr>
        </p:nvSpPr>
        <p:spPr>
          <a:xfrm>
            <a:off x="1378966" y="2281335"/>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86" name="Date Placeholder 4"/>
          <p:cNvSpPr>
            <a:spLocks noGrp="1"/>
          </p:cNvSpPr>
          <p:nvPr>
            <p:ph type="dt" sz="half" idx="10"/>
          </p:nvPr>
        </p:nvSpPr>
        <p:spPr/>
        <p:txBody>
          <a:bodyPr/>
          <a:lstStyle/>
          <a:p>
            <a:fld id="{CAB84B19-1A00-4EDB-8425-E1827A377364}" type="datetime2">
              <a:rPr lang="en-US" smtClean="0"/>
              <a:t>Monday, February 15, 2021</a:t>
            </a:fld>
            <a:endParaRPr lang="en-US" dirty="0"/>
          </a:p>
        </p:txBody>
      </p:sp>
      <p:sp>
        <p:nvSpPr>
          <p:cNvPr id="1087" name="Footer Placeholder 5"/>
          <p:cNvSpPr>
            <a:spLocks noGrp="1"/>
          </p:cNvSpPr>
          <p:nvPr>
            <p:ph type="ftr" sz="quarter" idx="11"/>
          </p:nvPr>
        </p:nvSpPr>
        <p:spPr/>
        <p:txBody>
          <a:bodyPr/>
          <a:lstStyle/>
          <a:p>
            <a:endParaRPr lang="en-US" dirty="0"/>
          </a:p>
        </p:txBody>
      </p:sp>
      <p:sp>
        <p:nvSpPr>
          <p:cNvPr id="1088" name="Slide Number Placeholder 6"/>
          <p:cNvSpPr>
            <a:spLocks noGrp="1"/>
          </p:cNvSpPr>
          <p:nvPr>
            <p:ph type="sldNum" sz="quarter" idx="12"/>
          </p:nvPr>
        </p:nvSpPr>
        <p:spPr/>
        <p:txBody>
          <a:bodyPr/>
          <a:lstStyle/>
          <a:p>
            <a:fld id="{B9EAB3BA-07EE-4B64-A177-47C30D775877}" type="slidenum">
              <a:rPr lang="en-US" smtClean="0"/>
              <a:t>‹#›</a:t>
            </a:fld>
            <a:endParaRPr lang="en-US" dirty="0"/>
          </a:p>
        </p:txBody>
      </p:sp>
    </p:spTree>
    <p:extLst>
      <p:ext uri="{BB962C8B-B14F-4D97-AF65-F5344CB8AC3E}">
        <p14:creationId xmlns:p14="http://schemas.microsoft.com/office/powerpoint/2010/main" val="1108130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5" name="Rectangle 9"/>
          <p:cNvSpPr/>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6" name="Rectangle 10"/>
          <p:cNvSpPr/>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7" name="Title Placeholder 1"/>
          <p:cNvSpPr>
            <a:spLocks noGrp="1"/>
          </p:cNvSpPr>
          <p:nvPr>
            <p:ph type="title"/>
          </p:nvPr>
        </p:nvSpPr>
        <p:spPr>
          <a:xfrm>
            <a:off x="1371600" y="361666"/>
            <a:ext cx="9810376" cy="1659404"/>
          </a:xfrm>
          <a:prstGeom prst="rect">
            <a:avLst/>
          </a:prstGeom>
        </p:spPr>
        <p:txBody>
          <a:bodyPr vert="horz" lIns="0" tIns="0" rIns="0" bIns="0" rtlCol="0" anchor="b">
            <a:normAutofit/>
          </a:bodyPr>
          <a:lstStyle/>
          <a:p>
            <a:r>
              <a:rPr lang="en-US"/>
              <a:t>Click to edit Master title style</a:t>
            </a:r>
            <a:endParaRPr lang="en-US" dirty="0"/>
          </a:p>
        </p:txBody>
      </p:sp>
      <p:sp>
        <p:nvSpPr>
          <p:cNvPr id="1028" name="Text Placeholder 2"/>
          <p:cNvSpPr>
            <a:spLocks noGrp="1"/>
          </p:cNvSpPr>
          <p:nvPr>
            <p:ph type="body" idx="1"/>
          </p:nvPr>
        </p:nvSpPr>
        <p:spPr>
          <a:xfrm>
            <a:off x="1371600" y="2286000"/>
            <a:ext cx="9810376" cy="3857811"/>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29" name="Date Placeholder 3"/>
          <p:cNvSpPr>
            <a:spLocks noGrp="1"/>
          </p:cNvSpPr>
          <p:nvPr>
            <p:ph type="dt" sz="half" idx="2"/>
          </p:nvPr>
        </p:nvSpPr>
        <p:spPr>
          <a:xfrm>
            <a:off x="7910111" y="6409170"/>
            <a:ext cx="3702392" cy="448830"/>
          </a:xfrm>
          <a:prstGeom prst="rect">
            <a:avLst/>
          </a:prstGeom>
        </p:spPr>
        <p:txBody>
          <a:bodyPr vert="horz" lIns="91440" tIns="45720" rIns="91440" bIns="45720" rtlCol="0" anchor="ctr"/>
          <a:lstStyle>
            <a:lvl1pPr algn="r">
              <a:defRPr sz="800" cap="all" spc="300" baseline="0">
                <a:solidFill>
                  <a:schemeClr val="bg1"/>
                </a:solidFill>
              </a:defRPr>
            </a:lvl1pPr>
          </a:lstStyle>
          <a:p>
            <a:fld id="{10076A27-8146-4F75-9851-A83577C6FD8A}" type="datetime2">
              <a:rPr lang="en-US" smtClean="0"/>
              <a:t>Monday, February 15, 2021</a:t>
            </a:fld>
            <a:endParaRPr lang="en-US" dirty="0"/>
          </a:p>
        </p:txBody>
      </p:sp>
      <p:sp>
        <p:nvSpPr>
          <p:cNvPr id="1030" name="Footer Placeholder 4"/>
          <p:cNvSpPr>
            <a:spLocks noGrp="1"/>
          </p:cNvSpPr>
          <p:nvPr>
            <p:ph type="ftr" sz="quarter" idx="3"/>
          </p:nvPr>
        </p:nvSpPr>
        <p:spPr>
          <a:xfrm rot="5400000">
            <a:off x="-1828801" y="1912217"/>
            <a:ext cx="4114800" cy="457200"/>
          </a:xfrm>
          <a:prstGeom prst="rect">
            <a:avLst/>
          </a:prstGeom>
        </p:spPr>
        <p:txBody>
          <a:bodyPr vert="horz" lIns="91440" tIns="45720" rIns="91440" bIns="45720" rtlCol="0" anchor="ctr"/>
          <a:lstStyle>
            <a:lvl1pPr algn="l">
              <a:defRPr sz="800" b="1">
                <a:solidFill>
                  <a:schemeClr val="tx1"/>
                </a:solidFill>
                <a:latin typeface="+mj-lt"/>
              </a:defRPr>
            </a:lvl1pPr>
          </a:lstStyle>
          <a:p>
            <a:endParaRPr lang="en-US" dirty="0"/>
          </a:p>
        </p:txBody>
      </p:sp>
      <p:sp>
        <p:nvSpPr>
          <p:cNvPr id="1031" name="Slide Number Placeholder 5"/>
          <p:cNvSpPr>
            <a:spLocks noGrp="1"/>
          </p:cNvSpPr>
          <p:nvPr>
            <p:ph type="sldNum" sz="quarter" idx="4"/>
          </p:nvPr>
        </p:nvSpPr>
        <p:spPr>
          <a:xfrm>
            <a:off x="11669678" y="6408742"/>
            <a:ext cx="438652" cy="448830"/>
          </a:xfrm>
          <a:prstGeom prst="rect">
            <a:avLst/>
          </a:prstGeom>
        </p:spPr>
        <p:txBody>
          <a:bodyPr vert="horz" lIns="91440" tIns="45720" rIns="91440" bIns="45720" rtlCol="0" anchor="ctr"/>
          <a:lstStyle>
            <a:lvl1pPr algn="r">
              <a:defRPr sz="800">
                <a:solidFill>
                  <a:schemeClr val="bg1"/>
                </a:solidFill>
              </a:defRPr>
            </a:lvl1pPr>
          </a:lstStyle>
          <a:p>
            <a:fld id="{B9EAB3BA-07EE-4B64-A177-47C30D775877}" type="slidenum">
              <a:rPr lang="en-US" smtClean="0"/>
              <a:t>‹#›</a:t>
            </a:fld>
            <a:endParaRPr lang="en-US" dirty="0"/>
          </a:p>
        </p:txBody>
      </p:sp>
    </p:spTree>
    <p:extLst>
      <p:ext uri="{BB962C8B-B14F-4D97-AF65-F5344CB8AC3E}">
        <p14:creationId xmlns:p14="http://schemas.microsoft.com/office/powerpoint/2010/main" val="386934000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19" r:id="rId6"/>
    <p:sldLayoutId id="2147483715" r:id="rId7"/>
    <p:sldLayoutId id="2147483716" r:id="rId8"/>
    <p:sldLayoutId id="2147483717" r:id="rId9"/>
    <p:sldLayoutId id="2147483718" r:id="rId10"/>
    <p:sldLayoutId id="2147483720" r:id="rId11"/>
  </p:sldLayoutIdLst>
  <p:hf sldNum="0" hdr="0" ftr="0" dt="0"/>
  <p:txStyles>
    <p:title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0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110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10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ECCDB1-A48E-4D06-9C5A-F9D15403CB1B}" type="datetimeFigureOut">
              <a:rPr kumimoji="1" lang="ja-JP" altLang="en-US" smtClean="0"/>
              <a:t>2021/2/15</a:t>
            </a:fld>
            <a:endParaRPr kumimoji="1" lang="ja-JP" altLang="en-US"/>
          </a:p>
        </p:txBody>
      </p:sp>
      <p:sp>
        <p:nvSpPr>
          <p:cNvPr id="110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110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2597C2-993C-498E-9831-9083845029F6}" type="slidenum">
              <a:rPr kumimoji="1" lang="ja-JP" altLang="en-US" smtClean="0"/>
              <a:t>‹#›</a:t>
            </a:fld>
            <a:endParaRPr kumimoji="1" lang="ja-JP" altLang="en-US"/>
          </a:p>
        </p:txBody>
      </p:sp>
    </p:spTree>
    <p:extLst>
      <p:ext uri="{BB962C8B-B14F-4D97-AF65-F5344CB8AC3E}">
        <p14:creationId xmlns:p14="http://schemas.microsoft.com/office/powerpoint/2010/main" val="863664726"/>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5.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49.xml"/><Relationship Id="rId1" Type="http://schemas.openxmlformats.org/officeDocument/2006/relationships/slideLayout" Target="../slideLayouts/slideLayout4.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29.tmp"/><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0.tmp"/><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8" Type="http://schemas.openxmlformats.org/officeDocument/2006/relationships/image" Target="../media/image31.tmp"/><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84" name="Rectangle 8"/>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85" name="Picture 3"/>
          <p:cNvPicPr>
            <a:picLocks noChangeAspect="1"/>
          </p:cNvPicPr>
          <p:nvPr/>
        </p:nvPicPr>
        <p:blipFill>
          <a:blip r:embed="rId3"/>
          <a:srcRect b="15639"/>
          <a:stretch>
            <a:fillRect/>
          </a:stretch>
        </p:blipFill>
        <p:spPr>
          <a:xfrm>
            <a:off x="20" y="5690"/>
            <a:ext cx="12191980" cy="6865514"/>
          </a:xfrm>
          <a:prstGeom prst="rect">
            <a:avLst/>
          </a:prstGeom>
        </p:spPr>
      </p:pic>
      <p:sp>
        <p:nvSpPr>
          <p:cNvPr id="1186" name="Rectangle 10"/>
          <p:cNvSpPr>
            <a:spLocks noGrp="1" noRot="1" noChangeAspect="1" noMove="1" noResize="1" noEditPoints="1" noAdjustHandles="1" noChangeArrowheads="1" noChangeShapeType="1" noTextEdit="1"/>
          </p:cNvSpPr>
          <p:nvPr/>
        </p:nvSpPr>
        <p:spPr>
          <a:xfrm>
            <a:off x="0" y="5690"/>
            <a:ext cx="9339206" cy="6858000"/>
          </a:xfrm>
          <a:prstGeom prst="rect">
            <a:avLst/>
          </a:prstGeom>
          <a:gradFill>
            <a:gsLst>
              <a:gs pos="0">
                <a:schemeClr val="tx1">
                  <a:alpha val="0"/>
                </a:schemeClr>
              </a:gs>
              <a:gs pos="33000">
                <a:schemeClr val="tx1">
                  <a:alpha val="20000"/>
                </a:schemeClr>
              </a:gs>
              <a:gs pos="58000">
                <a:schemeClr val="tx1">
                  <a:alpha val="30000"/>
                </a:schemeClr>
              </a:gs>
              <a:gs pos="100000">
                <a:schemeClr val="tx1">
                  <a:alpha val="3000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7" name="タイトル 1"/>
          <p:cNvSpPr>
            <a:spLocks noGrp="1"/>
          </p:cNvSpPr>
          <p:nvPr>
            <p:ph type="ctrTitle"/>
          </p:nvPr>
        </p:nvSpPr>
        <p:spPr>
          <a:xfrm>
            <a:off x="751114" y="709684"/>
            <a:ext cx="7217229" cy="1927695"/>
          </a:xfrm>
        </p:spPr>
        <p:txBody>
          <a:bodyPr anchor="b">
            <a:normAutofit/>
          </a:bodyPr>
          <a:lstStyle/>
          <a:p>
            <a:pPr algn="l"/>
            <a:r>
              <a:rPr kumimoji="1" lang="ja-JP" altLang="en-US" sz="4400" dirty="0">
                <a:solidFill>
                  <a:schemeClr val="bg1"/>
                </a:solidFill>
                <a:latin typeface="ＭＳ ゴシック" panose="020B0609070205080204" pitchFamily="49" charset="-128"/>
                <a:ea typeface="ＭＳ ゴシック" panose="020B0609070205080204" pitchFamily="49" charset="-128"/>
              </a:rPr>
              <a:t>災害時の保健活動推進</a:t>
            </a:r>
            <a:br>
              <a:rPr kumimoji="1" lang="en-US" altLang="ja-JP" sz="4400" dirty="0">
                <a:solidFill>
                  <a:schemeClr val="bg1"/>
                </a:solidFill>
                <a:latin typeface="ＭＳ ゴシック" panose="020B0609070205080204" pitchFamily="49" charset="-128"/>
                <a:ea typeface="ＭＳ ゴシック" panose="020B0609070205080204" pitchFamily="49" charset="-128"/>
              </a:rPr>
            </a:br>
            <a:r>
              <a:rPr kumimoji="1" lang="ja-JP" altLang="en-US" sz="4400" dirty="0">
                <a:solidFill>
                  <a:schemeClr val="bg1"/>
                </a:solidFill>
                <a:latin typeface="ＭＳ ゴシック" panose="020B0609070205080204" pitchFamily="49" charset="-128"/>
                <a:ea typeface="ＭＳ ゴシック" panose="020B0609070205080204" pitchFamily="49" charset="-128"/>
              </a:rPr>
              <a:t>マニュアルの作成</a:t>
            </a:r>
          </a:p>
        </p:txBody>
      </p:sp>
      <p:sp>
        <p:nvSpPr>
          <p:cNvPr id="1188" name="字幕 2"/>
          <p:cNvSpPr>
            <a:spLocks noGrp="1"/>
          </p:cNvSpPr>
          <p:nvPr>
            <p:ph type="subTitle" idx="1"/>
          </p:nvPr>
        </p:nvSpPr>
        <p:spPr>
          <a:xfrm>
            <a:off x="613729" y="5383653"/>
            <a:ext cx="9539920" cy="2031275"/>
          </a:xfrm>
        </p:spPr>
        <p:txBody>
          <a:bodyPr>
            <a:normAutofit/>
          </a:bodyPr>
          <a:lstStyle/>
          <a:p>
            <a:pPr algn="l"/>
            <a:r>
              <a:rPr kumimoji="1" lang="ja-JP" altLang="en-US" sz="2800" dirty="0">
                <a:solidFill>
                  <a:schemeClr val="bg1"/>
                </a:solidFill>
                <a:latin typeface="ＭＳ ゴシック" panose="020B0609070205080204" pitchFamily="49" charset="-128"/>
                <a:ea typeface="ＭＳ ゴシック" panose="020B0609070205080204" pitchFamily="49" charset="-128"/>
              </a:rPr>
              <a:t>全国保健師長会　災害時保健活動特別委員会</a:t>
            </a:r>
          </a:p>
        </p:txBody>
      </p:sp>
      <p:sp>
        <p:nvSpPr>
          <p:cNvPr id="1189" name="Rectangle 12"/>
          <p:cNvSpPr>
            <a:spLocks noGrp="1" noRot="1" noChangeAspect="1" noMove="1" noResize="1" noEditPoints="1" noAdjustHandles="1" noChangeArrowheads="1" noChangeShapeType="1" noTextEdit="1"/>
          </p:cNvSpPr>
          <p:nvPr/>
        </p:nvSpPr>
        <p:spPr>
          <a:xfrm flipH="1">
            <a:off x="0" y="6401916"/>
            <a:ext cx="12191998" cy="461774"/>
          </a:xfrm>
          <a:prstGeom prst="rect">
            <a:avLst/>
          </a:prstGeom>
          <a:gradFill>
            <a:gsLst>
              <a:gs pos="0">
                <a:schemeClr val="accent5"/>
              </a:gs>
              <a:gs pos="100000">
                <a:schemeClr val="accent2">
                  <a:lumMod val="60000"/>
                  <a:lumOff val="40000"/>
                  <a:alpha val="59000"/>
                </a:schemeClr>
              </a:gs>
            </a:gsLst>
            <a:lin ang="15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0" name="Rectangle 14"/>
          <p:cNvSpPr>
            <a:spLocks noGrp="1" noRot="1" noChangeAspect="1" noMove="1" noResize="1" noEditPoints="1" noAdjustHandles="1" noChangeArrowheads="1" noChangeShapeType="1" noTextEdit="1"/>
          </p:cNvSpPr>
          <p:nvPr/>
        </p:nvSpPr>
        <p:spPr>
          <a:xfrm flipH="1">
            <a:off x="8115300" y="6399291"/>
            <a:ext cx="4076698" cy="464399"/>
          </a:xfrm>
          <a:prstGeom prst="rect">
            <a:avLst/>
          </a:prstGeom>
          <a:gradFill>
            <a:gsLst>
              <a:gs pos="19000">
                <a:schemeClr val="accent6">
                  <a:lumMod val="75000"/>
                  <a:alpha val="61000"/>
                </a:schemeClr>
              </a:gs>
              <a:gs pos="99000">
                <a:schemeClr val="accent6">
                  <a:alpha val="87000"/>
                </a:schemeClr>
              </a:gs>
            </a:gsLst>
            <a:lin ang="13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1" name="正方形/長方形 9"/>
          <p:cNvSpPr/>
          <p:nvPr/>
        </p:nvSpPr>
        <p:spPr>
          <a:xfrm>
            <a:off x="5614210" y="6487403"/>
            <a:ext cx="6437113" cy="318245"/>
          </a:xfrm>
          <a:prstGeom prst="rect">
            <a:avLst/>
          </a:prstGeom>
        </p:spPr>
        <p:txBody>
          <a:bodyPr wrap="square">
            <a:spAutoFit/>
          </a:bodyPr>
          <a:lstStyle/>
          <a:p>
            <a:r>
              <a:rPr lang="en-US" altLang="ja-JP" sz="1400" dirty="0">
                <a:latin typeface="HGｺﾞｼｯｸM" panose="020B0609000000000000" pitchFamily="49" charset="-128"/>
                <a:ea typeface="HGｺﾞｼｯｸM" panose="020B0609000000000000" pitchFamily="49" charset="-128"/>
                <a:cs typeface="Times New Roman" panose="02020603050405020304" pitchFamily="18" charset="0"/>
              </a:rPr>
              <a:t>Copyright © 2020</a:t>
            </a:r>
            <a:r>
              <a:rPr lang="ja-JP" altLang="en-US" sz="1400" dirty="0">
                <a:latin typeface="HGｺﾞｼｯｸM" panose="020B0609000000000000" pitchFamily="49" charset="-128"/>
                <a:ea typeface="HGｺﾞｼｯｸM" panose="020B0609000000000000" pitchFamily="49" charset="-128"/>
                <a:cs typeface="Times New Roman" panose="02020603050405020304" pitchFamily="18" charset="0"/>
              </a:rPr>
              <a:t>　日本公衆衛生協会</a:t>
            </a:r>
            <a:r>
              <a:rPr lang="en-US" altLang="ja-JP" sz="1400" dirty="0">
                <a:latin typeface="HGｺﾞｼｯｸM" panose="020B0609000000000000" pitchFamily="49" charset="-128"/>
                <a:ea typeface="HGｺﾞｼｯｸM" panose="020B0609000000000000" pitchFamily="49" charset="-128"/>
                <a:cs typeface="Times New Roman" panose="02020603050405020304" pitchFamily="18" charset="0"/>
              </a:rPr>
              <a:t>/</a:t>
            </a:r>
            <a:r>
              <a:rPr lang="ja-JP" altLang="en-US" sz="1400" dirty="0">
                <a:latin typeface="HGｺﾞｼｯｸM" panose="020B0609000000000000" pitchFamily="49" charset="-128"/>
                <a:ea typeface="HGｺﾞｼｯｸM" panose="020B0609000000000000" pitchFamily="49" charset="-128"/>
                <a:cs typeface="Times New Roman" panose="02020603050405020304" pitchFamily="18" charset="0"/>
              </a:rPr>
              <a:t>全国保健師長会</a:t>
            </a:r>
            <a:r>
              <a:rPr lang="en-US" altLang="ja-JP" sz="1400" dirty="0">
                <a:latin typeface="HGｺﾞｼｯｸM" panose="020B0609000000000000" pitchFamily="49" charset="-128"/>
                <a:ea typeface="HGｺﾞｼｯｸM" panose="020B0609000000000000" pitchFamily="49" charset="-128"/>
                <a:cs typeface="Times New Roman" panose="02020603050405020304" pitchFamily="18" charset="0"/>
              </a:rPr>
              <a:t> All Rights Reserved.</a:t>
            </a:r>
            <a:endParaRPr lang="ja-JP" altLang="en-US" sz="1400" dirty="0">
              <a:latin typeface="HGｺﾞｼｯｸM" panose="020B0609000000000000" pitchFamily="49" charset="-128"/>
              <a:ea typeface="HGｺﾞｼｯｸM" panose="020B0609000000000000" pitchFamily="49" charset="-128"/>
            </a:endParaRPr>
          </a:p>
        </p:txBody>
      </p:sp>
    </p:spTree>
    <p:extLst>
      <p:ext uri="{BB962C8B-B14F-4D97-AF65-F5344CB8AC3E}">
        <p14:creationId xmlns:p14="http://schemas.microsoft.com/office/powerpoint/2010/main" val="6403435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0" name="テキスト ボックス 1"/>
          <p:cNvSpPr txBox="1"/>
          <p:nvPr/>
        </p:nvSpPr>
        <p:spPr>
          <a:xfrm>
            <a:off x="1573677" y="95629"/>
            <a:ext cx="10416209" cy="1015663"/>
          </a:xfrm>
          <a:prstGeom prst="rect">
            <a:avLst/>
          </a:prstGeom>
          <a:noFill/>
        </p:spPr>
        <p:txBody>
          <a:bodyPr wrap="square" rtlCol="0">
            <a:spAutoFit/>
          </a:bodyPr>
          <a:lstStyle/>
          <a:p>
            <a:r>
              <a:rPr kumimoji="1" lang="en-US" altLang="ja-JP" sz="3200" b="1" dirty="0">
                <a:latin typeface="ＭＳ ゴシック" panose="020B0609070205080204" pitchFamily="49" charset="-128"/>
                <a:ea typeface="ＭＳ ゴシック" panose="020B0609070205080204" pitchFamily="49" charset="-128"/>
              </a:rPr>
              <a:t>【</a:t>
            </a:r>
            <a:r>
              <a:rPr kumimoji="1" lang="ja-JP" altLang="en-US" sz="3200" b="1" dirty="0">
                <a:latin typeface="ＭＳ ゴシック" panose="020B0609070205080204" pitchFamily="49" charset="-128"/>
                <a:ea typeface="ＭＳ ゴシック" panose="020B0609070205080204" pitchFamily="49" charset="-128"/>
              </a:rPr>
              <a:t>総論</a:t>
            </a:r>
            <a:r>
              <a:rPr kumimoji="1" lang="en-US" altLang="ja-JP" sz="3200" b="1" dirty="0">
                <a:latin typeface="ＭＳ ゴシック" panose="020B0609070205080204" pitchFamily="49" charset="-128"/>
                <a:ea typeface="ＭＳ ゴシック" panose="020B0609070205080204" pitchFamily="49" charset="-128"/>
              </a:rPr>
              <a:t>】</a:t>
            </a:r>
            <a:r>
              <a:rPr lang="ja-JP" altLang="en-US" sz="3200" b="1" dirty="0">
                <a:latin typeface="ＭＳ ゴシック" panose="020B0609070205080204" pitchFamily="49" charset="-128"/>
                <a:ea typeface="ＭＳ ゴシック" panose="020B0609070205080204" pitchFamily="49" charset="-128"/>
              </a:rPr>
              <a:t>第２　</a:t>
            </a:r>
            <a:endParaRPr lang="en-US" altLang="ja-JP" sz="3200" b="1" dirty="0">
              <a:latin typeface="ＭＳ ゴシック" panose="020B0609070205080204" pitchFamily="49" charset="-128"/>
              <a:ea typeface="ＭＳ ゴシック" panose="020B0609070205080204" pitchFamily="49" charset="-128"/>
            </a:endParaRPr>
          </a:p>
          <a:p>
            <a:r>
              <a:rPr lang="ja-JP" altLang="en-US" sz="2800" b="1" dirty="0">
                <a:latin typeface="ＭＳ ゴシック" panose="020B0609070205080204" pitchFamily="49" charset="-128"/>
                <a:ea typeface="ＭＳ ゴシック" panose="020B0609070205080204" pitchFamily="49" charset="-128"/>
              </a:rPr>
              <a:t>　</a:t>
            </a:r>
            <a:r>
              <a:rPr lang="ja-JP" altLang="ja-JP" sz="2800" b="1" dirty="0">
                <a:latin typeface="ＭＳ ゴシック" panose="020B0609070205080204" pitchFamily="49" charset="-128"/>
                <a:ea typeface="ＭＳ ゴシック" panose="020B0609070205080204" pitchFamily="49" charset="-128"/>
              </a:rPr>
              <a:t>災害時の活動推進を図るためのマネジメントの実施</a:t>
            </a:r>
            <a:r>
              <a:rPr lang="ja-JP" altLang="ja-JP" sz="2800" dirty="0"/>
              <a:t>　</a:t>
            </a:r>
            <a:endParaRPr lang="en-US" altLang="ja-JP" sz="2800" dirty="0"/>
          </a:p>
        </p:txBody>
      </p:sp>
      <p:pic>
        <p:nvPicPr>
          <p:cNvPr id="1261" name="図 6" descr="領収書 が含まれている画像_x000a__x000a_自動的に生成された説明"/>
          <p:cNvPicPr>
            <a:picLocks noChangeAspect="1"/>
          </p:cNvPicPr>
          <p:nvPr/>
        </p:nvPicPr>
        <p:blipFill>
          <a:blip r:embed="rId3"/>
          <a:stretch>
            <a:fillRect/>
          </a:stretch>
        </p:blipFill>
        <p:spPr>
          <a:xfrm>
            <a:off x="390294" y="2265455"/>
            <a:ext cx="6835454" cy="4380672"/>
          </a:xfrm>
          <a:prstGeom prst="rect">
            <a:avLst/>
          </a:prstGeom>
        </p:spPr>
      </p:pic>
      <p:pic>
        <p:nvPicPr>
          <p:cNvPr id="1262" name="図 8" descr="挿絵 が含まれている画像_x000a__x000a_自動的に生成された説明"/>
          <p:cNvPicPr>
            <a:picLocks noChangeAspect="1"/>
          </p:cNvPicPr>
          <p:nvPr/>
        </p:nvPicPr>
        <p:blipFill>
          <a:blip r:embed="rId4"/>
          <a:stretch>
            <a:fillRect/>
          </a:stretch>
        </p:blipFill>
        <p:spPr>
          <a:xfrm>
            <a:off x="7565382" y="1757624"/>
            <a:ext cx="4063003" cy="3411789"/>
          </a:xfrm>
          <a:prstGeom prst="rect">
            <a:avLst/>
          </a:prstGeom>
        </p:spPr>
      </p:pic>
      <p:sp>
        <p:nvSpPr>
          <p:cNvPr id="1263" name="テキスト ボックス 9"/>
          <p:cNvSpPr txBox="1"/>
          <p:nvPr/>
        </p:nvSpPr>
        <p:spPr>
          <a:xfrm>
            <a:off x="729928" y="1434458"/>
            <a:ext cx="5866815" cy="830997"/>
          </a:xfrm>
          <a:prstGeom prst="rect">
            <a:avLst/>
          </a:prstGeom>
          <a:noFill/>
        </p:spPr>
        <p:txBody>
          <a:bodyPr wrap="square" rtlCol="0">
            <a:spAutoFit/>
          </a:bodyPr>
          <a:lstStyle/>
          <a:p>
            <a:r>
              <a:rPr kumimoji="1" lang="ja-JP" altLang="en-US" sz="2400" dirty="0">
                <a:solidFill>
                  <a:srgbClr val="0000FF"/>
                </a:solidFill>
                <a:latin typeface="ＭＳ ゴシック" panose="020B0609070205080204" pitchFamily="49" charset="-128"/>
                <a:ea typeface="ＭＳ ゴシック" panose="020B0609070205080204" pitchFamily="49" charset="-128"/>
              </a:rPr>
              <a:t>■　都道府県（本庁）、保健所、市町村</a:t>
            </a:r>
            <a:endParaRPr kumimoji="1" lang="en-US" altLang="ja-JP" sz="2400" dirty="0">
              <a:solidFill>
                <a:srgbClr val="0000FF"/>
              </a:solidFill>
              <a:latin typeface="ＭＳ ゴシック" panose="020B0609070205080204" pitchFamily="49" charset="-128"/>
              <a:ea typeface="ＭＳ ゴシック" panose="020B0609070205080204" pitchFamily="49" charset="-128"/>
            </a:endParaRPr>
          </a:p>
          <a:p>
            <a:r>
              <a:rPr kumimoji="1" lang="ja-JP" altLang="en-US" sz="2400" dirty="0">
                <a:solidFill>
                  <a:srgbClr val="0000FF"/>
                </a:solidFill>
                <a:latin typeface="ＭＳ ゴシック" panose="020B0609070205080204" pitchFamily="49" charset="-128"/>
                <a:ea typeface="ＭＳ ゴシック" panose="020B0609070205080204" pitchFamily="49" charset="-128"/>
              </a:rPr>
              <a:t>　の立場の特徴を活かしたマネジメント</a:t>
            </a:r>
          </a:p>
        </p:txBody>
      </p:sp>
      <p:sp>
        <p:nvSpPr>
          <p:cNvPr id="1264" name="テキスト ボックス 10"/>
          <p:cNvSpPr txBox="1"/>
          <p:nvPr/>
        </p:nvSpPr>
        <p:spPr>
          <a:xfrm>
            <a:off x="7838661" y="5169413"/>
            <a:ext cx="4353339" cy="830997"/>
          </a:xfrm>
          <a:prstGeom prst="rect">
            <a:avLst/>
          </a:prstGeom>
          <a:noFill/>
        </p:spPr>
        <p:txBody>
          <a:bodyPr wrap="square" rtlCol="0">
            <a:spAutoFit/>
          </a:bodyPr>
          <a:lstStyle/>
          <a:p>
            <a:r>
              <a:rPr kumimoji="1" lang="ja-JP" altLang="en-US" sz="2400" b="1" dirty="0">
                <a:solidFill>
                  <a:srgbClr val="0000FF"/>
                </a:solidFill>
              </a:rPr>
              <a:t>■　</a:t>
            </a:r>
            <a:r>
              <a:rPr kumimoji="1" lang="en-US" altLang="ja-JP" sz="2400" b="1" dirty="0">
                <a:solidFill>
                  <a:srgbClr val="0000FF"/>
                </a:solidFill>
              </a:rPr>
              <a:t>PDCA</a:t>
            </a:r>
            <a:r>
              <a:rPr kumimoji="1" lang="ja-JP" altLang="en-US" sz="2400" b="1" dirty="0">
                <a:solidFill>
                  <a:srgbClr val="0000FF"/>
                </a:solidFill>
              </a:rPr>
              <a:t>サイクルとして</a:t>
            </a:r>
            <a:endParaRPr kumimoji="1" lang="en-US" altLang="ja-JP" sz="2400" b="1" dirty="0">
              <a:solidFill>
                <a:srgbClr val="0000FF"/>
              </a:solidFill>
            </a:endParaRPr>
          </a:p>
          <a:p>
            <a:r>
              <a:rPr kumimoji="1" lang="ja-JP" altLang="en-US" sz="2400" b="1" dirty="0">
                <a:solidFill>
                  <a:srgbClr val="0000FF"/>
                </a:solidFill>
              </a:rPr>
              <a:t>　動かし続けることが重要</a:t>
            </a:r>
          </a:p>
        </p:txBody>
      </p:sp>
      <p:sp>
        <p:nvSpPr>
          <p:cNvPr id="1265" name="テキスト ボックス 7"/>
          <p:cNvSpPr txBox="1"/>
          <p:nvPr/>
        </p:nvSpPr>
        <p:spPr>
          <a:xfrm>
            <a:off x="10554788" y="224055"/>
            <a:ext cx="1298902" cy="584775"/>
          </a:xfrm>
          <a:prstGeom prst="rect">
            <a:avLst/>
          </a:prstGeom>
          <a:noFill/>
          <a:ln w="12700">
            <a:solidFill>
              <a:schemeClr val="accent1"/>
            </a:solidFill>
          </a:ln>
        </p:spPr>
        <p:txBody>
          <a:bodyPr wrap="square" rtlCol="0" anchor="ctr">
            <a:spAutoFit/>
          </a:bodyPr>
          <a:lstStyle/>
          <a:p>
            <a:pPr algn="ctr"/>
            <a:r>
              <a:rPr kumimoji="1" lang="ja-JP" altLang="en-US" sz="1600" dirty="0">
                <a:solidFill>
                  <a:srgbClr val="0000FF"/>
                </a:solidFill>
                <a:latin typeface="HG創英角ﾎﾟｯﾌﾟ体" panose="040B0A09000000000000" pitchFamily="49" charset="-128"/>
                <a:ea typeface="HG創英角ﾎﾟｯﾌﾟ体" panose="040B0A09000000000000" pitchFamily="49" charset="-128"/>
              </a:rPr>
              <a:t>マニュアル</a:t>
            </a:r>
            <a:r>
              <a:rPr kumimoji="1" lang="en-US" altLang="ja-JP" sz="1600" dirty="0">
                <a:solidFill>
                  <a:srgbClr val="0000FF"/>
                </a:solidFill>
                <a:latin typeface="HG創英角ﾎﾟｯﾌﾟ体" panose="040B0A09000000000000" pitchFamily="49" charset="-128"/>
                <a:ea typeface="HG創英角ﾎﾟｯﾌﾟ体" panose="040B0A09000000000000" pitchFamily="49" charset="-128"/>
              </a:rPr>
              <a:t>P12</a:t>
            </a:r>
            <a:endParaRPr kumimoji="1" lang="ja-JP" altLang="en-US" sz="1600" dirty="0">
              <a:solidFill>
                <a:srgbClr val="0000FF"/>
              </a:solidFill>
              <a:latin typeface="HG創英角ﾎﾟｯﾌﾟ体" panose="040B0A09000000000000" pitchFamily="49" charset="-128"/>
              <a:ea typeface="HG創英角ﾎﾟｯﾌﾟ体" panose="040B0A09000000000000" pitchFamily="49" charset="-128"/>
            </a:endParaRPr>
          </a:p>
        </p:txBody>
      </p:sp>
    </p:spTree>
    <p:extLst>
      <p:ext uri="{BB962C8B-B14F-4D97-AF65-F5344CB8AC3E}">
        <p14:creationId xmlns:p14="http://schemas.microsoft.com/office/powerpoint/2010/main" val="1795130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1" name="四角形: 角を丸くする 5"/>
          <p:cNvSpPr/>
          <p:nvPr/>
        </p:nvSpPr>
        <p:spPr>
          <a:xfrm>
            <a:off x="1143985" y="5411662"/>
            <a:ext cx="5227239" cy="891540"/>
          </a:xfrm>
          <a:prstGeom prst="roundRect">
            <a:avLst/>
          </a:prstGeom>
          <a:solidFill>
            <a:schemeClr val="accent1">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72" name="テキスト ボックス 2"/>
          <p:cNvSpPr txBox="1"/>
          <p:nvPr/>
        </p:nvSpPr>
        <p:spPr>
          <a:xfrm>
            <a:off x="576468" y="1564892"/>
            <a:ext cx="11075601" cy="3046988"/>
          </a:xfrm>
          <a:prstGeom prst="rect">
            <a:avLst/>
          </a:prstGeom>
          <a:noFill/>
        </p:spPr>
        <p:txBody>
          <a:bodyPr wrap="square" rtlCol="0">
            <a:spAutoFit/>
          </a:bodyPr>
          <a:lstStyle/>
          <a:p>
            <a:r>
              <a:rPr lang="ja-JP" altLang="en-US" sz="2400" dirty="0">
                <a:latin typeface="ＭＳ ゴシック" panose="020B0609070205080204" pitchFamily="49" charset="-128"/>
                <a:ea typeface="ＭＳ ゴシック" panose="020B0609070205080204" pitchFamily="49" charset="-128"/>
              </a:rPr>
              <a:t>■　</a:t>
            </a:r>
            <a:r>
              <a:rPr lang="ja-JP" altLang="ja-JP" sz="2400" dirty="0">
                <a:latin typeface="ＭＳ ゴシック" panose="020B0609070205080204" pitchFamily="49" charset="-128"/>
                <a:ea typeface="ＭＳ ゴシック" panose="020B0609070205080204" pitchFamily="49" charset="-128"/>
              </a:rPr>
              <a:t>「</a:t>
            </a:r>
            <a:r>
              <a:rPr lang="en-US" altLang="ja-JP" sz="2400" dirty="0">
                <a:latin typeface="ＭＳ ゴシック" panose="020B0609070205080204" pitchFamily="49" charset="-128"/>
                <a:ea typeface="ＭＳ ゴシック" panose="020B0609070205080204" pitchFamily="49" charset="-128"/>
              </a:rPr>
              <a:t>Ⅰ</a:t>
            </a:r>
            <a:r>
              <a:rPr lang="ja-JP" altLang="ja-JP" sz="2400" dirty="0">
                <a:latin typeface="ＭＳ ゴシック" panose="020B0609070205080204" pitchFamily="49" charset="-128"/>
                <a:ea typeface="ＭＳ ゴシック" panose="020B0609070205080204" pitchFamily="49" charset="-128"/>
              </a:rPr>
              <a:t>地震編」「</a:t>
            </a:r>
            <a:r>
              <a:rPr lang="en-US" altLang="ja-JP" sz="2400" dirty="0">
                <a:latin typeface="ＭＳ ゴシック" panose="020B0609070205080204" pitchFamily="49" charset="-128"/>
                <a:ea typeface="ＭＳ ゴシック" panose="020B0609070205080204" pitchFamily="49" charset="-128"/>
              </a:rPr>
              <a:t>Ⅱ</a:t>
            </a:r>
            <a:r>
              <a:rPr lang="ja-JP" altLang="ja-JP" sz="2400" dirty="0">
                <a:latin typeface="ＭＳ ゴシック" panose="020B0609070205080204" pitchFamily="49" charset="-128"/>
                <a:ea typeface="ＭＳ ゴシック" panose="020B0609070205080204" pitchFamily="49" charset="-128"/>
              </a:rPr>
              <a:t>風水害・噴火災害編」に</a:t>
            </a:r>
            <a:r>
              <a:rPr lang="ja-JP" altLang="en-US" sz="2400" dirty="0">
                <a:latin typeface="ＭＳ ゴシック" panose="020B0609070205080204" pitchFamily="49" charset="-128"/>
                <a:ea typeface="ＭＳ ゴシック" panose="020B0609070205080204" pitchFamily="49" charset="-128"/>
              </a:rPr>
              <a:t>分け、各フェーズ段階及び全体</a:t>
            </a:r>
            <a:endParaRPr lang="en-US" altLang="ja-JP" sz="2400" dirty="0">
              <a:latin typeface="ＭＳ ゴシック" panose="020B0609070205080204" pitchFamily="49" charset="-128"/>
              <a:ea typeface="ＭＳ ゴシック" panose="020B0609070205080204" pitchFamily="49" charset="-128"/>
            </a:endParaRPr>
          </a:p>
          <a:p>
            <a:r>
              <a:rPr lang="ja-JP" altLang="en-US" sz="2400" dirty="0">
                <a:latin typeface="ＭＳ ゴシック" panose="020B0609070205080204" pitchFamily="49" charset="-128"/>
                <a:ea typeface="ＭＳ ゴシック" panose="020B0609070205080204" pitchFamily="49" charset="-128"/>
              </a:rPr>
              <a:t>　の経過がわかるように概要として表に整理</a:t>
            </a:r>
            <a:endParaRPr lang="en-US" altLang="ja-JP" sz="2400" dirty="0">
              <a:latin typeface="ＭＳ ゴシック" panose="020B0609070205080204" pitchFamily="49" charset="-128"/>
              <a:ea typeface="ＭＳ ゴシック" panose="020B0609070205080204" pitchFamily="49" charset="-128"/>
            </a:endParaRPr>
          </a:p>
          <a:p>
            <a:endParaRPr lang="en-US" altLang="ja-JP" sz="2400" dirty="0">
              <a:latin typeface="ＭＳ ゴシック" panose="020B0609070205080204" pitchFamily="49" charset="-128"/>
              <a:ea typeface="ＭＳ ゴシック" panose="020B0609070205080204" pitchFamily="49" charset="-128"/>
            </a:endParaRPr>
          </a:p>
          <a:p>
            <a:r>
              <a:rPr lang="ja-JP" altLang="en-US" sz="2400" dirty="0">
                <a:latin typeface="ＭＳ ゴシック" panose="020B0609070205080204" pitchFamily="49" charset="-128"/>
                <a:ea typeface="ＭＳ ゴシック" panose="020B0609070205080204" pitchFamily="49" charset="-128"/>
              </a:rPr>
              <a:t>■</a:t>
            </a:r>
            <a:r>
              <a:rPr lang="ja-JP" altLang="ja-JP" sz="2400" dirty="0">
                <a:latin typeface="ＭＳ ゴシック" panose="020B0609070205080204" pitchFamily="49" charset="-128"/>
                <a:ea typeface="ＭＳ ゴシック" panose="020B0609070205080204" pitchFamily="49" charset="-128"/>
              </a:rPr>
              <a:t>「風水害・噴火災害編」</a:t>
            </a:r>
            <a:r>
              <a:rPr lang="ja-JP" altLang="en-US" sz="2400" dirty="0">
                <a:latin typeface="ＭＳ ゴシック" panose="020B0609070205080204" pitchFamily="49" charset="-128"/>
                <a:ea typeface="ＭＳ ゴシック" panose="020B0609070205080204" pitchFamily="49" charset="-128"/>
              </a:rPr>
              <a:t>については、</a:t>
            </a:r>
            <a:r>
              <a:rPr lang="ja-JP" altLang="ja-JP" sz="2400" dirty="0">
                <a:latin typeface="ＭＳ ゴシック" panose="020B0609070205080204" pitchFamily="49" charset="-128"/>
                <a:ea typeface="ＭＳ ゴシック" panose="020B0609070205080204" pitchFamily="49" charset="-128"/>
              </a:rPr>
              <a:t>フェイズ０～５に</a:t>
            </a:r>
            <a:r>
              <a:rPr lang="ja-JP" altLang="ja-JP" sz="2400" dirty="0">
                <a:solidFill>
                  <a:srgbClr val="FF0000"/>
                </a:solidFill>
                <a:latin typeface="ＭＳ ゴシック" panose="020B0609070205080204" pitchFamily="49" charset="-128"/>
                <a:ea typeface="ＭＳ ゴシック" panose="020B0609070205080204" pitchFamily="49" charset="-128"/>
              </a:rPr>
              <a:t>「避難勧告発令時」</a:t>
            </a:r>
            <a:endParaRPr lang="en-US" altLang="ja-JP" sz="2400" dirty="0">
              <a:solidFill>
                <a:srgbClr val="FF0000"/>
              </a:solidFill>
              <a:latin typeface="ＭＳ ゴシック" panose="020B0609070205080204" pitchFamily="49" charset="-128"/>
              <a:ea typeface="ＭＳ ゴシック" panose="020B0609070205080204" pitchFamily="49" charset="-128"/>
            </a:endParaRPr>
          </a:p>
          <a:p>
            <a:r>
              <a:rPr lang="ja-JP" altLang="en-US" sz="2400" dirty="0">
                <a:solidFill>
                  <a:srgbClr val="FF0000"/>
                </a:solidFill>
                <a:latin typeface="ＭＳ ゴシック" panose="020B0609070205080204" pitchFamily="49" charset="-128"/>
                <a:ea typeface="ＭＳ ゴシック" panose="020B0609070205080204" pitchFamily="49" charset="-128"/>
              </a:rPr>
              <a:t>　</a:t>
            </a:r>
            <a:r>
              <a:rPr lang="ja-JP" altLang="ja-JP" sz="2400" dirty="0">
                <a:solidFill>
                  <a:srgbClr val="FF0000"/>
                </a:solidFill>
                <a:latin typeface="ＭＳ ゴシック" panose="020B0609070205080204" pitchFamily="49" charset="-128"/>
                <a:ea typeface="ＭＳ ゴシック" panose="020B0609070205080204" pitchFamily="49" charset="-128"/>
              </a:rPr>
              <a:t>を加え、新たなフェイズとして「準備体制の確立」を</a:t>
            </a:r>
            <a:r>
              <a:rPr lang="ja-JP" altLang="en-US" sz="2400" dirty="0">
                <a:solidFill>
                  <a:srgbClr val="FF0000"/>
                </a:solidFill>
                <a:latin typeface="ＭＳ ゴシック" panose="020B0609070205080204" pitchFamily="49" charset="-128"/>
                <a:ea typeface="ＭＳ ゴシック" panose="020B0609070205080204" pitchFamily="49" charset="-128"/>
              </a:rPr>
              <a:t>明記。</a:t>
            </a:r>
            <a:r>
              <a:rPr lang="ja-JP" altLang="en-US" sz="2400" dirty="0">
                <a:latin typeface="ＭＳ ゴシック" panose="020B0609070205080204" pitchFamily="49" charset="-128"/>
                <a:ea typeface="ＭＳ ゴシック" panose="020B0609070205080204" pitchFamily="49" charset="-128"/>
              </a:rPr>
              <a:t>早期から、</a:t>
            </a:r>
            <a:endParaRPr lang="en-US" altLang="ja-JP" sz="2400" dirty="0">
              <a:latin typeface="ＭＳ ゴシック" panose="020B0609070205080204" pitchFamily="49" charset="-128"/>
              <a:ea typeface="ＭＳ ゴシック" panose="020B0609070205080204" pitchFamily="49" charset="-128"/>
            </a:endParaRPr>
          </a:p>
          <a:p>
            <a:r>
              <a:rPr lang="ja-JP" altLang="en-US" sz="2400" dirty="0">
                <a:latin typeface="ＭＳ ゴシック" panose="020B0609070205080204" pitchFamily="49" charset="-128"/>
                <a:ea typeface="ＭＳ ゴシック" panose="020B0609070205080204" pitchFamily="49" charset="-128"/>
              </a:rPr>
              <a:t>　要配慮者・避難行動要支援者のへの情報発信、避難支援等準備等を実施</a:t>
            </a:r>
            <a:endParaRPr lang="en-US" altLang="ja-JP" sz="2400" dirty="0">
              <a:latin typeface="ＭＳ ゴシック" panose="020B0609070205080204" pitchFamily="49" charset="-128"/>
              <a:ea typeface="ＭＳ ゴシック" panose="020B0609070205080204" pitchFamily="49" charset="-128"/>
            </a:endParaRPr>
          </a:p>
          <a:p>
            <a:r>
              <a:rPr lang="ja-JP" altLang="en-US" sz="2400" dirty="0">
                <a:solidFill>
                  <a:srgbClr val="FF0000"/>
                </a:solidFill>
                <a:latin typeface="ＭＳ ゴシック" panose="020B0609070205080204" pitchFamily="49" charset="-128"/>
                <a:ea typeface="ＭＳ ゴシック" panose="020B0609070205080204" pitchFamily="49" charset="-128"/>
              </a:rPr>
              <a:t>　　</a:t>
            </a:r>
            <a:endParaRPr lang="en-US" altLang="ja-JP" sz="2400" dirty="0">
              <a:solidFill>
                <a:srgbClr val="FF0000"/>
              </a:solidFill>
              <a:latin typeface="ＭＳ ゴシック" panose="020B0609070205080204" pitchFamily="49" charset="-128"/>
              <a:ea typeface="ＭＳ ゴシック" panose="020B0609070205080204" pitchFamily="49" charset="-128"/>
            </a:endParaRPr>
          </a:p>
          <a:p>
            <a:endParaRPr kumimoji="1" lang="ja-JP" altLang="en-US" sz="2400" dirty="0">
              <a:latin typeface="ＭＳ ゴシック" panose="020B0609070205080204" pitchFamily="49" charset="-128"/>
              <a:ea typeface="ＭＳ ゴシック" panose="020B0609070205080204" pitchFamily="49" charset="-128"/>
            </a:endParaRPr>
          </a:p>
        </p:txBody>
      </p:sp>
      <p:sp>
        <p:nvSpPr>
          <p:cNvPr id="1273" name="テキスト ボックス 3"/>
          <p:cNvSpPr txBox="1"/>
          <p:nvPr/>
        </p:nvSpPr>
        <p:spPr>
          <a:xfrm>
            <a:off x="964096" y="180841"/>
            <a:ext cx="10396329" cy="1077218"/>
          </a:xfrm>
          <a:prstGeom prst="rect">
            <a:avLst/>
          </a:prstGeom>
          <a:noFill/>
        </p:spPr>
        <p:txBody>
          <a:bodyPr wrap="square" rtlCol="0">
            <a:spAutoFit/>
          </a:bodyPr>
          <a:lstStyle/>
          <a:p>
            <a:r>
              <a:rPr kumimoji="1" lang="en-US" altLang="ja-JP" sz="3200" dirty="0">
                <a:latin typeface="ＭＳ ゴシック" panose="020B0609070205080204" pitchFamily="49" charset="-128"/>
                <a:ea typeface="ＭＳ ゴシック" panose="020B0609070205080204" pitchFamily="49" charset="-128"/>
              </a:rPr>
              <a:t>【</a:t>
            </a:r>
            <a:r>
              <a:rPr kumimoji="1" lang="ja-JP" altLang="en-US" sz="3200" dirty="0">
                <a:latin typeface="ＭＳ ゴシック" panose="020B0609070205080204" pitchFamily="49" charset="-128"/>
                <a:ea typeface="ＭＳ ゴシック" panose="020B0609070205080204" pitchFamily="49" charset="-128"/>
              </a:rPr>
              <a:t>総論</a:t>
            </a:r>
            <a:r>
              <a:rPr kumimoji="1" lang="en-US" altLang="ja-JP" sz="3200" dirty="0">
                <a:latin typeface="ＭＳ ゴシック" panose="020B0609070205080204" pitchFamily="49" charset="-128"/>
                <a:ea typeface="ＭＳ ゴシック" panose="020B0609070205080204" pitchFamily="49" charset="-128"/>
              </a:rPr>
              <a:t>】</a:t>
            </a:r>
            <a:r>
              <a:rPr lang="ja-JP" altLang="ja-JP" sz="3200" b="1" dirty="0">
                <a:latin typeface="ＭＳ ゴシック" panose="020B0609070205080204" pitchFamily="49" charset="-128"/>
                <a:ea typeface="ＭＳ ゴシック" panose="020B0609070205080204" pitchFamily="49" charset="-128"/>
              </a:rPr>
              <a:t>第３　</a:t>
            </a:r>
            <a:endParaRPr lang="en-US" altLang="ja-JP" sz="3200" b="1" dirty="0">
              <a:latin typeface="ＭＳ ゴシック" panose="020B0609070205080204" pitchFamily="49" charset="-128"/>
              <a:ea typeface="ＭＳ ゴシック" panose="020B0609070205080204" pitchFamily="49" charset="-128"/>
            </a:endParaRPr>
          </a:p>
          <a:p>
            <a:r>
              <a:rPr lang="ja-JP" altLang="en-US" sz="3200" b="1" dirty="0">
                <a:latin typeface="ＭＳ ゴシック" panose="020B0609070205080204" pitchFamily="49" charset="-128"/>
                <a:ea typeface="ＭＳ ゴシック" panose="020B0609070205080204" pitchFamily="49" charset="-128"/>
              </a:rPr>
              <a:t>　</a:t>
            </a:r>
            <a:r>
              <a:rPr lang="ja-JP" altLang="ja-JP" sz="3200" b="1" dirty="0">
                <a:latin typeface="ＭＳ ゴシック" panose="020B0609070205080204" pitchFamily="49" charset="-128"/>
                <a:ea typeface="ＭＳ ゴシック" panose="020B0609070205080204" pitchFamily="49" charset="-128"/>
              </a:rPr>
              <a:t>災害時の各フェーズにおける保健医療活動の概要</a:t>
            </a:r>
            <a:endParaRPr lang="ja-JP" altLang="ja-JP" sz="3200" dirty="0">
              <a:latin typeface="ＭＳ ゴシック" panose="020B0609070205080204" pitchFamily="49" charset="-128"/>
              <a:ea typeface="ＭＳ ゴシック" panose="020B0609070205080204" pitchFamily="49" charset="-128"/>
            </a:endParaRPr>
          </a:p>
        </p:txBody>
      </p:sp>
      <p:sp>
        <p:nvSpPr>
          <p:cNvPr id="1274" name="テキスト ボックス 1"/>
          <p:cNvSpPr txBox="1"/>
          <p:nvPr/>
        </p:nvSpPr>
        <p:spPr>
          <a:xfrm>
            <a:off x="2365135" y="4118965"/>
            <a:ext cx="9486901" cy="1015663"/>
          </a:xfrm>
          <a:prstGeom prst="rect">
            <a:avLst/>
          </a:prstGeom>
          <a:noFill/>
          <a:ln w="19050">
            <a:solidFill>
              <a:schemeClr val="accent1">
                <a:shade val="50000"/>
              </a:schemeClr>
            </a:solidFill>
            <a:prstDash val="dash"/>
          </a:ln>
        </p:spPr>
        <p:txBody>
          <a:bodyPr wrap="square" rtlCol="0">
            <a:spAutoFit/>
          </a:bodyPr>
          <a:lstStyle/>
          <a:p>
            <a:r>
              <a:rPr kumimoji="1" lang="ja-JP" altLang="en-US" sz="2000" b="1" dirty="0">
                <a:latin typeface="ＭＳ ゴシック" panose="020B0609070205080204" pitchFamily="49" charset="-128"/>
                <a:ea typeface="ＭＳ ゴシック" panose="020B0609070205080204" pitchFamily="49" charset="-128"/>
              </a:rPr>
              <a:t>内閣府から示された「避難勧告等に関するガイドライン」（</a:t>
            </a:r>
            <a:r>
              <a:rPr kumimoji="1" lang="en-US" altLang="ja-JP" sz="2000" b="1" dirty="0">
                <a:latin typeface="ＭＳ ゴシック" panose="020B0609070205080204" pitchFamily="49" charset="-128"/>
                <a:ea typeface="ＭＳ ゴシック" panose="020B0609070205080204" pitchFamily="49" charset="-128"/>
              </a:rPr>
              <a:t>H31.3</a:t>
            </a:r>
            <a:r>
              <a:rPr kumimoji="1" lang="ja-JP" altLang="en-US" sz="2000" b="1" dirty="0">
                <a:latin typeface="ＭＳ ゴシック" panose="020B0609070205080204" pitchFamily="49" charset="-128"/>
                <a:ea typeface="ＭＳ ゴシック" panose="020B0609070205080204" pitchFamily="49" charset="-128"/>
              </a:rPr>
              <a:t>、改訂版）</a:t>
            </a:r>
            <a:endParaRPr kumimoji="1" lang="en-US" altLang="ja-JP" sz="2000" b="1" dirty="0">
              <a:latin typeface="ＭＳ ゴシック" panose="020B0609070205080204" pitchFamily="49" charset="-128"/>
              <a:ea typeface="ＭＳ ゴシック" panose="020B0609070205080204" pitchFamily="49" charset="-128"/>
            </a:endParaRPr>
          </a:p>
          <a:p>
            <a:r>
              <a:rPr lang="ja-JP" altLang="en-US" sz="2000" b="1" dirty="0">
                <a:latin typeface="ＭＳ ゴシック" panose="020B0609070205080204" pitchFamily="49" charset="-128"/>
                <a:ea typeface="ＭＳ ゴシック" panose="020B0609070205080204" pitchFamily="49" charset="-128"/>
              </a:rPr>
              <a:t>　</a:t>
            </a:r>
            <a:r>
              <a:rPr kumimoji="1" lang="ja-JP" altLang="en-US" sz="2000" b="1" dirty="0">
                <a:latin typeface="ＭＳ ゴシック" panose="020B0609070205080204" pitchFamily="49" charset="-128"/>
                <a:ea typeface="ＭＳ ゴシック" panose="020B0609070205080204" pitchFamily="49" charset="-128"/>
              </a:rPr>
              <a:t>・「自らの命は自らが守る」意識の徹底</a:t>
            </a:r>
            <a:endParaRPr kumimoji="1" lang="en-US" altLang="ja-JP" sz="2000" b="1" dirty="0">
              <a:latin typeface="ＭＳ ゴシック" panose="020B0609070205080204" pitchFamily="49" charset="-128"/>
              <a:ea typeface="ＭＳ ゴシック" panose="020B0609070205080204" pitchFamily="49" charset="-128"/>
            </a:endParaRPr>
          </a:p>
          <a:p>
            <a:r>
              <a:rPr kumimoji="1" lang="ja-JP" altLang="en-US" sz="2000" b="1" dirty="0">
                <a:latin typeface="ＭＳ ゴシック" panose="020B0609070205080204" pitchFamily="49" charset="-128"/>
                <a:ea typeface="ＭＳ ゴシック" panose="020B0609070205080204" pitchFamily="49" charset="-128"/>
              </a:rPr>
              <a:t>　・地域の災害リスク（警戒レベル）と取るべき避難行動等の周知の徹底</a:t>
            </a:r>
            <a:endParaRPr kumimoji="1" lang="en-US" altLang="ja-JP" sz="2000" b="1" dirty="0">
              <a:latin typeface="ＭＳ ゴシック" panose="020B0609070205080204" pitchFamily="49" charset="-128"/>
              <a:ea typeface="ＭＳ ゴシック" panose="020B0609070205080204" pitchFamily="49" charset="-128"/>
            </a:endParaRPr>
          </a:p>
        </p:txBody>
      </p:sp>
      <p:sp>
        <p:nvSpPr>
          <p:cNvPr id="1275" name="テキスト ボックス 4"/>
          <p:cNvSpPr txBox="1"/>
          <p:nvPr/>
        </p:nvSpPr>
        <p:spPr>
          <a:xfrm>
            <a:off x="1291581" y="5579927"/>
            <a:ext cx="4932046" cy="523220"/>
          </a:xfrm>
          <a:prstGeom prst="rect">
            <a:avLst/>
          </a:prstGeom>
          <a:noFill/>
        </p:spPr>
        <p:txBody>
          <a:bodyPr wrap="square" rtlCol="0">
            <a:spAutoFit/>
          </a:bodyPr>
          <a:lstStyle/>
          <a:p>
            <a:r>
              <a:rPr kumimoji="1" lang="ja-JP" altLang="en-US" sz="2800" dirty="0">
                <a:solidFill>
                  <a:srgbClr val="0000FF"/>
                </a:solidFill>
                <a:latin typeface="HGP創英角ﾎﾟｯﾌﾟ体" panose="040B0A00000000000000" pitchFamily="50" charset="-128"/>
                <a:ea typeface="HGP創英角ﾎﾟｯﾌﾟ体" panose="040B0A00000000000000" pitchFamily="50" charset="-128"/>
              </a:rPr>
              <a:t>早期に災害モードへの切り替え</a:t>
            </a:r>
          </a:p>
        </p:txBody>
      </p:sp>
      <p:sp>
        <p:nvSpPr>
          <p:cNvPr id="1276" name="テキスト ボックス 6"/>
          <p:cNvSpPr txBox="1"/>
          <p:nvPr/>
        </p:nvSpPr>
        <p:spPr>
          <a:xfrm>
            <a:off x="6869436" y="5641482"/>
            <a:ext cx="5109210" cy="400110"/>
          </a:xfrm>
          <a:prstGeom prst="rect">
            <a:avLst/>
          </a:prstGeom>
          <a:noFill/>
        </p:spPr>
        <p:txBody>
          <a:bodyPr wrap="square" rtlCol="0">
            <a:spAutoFit/>
          </a:bodyPr>
          <a:lstStyle/>
          <a:p>
            <a:r>
              <a:rPr kumimoji="1" lang="ja-JP" altLang="en-US" sz="2000" b="1" i="1" u="sng" dirty="0">
                <a:solidFill>
                  <a:srgbClr val="FF0000"/>
                </a:solidFill>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rPr>
              <a:t>宣言する者、判断基準を決めておくこと！</a:t>
            </a:r>
          </a:p>
        </p:txBody>
      </p:sp>
      <p:sp>
        <p:nvSpPr>
          <p:cNvPr id="1277" name="矢印: 右 8"/>
          <p:cNvSpPr/>
          <p:nvPr/>
        </p:nvSpPr>
        <p:spPr>
          <a:xfrm rot="5400000">
            <a:off x="1080298" y="4324347"/>
            <a:ext cx="1222384" cy="5750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78" name="テキスト ボックス 9"/>
          <p:cNvSpPr txBox="1"/>
          <p:nvPr/>
        </p:nvSpPr>
        <p:spPr>
          <a:xfrm>
            <a:off x="10554788" y="224055"/>
            <a:ext cx="1298902" cy="584775"/>
          </a:xfrm>
          <a:prstGeom prst="rect">
            <a:avLst/>
          </a:prstGeom>
          <a:noFill/>
          <a:ln w="12700">
            <a:solidFill>
              <a:schemeClr val="accent1"/>
            </a:solidFill>
          </a:ln>
        </p:spPr>
        <p:txBody>
          <a:bodyPr wrap="square" rtlCol="0" anchor="ctr">
            <a:spAutoFit/>
          </a:bodyPr>
          <a:lstStyle/>
          <a:p>
            <a:pPr algn="ctr"/>
            <a:r>
              <a:rPr kumimoji="1" lang="ja-JP" altLang="en-US" sz="1600" dirty="0">
                <a:solidFill>
                  <a:srgbClr val="0000FF"/>
                </a:solidFill>
                <a:latin typeface="HG創英角ﾎﾟｯﾌﾟ体" panose="040B0A09000000000000" pitchFamily="49" charset="-128"/>
                <a:ea typeface="HG創英角ﾎﾟｯﾌﾟ体" panose="040B0A09000000000000" pitchFamily="49" charset="-128"/>
              </a:rPr>
              <a:t>マニュアル</a:t>
            </a:r>
            <a:r>
              <a:rPr kumimoji="1" lang="en-US" altLang="ja-JP" sz="1600" dirty="0">
                <a:solidFill>
                  <a:srgbClr val="0000FF"/>
                </a:solidFill>
                <a:latin typeface="HG創英角ﾎﾟｯﾌﾟ体" panose="040B0A09000000000000" pitchFamily="49" charset="-128"/>
                <a:ea typeface="HG創英角ﾎﾟｯﾌﾟ体" panose="040B0A09000000000000" pitchFamily="49" charset="-128"/>
              </a:rPr>
              <a:t>P14</a:t>
            </a:r>
            <a:endParaRPr kumimoji="1" lang="ja-JP" altLang="en-US" sz="1600" dirty="0">
              <a:solidFill>
                <a:srgbClr val="0000FF"/>
              </a:solidFill>
              <a:latin typeface="HG創英角ﾎﾟｯﾌﾟ体" panose="040B0A09000000000000" pitchFamily="49" charset="-128"/>
              <a:ea typeface="HG創英角ﾎﾟｯﾌﾟ体" panose="040B0A09000000000000" pitchFamily="49" charset="-128"/>
            </a:endParaRPr>
          </a:p>
        </p:txBody>
      </p:sp>
    </p:spTree>
    <p:extLst>
      <p:ext uri="{BB962C8B-B14F-4D97-AF65-F5344CB8AC3E}">
        <p14:creationId xmlns:p14="http://schemas.microsoft.com/office/powerpoint/2010/main" val="36283003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4" name="吹き出し: 角を丸めた四角形 6"/>
          <p:cNvSpPr/>
          <p:nvPr/>
        </p:nvSpPr>
        <p:spPr>
          <a:xfrm>
            <a:off x="148379" y="2106946"/>
            <a:ext cx="3032890" cy="737693"/>
          </a:xfrm>
          <a:prstGeom prst="wedgeRoundRectCallout">
            <a:avLst>
              <a:gd name="adj1" fmla="val 92262"/>
              <a:gd name="adj2" fmla="val 5139"/>
              <a:gd name="adj3" fmla="val 16667"/>
            </a:avLst>
          </a:prstGeom>
          <a:solidFill>
            <a:schemeClr val="accent1">
              <a:alpha val="3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85" name="吹き出し: 角を丸めた四角形 8"/>
          <p:cNvSpPr/>
          <p:nvPr/>
        </p:nvSpPr>
        <p:spPr>
          <a:xfrm>
            <a:off x="148379" y="4414882"/>
            <a:ext cx="3490331" cy="1366884"/>
          </a:xfrm>
          <a:prstGeom prst="wedgeRoundRectCallout">
            <a:avLst>
              <a:gd name="adj1" fmla="val 73117"/>
              <a:gd name="adj2" fmla="val 10296"/>
              <a:gd name="adj3" fmla="val 16667"/>
            </a:avLst>
          </a:prstGeom>
          <a:solidFill>
            <a:schemeClr val="accent1">
              <a:alpha val="3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86" name="吹き出し: 角を丸めた四角形 7"/>
          <p:cNvSpPr/>
          <p:nvPr/>
        </p:nvSpPr>
        <p:spPr>
          <a:xfrm>
            <a:off x="148379" y="3104087"/>
            <a:ext cx="3032890" cy="944217"/>
          </a:xfrm>
          <a:prstGeom prst="wedgeRoundRectCallout">
            <a:avLst>
              <a:gd name="adj1" fmla="val 90407"/>
              <a:gd name="adj2" fmla="val -45159"/>
              <a:gd name="adj3" fmla="val 16667"/>
            </a:avLst>
          </a:prstGeom>
          <a:solidFill>
            <a:schemeClr val="accent1">
              <a:alpha val="3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287" name="図 2" descr="文字の書かれた紙_x000a__x000a_自動的に生成された説明"/>
          <p:cNvPicPr>
            <a:picLocks noChangeAspect="1"/>
          </p:cNvPicPr>
          <p:nvPr/>
        </p:nvPicPr>
        <p:blipFill>
          <a:blip r:embed="rId3"/>
          <a:stretch>
            <a:fillRect/>
          </a:stretch>
        </p:blipFill>
        <p:spPr>
          <a:xfrm>
            <a:off x="4473525" y="114172"/>
            <a:ext cx="7287065" cy="6601522"/>
          </a:xfrm>
          <a:prstGeom prst="rect">
            <a:avLst/>
          </a:prstGeom>
          <a:solidFill>
            <a:schemeClr val="bg1"/>
          </a:solidFill>
        </p:spPr>
      </p:pic>
      <p:sp>
        <p:nvSpPr>
          <p:cNvPr id="1288" name="テキスト ボックス 4"/>
          <p:cNvSpPr txBox="1"/>
          <p:nvPr/>
        </p:nvSpPr>
        <p:spPr>
          <a:xfrm>
            <a:off x="285035" y="3218202"/>
            <a:ext cx="2787805" cy="646331"/>
          </a:xfrm>
          <a:prstGeom prst="rect">
            <a:avLst/>
          </a:prstGeom>
          <a:noFill/>
        </p:spPr>
        <p:txBody>
          <a:bodyPr wrap="square" rtlCol="0">
            <a:spAutoFit/>
          </a:bodyPr>
          <a:lstStyle/>
          <a:p>
            <a:r>
              <a:rPr lang="ja-JP" altLang="en-US" b="1" dirty="0">
                <a:solidFill>
                  <a:srgbClr val="0000FF"/>
                </a:solidFill>
              </a:rPr>
              <a:t>起こりうることを「課題となる事項」として整理</a:t>
            </a:r>
            <a:endParaRPr kumimoji="1" lang="ja-JP" altLang="en-US" b="1" dirty="0">
              <a:solidFill>
                <a:srgbClr val="0000FF"/>
              </a:solidFill>
            </a:endParaRPr>
          </a:p>
        </p:txBody>
      </p:sp>
      <p:sp>
        <p:nvSpPr>
          <p:cNvPr id="1289" name="テキスト ボックス 5"/>
          <p:cNvSpPr txBox="1"/>
          <p:nvPr/>
        </p:nvSpPr>
        <p:spPr>
          <a:xfrm>
            <a:off x="285035" y="4498159"/>
            <a:ext cx="3490332" cy="1200329"/>
          </a:xfrm>
          <a:prstGeom prst="rect">
            <a:avLst/>
          </a:prstGeom>
          <a:noFill/>
        </p:spPr>
        <p:txBody>
          <a:bodyPr wrap="square" rtlCol="0">
            <a:spAutoFit/>
          </a:bodyPr>
          <a:lstStyle/>
          <a:p>
            <a:r>
              <a:rPr kumimoji="1" lang="ja-JP" altLang="en-US" b="1" dirty="0">
                <a:solidFill>
                  <a:srgbClr val="0000FF"/>
                </a:solidFill>
              </a:rPr>
              <a:t>「被災市町村」「保健所」「都道府県及び政令市」の役割として、</a:t>
            </a:r>
            <a:endParaRPr kumimoji="1" lang="en-US" altLang="ja-JP" b="1" dirty="0">
              <a:solidFill>
                <a:srgbClr val="0000FF"/>
              </a:solidFill>
            </a:endParaRPr>
          </a:p>
          <a:p>
            <a:r>
              <a:rPr lang="ja-JP" altLang="en-US" b="1" dirty="0">
                <a:solidFill>
                  <a:srgbClr val="0000FF"/>
                </a:solidFill>
              </a:rPr>
              <a:t>「マネジメント」「対策」に分けて整理</a:t>
            </a:r>
            <a:endParaRPr kumimoji="1" lang="ja-JP" altLang="en-US" b="1" dirty="0">
              <a:solidFill>
                <a:srgbClr val="0000FF"/>
              </a:solidFill>
            </a:endParaRPr>
          </a:p>
        </p:txBody>
      </p:sp>
      <p:sp>
        <p:nvSpPr>
          <p:cNvPr id="1290" name="吹き出し: 角を丸めた四角形 6"/>
          <p:cNvSpPr/>
          <p:nvPr/>
        </p:nvSpPr>
        <p:spPr>
          <a:xfrm>
            <a:off x="148379" y="1263585"/>
            <a:ext cx="3032890" cy="737693"/>
          </a:xfrm>
          <a:prstGeom prst="wedgeRoundRectCallout">
            <a:avLst>
              <a:gd name="adj1" fmla="val 93190"/>
              <a:gd name="adj2" fmla="val 31837"/>
              <a:gd name="adj3" fmla="val 16667"/>
            </a:avLst>
          </a:prstGeom>
          <a:solidFill>
            <a:schemeClr val="accent1">
              <a:alpha val="3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91" name="テキスト ボックス 3"/>
          <p:cNvSpPr txBox="1"/>
          <p:nvPr/>
        </p:nvSpPr>
        <p:spPr>
          <a:xfrm>
            <a:off x="192743" y="1287606"/>
            <a:ext cx="2988526" cy="646331"/>
          </a:xfrm>
          <a:prstGeom prst="rect">
            <a:avLst/>
          </a:prstGeom>
          <a:noFill/>
        </p:spPr>
        <p:txBody>
          <a:bodyPr wrap="square" rtlCol="0">
            <a:spAutoFit/>
          </a:bodyPr>
          <a:lstStyle/>
          <a:p>
            <a:r>
              <a:rPr kumimoji="1" lang="ja-JP" altLang="en-US" b="1" dirty="0">
                <a:solidFill>
                  <a:srgbClr val="0000FF"/>
                </a:solidFill>
              </a:rPr>
              <a:t>地域のニーズを「医療」「保健」「福祉」に分類</a:t>
            </a:r>
          </a:p>
        </p:txBody>
      </p:sp>
      <p:sp>
        <p:nvSpPr>
          <p:cNvPr id="1292" name="テキスト ボックス 9"/>
          <p:cNvSpPr txBox="1"/>
          <p:nvPr/>
        </p:nvSpPr>
        <p:spPr>
          <a:xfrm>
            <a:off x="148378" y="213142"/>
            <a:ext cx="4325147" cy="707886"/>
          </a:xfrm>
          <a:prstGeom prst="rect">
            <a:avLst/>
          </a:prstGeom>
          <a:noFill/>
          <a:ln w="28575">
            <a:solidFill>
              <a:schemeClr val="accent1"/>
            </a:solidFill>
          </a:ln>
        </p:spPr>
        <p:txBody>
          <a:bodyPr wrap="square" rtlCol="0">
            <a:spAutoFit/>
          </a:bodyPr>
          <a:lstStyle/>
          <a:p>
            <a:r>
              <a:rPr kumimoji="1" lang="ja-JP" altLang="en-US" sz="2000" b="1" dirty="0">
                <a:latin typeface="ＭＳ ゴシック" panose="020B0609070205080204" pitchFamily="49" charset="-128"/>
                <a:ea typeface="ＭＳ ゴシック" panose="020B0609070205080204" pitchFamily="49" charset="-128"/>
              </a:rPr>
              <a:t>表「各期における保健活動の概要」（</a:t>
            </a:r>
            <a:r>
              <a:rPr lang="ja-JP" altLang="ja-JP" sz="2000" b="1" dirty="0">
                <a:latin typeface="ＭＳ ゴシック" panose="020B0609070205080204" pitchFamily="49" charset="-128"/>
                <a:ea typeface="ＭＳ ゴシック" panose="020B0609070205080204" pitchFamily="49" charset="-128"/>
              </a:rPr>
              <a:t> 風水害・噴火災害編</a:t>
            </a:r>
            <a:r>
              <a:rPr lang="ja-JP" altLang="en-US" sz="2000" b="1" dirty="0">
                <a:latin typeface="ＭＳ ゴシック" panose="020B0609070205080204" pitchFamily="49" charset="-128"/>
                <a:ea typeface="ＭＳ ゴシック" panose="020B0609070205080204" pitchFamily="49" charset="-128"/>
              </a:rPr>
              <a:t>）</a:t>
            </a:r>
            <a:endParaRPr kumimoji="1" lang="ja-JP" altLang="en-US" sz="2000" b="1" dirty="0">
              <a:latin typeface="ＭＳ ゴシック" panose="020B0609070205080204" pitchFamily="49" charset="-128"/>
              <a:ea typeface="ＭＳ ゴシック" panose="020B0609070205080204" pitchFamily="49" charset="-128"/>
            </a:endParaRPr>
          </a:p>
        </p:txBody>
      </p:sp>
      <p:sp>
        <p:nvSpPr>
          <p:cNvPr id="1293" name="テキスト ボックス 10"/>
          <p:cNvSpPr txBox="1"/>
          <p:nvPr/>
        </p:nvSpPr>
        <p:spPr>
          <a:xfrm>
            <a:off x="258912" y="2192753"/>
            <a:ext cx="3303389" cy="646331"/>
          </a:xfrm>
          <a:prstGeom prst="rect">
            <a:avLst/>
          </a:prstGeom>
          <a:noFill/>
        </p:spPr>
        <p:txBody>
          <a:bodyPr wrap="square" rtlCol="0">
            <a:spAutoFit/>
          </a:bodyPr>
          <a:lstStyle/>
          <a:p>
            <a:r>
              <a:rPr kumimoji="1" lang="ja-JP" altLang="en-US" b="1" dirty="0">
                <a:solidFill>
                  <a:srgbClr val="0000FF"/>
                </a:solidFill>
              </a:rPr>
              <a:t>主に活動する保健医療活動チーム等の例</a:t>
            </a:r>
          </a:p>
        </p:txBody>
      </p:sp>
      <p:sp>
        <p:nvSpPr>
          <p:cNvPr id="1294" name="テキスト ボックス 13"/>
          <p:cNvSpPr txBox="1"/>
          <p:nvPr/>
        </p:nvSpPr>
        <p:spPr>
          <a:xfrm>
            <a:off x="10723600" y="173066"/>
            <a:ext cx="1298902" cy="584775"/>
          </a:xfrm>
          <a:prstGeom prst="rect">
            <a:avLst/>
          </a:prstGeom>
          <a:solidFill>
            <a:schemeClr val="bg1"/>
          </a:solidFill>
          <a:ln w="12700">
            <a:solidFill>
              <a:schemeClr val="accent1"/>
            </a:solidFill>
          </a:ln>
        </p:spPr>
        <p:txBody>
          <a:bodyPr wrap="square" rtlCol="0" anchor="ctr">
            <a:spAutoFit/>
          </a:bodyPr>
          <a:lstStyle/>
          <a:p>
            <a:pPr algn="ctr"/>
            <a:r>
              <a:rPr kumimoji="1" lang="ja-JP" altLang="en-US" sz="1600" dirty="0">
                <a:solidFill>
                  <a:srgbClr val="0000FF"/>
                </a:solidFill>
                <a:latin typeface="HG創英角ﾎﾟｯﾌﾟ体" panose="040B0A09000000000000" pitchFamily="49" charset="-128"/>
                <a:ea typeface="HG創英角ﾎﾟｯﾌﾟ体" panose="040B0A09000000000000" pitchFamily="49" charset="-128"/>
              </a:rPr>
              <a:t>マニュアル</a:t>
            </a:r>
            <a:r>
              <a:rPr kumimoji="1" lang="en-US" altLang="ja-JP" sz="1600" dirty="0">
                <a:solidFill>
                  <a:srgbClr val="0000FF"/>
                </a:solidFill>
                <a:latin typeface="HG創英角ﾎﾟｯﾌﾟ体" panose="040B0A09000000000000" pitchFamily="49" charset="-128"/>
                <a:ea typeface="HG創英角ﾎﾟｯﾌﾟ体" panose="040B0A09000000000000" pitchFamily="49" charset="-128"/>
              </a:rPr>
              <a:t>P16</a:t>
            </a:r>
            <a:r>
              <a:rPr kumimoji="1" lang="ja-JP" altLang="en-US" sz="1600" dirty="0">
                <a:solidFill>
                  <a:srgbClr val="0000FF"/>
                </a:solidFill>
                <a:latin typeface="HG創英角ﾎﾟｯﾌﾟ体" panose="040B0A09000000000000" pitchFamily="49" charset="-128"/>
                <a:ea typeface="HG創英角ﾎﾟｯﾌﾟ体" panose="040B0A09000000000000" pitchFamily="49" charset="-128"/>
              </a:rPr>
              <a:t>～</a:t>
            </a:r>
            <a:r>
              <a:rPr kumimoji="1" lang="en-US" altLang="ja-JP" sz="1600" dirty="0">
                <a:solidFill>
                  <a:srgbClr val="0000FF"/>
                </a:solidFill>
                <a:latin typeface="HG創英角ﾎﾟｯﾌﾟ体" panose="040B0A09000000000000" pitchFamily="49" charset="-128"/>
                <a:ea typeface="HG創英角ﾎﾟｯﾌﾟ体" panose="040B0A09000000000000" pitchFamily="49" charset="-128"/>
              </a:rPr>
              <a:t>P19</a:t>
            </a:r>
            <a:endParaRPr kumimoji="1" lang="ja-JP" altLang="en-US" sz="1600" dirty="0">
              <a:solidFill>
                <a:srgbClr val="0000FF"/>
              </a:solidFill>
              <a:latin typeface="HG創英角ﾎﾟｯﾌﾟ体" panose="040B0A09000000000000" pitchFamily="49" charset="-128"/>
              <a:ea typeface="HG創英角ﾎﾟｯﾌﾟ体" panose="040B0A09000000000000" pitchFamily="49" charset="-128"/>
            </a:endParaRPr>
          </a:p>
        </p:txBody>
      </p:sp>
    </p:spTree>
    <p:extLst>
      <p:ext uri="{BB962C8B-B14F-4D97-AF65-F5344CB8AC3E}">
        <p14:creationId xmlns:p14="http://schemas.microsoft.com/office/powerpoint/2010/main" val="39283809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 name="テキスト ボックス 1"/>
          <p:cNvSpPr txBox="1"/>
          <p:nvPr/>
        </p:nvSpPr>
        <p:spPr>
          <a:xfrm>
            <a:off x="1957320" y="422461"/>
            <a:ext cx="8108840" cy="584775"/>
          </a:xfrm>
          <a:prstGeom prst="rect">
            <a:avLst/>
          </a:prstGeom>
          <a:noFill/>
        </p:spPr>
        <p:txBody>
          <a:bodyPr wrap="square" rtlCol="0">
            <a:spAutoFit/>
          </a:bodyPr>
          <a:lstStyle/>
          <a:p>
            <a:r>
              <a:rPr kumimoji="1" lang="en-US" altLang="ja-JP" sz="3200" dirty="0">
                <a:latin typeface="ＭＳ ゴシック" panose="020B0609070205080204" pitchFamily="49" charset="-128"/>
                <a:ea typeface="ＭＳ ゴシック" panose="020B0609070205080204" pitchFamily="49" charset="-128"/>
              </a:rPr>
              <a:t>【</a:t>
            </a:r>
            <a:r>
              <a:rPr kumimoji="1" lang="ja-JP" altLang="en-US" sz="3200" dirty="0">
                <a:latin typeface="ＭＳ ゴシック" panose="020B0609070205080204" pitchFamily="49" charset="-128"/>
                <a:ea typeface="ＭＳ ゴシック" panose="020B0609070205080204" pitchFamily="49" charset="-128"/>
              </a:rPr>
              <a:t>各論</a:t>
            </a:r>
            <a:r>
              <a:rPr kumimoji="1" lang="en-US" altLang="ja-JP" sz="3200" dirty="0">
                <a:latin typeface="ＭＳ ゴシック" panose="020B0609070205080204" pitchFamily="49" charset="-128"/>
                <a:ea typeface="ＭＳ ゴシック" panose="020B0609070205080204" pitchFamily="49" charset="-128"/>
              </a:rPr>
              <a:t>】</a:t>
            </a:r>
            <a:r>
              <a:rPr lang="ja-JP" altLang="en-US" sz="3200" dirty="0">
                <a:latin typeface="ＭＳ ゴシック" panose="020B0609070205080204" pitchFamily="49" charset="-128"/>
                <a:ea typeface="ＭＳ ゴシック" panose="020B0609070205080204" pitchFamily="49" charset="-128"/>
              </a:rPr>
              <a:t>第４　</a:t>
            </a:r>
            <a:r>
              <a:rPr lang="ja-JP" altLang="ja-JP" sz="2800" b="1" dirty="0">
                <a:latin typeface="ＭＳ ゴシック" panose="020B0609070205080204" pitchFamily="49" charset="-128"/>
                <a:ea typeface="ＭＳ ゴシック" panose="020B0609070205080204" pitchFamily="49" charset="-128"/>
              </a:rPr>
              <a:t>災害時の</a:t>
            </a:r>
            <a:r>
              <a:rPr lang="ja-JP" altLang="en-US" sz="2800" b="1" dirty="0">
                <a:latin typeface="ＭＳ ゴシック" panose="020B0609070205080204" pitchFamily="49" charset="-128"/>
                <a:ea typeface="ＭＳ ゴシック" panose="020B0609070205080204" pitchFamily="49" charset="-128"/>
              </a:rPr>
              <a:t>保健医療活動の実際</a:t>
            </a:r>
            <a:r>
              <a:rPr lang="ja-JP" altLang="ja-JP" sz="2800" dirty="0">
                <a:latin typeface="ＭＳ ゴシック" panose="020B0609070205080204" pitchFamily="49" charset="-128"/>
                <a:ea typeface="ＭＳ ゴシック" panose="020B0609070205080204" pitchFamily="49" charset="-128"/>
              </a:rPr>
              <a:t>　</a:t>
            </a:r>
            <a:endParaRPr lang="en-US" altLang="ja-JP" sz="2800" dirty="0">
              <a:latin typeface="ＭＳ ゴシック" panose="020B0609070205080204" pitchFamily="49" charset="-128"/>
              <a:ea typeface="ＭＳ ゴシック" panose="020B0609070205080204" pitchFamily="49" charset="-128"/>
            </a:endParaRPr>
          </a:p>
        </p:txBody>
      </p:sp>
      <p:sp>
        <p:nvSpPr>
          <p:cNvPr id="1301" name="テキスト ボックス 2"/>
          <p:cNvSpPr txBox="1"/>
          <p:nvPr/>
        </p:nvSpPr>
        <p:spPr>
          <a:xfrm>
            <a:off x="498670" y="1558011"/>
            <a:ext cx="11026140" cy="1569660"/>
          </a:xfrm>
          <a:prstGeom prst="rect">
            <a:avLst/>
          </a:prstGeom>
          <a:noFill/>
        </p:spPr>
        <p:txBody>
          <a:bodyPr wrap="square" rtlCol="0">
            <a:spAutoFit/>
          </a:bodyPr>
          <a:lstStyle/>
          <a:p>
            <a:r>
              <a:rPr lang="ja-JP" altLang="en-US" sz="2400" dirty="0">
                <a:latin typeface="ＭＳ ゴシック" panose="020B0609070205080204" pitchFamily="49" charset="-128"/>
                <a:ea typeface="ＭＳ ゴシック" panose="020B0609070205080204" pitchFamily="49" charset="-128"/>
              </a:rPr>
              <a:t>■　１全体像　２</a:t>
            </a:r>
            <a:r>
              <a:rPr lang="ja-JP" altLang="ja-JP" sz="2400" dirty="0">
                <a:latin typeface="ＭＳ ゴシック" panose="020B0609070205080204" pitchFamily="49" charset="-128"/>
                <a:ea typeface="ＭＳ ゴシック" panose="020B0609070205080204" pitchFamily="49" charset="-128"/>
              </a:rPr>
              <a:t>実行すること</a:t>
            </a:r>
            <a:r>
              <a:rPr lang="en-US" altLang="ja-JP" sz="2400" dirty="0">
                <a:latin typeface="ＭＳ ゴシック" panose="020B0609070205080204" pitchFamily="49" charset="-128"/>
                <a:ea typeface="ＭＳ ゴシック" panose="020B0609070205080204" pitchFamily="49" charset="-128"/>
              </a:rPr>
              <a:t> </a:t>
            </a:r>
            <a:r>
              <a:rPr lang="ja-JP" altLang="en-US" sz="2400" dirty="0">
                <a:latin typeface="ＭＳ ゴシック" panose="020B0609070205080204" pitchFamily="49" charset="-128"/>
                <a:ea typeface="ＭＳ ゴシック" panose="020B0609070205080204" pitchFamily="49" charset="-128"/>
              </a:rPr>
              <a:t>３</a:t>
            </a:r>
            <a:r>
              <a:rPr lang="ja-JP" altLang="ja-JP" sz="2400" dirty="0">
                <a:latin typeface="ＭＳ ゴシック" panose="020B0609070205080204" pitchFamily="49" charset="-128"/>
                <a:ea typeface="ＭＳ ゴシック" panose="020B0609070205080204" pitchFamily="49" charset="-128"/>
              </a:rPr>
              <a:t>理由・根拠（参考資料を整理し提示）と</a:t>
            </a:r>
            <a:endParaRPr lang="en-US" altLang="ja-JP" sz="2400" dirty="0">
              <a:latin typeface="ＭＳ ゴシック" panose="020B0609070205080204" pitchFamily="49" charset="-128"/>
              <a:ea typeface="ＭＳ ゴシック" panose="020B0609070205080204" pitchFamily="49" charset="-128"/>
            </a:endParaRPr>
          </a:p>
          <a:p>
            <a:r>
              <a:rPr lang="ja-JP" altLang="en-US" sz="2400" dirty="0">
                <a:latin typeface="ＭＳ ゴシック" panose="020B0609070205080204" pitchFamily="49" charset="-128"/>
                <a:ea typeface="ＭＳ ゴシック" panose="020B0609070205080204" pitchFamily="49" charset="-128"/>
              </a:rPr>
              <a:t>　</a:t>
            </a:r>
            <a:r>
              <a:rPr lang="ja-JP" altLang="ja-JP" sz="2400" dirty="0">
                <a:latin typeface="ＭＳ ゴシック" panose="020B0609070205080204" pitchFamily="49" charset="-128"/>
                <a:ea typeface="ＭＳ ゴシック" panose="020B0609070205080204" pitchFamily="49" charset="-128"/>
              </a:rPr>
              <a:t>整理しました。また</a:t>
            </a:r>
            <a:r>
              <a:rPr lang="ja-JP" altLang="en-US" sz="2400" dirty="0">
                <a:latin typeface="ＭＳ ゴシック" panose="020B0609070205080204" pitchFamily="49" charset="-128"/>
                <a:ea typeface="ＭＳ ゴシック" panose="020B0609070205080204" pitchFamily="49" charset="-128"/>
              </a:rPr>
              <a:t>、お互いの役割を読み理解することで重層的かつ効果的</a:t>
            </a:r>
            <a:endParaRPr lang="en-US" altLang="ja-JP" sz="2400" dirty="0">
              <a:latin typeface="ＭＳ ゴシック" panose="020B0609070205080204" pitchFamily="49" charset="-128"/>
              <a:ea typeface="ＭＳ ゴシック" panose="020B0609070205080204" pitchFamily="49" charset="-128"/>
            </a:endParaRPr>
          </a:p>
          <a:p>
            <a:r>
              <a:rPr lang="ja-JP" altLang="en-US" sz="2400" dirty="0">
                <a:latin typeface="ＭＳ ゴシック" panose="020B0609070205080204" pitchFamily="49" charset="-128"/>
                <a:ea typeface="ＭＳ ゴシック" panose="020B0609070205080204" pitchFamily="49" charset="-128"/>
              </a:rPr>
              <a:t>　に活動できるよう、</a:t>
            </a:r>
            <a:r>
              <a:rPr lang="ja-JP" altLang="ja-JP" sz="2400" dirty="0">
                <a:latin typeface="ＭＳ ゴシック" panose="020B0609070205080204" pitchFamily="49" charset="-128"/>
                <a:ea typeface="ＭＳ ゴシック" panose="020B0609070205080204" pitchFamily="49" charset="-128"/>
              </a:rPr>
              <a:t>役割については、</a:t>
            </a:r>
            <a:r>
              <a:rPr lang="ja-JP" altLang="en-US" sz="2400" dirty="0">
                <a:latin typeface="ＭＳ ゴシック" panose="020B0609070205080204" pitchFamily="49" charset="-128"/>
                <a:ea typeface="ＭＳ ゴシック" panose="020B0609070205080204" pitchFamily="49" charset="-128"/>
              </a:rPr>
              <a:t>「</a:t>
            </a:r>
            <a:r>
              <a:rPr lang="ja-JP" altLang="ja-JP" sz="2400" dirty="0">
                <a:latin typeface="ＭＳ ゴシック" panose="020B0609070205080204" pitchFamily="49" charset="-128"/>
                <a:ea typeface="ＭＳ ゴシック" panose="020B0609070205080204" pitchFamily="49" charset="-128"/>
              </a:rPr>
              <a:t>都道府県</a:t>
            </a:r>
            <a:r>
              <a:rPr lang="ja-JP" altLang="en-US" sz="2400" dirty="0">
                <a:latin typeface="ＭＳ ゴシック" panose="020B0609070205080204" pitchFamily="49" charset="-128"/>
                <a:ea typeface="ＭＳ ゴシック" panose="020B0609070205080204" pitchFamily="49" charset="-128"/>
              </a:rPr>
              <a:t>」「</a:t>
            </a:r>
            <a:r>
              <a:rPr lang="ja-JP" altLang="ja-JP" sz="2400" dirty="0">
                <a:latin typeface="ＭＳ ゴシック" panose="020B0609070205080204" pitchFamily="49" charset="-128"/>
                <a:ea typeface="ＭＳ ゴシック" panose="020B0609070205080204" pitchFamily="49" charset="-128"/>
              </a:rPr>
              <a:t>保健所</a:t>
            </a:r>
            <a:r>
              <a:rPr lang="ja-JP" altLang="en-US" sz="2400" dirty="0">
                <a:latin typeface="ＭＳ ゴシック" panose="020B0609070205080204" pitchFamily="49" charset="-128"/>
                <a:ea typeface="ＭＳ ゴシック" panose="020B0609070205080204" pitchFamily="49" charset="-128"/>
              </a:rPr>
              <a:t>」「</a:t>
            </a:r>
            <a:r>
              <a:rPr lang="ja-JP" altLang="ja-JP" sz="2400" dirty="0">
                <a:latin typeface="ＭＳ ゴシック" panose="020B0609070205080204" pitchFamily="49" charset="-128"/>
                <a:ea typeface="ＭＳ ゴシック" panose="020B0609070205080204" pitchFamily="49" charset="-128"/>
              </a:rPr>
              <a:t>市町村</a:t>
            </a:r>
            <a:r>
              <a:rPr lang="ja-JP" altLang="en-US" sz="2400" dirty="0">
                <a:latin typeface="ＭＳ ゴシック" panose="020B0609070205080204" pitchFamily="49" charset="-128"/>
                <a:ea typeface="ＭＳ ゴシック" panose="020B0609070205080204" pitchFamily="49" charset="-128"/>
              </a:rPr>
              <a:t>」</a:t>
            </a:r>
            <a:r>
              <a:rPr lang="ja-JP" altLang="ja-JP" sz="2400" dirty="0">
                <a:latin typeface="ＭＳ ゴシック" panose="020B0609070205080204" pitchFamily="49" charset="-128"/>
                <a:ea typeface="ＭＳ ゴシック" panose="020B0609070205080204" pitchFamily="49" charset="-128"/>
              </a:rPr>
              <a:t>の</a:t>
            </a:r>
            <a:endParaRPr lang="en-US" altLang="ja-JP" sz="2400" dirty="0">
              <a:latin typeface="ＭＳ ゴシック" panose="020B0609070205080204" pitchFamily="49" charset="-128"/>
              <a:ea typeface="ＭＳ ゴシック" panose="020B0609070205080204" pitchFamily="49" charset="-128"/>
            </a:endParaRPr>
          </a:p>
          <a:p>
            <a:r>
              <a:rPr lang="ja-JP" altLang="en-US" sz="2400" dirty="0">
                <a:latin typeface="ＭＳ ゴシック" panose="020B0609070205080204" pitchFamily="49" charset="-128"/>
                <a:ea typeface="ＭＳ ゴシック" panose="020B0609070205080204" pitchFamily="49" charset="-128"/>
              </a:rPr>
              <a:t>　</a:t>
            </a:r>
            <a:r>
              <a:rPr lang="ja-JP" altLang="ja-JP" sz="2400" dirty="0">
                <a:latin typeface="ＭＳ ゴシック" panose="020B0609070205080204" pitchFamily="49" charset="-128"/>
                <a:ea typeface="ＭＳ ゴシック" panose="020B0609070205080204" pitchFamily="49" charset="-128"/>
              </a:rPr>
              <a:t>共通事項と各々立場に分けて整理</a:t>
            </a:r>
            <a:r>
              <a:rPr lang="ja-JP" altLang="en-US" sz="2400" dirty="0">
                <a:latin typeface="ＭＳ ゴシック" panose="020B0609070205080204" pitchFamily="49" charset="-128"/>
                <a:ea typeface="ＭＳ ゴシック" panose="020B0609070205080204" pitchFamily="49" charset="-128"/>
              </a:rPr>
              <a:t>　</a:t>
            </a:r>
            <a:endParaRPr lang="ja-JP" altLang="ja-JP" sz="2400" dirty="0">
              <a:latin typeface="ＭＳ ゴシック" panose="020B0609070205080204" pitchFamily="49" charset="-128"/>
              <a:ea typeface="ＭＳ ゴシック" panose="020B0609070205080204" pitchFamily="49" charset="-128"/>
            </a:endParaRPr>
          </a:p>
        </p:txBody>
      </p:sp>
      <p:sp>
        <p:nvSpPr>
          <p:cNvPr id="1302" name="テキスト ボックス 3"/>
          <p:cNvSpPr txBox="1"/>
          <p:nvPr/>
        </p:nvSpPr>
        <p:spPr>
          <a:xfrm>
            <a:off x="965981" y="3249133"/>
            <a:ext cx="8012430" cy="3046988"/>
          </a:xfrm>
          <a:prstGeom prst="rect">
            <a:avLst/>
          </a:prstGeom>
          <a:noFill/>
          <a:ln w="28575">
            <a:solidFill>
              <a:schemeClr val="tx1"/>
            </a:solidFill>
          </a:ln>
        </p:spPr>
        <p:txBody>
          <a:bodyPr wrap="square" rtlCol="0">
            <a:spAutoFit/>
          </a:bodyPr>
          <a:lstStyle/>
          <a:p>
            <a:r>
              <a:rPr kumimoji="1" lang="en-US" altLang="ja-JP" sz="2400" b="1" dirty="0"/>
              <a:t>Ⅰ</a:t>
            </a:r>
            <a:r>
              <a:rPr lang="ja-JP" altLang="en-US" sz="2400" b="1" dirty="0"/>
              <a:t>　保健医療活動体制の整備（指揮命令系統の確立）</a:t>
            </a:r>
            <a:endParaRPr lang="en-US" altLang="ja-JP" sz="2400" b="1" dirty="0"/>
          </a:p>
          <a:p>
            <a:r>
              <a:rPr kumimoji="1" lang="en-US" altLang="ja-JP" sz="2400" b="1" dirty="0"/>
              <a:t>Ⅱ</a:t>
            </a:r>
            <a:r>
              <a:rPr kumimoji="1" lang="ja-JP" altLang="en-US" sz="2400" b="1" dirty="0"/>
              <a:t>　情報収集、対策立案</a:t>
            </a:r>
            <a:endParaRPr kumimoji="1" lang="en-US" altLang="ja-JP" sz="2400" b="1" dirty="0"/>
          </a:p>
          <a:p>
            <a:r>
              <a:rPr kumimoji="1" lang="en-US" altLang="ja-JP" sz="2400" b="1" dirty="0"/>
              <a:t>Ⅲ</a:t>
            </a:r>
            <a:r>
              <a:rPr kumimoji="1" lang="ja-JP" altLang="en-US" sz="2400" b="1" dirty="0"/>
              <a:t>　災害時の医療対策</a:t>
            </a:r>
            <a:endParaRPr kumimoji="1" lang="en-US" altLang="ja-JP" sz="2400" b="1" dirty="0"/>
          </a:p>
          <a:p>
            <a:r>
              <a:rPr kumimoji="1" lang="en-US" altLang="ja-JP" sz="2400" b="1" dirty="0"/>
              <a:t>Ⅳ</a:t>
            </a:r>
            <a:r>
              <a:rPr kumimoji="1" lang="ja-JP" altLang="en-US" sz="2400" b="1" dirty="0"/>
              <a:t>　急性期・亜急性期における保健予防対策</a:t>
            </a:r>
            <a:endParaRPr kumimoji="1" lang="en-US" altLang="ja-JP" sz="2400" b="1" dirty="0"/>
          </a:p>
          <a:p>
            <a:r>
              <a:rPr kumimoji="1" lang="en-US" altLang="ja-JP" sz="2400" b="1" dirty="0"/>
              <a:t>Ⅴ</a:t>
            </a:r>
            <a:r>
              <a:rPr kumimoji="1" lang="ja-JP" altLang="en-US" sz="2400" b="1" dirty="0"/>
              <a:t>　生活環境衛生対策</a:t>
            </a:r>
            <a:endParaRPr kumimoji="1" lang="en-US" altLang="ja-JP" sz="2400" b="1" dirty="0"/>
          </a:p>
          <a:p>
            <a:r>
              <a:rPr lang="en-US" altLang="ja-JP" sz="2400" b="1" dirty="0"/>
              <a:t>Ⅵ</a:t>
            </a:r>
            <a:r>
              <a:rPr lang="ja-JP" altLang="en-US" sz="2400" b="1" dirty="0"/>
              <a:t>　自然災害に起因する原子力災害対策</a:t>
            </a:r>
            <a:endParaRPr lang="en-US" altLang="ja-JP" sz="2400" b="1" dirty="0"/>
          </a:p>
          <a:p>
            <a:r>
              <a:rPr kumimoji="1" lang="en-US" altLang="ja-JP" sz="2400" b="1" dirty="0"/>
              <a:t>Ⅶ</a:t>
            </a:r>
            <a:r>
              <a:rPr kumimoji="1" lang="ja-JP" altLang="en-US" sz="2400" b="1" dirty="0"/>
              <a:t>　慢性期・復興期における保健活動</a:t>
            </a:r>
            <a:endParaRPr kumimoji="1" lang="en-US" altLang="ja-JP" sz="2400" b="1" dirty="0"/>
          </a:p>
          <a:p>
            <a:r>
              <a:rPr lang="en-US" altLang="ja-JP" sz="2400" b="1" dirty="0"/>
              <a:t>Ⅷ</a:t>
            </a:r>
            <a:r>
              <a:rPr lang="ja-JP" altLang="en-US" sz="2400" b="1" dirty="0"/>
              <a:t>　業務の再開</a:t>
            </a:r>
            <a:endParaRPr kumimoji="1" lang="ja-JP" altLang="en-US" sz="2400" b="1" dirty="0"/>
          </a:p>
        </p:txBody>
      </p:sp>
      <p:sp>
        <p:nvSpPr>
          <p:cNvPr id="1303" name="テキスト ボックス 4"/>
          <p:cNvSpPr txBox="1"/>
          <p:nvPr/>
        </p:nvSpPr>
        <p:spPr>
          <a:xfrm>
            <a:off x="9064770" y="3678446"/>
            <a:ext cx="2788920" cy="1015663"/>
          </a:xfrm>
          <a:prstGeom prst="rect">
            <a:avLst/>
          </a:prstGeom>
          <a:noFill/>
        </p:spPr>
        <p:txBody>
          <a:bodyPr wrap="square" rtlCol="0">
            <a:spAutoFit/>
          </a:bodyPr>
          <a:lstStyle/>
          <a:p>
            <a:r>
              <a:rPr kumimoji="1" lang="en-US" altLang="ja-JP" sz="2000" b="1" i="1" u="sng" dirty="0">
                <a:solidFill>
                  <a:srgbClr val="FF0000"/>
                </a:solidFill>
              </a:rPr>
              <a:t>Ⅰ</a:t>
            </a:r>
            <a:r>
              <a:rPr kumimoji="1" lang="ja-JP" altLang="en-US" sz="2000" b="1" i="1" u="sng" dirty="0">
                <a:solidFill>
                  <a:srgbClr val="FF0000"/>
                </a:solidFill>
              </a:rPr>
              <a:t>～</a:t>
            </a:r>
            <a:r>
              <a:rPr kumimoji="1" lang="en-US" altLang="ja-JP" sz="2000" b="1" i="1" u="sng" dirty="0">
                <a:solidFill>
                  <a:srgbClr val="FF0000"/>
                </a:solidFill>
              </a:rPr>
              <a:t>Ⅳ</a:t>
            </a:r>
            <a:r>
              <a:rPr kumimoji="1" lang="ja-JP" altLang="en-US" sz="2000" b="1" i="1" u="sng" dirty="0">
                <a:solidFill>
                  <a:srgbClr val="FF0000"/>
                </a:solidFill>
              </a:rPr>
              <a:t>までは、</a:t>
            </a:r>
            <a:endParaRPr kumimoji="1" lang="en-US" altLang="ja-JP" sz="2000" b="1" i="1" u="sng" dirty="0">
              <a:solidFill>
                <a:srgbClr val="FF0000"/>
              </a:solidFill>
            </a:endParaRPr>
          </a:p>
          <a:p>
            <a:r>
              <a:rPr kumimoji="1" lang="ja-JP" altLang="en-US" sz="2000" b="1" i="1" u="sng" dirty="0">
                <a:solidFill>
                  <a:srgbClr val="FF0000"/>
                </a:solidFill>
              </a:rPr>
              <a:t>発災直後に可能な限り早急に実施すべき活動</a:t>
            </a:r>
          </a:p>
        </p:txBody>
      </p:sp>
      <p:sp>
        <p:nvSpPr>
          <p:cNvPr id="1304" name="テキスト ボックス 5"/>
          <p:cNvSpPr txBox="1"/>
          <p:nvPr/>
        </p:nvSpPr>
        <p:spPr>
          <a:xfrm>
            <a:off x="10554788" y="224055"/>
            <a:ext cx="1298902" cy="584775"/>
          </a:xfrm>
          <a:prstGeom prst="rect">
            <a:avLst/>
          </a:prstGeom>
          <a:noFill/>
          <a:ln w="12700">
            <a:solidFill>
              <a:schemeClr val="accent1"/>
            </a:solidFill>
          </a:ln>
        </p:spPr>
        <p:txBody>
          <a:bodyPr wrap="square" rtlCol="0" anchor="ctr">
            <a:spAutoFit/>
          </a:bodyPr>
          <a:lstStyle/>
          <a:p>
            <a:pPr algn="ctr"/>
            <a:r>
              <a:rPr kumimoji="1" lang="ja-JP" altLang="en-US" sz="1600" dirty="0">
                <a:solidFill>
                  <a:srgbClr val="0000FF"/>
                </a:solidFill>
                <a:latin typeface="HG創英角ﾎﾟｯﾌﾟ体" panose="040B0A09000000000000" pitchFamily="49" charset="-128"/>
                <a:ea typeface="HG創英角ﾎﾟｯﾌﾟ体" panose="040B0A09000000000000" pitchFamily="49" charset="-128"/>
              </a:rPr>
              <a:t>マニュアル</a:t>
            </a:r>
            <a:r>
              <a:rPr kumimoji="1" lang="en-US" altLang="ja-JP" sz="1600" dirty="0">
                <a:solidFill>
                  <a:srgbClr val="0000FF"/>
                </a:solidFill>
                <a:latin typeface="HG創英角ﾎﾟｯﾌﾟ体" panose="040B0A09000000000000" pitchFamily="49" charset="-128"/>
                <a:ea typeface="HG創英角ﾎﾟｯﾌﾟ体" panose="040B0A09000000000000" pitchFamily="49" charset="-128"/>
              </a:rPr>
              <a:t>P20</a:t>
            </a:r>
            <a:r>
              <a:rPr kumimoji="1" lang="ja-JP" altLang="en-US" sz="1600" dirty="0">
                <a:solidFill>
                  <a:srgbClr val="0000FF"/>
                </a:solidFill>
                <a:latin typeface="HG創英角ﾎﾟｯﾌﾟ体" panose="040B0A09000000000000" pitchFamily="49" charset="-128"/>
                <a:ea typeface="HG創英角ﾎﾟｯﾌﾟ体" panose="040B0A09000000000000" pitchFamily="49" charset="-128"/>
              </a:rPr>
              <a:t>～</a:t>
            </a:r>
            <a:endParaRPr kumimoji="1" lang="en-US" altLang="ja-JP" sz="1600" dirty="0">
              <a:solidFill>
                <a:srgbClr val="0000FF"/>
              </a:solidFill>
              <a:latin typeface="HG創英角ﾎﾟｯﾌﾟ体" panose="040B0A09000000000000" pitchFamily="49" charset="-128"/>
              <a:ea typeface="HG創英角ﾎﾟｯﾌﾟ体" panose="040B0A09000000000000" pitchFamily="49" charset="-128"/>
            </a:endParaRPr>
          </a:p>
        </p:txBody>
      </p:sp>
      <p:sp>
        <p:nvSpPr>
          <p:cNvPr id="1305" name="正方形/長方形 8"/>
          <p:cNvSpPr/>
          <p:nvPr/>
        </p:nvSpPr>
        <p:spPr>
          <a:xfrm>
            <a:off x="1161003" y="1591994"/>
            <a:ext cx="360925" cy="379827"/>
          </a:xfrm>
          <a:prstGeom prst="rect">
            <a:avLst/>
          </a:prstGeom>
          <a:noFill/>
          <a:ln w="2222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306" name="正方形/長方形 9"/>
          <p:cNvSpPr/>
          <p:nvPr/>
        </p:nvSpPr>
        <p:spPr>
          <a:xfrm>
            <a:off x="4972196" y="1591994"/>
            <a:ext cx="360925" cy="379827"/>
          </a:xfrm>
          <a:prstGeom prst="rect">
            <a:avLst/>
          </a:prstGeom>
          <a:noFill/>
          <a:ln w="2222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307" name="正方形/長方形 10"/>
          <p:cNvSpPr/>
          <p:nvPr/>
        </p:nvSpPr>
        <p:spPr>
          <a:xfrm>
            <a:off x="2672017" y="1606061"/>
            <a:ext cx="360925" cy="379827"/>
          </a:xfrm>
          <a:prstGeom prst="rect">
            <a:avLst/>
          </a:prstGeom>
          <a:noFill/>
          <a:ln w="2222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8930864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3" name="テキスト ボックス 4"/>
          <p:cNvSpPr txBox="1"/>
          <p:nvPr/>
        </p:nvSpPr>
        <p:spPr>
          <a:xfrm>
            <a:off x="0" y="2117376"/>
            <a:ext cx="6025661" cy="369332"/>
          </a:xfrm>
          <a:prstGeom prst="rect">
            <a:avLst/>
          </a:prstGeom>
          <a:solidFill>
            <a:schemeClr val="accent4">
              <a:lumMod val="60000"/>
              <a:lumOff val="40000"/>
            </a:schemeClr>
          </a:solidFill>
        </p:spPr>
        <p:txBody>
          <a:bodyPr wrap="square" rtlCol="0">
            <a:spAutoFit/>
          </a:bodyPr>
          <a:lstStyle/>
          <a:p>
            <a:pPr algn="ctr"/>
            <a:r>
              <a:rPr lang="ja-JP" altLang="ja-JP" b="1" dirty="0"/>
              <a:t>急性期から復旧期まで切れ目ない医療提供体制構築</a:t>
            </a:r>
            <a:endParaRPr lang="en-US" altLang="ja-JP" b="1" dirty="0"/>
          </a:p>
        </p:txBody>
      </p:sp>
      <p:sp>
        <p:nvSpPr>
          <p:cNvPr id="1314" name="テキスト ボックス 5"/>
          <p:cNvSpPr txBox="1"/>
          <p:nvPr/>
        </p:nvSpPr>
        <p:spPr>
          <a:xfrm>
            <a:off x="2508736" y="1482041"/>
            <a:ext cx="7209693" cy="523220"/>
          </a:xfrm>
          <a:prstGeom prst="rect">
            <a:avLst/>
          </a:prstGeom>
          <a:solidFill>
            <a:schemeClr val="accent4">
              <a:lumMod val="40000"/>
              <a:lumOff val="60000"/>
            </a:schemeClr>
          </a:solidFill>
        </p:spPr>
        <p:txBody>
          <a:bodyPr wrap="square" rtlCol="0">
            <a:spAutoFit/>
          </a:bodyPr>
          <a:lstStyle/>
          <a:p>
            <a:pPr algn="ctr"/>
            <a:r>
              <a:rPr kumimoji="1" lang="ja-JP" altLang="en-US" sz="2800" b="1" dirty="0"/>
              <a:t>目的：</a:t>
            </a:r>
            <a:r>
              <a:rPr lang="ja-JP" altLang="ja-JP" sz="2800" b="1" dirty="0"/>
              <a:t>防ぎ得る死と二次健康被害の最小化</a:t>
            </a:r>
            <a:endParaRPr kumimoji="1" lang="ja-JP" altLang="en-US" sz="2800" b="1" dirty="0"/>
          </a:p>
        </p:txBody>
      </p:sp>
      <p:sp>
        <p:nvSpPr>
          <p:cNvPr id="1315" name="テキスト ボックス 6"/>
          <p:cNvSpPr txBox="1"/>
          <p:nvPr/>
        </p:nvSpPr>
        <p:spPr>
          <a:xfrm>
            <a:off x="6142892" y="2117374"/>
            <a:ext cx="6049109" cy="369332"/>
          </a:xfrm>
          <a:prstGeom prst="rect">
            <a:avLst/>
          </a:prstGeom>
          <a:solidFill>
            <a:schemeClr val="accent4"/>
          </a:solidFill>
        </p:spPr>
        <p:txBody>
          <a:bodyPr wrap="square" rtlCol="0">
            <a:spAutoFit/>
          </a:bodyPr>
          <a:lstStyle/>
          <a:p>
            <a:pPr algn="ctr"/>
            <a:r>
              <a:rPr lang="ja-JP" altLang="ja-JP" b="1" dirty="0"/>
              <a:t>避難所等における保健予防活動と生活環境衛生確保</a:t>
            </a:r>
            <a:endParaRPr kumimoji="1" lang="ja-JP" altLang="en-US" b="1" dirty="0"/>
          </a:p>
        </p:txBody>
      </p:sp>
      <p:sp>
        <p:nvSpPr>
          <p:cNvPr id="1316" name="角丸四角形 7"/>
          <p:cNvSpPr/>
          <p:nvPr/>
        </p:nvSpPr>
        <p:spPr>
          <a:xfrm>
            <a:off x="1" y="1"/>
            <a:ext cx="12192000" cy="882474"/>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0" dirty="0">
                <a:latin typeface="Meiryo UI" panose="020B0604030504040204" pitchFamily="50" charset="-128"/>
                <a:ea typeface="Meiryo UI" panose="020B0604030504040204" pitchFamily="50" charset="-128"/>
              </a:rPr>
              <a:t>災害時の公衆衛生活動の目的</a:t>
            </a:r>
          </a:p>
        </p:txBody>
      </p:sp>
      <p:sp>
        <p:nvSpPr>
          <p:cNvPr id="1317" name="二等辺三角形 10"/>
          <p:cNvSpPr/>
          <p:nvPr/>
        </p:nvSpPr>
        <p:spPr>
          <a:xfrm>
            <a:off x="703385" y="2493120"/>
            <a:ext cx="5322276" cy="2219558"/>
          </a:xfrm>
          <a:prstGeom prst="triangle">
            <a:avLst>
              <a:gd name="adj" fmla="val 0"/>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18" name="テキスト ボックス 11"/>
          <p:cNvSpPr txBox="1"/>
          <p:nvPr/>
        </p:nvSpPr>
        <p:spPr>
          <a:xfrm>
            <a:off x="159658" y="2860431"/>
            <a:ext cx="461665" cy="1770184"/>
          </a:xfrm>
          <a:prstGeom prst="rect">
            <a:avLst/>
          </a:prstGeom>
          <a:noFill/>
        </p:spPr>
        <p:txBody>
          <a:bodyPr vert="eaVert" wrap="square" rtlCol="0">
            <a:spAutoFit/>
          </a:bodyPr>
          <a:lstStyle/>
          <a:p>
            <a:r>
              <a:rPr kumimoji="1" lang="ja-JP" altLang="en-US" b="1" dirty="0"/>
              <a:t>医療の必要量</a:t>
            </a:r>
          </a:p>
        </p:txBody>
      </p:sp>
      <p:sp>
        <p:nvSpPr>
          <p:cNvPr id="1319" name="左右矢印 13"/>
          <p:cNvSpPr/>
          <p:nvPr/>
        </p:nvSpPr>
        <p:spPr>
          <a:xfrm>
            <a:off x="679940" y="4332551"/>
            <a:ext cx="562707" cy="365910"/>
          </a:xfrm>
          <a:prstGeom prst="lef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320" name="テキスト ボックス 14"/>
          <p:cNvSpPr txBox="1"/>
          <p:nvPr/>
        </p:nvSpPr>
        <p:spPr>
          <a:xfrm>
            <a:off x="785447" y="2681498"/>
            <a:ext cx="457200" cy="1477328"/>
          </a:xfrm>
          <a:prstGeom prst="rect">
            <a:avLst/>
          </a:prstGeom>
          <a:noFill/>
        </p:spPr>
        <p:txBody>
          <a:bodyPr wrap="square" rtlCol="0">
            <a:spAutoFit/>
          </a:bodyPr>
          <a:lstStyle/>
          <a:p>
            <a:r>
              <a:rPr kumimoji="1" lang="ja-JP" altLang="en-US" b="1" dirty="0"/>
              <a:t>救命・救助</a:t>
            </a:r>
          </a:p>
        </p:txBody>
      </p:sp>
      <p:sp>
        <p:nvSpPr>
          <p:cNvPr id="1321" name="左右矢印 15"/>
          <p:cNvSpPr/>
          <p:nvPr/>
        </p:nvSpPr>
        <p:spPr>
          <a:xfrm>
            <a:off x="1213339" y="4325006"/>
            <a:ext cx="849086" cy="387671"/>
          </a:xfrm>
          <a:prstGeom prst="lef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322" name="テキスト ボックス 16"/>
          <p:cNvSpPr txBox="1"/>
          <p:nvPr/>
        </p:nvSpPr>
        <p:spPr>
          <a:xfrm>
            <a:off x="1382485" y="3537732"/>
            <a:ext cx="461665" cy="1030821"/>
          </a:xfrm>
          <a:prstGeom prst="rect">
            <a:avLst/>
          </a:prstGeom>
          <a:noFill/>
        </p:spPr>
        <p:txBody>
          <a:bodyPr vert="eaVert" wrap="square" rtlCol="0">
            <a:spAutoFit/>
          </a:bodyPr>
          <a:lstStyle/>
          <a:p>
            <a:r>
              <a:rPr kumimoji="1" lang="ja-JP" altLang="en-US" b="1" dirty="0"/>
              <a:t>救護</a:t>
            </a:r>
          </a:p>
        </p:txBody>
      </p:sp>
      <p:sp>
        <p:nvSpPr>
          <p:cNvPr id="1323" name="左右矢印 17"/>
          <p:cNvSpPr/>
          <p:nvPr/>
        </p:nvSpPr>
        <p:spPr>
          <a:xfrm>
            <a:off x="2978776" y="4317461"/>
            <a:ext cx="1909745" cy="395216"/>
          </a:xfrm>
          <a:prstGeom prst="lef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324" name="テキスト ボックス 18"/>
          <p:cNvSpPr txBox="1"/>
          <p:nvPr/>
        </p:nvSpPr>
        <p:spPr>
          <a:xfrm>
            <a:off x="3107452" y="4053143"/>
            <a:ext cx="1277816" cy="369332"/>
          </a:xfrm>
          <a:prstGeom prst="rect">
            <a:avLst/>
          </a:prstGeom>
          <a:noFill/>
        </p:spPr>
        <p:txBody>
          <a:bodyPr wrap="square" rtlCol="0">
            <a:spAutoFit/>
          </a:bodyPr>
          <a:lstStyle/>
          <a:p>
            <a:pPr algn="ctr"/>
            <a:r>
              <a:rPr kumimoji="1" lang="ja-JP" altLang="en-US" b="1" dirty="0"/>
              <a:t>通常診療</a:t>
            </a:r>
          </a:p>
        </p:txBody>
      </p:sp>
      <p:sp>
        <p:nvSpPr>
          <p:cNvPr id="1325" name="左右矢印 20"/>
          <p:cNvSpPr/>
          <p:nvPr/>
        </p:nvSpPr>
        <p:spPr>
          <a:xfrm>
            <a:off x="2017485" y="4303245"/>
            <a:ext cx="961292" cy="395216"/>
          </a:xfrm>
          <a:prstGeom prst="lef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326" name="テキスト ボックス 21"/>
          <p:cNvSpPr txBox="1"/>
          <p:nvPr/>
        </p:nvSpPr>
        <p:spPr>
          <a:xfrm>
            <a:off x="2175775" y="3290249"/>
            <a:ext cx="738664" cy="1342890"/>
          </a:xfrm>
          <a:prstGeom prst="rect">
            <a:avLst/>
          </a:prstGeom>
          <a:noFill/>
        </p:spPr>
        <p:txBody>
          <a:bodyPr vert="eaVert" wrap="square" rtlCol="0">
            <a:spAutoFit/>
          </a:bodyPr>
          <a:lstStyle/>
          <a:p>
            <a:r>
              <a:rPr kumimoji="1" lang="ja-JP" altLang="en-US" b="1" dirty="0"/>
              <a:t>巡回診療・仮設診療</a:t>
            </a:r>
          </a:p>
        </p:txBody>
      </p:sp>
      <p:sp>
        <p:nvSpPr>
          <p:cNvPr id="1327" name="テキスト ボックス 22"/>
          <p:cNvSpPr txBox="1"/>
          <p:nvPr/>
        </p:nvSpPr>
        <p:spPr>
          <a:xfrm>
            <a:off x="3480610" y="4792329"/>
            <a:ext cx="2567354" cy="369332"/>
          </a:xfrm>
          <a:prstGeom prst="rect">
            <a:avLst/>
          </a:prstGeom>
          <a:noFill/>
        </p:spPr>
        <p:txBody>
          <a:bodyPr wrap="square" rtlCol="0">
            <a:spAutoFit/>
          </a:bodyPr>
          <a:lstStyle/>
          <a:p>
            <a:pPr algn="r"/>
            <a:r>
              <a:rPr kumimoji="1" lang="ja-JP" altLang="en-US" dirty="0"/>
              <a:t>時間</a:t>
            </a:r>
          </a:p>
        </p:txBody>
      </p:sp>
      <p:sp>
        <p:nvSpPr>
          <p:cNvPr id="1328" name="ホームベース 23"/>
          <p:cNvSpPr/>
          <p:nvPr/>
        </p:nvSpPr>
        <p:spPr>
          <a:xfrm>
            <a:off x="8258907" y="4994802"/>
            <a:ext cx="899216" cy="679939"/>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t>外傷</a:t>
            </a:r>
            <a:endParaRPr kumimoji="1" lang="en-US" altLang="ja-JP" sz="1400" b="1" dirty="0"/>
          </a:p>
          <a:p>
            <a:pPr algn="ctr"/>
            <a:r>
              <a:rPr lang="ja-JP" altLang="en-US" sz="1400" b="1" dirty="0"/>
              <a:t>低体温</a:t>
            </a:r>
            <a:endParaRPr lang="en-US" altLang="ja-JP" sz="1400" b="1" dirty="0"/>
          </a:p>
          <a:p>
            <a:pPr algn="ctr"/>
            <a:r>
              <a:rPr kumimoji="1" lang="en-US" altLang="ja-JP" sz="1400" b="1" dirty="0"/>
              <a:t>DVT</a:t>
            </a:r>
            <a:endParaRPr kumimoji="1" lang="ja-JP" altLang="en-US" sz="1400" b="1" dirty="0"/>
          </a:p>
        </p:txBody>
      </p:sp>
      <p:sp>
        <p:nvSpPr>
          <p:cNvPr id="1329" name="山形 24"/>
          <p:cNvSpPr/>
          <p:nvPr/>
        </p:nvSpPr>
        <p:spPr>
          <a:xfrm>
            <a:off x="8916490" y="4998602"/>
            <a:ext cx="1341735" cy="679939"/>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bg1"/>
                </a:solidFill>
              </a:rPr>
              <a:t>感染症</a:t>
            </a:r>
            <a:endParaRPr kumimoji="1" lang="en-US" altLang="ja-JP" sz="1200" b="1" dirty="0">
              <a:solidFill>
                <a:schemeClr val="bg1"/>
              </a:solidFill>
            </a:endParaRPr>
          </a:p>
          <a:p>
            <a:pPr algn="ctr"/>
            <a:r>
              <a:rPr lang="ja-JP" altLang="en-US" sz="1200" b="1" dirty="0">
                <a:solidFill>
                  <a:schemeClr val="bg1"/>
                </a:solidFill>
              </a:rPr>
              <a:t>生活不活病</a:t>
            </a:r>
            <a:endParaRPr kumimoji="1" lang="ja-JP" altLang="en-US" sz="1200" b="1" dirty="0">
              <a:solidFill>
                <a:schemeClr val="bg1"/>
              </a:solidFill>
            </a:endParaRPr>
          </a:p>
        </p:txBody>
      </p:sp>
      <p:sp>
        <p:nvSpPr>
          <p:cNvPr id="1330" name="山形 19"/>
          <p:cNvSpPr/>
          <p:nvPr/>
        </p:nvSpPr>
        <p:spPr>
          <a:xfrm>
            <a:off x="10005976" y="4994801"/>
            <a:ext cx="1607878" cy="679939"/>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bg1"/>
                </a:solidFill>
              </a:rPr>
              <a:t>PTSD</a:t>
            </a:r>
            <a:br>
              <a:rPr kumimoji="1" lang="en-US" altLang="ja-JP" sz="1200" b="1" dirty="0">
                <a:solidFill>
                  <a:schemeClr val="bg1"/>
                </a:solidFill>
              </a:rPr>
            </a:br>
            <a:r>
              <a:rPr lang="ja-JP" altLang="en-US" sz="1200" b="1" dirty="0">
                <a:solidFill>
                  <a:schemeClr val="bg1"/>
                </a:solidFill>
              </a:rPr>
              <a:t>慢性疾患の悪化</a:t>
            </a:r>
            <a:endParaRPr kumimoji="1" lang="ja-JP" altLang="en-US" sz="1200" b="1" dirty="0">
              <a:solidFill>
                <a:schemeClr val="bg1"/>
              </a:solidFill>
            </a:endParaRPr>
          </a:p>
        </p:txBody>
      </p:sp>
      <p:sp>
        <p:nvSpPr>
          <p:cNvPr id="1331" name="テキスト ボックス 25"/>
          <p:cNvSpPr txBox="1"/>
          <p:nvPr/>
        </p:nvSpPr>
        <p:spPr>
          <a:xfrm>
            <a:off x="6800499" y="2963477"/>
            <a:ext cx="5322276" cy="203132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defRPr/>
            </a:pPr>
            <a:r>
              <a:rPr lang="ja-JP" altLang="en-US" b="1" dirty="0">
                <a:solidFill>
                  <a:prstClr val="black"/>
                </a:solidFill>
                <a:latin typeface="+mj-ea"/>
                <a:ea typeface="+mj-ea"/>
              </a:rPr>
              <a:t>食料確保と栄養管理</a:t>
            </a:r>
            <a:endParaRPr lang="en-US" altLang="ja-JP" b="1" dirty="0">
              <a:solidFill>
                <a:prstClr val="black"/>
              </a:solidFill>
              <a:latin typeface="+mj-ea"/>
              <a:ea typeface="+mj-ea"/>
            </a:endParaRPr>
          </a:p>
          <a:p>
            <a:pPr>
              <a:defRPr/>
            </a:pPr>
            <a:r>
              <a:rPr lang="ja-JP" altLang="en-US" b="1" dirty="0">
                <a:solidFill>
                  <a:prstClr val="black"/>
                </a:solidFill>
                <a:latin typeface="+mj-ea"/>
                <a:ea typeface="+mj-ea"/>
              </a:rPr>
              <a:t>食品衛生（食中毒予防）</a:t>
            </a:r>
            <a:endParaRPr lang="en-US" altLang="ja-JP" b="1" dirty="0">
              <a:solidFill>
                <a:prstClr val="black"/>
              </a:solidFill>
              <a:latin typeface="+mj-ea"/>
              <a:ea typeface="+mj-ea"/>
            </a:endParaRPr>
          </a:p>
          <a:p>
            <a:pPr>
              <a:defRPr/>
            </a:pPr>
            <a:r>
              <a:rPr lang="ja-JP" altLang="en-US" b="1" dirty="0">
                <a:solidFill>
                  <a:prstClr val="black"/>
                </a:solidFill>
                <a:latin typeface="+mj-ea"/>
                <a:ea typeface="+mj-ea"/>
              </a:rPr>
              <a:t>　飲料水等の確保と衛生</a:t>
            </a:r>
            <a:endParaRPr lang="en-US" altLang="ja-JP" b="1" dirty="0">
              <a:solidFill>
                <a:prstClr val="black"/>
              </a:solidFill>
              <a:latin typeface="+mj-ea"/>
              <a:ea typeface="+mj-ea"/>
            </a:endParaRPr>
          </a:p>
          <a:p>
            <a:pPr>
              <a:defRPr/>
            </a:pPr>
            <a:r>
              <a:rPr lang="ja-JP" altLang="en-US" b="1" dirty="0">
                <a:solidFill>
                  <a:prstClr val="black"/>
                </a:solidFill>
                <a:latin typeface="+mj-ea"/>
                <a:ea typeface="+mj-ea"/>
              </a:rPr>
              <a:t>し尿・廃棄物の処理：場所・管理方法の徹底</a:t>
            </a:r>
            <a:endParaRPr lang="en-US" altLang="ja-JP" b="1" dirty="0">
              <a:solidFill>
                <a:prstClr val="black"/>
              </a:solidFill>
              <a:latin typeface="+mj-ea"/>
              <a:ea typeface="+mj-ea"/>
            </a:endParaRPr>
          </a:p>
          <a:p>
            <a:pPr>
              <a:defRPr/>
            </a:pPr>
            <a:r>
              <a:rPr lang="ja-JP" altLang="en-US" b="1" dirty="0">
                <a:solidFill>
                  <a:prstClr val="black"/>
                </a:solidFill>
                <a:latin typeface="+mj-ea"/>
                <a:ea typeface="+mj-ea"/>
              </a:rPr>
              <a:t>住宅（居住）衛生：換気・土足禁止・喫煙所設置</a:t>
            </a:r>
            <a:endParaRPr lang="en-US" altLang="ja-JP" b="1" dirty="0">
              <a:solidFill>
                <a:prstClr val="black"/>
              </a:solidFill>
              <a:latin typeface="+mj-ea"/>
              <a:ea typeface="+mj-ea"/>
            </a:endParaRPr>
          </a:p>
          <a:p>
            <a:pPr>
              <a:defRPr/>
            </a:pPr>
            <a:r>
              <a:rPr lang="ja-JP" altLang="en-US" b="1" dirty="0">
                <a:solidFill>
                  <a:prstClr val="black"/>
                </a:solidFill>
                <a:latin typeface="+mj-ea"/>
                <a:ea typeface="+mj-ea"/>
              </a:rPr>
              <a:t>ノン・フードアイテム：プライバシー確保</a:t>
            </a:r>
            <a:endParaRPr lang="en-US" altLang="ja-JP" b="1" dirty="0">
              <a:solidFill>
                <a:prstClr val="black"/>
              </a:solidFill>
              <a:latin typeface="+mj-ea"/>
              <a:ea typeface="+mj-ea"/>
            </a:endParaRPr>
          </a:p>
          <a:p>
            <a:pPr>
              <a:defRPr/>
            </a:pPr>
            <a:r>
              <a:rPr lang="ja-JP" altLang="en-US" b="1" dirty="0">
                <a:solidFill>
                  <a:prstClr val="black"/>
                </a:solidFill>
                <a:latin typeface="+mj-ea"/>
                <a:ea typeface="+mj-ea"/>
              </a:rPr>
              <a:t>動物愛護、</a:t>
            </a:r>
            <a:r>
              <a:rPr lang="ja-JP" altLang="en-US" b="1" dirty="0" err="1">
                <a:solidFill>
                  <a:prstClr val="black"/>
                </a:solidFill>
                <a:latin typeface="+mj-ea"/>
                <a:ea typeface="+mj-ea"/>
              </a:rPr>
              <a:t>そ</a:t>
            </a:r>
            <a:r>
              <a:rPr lang="ja-JP" altLang="en-US" b="1" dirty="0">
                <a:solidFill>
                  <a:prstClr val="black"/>
                </a:solidFill>
                <a:latin typeface="+mj-ea"/>
                <a:ea typeface="+mj-ea"/>
              </a:rPr>
              <a:t>族昆虫等</a:t>
            </a:r>
            <a:endParaRPr lang="en-US" altLang="ja-JP" b="1" dirty="0">
              <a:solidFill>
                <a:prstClr val="black"/>
              </a:solidFill>
              <a:latin typeface="+mj-ea"/>
              <a:ea typeface="+mj-ea"/>
            </a:endParaRPr>
          </a:p>
        </p:txBody>
      </p:sp>
      <p:sp>
        <p:nvSpPr>
          <p:cNvPr id="1332" name="テキスト ボックス 26"/>
          <p:cNvSpPr txBox="1"/>
          <p:nvPr/>
        </p:nvSpPr>
        <p:spPr>
          <a:xfrm>
            <a:off x="6800499" y="5678540"/>
            <a:ext cx="5322276" cy="9233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defRPr/>
            </a:pPr>
            <a:r>
              <a:rPr lang="ja-JP" altLang="en-US" b="1" dirty="0">
                <a:solidFill>
                  <a:prstClr val="black"/>
                </a:solidFill>
                <a:latin typeface="+mn-ea"/>
              </a:rPr>
              <a:t>手洗い・マスク・手指消毒・口腔衛生の徹底</a:t>
            </a:r>
            <a:endParaRPr lang="en-US" altLang="ja-JP" b="1" dirty="0">
              <a:solidFill>
                <a:prstClr val="black"/>
              </a:solidFill>
              <a:latin typeface="+mn-ea"/>
            </a:endParaRPr>
          </a:p>
          <a:p>
            <a:pPr>
              <a:defRPr/>
            </a:pPr>
            <a:r>
              <a:rPr lang="ja-JP" altLang="en-US" b="1" dirty="0">
                <a:solidFill>
                  <a:prstClr val="black"/>
                </a:solidFill>
                <a:latin typeface="+mn-ea"/>
              </a:rPr>
              <a:t>運動・健康管理のための健康教育</a:t>
            </a:r>
            <a:endParaRPr lang="en-US" altLang="ja-JP" b="1" dirty="0">
              <a:solidFill>
                <a:prstClr val="black"/>
              </a:solidFill>
              <a:latin typeface="+mn-ea"/>
            </a:endParaRPr>
          </a:p>
          <a:p>
            <a:pPr>
              <a:defRPr/>
            </a:pPr>
            <a:r>
              <a:rPr lang="ja-JP" altLang="en-US" b="1" dirty="0">
                <a:solidFill>
                  <a:prstClr val="black"/>
                </a:solidFill>
                <a:latin typeface="+mn-ea"/>
              </a:rPr>
              <a:t>メンタルヘルス</a:t>
            </a:r>
            <a:endParaRPr lang="en-US" altLang="ja-JP" b="1" dirty="0">
              <a:solidFill>
                <a:prstClr val="black"/>
              </a:solidFill>
              <a:latin typeface="+mn-ea"/>
            </a:endParaRPr>
          </a:p>
        </p:txBody>
      </p:sp>
      <p:sp>
        <p:nvSpPr>
          <p:cNvPr id="1333" name="テキスト ボックス 27"/>
          <p:cNvSpPr txBox="1"/>
          <p:nvPr/>
        </p:nvSpPr>
        <p:spPr>
          <a:xfrm>
            <a:off x="6659563" y="2562572"/>
            <a:ext cx="1287404" cy="400110"/>
          </a:xfrm>
          <a:prstGeom prst="rect">
            <a:avLst/>
          </a:prstGeom>
          <a:ln>
            <a:solidFill>
              <a:schemeClr val="tx1"/>
            </a:solidFill>
          </a:ln>
        </p:spPr>
        <p:style>
          <a:lnRef idx="2">
            <a:schemeClr val="accent4"/>
          </a:lnRef>
          <a:fillRef idx="1">
            <a:schemeClr val="lt1"/>
          </a:fillRef>
          <a:effectRef idx="0">
            <a:schemeClr val="accent4"/>
          </a:effectRef>
          <a:fontRef idx="minor">
            <a:schemeClr val="dk1"/>
          </a:fontRef>
        </p:style>
        <p:txBody>
          <a:bodyPr vert="horz" wrap="square">
            <a:spAutoFit/>
          </a:bodyPr>
          <a:lstStyle/>
          <a:p>
            <a:pPr algn="ctr">
              <a:defRPr/>
            </a:pPr>
            <a:r>
              <a:rPr lang="ja-JP" altLang="en-US" sz="2000" b="1" dirty="0">
                <a:solidFill>
                  <a:prstClr val="black"/>
                </a:solidFill>
              </a:rPr>
              <a:t>生活環境</a:t>
            </a:r>
          </a:p>
        </p:txBody>
      </p:sp>
      <p:sp>
        <p:nvSpPr>
          <p:cNvPr id="1334" name="テキスト ボックス 28"/>
          <p:cNvSpPr txBox="1"/>
          <p:nvPr/>
        </p:nvSpPr>
        <p:spPr>
          <a:xfrm>
            <a:off x="6659563" y="5271518"/>
            <a:ext cx="1415772" cy="400110"/>
          </a:xfrm>
          <a:prstGeom prst="rect">
            <a:avLst/>
          </a:prstGeom>
          <a:ln>
            <a:solidFill>
              <a:schemeClr val="tx1"/>
            </a:solidFill>
          </a:ln>
        </p:spPr>
        <p:style>
          <a:lnRef idx="2">
            <a:schemeClr val="accent4"/>
          </a:lnRef>
          <a:fillRef idx="1">
            <a:schemeClr val="lt1"/>
          </a:fillRef>
          <a:effectRef idx="0">
            <a:schemeClr val="accent4"/>
          </a:effectRef>
          <a:fontRef idx="minor">
            <a:schemeClr val="dk1"/>
          </a:fontRef>
        </p:style>
        <p:txBody>
          <a:bodyPr vert="horz" wrap="square">
            <a:spAutoFit/>
          </a:bodyPr>
          <a:lstStyle/>
          <a:p>
            <a:pPr algn="ctr">
              <a:defRPr/>
            </a:pPr>
            <a:r>
              <a:rPr lang="ja-JP" altLang="en-US" sz="2000" b="1" dirty="0">
                <a:solidFill>
                  <a:prstClr val="black"/>
                </a:solidFill>
              </a:rPr>
              <a:t>保健行動</a:t>
            </a:r>
          </a:p>
        </p:txBody>
      </p:sp>
      <p:sp>
        <p:nvSpPr>
          <p:cNvPr id="1335" name="テキスト ボックス 2"/>
          <p:cNvSpPr txBox="1"/>
          <p:nvPr/>
        </p:nvSpPr>
        <p:spPr>
          <a:xfrm>
            <a:off x="177459" y="4868317"/>
            <a:ext cx="3435146"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b="1" dirty="0"/>
              <a:t>医療需要の把握：</a:t>
            </a:r>
            <a:r>
              <a:rPr kumimoji="1" lang="en-US" altLang="ja-JP" b="1" dirty="0"/>
              <a:t>EMIS</a:t>
            </a:r>
            <a:r>
              <a:rPr kumimoji="1" lang="ja-JP" altLang="en-US" b="1" dirty="0"/>
              <a:t>入力</a:t>
            </a:r>
            <a:endParaRPr kumimoji="1" lang="en-US" altLang="ja-JP" b="1" dirty="0"/>
          </a:p>
          <a:p>
            <a:r>
              <a:rPr kumimoji="1" lang="ja-JP" altLang="en-US" b="1" dirty="0"/>
              <a:t>医療機関の確保</a:t>
            </a:r>
            <a:endParaRPr kumimoji="1" lang="en-US" altLang="ja-JP" b="1" dirty="0"/>
          </a:p>
          <a:p>
            <a:r>
              <a:rPr lang="ja-JP" altLang="en-US" b="1" dirty="0"/>
              <a:t>患者の発見・トリアージ・搬送</a:t>
            </a:r>
            <a:endParaRPr lang="en-US" altLang="ja-JP" b="1" dirty="0"/>
          </a:p>
          <a:p>
            <a:r>
              <a:rPr kumimoji="1" lang="ja-JP" altLang="en-US" b="1" dirty="0"/>
              <a:t>医薬品の流通</a:t>
            </a:r>
          </a:p>
        </p:txBody>
      </p:sp>
      <p:sp>
        <p:nvSpPr>
          <p:cNvPr id="1336" name="テキスト ボックス 3"/>
          <p:cNvSpPr txBox="1"/>
          <p:nvPr/>
        </p:nvSpPr>
        <p:spPr>
          <a:xfrm>
            <a:off x="1213339" y="6075057"/>
            <a:ext cx="1477482"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b="1" dirty="0"/>
              <a:t>救護所設置</a:t>
            </a:r>
          </a:p>
        </p:txBody>
      </p:sp>
      <p:sp>
        <p:nvSpPr>
          <p:cNvPr id="1337" name="テキスト ボックス 29"/>
          <p:cNvSpPr txBox="1"/>
          <p:nvPr/>
        </p:nvSpPr>
        <p:spPr>
          <a:xfrm>
            <a:off x="1952080" y="6436844"/>
            <a:ext cx="3778772"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ja-JP" altLang="en-US" b="1" dirty="0"/>
              <a:t>仮設診療所設置・巡回診療の確保</a:t>
            </a:r>
            <a:endParaRPr kumimoji="1" lang="ja-JP" altLang="en-US" b="1" dirty="0"/>
          </a:p>
        </p:txBody>
      </p:sp>
      <p:sp>
        <p:nvSpPr>
          <p:cNvPr id="1338" name="円/楕円 9"/>
          <p:cNvSpPr/>
          <p:nvPr/>
        </p:nvSpPr>
        <p:spPr>
          <a:xfrm>
            <a:off x="10386646" y="2611161"/>
            <a:ext cx="1594339" cy="67730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予防介入</a:t>
            </a:r>
          </a:p>
        </p:txBody>
      </p:sp>
      <p:sp>
        <p:nvSpPr>
          <p:cNvPr id="1339" name="爆発 1 12"/>
          <p:cNvSpPr/>
          <p:nvPr/>
        </p:nvSpPr>
        <p:spPr>
          <a:xfrm>
            <a:off x="159617" y="4429907"/>
            <a:ext cx="750277" cy="574431"/>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40" name="正方形/長方形 30"/>
          <p:cNvSpPr/>
          <p:nvPr/>
        </p:nvSpPr>
        <p:spPr>
          <a:xfrm>
            <a:off x="1839030" y="1048654"/>
            <a:ext cx="10505369" cy="261610"/>
          </a:xfrm>
          <a:prstGeom prst="rect">
            <a:avLst/>
          </a:prstGeom>
        </p:spPr>
        <p:txBody>
          <a:bodyPr wrap="square">
            <a:spAutoFit/>
          </a:bodyPr>
          <a:lstStyle/>
          <a:p>
            <a:r>
              <a:rPr lang="en-US" altLang="ja-JP" sz="1100" dirty="0">
                <a:latin typeface="ＭＳ Ｐゴシック" panose="020B0600070205080204" pitchFamily="50" charset="-128"/>
                <a:ea typeface="ＭＳ Ｐゴシック" panose="020B0600070205080204" pitchFamily="50" charset="-128"/>
                <a:cs typeface="Times New Roman" panose="02020603050405020304" pitchFamily="18" charset="0"/>
              </a:rPr>
              <a:t>H28</a:t>
            </a:r>
            <a:r>
              <a:rPr lang="ja-JP" altLang="en-US" sz="1100" dirty="0">
                <a:latin typeface="ＭＳ Ｐゴシック" panose="020B0600070205080204" pitchFamily="50" charset="-128"/>
                <a:ea typeface="ＭＳ Ｐゴシック" panose="020B0600070205080204" pitchFamily="50" charset="-128"/>
                <a:cs typeface="Times New Roman" panose="02020603050405020304" pitchFamily="18" charset="0"/>
              </a:rPr>
              <a:t>年度</a:t>
            </a:r>
            <a:r>
              <a:rPr lang="ja-JP" altLang="ja-JP" sz="1100" dirty="0">
                <a:latin typeface="ＭＳ Ｐゴシック" panose="020B0600070205080204" pitchFamily="50" charset="-128"/>
                <a:ea typeface="ＭＳ Ｐゴシック" panose="020B0600070205080204" pitchFamily="50" charset="-128"/>
                <a:cs typeface="Times New Roman" panose="02020603050405020304" pitchFamily="18" charset="0"/>
              </a:rPr>
              <a:t>厚生労働科学研究費補助金（健康安全・危機管理対策総合研究費）広域大規模災害時における地域保健支援・受援体制構築に関する研究（研究代表者：</a:t>
            </a:r>
            <a:r>
              <a:rPr lang="ja-JP" altLang="en-US" sz="1100" dirty="0">
                <a:latin typeface="ＭＳ Ｐゴシック" panose="020B0600070205080204" pitchFamily="50" charset="-128"/>
                <a:ea typeface="ＭＳ Ｐゴシック" panose="020B0600070205080204" pitchFamily="50" charset="-128"/>
                <a:cs typeface="Times New Roman" panose="02020603050405020304" pitchFamily="18" charset="0"/>
              </a:rPr>
              <a:t>古屋好美</a:t>
            </a:r>
            <a:r>
              <a:rPr lang="ja-JP" altLang="ja-JP" sz="1100" dirty="0">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lang="ja-JP" altLang="en-US" sz="1100" dirty="0">
              <a:latin typeface="ＭＳ Ｐゴシック" panose="020B0600070205080204" pitchFamily="50" charset="-128"/>
              <a:ea typeface="ＭＳ Ｐゴシック" panose="020B0600070205080204" pitchFamily="50" charset="-128"/>
            </a:endParaRPr>
          </a:p>
        </p:txBody>
      </p:sp>
      <p:sp>
        <p:nvSpPr>
          <p:cNvPr id="1341" name="テキスト ボックス 31"/>
          <p:cNvSpPr txBox="1"/>
          <p:nvPr/>
        </p:nvSpPr>
        <p:spPr>
          <a:xfrm>
            <a:off x="10554788" y="224055"/>
            <a:ext cx="1298902" cy="584775"/>
          </a:xfrm>
          <a:prstGeom prst="rect">
            <a:avLst/>
          </a:prstGeom>
          <a:solidFill>
            <a:schemeClr val="bg1"/>
          </a:solidFill>
          <a:ln w="12700">
            <a:solidFill>
              <a:schemeClr val="accent1"/>
            </a:solidFill>
          </a:ln>
        </p:spPr>
        <p:txBody>
          <a:bodyPr wrap="square" rtlCol="0" anchor="ctr">
            <a:spAutoFit/>
          </a:bodyPr>
          <a:lstStyle/>
          <a:p>
            <a:pPr algn="ctr"/>
            <a:r>
              <a:rPr kumimoji="1" lang="ja-JP" altLang="en-US" sz="1600" dirty="0">
                <a:solidFill>
                  <a:srgbClr val="0000FF"/>
                </a:solidFill>
                <a:latin typeface="HG創英角ﾎﾟｯﾌﾟ体" panose="040B0A09000000000000" pitchFamily="49" charset="-128"/>
                <a:ea typeface="HG創英角ﾎﾟｯﾌﾟ体" panose="040B0A09000000000000" pitchFamily="49" charset="-128"/>
              </a:rPr>
              <a:t>マニュアル</a:t>
            </a:r>
            <a:r>
              <a:rPr kumimoji="1" lang="en-US" altLang="ja-JP" sz="1600" dirty="0">
                <a:solidFill>
                  <a:srgbClr val="0000FF"/>
                </a:solidFill>
                <a:latin typeface="HG創英角ﾎﾟｯﾌﾟ体" panose="040B0A09000000000000" pitchFamily="49" charset="-128"/>
                <a:ea typeface="HG創英角ﾎﾟｯﾌﾟ体" panose="040B0A09000000000000" pitchFamily="49" charset="-128"/>
              </a:rPr>
              <a:t>P2</a:t>
            </a:r>
            <a:r>
              <a:rPr kumimoji="1" lang="ja-JP" altLang="en-US" sz="1600" dirty="0">
                <a:solidFill>
                  <a:srgbClr val="0000FF"/>
                </a:solidFill>
                <a:latin typeface="HG創英角ﾎﾟｯﾌﾟ体" panose="040B0A09000000000000" pitchFamily="49" charset="-128"/>
                <a:ea typeface="HG創英角ﾎﾟｯﾌﾟ体" panose="040B0A09000000000000" pitchFamily="49" charset="-128"/>
              </a:rPr>
              <a:t>～</a:t>
            </a:r>
            <a:r>
              <a:rPr kumimoji="1" lang="en-US" altLang="ja-JP" sz="1600" dirty="0">
                <a:solidFill>
                  <a:srgbClr val="0000FF"/>
                </a:solidFill>
                <a:latin typeface="HG創英角ﾎﾟｯﾌﾟ体" panose="040B0A09000000000000" pitchFamily="49" charset="-128"/>
                <a:ea typeface="HG創英角ﾎﾟｯﾌﾟ体" panose="040B0A09000000000000" pitchFamily="49" charset="-128"/>
              </a:rPr>
              <a:t>P3</a:t>
            </a:r>
            <a:endParaRPr kumimoji="1" lang="ja-JP" altLang="en-US" sz="1600" dirty="0">
              <a:solidFill>
                <a:srgbClr val="0000FF"/>
              </a:solidFill>
              <a:latin typeface="HG創英角ﾎﾟｯﾌﾟ体" panose="040B0A09000000000000" pitchFamily="49" charset="-128"/>
              <a:ea typeface="HG創英角ﾎﾟｯﾌﾟ体" panose="040B0A09000000000000" pitchFamily="49" charset="-128"/>
            </a:endParaRPr>
          </a:p>
        </p:txBody>
      </p:sp>
    </p:spTree>
    <p:extLst>
      <p:ext uri="{BB962C8B-B14F-4D97-AF65-F5344CB8AC3E}">
        <p14:creationId xmlns:p14="http://schemas.microsoft.com/office/powerpoint/2010/main" val="25214845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7" name="テキスト ボックス 1"/>
          <p:cNvSpPr txBox="1"/>
          <p:nvPr/>
        </p:nvSpPr>
        <p:spPr>
          <a:xfrm>
            <a:off x="1401348" y="431008"/>
            <a:ext cx="8995410" cy="523220"/>
          </a:xfrm>
          <a:prstGeom prst="rect">
            <a:avLst/>
          </a:prstGeom>
          <a:noFill/>
          <a:ln w="15875">
            <a:solidFill>
              <a:schemeClr val="tx1"/>
            </a:solidFill>
          </a:ln>
        </p:spPr>
        <p:txBody>
          <a:bodyPr wrap="square" rtlCol="0">
            <a:spAutoFit/>
          </a:bodyPr>
          <a:lstStyle/>
          <a:p>
            <a:r>
              <a:rPr lang="en-US" altLang="ja-JP" sz="2800" dirty="0">
                <a:latin typeface="ＭＳ ゴシック" panose="020B0609070205080204" pitchFamily="49" charset="-128"/>
                <a:ea typeface="ＭＳ ゴシック" panose="020B0609070205080204" pitchFamily="49" charset="-128"/>
              </a:rPr>
              <a:t>Ⅰ</a:t>
            </a:r>
            <a:r>
              <a:rPr lang="ja-JP" altLang="en-US" sz="2800" dirty="0">
                <a:latin typeface="ＭＳ ゴシック" panose="020B0609070205080204" pitchFamily="49" charset="-128"/>
                <a:ea typeface="ＭＳ ゴシック" panose="020B0609070205080204" pitchFamily="49" charset="-128"/>
              </a:rPr>
              <a:t>　保健医療活動体制の整備（指揮命令系統の確立）</a:t>
            </a:r>
            <a:endParaRPr lang="en-US" altLang="ja-JP" sz="2800" dirty="0">
              <a:latin typeface="ＭＳ ゴシック" panose="020B0609070205080204" pitchFamily="49" charset="-128"/>
              <a:ea typeface="ＭＳ ゴシック" panose="020B0609070205080204" pitchFamily="49" charset="-128"/>
            </a:endParaRPr>
          </a:p>
        </p:txBody>
      </p:sp>
      <p:sp>
        <p:nvSpPr>
          <p:cNvPr id="1348" name="テキスト ボックス 4"/>
          <p:cNvSpPr txBox="1"/>
          <p:nvPr/>
        </p:nvSpPr>
        <p:spPr>
          <a:xfrm>
            <a:off x="731519" y="1426726"/>
            <a:ext cx="10761785" cy="1446550"/>
          </a:xfrm>
          <a:prstGeom prst="rect">
            <a:avLst/>
          </a:prstGeom>
          <a:noFill/>
        </p:spPr>
        <p:txBody>
          <a:bodyPr wrap="square" rtlCol="0">
            <a:spAutoFit/>
          </a:bodyPr>
          <a:lstStyle/>
          <a:p>
            <a:r>
              <a:rPr lang="ja-JP" altLang="en-US" sz="2200" b="1" dirty="0">
                <a:latin typeface="ＭＳ ゴシック" panose="020B0609070205080204" pitchFamily="49" charset="-128"/>
                <a:ea typeface="ＭＳ ゴシック" panose="020B0609070205080204" pitchFamily="49" charset="-128"/>
              </a:rPr>
              <a:t>■ </a:t>
            </a:r>
            <a:r>
              <a:rPr kumimoji="1" lang="ja-JP" altLang="en-US" sz="2200" b="1" dirty="0">
                <a:latin typeface="ＭＳ ゴシック" panose="020B0609070205080204" pitchFamily="49" charset="-128"/>
                <a:ea typeface="ＭＳ ゴシック" panose="020B0609070205080204" pitchFamily="49" charset="-128"/>
              </a:rPr>
              <a:t>初動期に体制の全体像を理解し、指揮命令系統を確立、実行する。</a:t>
            </a:r>
            <a:endParaRPr kumimoji="1" lang="en-US" altLang="ja-JP" sz="2200" b="1" dirty="0">
              <a:latin typeface="ＭＳ ゴシック" panose="020B0609070205080204" pitchFamily="49" charset="-128"/>
              <a:ea typeface="ＭＳ ゴシック" panose="020B0609070205080204" pitchFamily="49" charset="-128"/>
            </a:endParaRPr>
          </a:p>
          <a:p>
            <a:r>
              <a:rPr lang="ja-JP" altLang="en-US" sz="2200" b="1" dirty="0">
                <a:latin typeface="ＭＳ ゴシック" panose="020B0609070205080204" pitchFamily="49" charset="-128"/>
                <a:ea typeface="ＭＳ ゴシック" panose="020B0609070205080204" pitchFamily="49" charset="-128"/>
              </a:rPr>
              <a:t>■ 指揮者（責任者）が災害モードへの切り替えを宣伝するなどスイッチを入れる</a:t>
            </a:r>
            <a:endParaRPr lang="en-US" altLang="ja-JP" sz="2200" b="1" dirty="0">
              <a:latin typeface="ＭＳ ゴシック" panose="020B0609070205080204" pitchFamily="49" charset="-128"/>
              <a:ea typeface="ＭＳ ゴシック" panose="020B0609070205080204" pitchFamily="49" charset="-128"/>
            </a:endParaRPr>
          </a:p>
          <a:p>
            <a:r>
              <a:rPr lang="ja-JP" altLang="en-US" sz="2200" b="1" dirty="0">
                <a:latin typeface="ＭＳ ゴシック" panose="020B0609070205080204" pitchFamily="49" charset="-128"/>
                <a:ea typeface="ＭＳ ゴシック" panose="020B0609070205080204" pitchFamily="49" charset="-128"/>
              </a:rPr>
              <a:t>　ことが必要</a:t>
            </a:r>
            <a:endParaRPr lang="en-US" altLang="ja-JP" sz="2200" b="1" dirty="0">
              <a:latin typeface="ＭＳ ゴシック" panose="020B0609070205080204" pitchFamily="49" charset="-128"/>
              <a:ea typeface="ＭＳ ゴシック" panose="020B0609070205080204" pitchFamily="49" charset="-128"/>
            </a:endParaRPr>
          </a:p>
          <a:p>
            <a:r>
              <a:rPr kumimoji="1" lang="ja-JP" altLang="en-US" sz="2200" b="1" dirty="0">
                <a:latin typeface="ＭＳ ゴシック" panose="020B0609070205080204" pitchFamily="49" charset="-128"/>
                <a:ea typeface="ＭＳ ゴシック" panose="020B0609070205080204" pitchFamily="49" charset="-128"/>
              </a:rPr>
              <a:t>■ 本庁、保健所、市町村内、及び関係機関との連絡体制・情報共有体制を構築する。</a:t>
            </a:r>
          </a:p>
        </p:txBody>
      </p:sp>
      <p:pic>
        <p:nvPicPr>
          <p:cNvPr id="1349" name="図 6"/>
          <p:cNvPicPr>
            <a:picLocks noChangeAspect="1"/>
          </p:cNvPicPr>
          <p:nvPr/>
        </p:nvPicPr>
        <p:blipFill>
          <a:blip r:embed="rId3"/>
          <a:stretch>
            <a:fillRect/>
          </a:stretch>
        </p:blipFill>
        <p:spPr>
          <a:xfrm>
            <a:off x="1760220" y="3211830"/>
            <a:ext cx="8481059" cy="3554730"/>
          </a:xfrm>
          <a:prstGeom prst="rect">
            <a:avLst/>
          </a:prstGeom>
        </p:spPr>
      </p:pic>
      <p:sp>
        <p:nvSpPr>
          <p:cNvPr id="1350" name="テキスト ボックス 7"/>
          <p:cNvSpPr txBox="1"/>
          <p:nvPr/>
        </p:nvSpPr>
        <p:spPr>
          <a:xfrm>
            <a:off x="10653262" y="138620"/>
            <a:ext cx="1298902" cy="584775"/>
          </a:xfrm>
          <a:prstGeom prst="rect">
            <a:avLst/>
          </a:prstGeom>
          <a:noFill/>
          <a:ln w="12700">
            <a:solidFill>
              <a:schemeClr val="accent1"/>
            </a:solidFill>
          </a:ln>
        </p:spPr>
        <p:txBody>
          <a:bodyPr wrap="square" rtlCol="0" anchor="ctr">
            <a:spAutoFit/>
          </a:bodyPr>
          <a:lstStyle/>
          <a:p>
            <a:pPr algn="ctr"/>
            <a:r>
              <a:rPr kumimoji="1" lang="ja-JP" altLang="en-US" sz="1600" dirty="0">
                <a:solidFill>
                  <a:srgbClr val="0000FF"/>
                </a:solidFill>
                <a:latin typeface="HG創英角ﾎﾟｯﾌﾟ体" panose="040B0A09000000000000" pitchFamily="49" charset="-128"/>
                <a:ea typeface="HG創英角ﾎﾟｯﾌﾟ体" panose="040B0A09000000000000" pitchFamily="49" charset="-128"/>
              </a:rPr>
              <a:t>マニュアル</a:t>
            </a:r>
            <a:r>
              <a:rPr kumimoji="1" lang="en-US" altLang="ja-JP" sz="1600" dirty="0">
                <a:solidFill>
                  <a:srgbClr val="0000FF"/>
                </a:solidFill>
                <a:latin typeface="HG創英角ﾎﾟｯﾌﾟ体" panose="040B0A09000000000000" pitchFamily="49" charset="-128"/>
                <a:ea typeface="HG創英角ﾎﾟｯﾌﾟ体" panose="040B0A09000000000000" pitchFamily="49" charset="-128"/>
              </a:rPr>
              <a:t>P20</a:t>
            </a:r>
            <a:endParaRPr kumimoji="1" lang="ja-JP" altLang="en-US" sz="1600" dirty="0">
              <a:solidFill>
                <a:srgbClr val="0000FF"/>
              </a:solidFill>
              <a:latin typeface="HG創英角ﾎﾟｯﾌﾟ体" panose="040B0A09000000000000" pitchFamily="49" charset="-128"/>
              <a:ea typeface="HG創英角ﾎﾟｯﾌﾟ体" panose="040B0A09000000000000" pitchFamily="49" charset="-128"/>
            </a:endParaRPr>
          </a:p>
        </p:txBody>
      </p:sp>
    </p:spTree>
    <p:extLst>
      <p:ext uri="{BB962C8B-B14F-4D97-AF65-F5344CB8AC3E}">
        <p14:creationId xmlns:p14="http://schemas.microsoft.com/office/powerpoint/2010/main" val="8589259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6" name="図 2"/>
          <p:cNvPicPr>
            <a:picLocks noChangeAspect="1"/>
          </p:cNvPicPr>
          <p:nvPr/>
        </p:nvPicPr>
        <p:blipFill>
          <a:blip r:embed="rId3"/>
          <a:stretch>
            <a:fillRect/>
          </a:stretch>
        </p:blipFill>
        <p:spPr>
          <a:xfrm>
            <a:off x="4313407" y="369277"/>
            <a:ext cx="7540283" cy="6484327"/>
          </a:xfrm>
          <a:prstGeom prst="rect">
            <a:avLst/>
          </a:prstGeom>
          <a:ln>
            <a:solidFill>
              <a:schemeClr val="tx1"/>
            </a:solidFill>
          </a:ln>
        </p:spPr>
      </p:pic>
      <p:sp>
        <p:nvSpPr>
          <p:cNvPr id="1357" name="テキスト ボックス 3"/>
          <p:cNvSpPr txBox="1"/>
          <p:nvPr/>
        </p:nvSpPr>
        <p:spPr>
          <a:xfrm>
            <a:off x="162658" y="369277"/>
            <a:ext cx="4469130" cy="3847207"/>
          </a:xfrm>
          <a:prstGeom prst="rect">
            <a:avLst/>
          </a:prstGeom>
          <a:noFill/>
        </p:spPr>
        <p:txBody>
          <a:bodyPr wrap="square" rtlCol="0">
            <a:spAutoFit/>
          </a:bodyPr>
          <a:lstStyle/>
          <a:p>
            <a:r>
              <a:rPr kumimoji="1" lang="en-US" altLang="ja-JP" sz="2400" dirty="0">
                <a:latin typeface="ＭＳ ゴシック" panose="020B0609070205080204" pitchFamily="49" charset="-128"/>
                <a:ea typeface="ＭＳ ゴシック" panose="020B0609070205080204" pitchFamily="49" charset="-128"/>
              </a:rPr>
              <a:t>【</a:t>
            </a:r>
            <a:r>
              <a:rPr kumimoji="1" lang="ja-JP" altLang="en-US" sz="2400" dirty="0">
                <a:latin typeface="ＭＳ ゴシック" panose="020B0609070205080204" pitchFamily="49" charset="-128"/>
                <a:ea typeface="ＭＳ ゴシック" panose="020B0609070205080204" pitchFamily="49" charset="-128"/>
              </a:rPr>
              <a:t>都道府県</a:t>
            </a:r>
            <a:r>
              <a:rPr kumimoji="1" lang="en-US" altLang="ja-JP" sz="2400" dirty="0">
                <a:latin typeface="ＭＳ ゴシック" panose="020B0609070205080204" pitchFamily="49" charset="-128"/>
                <a:ea typeface="ＭＳ ゴシック" panose="020B0609070205080204" pitchFamily="49" charset="-128"/>
              </a:rPr>
              <a:t>】</a:t>
            </a:r>
          </a:p>
          <a:p>
            <a:endParaRPr lang="en-US" altLang="ja-JP" sz="2400" dirty="0">
              <a:latin typeface="ＭＳ ゴシック" panose="020B0609070205080204" pitchFamily="49" charset="-128"/>
              <a:ea typeface="ＭＳ ゴシック" panose="020B0609070205080204" pitchFamily="49" charset="-128"/>
            </a:endParaRPr>
          </a:p>
          <a:p>
            <a:r>
              <a:rPr kumimoji="1" lang="ja-JP" altLang="en-US" sz="2200" b="1" u="sng" dirty="0">
                <a:latin typeface="ＭＳ ゴシック" panose="020B0609070205080204" pitchFamily="49" charset="-128"/>
                <a:ea typeface="ＭＳ ゴシック" panose="020B0609070205080204" pitchFamily="49" charset="-128"/>
              </a:rPr>
              <a:t>◆　保健医療調整本部の設置と</a:t>
            </a:r>
            <a:endParaRPr kumimoji="1" lang="en-US" altLang="ja-JP" sz="2200" b="1" u="sng" dirty="0">
              <a:latin typeface="ＭＳ ゴシック" panose="020B0609070205080204" pitchFamily="49" charset="-128"/>
              <a:ea typeface="ＭＳ ゴシック" panose="020B0609070205080204" pitchFamily="49" charset="-128"/>
            </a:endParaRPr>
          </a:p>
          <a:p>
            <a:r>
              <a:rPr lang="ja-JP" altLang="en-US" sz="2200" b="1" dirty="0">
                <a:latin typeface="ＭＳ ゴシック" panose="020B0609070205080204" pitchFamily="49" charset="-128"/>
                <a:ea typeface="ＭＳ ゴシック" panose="020B0609070205080204" pitchFamily="49" charset="-128"/>
              </a:rPr>
              <a:t>　　　　</a:t>
            </a:r>
            <a:r>
              <a:rPr lang="ja-JP" altLang="en-US" sz="2200" b="1" u="sng" dirty="0">
                <a:latin typeface="ＭＳ ゴシック" panose="020B0609070205080204" pitchFamily="49" charset="-128"/>
                <a:ea typeface="ＭＳ ゴシック" panose="020B0609070205080204" pitchFamily="49" charset="-128"/>
              </a:rPr>
              <a:t>　</a:t>
            </a:r>
            <a:r>
              <a:rPr kumimoji="1" lang="ja-JP" altLang="en-US" sz="2200" b="1" u="sng" dirty="0">
                <a:latin typeface="ＭＳ ゴシック" panose="020B0609070205080204" pitchFamily="49" charset="-128"/>
                <a:ea typeface="ＭＳ ゴシック" panose="020B0609070205080204" pitchFamily="49" charset="-128"/>
              </a:rPr>
              <a:t>指揮調整体制の構築</a:t>
            </a:r>
            <a:endParaRPr kumimoji="1" lang="en-US" altLang="ja-JP" sz="2200" b="1" u="sng" dirty="0">
              <a:latin typeface="ＭＳ ゴシック" panose="020B0609070205080204" pitchFamily="49" charset="-128"/>
              <a:ea typeface="ＭＳ ゴシック" panose="020B0609070205080204" pitchFamily="49" charset="-128"/>
            </a:endParaRPr>
          </a:p>
          <a:p>
            <a:endParaRPr lang="en-US" altLang="ja-JP" sz="2200" dirty="0">
              <a:latin typeface="ＭＳ ゴシック" panose="020B0609070205080204" pitchFamily="49" charset="-128"/>
              <a:ea typeface="ＭＳ ゴシック" panose="020B0609070205080204" pitchFamily="49" charset="-128"/>
            </a:endParaRPr>
          </a:p>
          <a:p>
            <a:r>
              <a:rPr kumimoji="1" lang="ja-JP" altLang="en-US" sz="2200" dirty="0">
                <a:latin typeface="ＭＳ ゴシック" panose="020B0609070205080204" pitchFamily="49" charset="-128"/>
                <a:ea typeface="ＭＳ ゴシック" panose="020B0609070205080204" pitchFamily="49" charset="-128"/>
              </a:rPr>
              <a:t>　</a:t>
            </a:r>
            <a:r>
              <a:rPr kumimoji="1" lang="ja-JP" altLang="en-US" dirty="0">
                <a:latin typeface="ＭＳ ゴシック" panose="020B0609070205080204" pitchFamily="49" charset="-128"/>
                <a:ea typeface="ＭＳ ゴシック" panose="020B0609070205080204" pitchFamily="49" charset="-128"/>
              </a:rPr>
              <a:t>保健医療調整本部は、</a:t>
            </a:r>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　保健医療活動の総合調整を行う。</a:t>
            </a:r>
            <a:endParaRPr kumimoji="1" lang="en-US" altLang="ja-JP" dirty="0">
              <a:latin typeface="ＭＳ ゴシック" panose="020B0609070205080204" pitchFamily="49" charset="-128"/>
              <a:ea typeface="ＭＳ ゴシック" panose="020B0609070205080204" pitchFamily="49" charset="-128"/>
            </a:endParaRPr>
          </a:p>
          <a:p>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　① 保健医療活動チームの派遣調整</a:t>
            </a:r>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　② 保健医療活動に関する情報連携</a:t>
            </a:r>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　③ 保健医療活動に係る情報の整理</a:t>
            </a:r>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　　及び分析等</a:t>
            </a:r>
          </a:p>
        </p:txBody>
      </p:sp>
      <p:sp>
        <p:nvSpPr>
          <p:cNvPr id="1358" name="テキスト ボックス 4"/>
          <p:cNvSpPr txBox="1"/>
          <p:nvPr/>
        </p:nvSpPr>
        <p:spPr>
          <a:xfrm>
            <a:off x="10793939" y="76889"/>
            <a:ext cx="1298902" cy="584775"/>
          </a:xfrm>
          <a:prstGeom prst="rect">
            <a:avLst/>
          </a:prstGeom>
          <a:solidFill>
            <a:schemeClr val="bg1"/>
          </a:solidFill>
          <a:ln w="12700">
            <a:solidFill>
              <a:schemeClr val="accent1"/>
            </a:solidFill>
          </a:ln>
        </p:spPr>
        <p:txBody>
          <a:bodyPr wrap="square" rtlCol="0" anchor="ctr">
            <a:spAutoFit/>
          </a:bodyPr>
          <a:lstStyle/>
          <a:p>
            <a:pPr algn="ctr"/>
            <a:r>
              <a:rPr kumimoji="1" lang="ja-JP" altLang="en-US" sz="1600" dirty="0">
                <a:solidFill>
                  <a:srgbClr val="0000FF"/>
                </a:solidFill>
                <a:latin typeface="HG創英角ﾎﾟｯﾌﾟ体" panose="040B0A09000000000000" pitchFamily="49" charset="-128"/>
                <a:ea typeface="HG創英角ﾎﾟｯﾌﾟ体" panose="040B0A09000000000000" pitchFamily="49" charset="-128"/>
              </a:rPr>
              <a:t>マニュアル</a:t>
            </a:r>
            <a:r>
              <a:rPr kumimoji="1" lang="en-US" altLang="ja-JP" sz="1600" dirty="0">
                <a:solidFill>
                  <a:srgbClr val="0000FF"/>
                </a:solidFill>
                <a:latin typeface="HG創英角ﾎﾟｯﾌﾟ体" panose="040B0A09000000000000" pitchFamily="49" charset="-128"/>
                <a:ea typeface="HG創英角ﾎﾟｯﾌﾟ体" panose="040B0A09000000000000" pitchFamily="49" charset="-128"/>
              </a:rPr>
              <a:t>P22</a:t>
            </a:r>
            <a:r>
              <a:rPr kumimoji="1" lang="ja-JP" altLang="en-US" sz="1600" dirty="0">
                <a:solidFill>
                  <a:srgbClr val="0000FF"/>
                </a:solidFill>
                <a:latin typeface="HG創英角ﾎﾟｯﾌﾟ体" panose="040B0A09000000000000" pitchFamily="49" charset="-128"/>
                <a:ea typeface="HG創英角ﾎﾟｯﾌﾟ体" panose="040B0A09000000000000" pitchFamily="49" charset="-128"/>
              </a:rPr>
              <a:t>～</a:t>
            </a:r>
            <a:r>
              <a:rPr kumimoji="1" lang="en-US" altLang="ja-JP" sz="1600" dirty="0">
                <a:solidFill>
                  <a:srgbClr val="0000FF"/>
                </a:solidFill>
                <a:latin typeface="HG創英角ﾎﾟｯﾌﾟ体" panose="040B0A09000000000000" pitchFamily="49" charset="-128"/>
                <a:ea typeface="HG創英角ﾎﾟｯﾌﾟ体" panose="040B0A09000000000000" pitchFamily="49" charset="-128"/>
              </a:rPr>
              <a:t>P24</a:t>
            </a:r>
            <a:endParaRPr kumimoji="1" lang="ja-JP" altLang="en-US" sz="1600" dirty="0">
              <a:solidFill>
                <a:srgbClr val="0000FF"/>
              </a:solidFill>
              <a:latin typeface="HG創英角ﾎﾟｯﾌﾟ体" panose="040B0A09000000000000" pitchFamily="49" charset="-128"/>
              <a:ea typeface="HG創英角ﾎﾟｯﾌﾟ体" panose="040B0A09000000000000" pitchFamily="49" charset="-128"/>
            </a:endParaRPr>
          </a:p>
        </p:txBody>
      </p:sp>
    </p:spTree>
    <p:extLst>
      <p:ext uri="{BB962C8B-B14F-4D97-AF65-F5344CB8AC3E}">
        <p14:creationId xmlns:p14="http://schemas.microsoft.com/office/powerpoint/2010/main" val="29734055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4" name="図 4"/>
          <p:cNvPicPr>
            <a:picLocks noChangeAspect="1"/>
          </p:cNvPicPr>
          <p:nvPr/>
        </p:nvPicPr>
        <p:blipFill>
          <a:blip r:embed="rId3"/>
          <a:stretch>
            <a:fillRect/>
          </a:stretch>
        </p:blipFill>
        <p:spPr>
          <a:xfrm>
            <a:off x="5566410" y="689317"/>
            <a:ext cx="6126480" cy="5380013"/>
          </a:xfrm>
          <a:prstGeom prst="rect">
            <a:avLst/>
          </a:prstGeom>
          <a:ln>
            <a:solidFill>
              <a:schemeClr val="tx1"/>
            </a:solidFill>
          </a:ln>
        </p:spPr>
      </p:pic>
      <p:sp>
        <p:nvSpPr>
          <p:cNvPr id="1365" name="テキスト ボックス 5"/>
          <p:cNvSpPr txBox="1"/>
          <p:nvPr/>
        </p:nvSpPr>
        <p:spPr>
          <a:xfrm>
            <a:off x="331470" y="411480"/>
            <a:ext cx="5052060" cy="6370975"/>
          </a:xfrm>
          <a:prstGeom prst="rect">
            <a:avLst/>
          </a:prstGeom>
          <a:noFill/>
        </p:spPr>
        <p:txBody>
          <a:bodyPr wrap="square" rtlCol="0">
            <a:spAutoFit/>
          </a:bodyPr>
          <a:lstStyle/>
          <a:p>
            <a:r>
              <a:rPr kumimoji="1" lang="en-US" altLang="ja-JP" sz="2400" dirty="0">
                <a:latin typeface="ＭＳ ゴシック" panose="020B0609070205080204" pitchFamily="49" charset="-128"/>
                <a:ea typeface="ＭＳ ゴシック" panose="020B0609070205080204" pitchFamily="49" charset="-128"/>
              </a:rPr>
              <a:t>【</a:t>
            </a:r>
            <a:r>
              <a:rPr kumimoji="1" lang="ja-JP" altLang="en-US" sz="2400" dirty="0">
                <a:latin typeface="ＭＳ ゴシック" panose="020B0609070205080204" pitchFamily="49" charset="-128"/>
                <a:ea typeface="ＭＳ ゴシック" panose="020B0609070205080204" pitchFamily="49" charset="-128"/>
              </a:rPr>
              <a:t>保健所</a:t>
            </a:r>
            <a:r>
              <a:rPr kumimoji="1" lang="en-US" altLang="ja-JP" sz="2400" dirty="0">
                <a:latin typeface="ＭＳ ゴシック" panose="020B0609070205080204" pitchFamily="49" charset="-128"/>
                <a:ea typeface="ＭＳ ゴシック" panose="020B0609070205080204" pitchFamily="49" charset="-128"/>
              </a:rPr>
              <a:t>】</a:t>
            </a:r>
          </a:p>
          <a:p>
            <a:endParaRPr lang="en-US" altLang="ja-JP" sz="2400" dirty="0">
              <a:latin typeface="ＭＳ ゴシック" panose="020B0609070205080204" pitchFamily="49" charset="-128"/>
              <a:ea typeface="ＭＳ ゴシック" panose="020B0609070205080204" pitchFamily="49" charset="-128"/>
            </a:endParaRPr>
          </a:p>
          <a:p>
            <a:r>
              <a:rPr kumimoji="1" lang="ja-JP" altLang="en-US" sz="2400" dirty="0">
                <a:latin typeface="ＭＳ ゴシック" panose="020B0609070205080204" pitchFamily="49" charset="-128"/>
                <a:ea typeface="ＭＳ ゴシック" panose="020B0609070205080204" pitchFamily="49" charset="-128"/>
              </a:rPr>
              <a:t>◆ 保健所本部の立ち上げ</a:t>
            </a:r>
            <a:endParaRPr kumimoji="1" lang="en-US" altLang="ja-JP" sz="2400" dirty="0">
              <a:latin typeface="ＭＳ ゴシック" panose="020B0609070205080204" pitchFamily="49" charset="-128"/>
              <a:ea typeface="ＭＳ ゴシック" panose="020B0609070205080204" pitchFamily="49" charset="-128"/>
            </a:endParaRPr>
          </a:p>
          <a:p>
            <a:r>
              <a:rPr lang="ja-JP" altLang="en-US" sz="2400" dirty="0">
                <a:latin typeface="ＭＳ ゴシック" panose="020B0609070205080204" pitchFamily="49" charset="-128"/>
                <a:ea typeface="ＭＳ ゴシック" panose="020B0609070205080204" pitchFamily="49" charset="-128"/>
              </a:rPr>
              <a:t>・</a:t>
            </a:r>
            <a:r>
              <a:rPr lang="ja-JP" altLang="en-US" b="1" dirty="0">
                <a:latin typeface="ＭＳ ゴシック" panose="020B0609070205080204" pitchFamily="49" charset="-128"/>
                <a:ea typeface="ＭＳ ゴシック" panose="020B0609070205080204" pitchFamily="49" charset="-128"/>
              </a:rPr>
              <a:t>管轄地域の保健医療活動の指揮・連絡調整</a:t>
            </a:r>
            <a:endParaRPr lang="en-US" altLang="ja-JP" b="1" dirty="0">
              <a:latin typeface="ＭＳ ゴシック" panose="020B0609070205080204" pitchFamily="49" charset="-128"/>
              <a:ea typeface="ＭＳ ゴシック" panose="020B0609070205080204" pitchFamily="49" charset="-128"/>
            </a:endParaRPr>
          </a:p>
          <a:p>
            <a:r>
              <a:rPr lang="ja-JP" altLang="en-US" b="1" dirty="0">
                <a:latin typeface="ＭＳ ゴシック" panose="020B0609070205080204" pitchFamily="49" charset="-128"/>
                <a:ea typeface="ＭＳ ゴシック" panose="020B0609070205080204" pitchFamily="49" charset="-128"/>
              </a:rPr>
              <a:t>・他部署や他機関との連絡調整、クロノロを活</a:t>
            </a:r>
            <a:endParaRPr lang="en-US" altLang="ja-JP" b="1" dirty="0">
              <a:latin typeface="ＭＳ ゴシック" panose="020B0609070205080204" pitchFamily="49" charset="-128"/>
              <a:ea typeface="ＭＳ ゴシック" panose="020B0609070205080204" pitchFamily="49" charset="-128"/>
            </a:endParaRPr>
          </a:p>
          <a:p>
            <a:r>
              <a:rPr lang="en-US" altLang="ja-JP" b="1" dirty="0">
                <a:latin typeface="ＭＳ ゴシック" panose="020B0609070205080204" pitchFamily="49" charset="-128"/>
                <a:ea typeface="ＭＳ ゴシック" panose="020B0609070205080204" pitchFamily="49" charset="-128"/>
              </a:rPr>
              <a:t>  </a:t>
            </a:r>
            <a:r>
              <a:rPr lang="ja-JP" altLang="en-US" b="1" dirty="0">
                <a:latin typeface="ＭＳ ゴシック" panose="020B0609070205080204" pitchFamily="49" charset="-128"/>
                <a:ea typeface="ＭＳ ゴシック" panose="020B0609070205080204" pitchFamily="49" charset="-128"/>
              </a:rPr>
              <a:t>用した被災情報の分析、データ活用、資機材</a:t>
            </a:r>
            <a:endParaRPr lang="en-US" altLang="ja-JP" b="1" dirty="0">
              <a:latin typeface="ＭＳ ゴシック" panose="020B0609070205080204" pitchFamily="49" charset="-128"/>
              <a:ea typeface="ＭＳ ゴシック" panose="020B0609070205080204" pitchFamily="49" charset="-128"/>
            </a:endParaRPr>
          </a:p>
          <a:p>
            <a:r>
              <a:rPr lang="ja-JP" altLang="en-US" b="1" dirty="0">
                <a:latin typeface="ＭＳ ゴシック" panose="020B0609070205080204" pitchFamily="49" charset="-128"/>
                <a:ea typeface="ＭＳ ゴシック" panose="020B0609070205080204" pitchFamily="49" charset="-128"/>
              </a:rPr>
              <a:t>　の調達等の</a:t>
            </a:r>
            <a:r>
              <a:rPr lang="ja-JP" altLang="en-US" b="1" dirty="0">
                <a:solidFill>
                  <a:srgbClr val="FF0000"/>
                </a:solidFill>
                <a:latin typeface="ＭＳ ゴシック" panose="020B0609070205080204" pitchFamily="49" charset="-128"/>
                <a:ea typeface="ＭＳ ゴシック" panose="020B0609070205080204" pitchFamily="49" charset="-128"/>
              </a:rPr>
              <a:t>総務を担当する要員</a:t>
            </a:r>
            <a:r>
              <a:rPr lang="ja-JP" altLang="en-US" b="1" dirty="0">
                <a:latin typeface="ＭＳ ゴシック" panose="020B0609070205080204" pitchFamily="49" charset="-128"/>
                <a:ea typeface="ＭＳ ゴシック" panose="020B0609070205080204" pitchFamily="49" charset="-128"/>
              </a:rPr>
              <a:t>を確保する。</a:t>
            </a:r>
            <a:endParaRPr lang="en-US" altLang="ja-JP" b="1" dirty="0">
              <a:latin typeface="ＭＳ ゴシック" panose="020B0609070205080204" pitchFamily="49" charset="-128"/>
              <a:ea typeface="ＭＳ ゴシック" panose="020B0609070205080204" pitchFamily="49" charset="-128"/>
            </a:endParaRPr>
          </a:p>
          <a:p>
            <a:endParaRPr kumimoji="1" lang="en-US" altLang="ja-JP" sz="2400" dirty="0">
              <a:latin typeface="ＭＳ ゴシック" panose="020B0609070205080204" pitchFamily="49" charset="-128"/>
              <a:ea typeface="ＭＳ ゴシック" panose="020B0609070205080204" pitchFamily="49" charset="-128"/>
            </a:endParaRPr>
          </a:p>
          <a:p>
            <a:r>
              <a:rPr lang="ja-JP" altLang="en-US" sz="2400" dirty="0">
                <a:latin typeface="ＭＳ ゴシック" panose="020B0609070205080204" pitchFamily="49" charset="-128"/>
                <a:ea typeface="ＭＳ ゴシック" panose="020B0609070205080204" pitchFamily="49" charset="-128"/>
              </a:rPr>
              <a:t>◆ 保健医療調整窓口の設置</a:t>
            </a:r>
            <a:endParaRPr lang="en-US" altLang="ja-JP" sz="2400" dirty="0">
              <a:latin typeface="ＭＳ ゴシック" panose="020B0609070205080204" pitchFamily="49" charset="-128"/>
              <a:ea typeface="ＭＳ ゴシック" panose="020B0609070205080204" pitchFamily="49" charset="-128"/>
            </a:endParaRPr>
          </a:p>
          <a:p>
            <a:endParaRPr kumimoji="1" lang="en-US" altLang="ja-JP" sz="2400" dirty="0">
              <a:latin typeface="ＭＳ ゴシック" panose="020B0609070205080204" pitchFamily="49" charset="-128"/>
              <a:ea typeface="ＭＳ ゴシック" panose="020B0609070205080204" pitchFamily="49" charset="-128"/>
            </a:endParaRPr>
          </a:p>
          <a:p>
            <a:r>
              <a:rPr kumimoji="1" lang="ja-JP" altLang="en-US" sz="2400" dirty="0">
                <a:latin typeface="ＭＳ ゴシック" panose="020B0609070205080204" pitchFamily="49" charset="-128"/>
                <a:ea typeface="ＭＳ ゴシック" panose="020B0609070205080204" pitchFamily="49" charset="-128"/>
              </a:rPr>
              <a:t>◆ 情報収集・伝達共有ラインの</a:t>
            </a:r>
            <a:endParaRPr kumimoji="1" lang="en-US" altLang="ja-JP" sz="2400" dirty="0">
              <a:latin typeface="ＭＳ ゴシック" panose="020B0609070205080204" pitchFamily="49" charset="-128"/>
              <a:ea typeface="ＭＳ ゴシック" panose="020B0609070205080204" pitchFamily="49" charset="-128"/>
            </a:endParaRPr>
          </a:p>
          <a:p>
            <a:r>
              <a:rPr kumimoji="1" lang="ja-JP" altLang="en-US" sz="2400" dirty="0">
                <a:latin typeface="ＭＳ ゴシック" panose="020B0609070205080204" pitchFamily="49" charset="-128"/>
                <a:ea typeface="ＭＳ ゴシック" panose="020B0609070205080204" pitchFamily="49" charset="-128"/>
              </a:rPr>
              <a:t>　構築及び分析</a:t>
            </a:r>
            <a:endParaRPr kumimoji="1" lang="en-US" altLang="ja-JP" sz="2400" dirty="0">
              <a:latin typeface="ＭＳ ゴシック" panose="020B0609070205080204" pitchFamily="49" charset="-128"/>
              <a:ea typeface="ＭＳ ゴシック" panose="020B0609070205080204" pitchFamily="49" charset="-128"/>
            </a:endParaRPr>
          </a:p>
          <a:p>
            <a:r>
              <a:rPr lang="ja-JP" altLang="en-US" sz="2400" dirty="0">
                <a:solidFill>
                  <a:srgbClr val="000000"/>
                </a:solidFill>
                <a:latin typeface="ＭＳ ゴシック" panose="020B0609070205080204" pitchFamily="49" charset="-128"/>
                <a:ea typeface="ＭＳ ゴシック" panose="020B0609070205080204" pitchFamily="49" charset="-128"/>
              </a:rPr>
              <a:t>・</a:t>
            </a:r>
            <a:r>
              <a:rPr lang="ja-JP" altLang="en-US" b="1" dirty="0">
                <a:solidFill>
                  <a:srgbClr val="000000"/>
                </a:solidFill>
                <a:latin typeface="ＭＳ ゴシック" panose="020B0609070205080204" pitchFamily="49" charset="-128"/>
                <a:ea typeface="ＭＳ ゴシック" panose="020B0609070205080204" pitchFamily="49" charset="-128"/>
              </a:rPr>
              <a:t>被災市町村の求めを待たずに、リエゾン</a:t>
            </a:r>
            <a:endParaRPr lang="en-US" altLang="ja-JP" b="1" dirty="0">
              <a:solidFill>
                <a:srgbClr val="000000"/>
              </a:solidFill>
              <a:latin typeface="ＭＳ ゴシック" panose="020B0609070205080204" pitchFamily="49" charset="-128"/>
              <a:ea typeface="ＭＳ ゴシック" panose="020B0609070205080204" pitchFamily="49" charset="-128"/>
            </a:endParaRPr>
          </a:p>
          <a:p>
            <a:r>
              <a:rPr lang="ja-JP" altLang="en-US" b="1" dirty="0">
                <a:solidFill>
                  <a:srgbClr val="000000"/>
                </a:solidFill>
                <a:latin typeface="ＭＳ ゴシック" panose="020B0609070205080204" pitchFamily="49" charset="-128"/>
                <a:ea typeface="ＭＳ ゴシック" panose="020B0609070205080204" pitchFamily="49" charset="-128"/>
              </a:rPr>
              <a:t>　として保健所職員を派遣し、ニーズ分析</a:t>
            </a:r>
            <a:endParaRPr lang="en-US" altLang="ja-JP" b="1" dirty="0">
              <a:solidFill>
                <a:srgbClr val="000000"/>
              </a:solidFill>
              <a:latin typeface="ＭＳ ゴシック" panose="020B0609070205080204" pitchFamily="49" charset="-128"/>
              <a:ea typeface="ＭＳ ゴシック" panose="020B0609070205080204" pitchFamily="49" charset="-128"/>
            </a:endParaRPr>
          </a:p>
          <a:p>
            <a:r>
              <a:rPr lang="ja-JP" altLang="en-US" b="1" dirty="0">
                <a:solidFill>
                  <a:srgbClr val="000000"/>
                </a:solidFill>
                <a:latin typeface="ＭＳ ゴシック" panose="020B0609070205080204" pitchFamily="49" charset="-128"/>
                <a:ea typeface="ＭＳ ゴシック" panose="020B0609070205080204" pitchFamily="49" charset="-128"/>
              </a:rPr>
              <a:t> ・災害医療に関する関係機関との体制づくり</a:t>
            </a:r>
            <a:endParaRPr lang="en-US" altLang="ja-JP" b="1" dirty="0">
              <a:solidFill>
                <a:srgbClr val="000000"/>
              </a:solidFill>
              <a:latin typeface="ＭＳ ゴシック" panose="020B0609070205080204" pitchFamily="49" charset="-128"/>
              <a:ea typeface="ＭＳ ゴシック" panose="020B0609070205080204" pitchFamily="49" charset="-128"/>
            </a:endParaRPr>
          </a:p>
          <a:p>
            <a:r>
              <a:rPr lang="ja-JP" altLang="en-US" b="1" dirty="0">
                <a:solidFill>
                  <a:srgbClr val="000000"/>
                </a:solidFill>
                <a:latin typeface="ＭＳ ゴシック" panose="020B0609070205080204" pitchFamily="49" charset="-128"/>
                <a:ea typeface="ＭＳ ゴシック" panose="020B0609070205080204" pitchFamily="49" charset="-128"/>
              </a:rPr>
              <a:t> ・保健医療活動チームに対するオリエン</a:t>
            </a:r>
            <a:endParaRPr lang="en-US" altLang="ja-JP" b="1" dirty="0">
              <a:solidFill>
                <a:srgbClr val="000000"/>
              </a:solidFill>
              <a:latin typeface="ＭＳ ゴシック" panose="020B0609070205080204" pitchFamily="49" charset="-128"/>
              <a:ea typeface="ＭＳ ゴシック" panose="020B0609070205080204" pitchFamily="49" charset="-128"/>
            </a:endParaRPr>
          </a:p>
          <a:p>
            <a:r>
              <a:rPr lang="en-US" altLang="ja-JP" b="1" dirty="0">
                <a:solidFill>
                  <a:srgbClr val="000000"/>
                </a:solidFill>
                <a:latin typeface="ＭＳ ゴシック" panose="020B0609070205080204" pitchFamily="49" charset="-128"/>
                <a:ea typeface="ＭＳ ゴシック" panose="020B0609070205080204" pitchFamily="49" charset="-128"/>
              </a:rPr>
              <a:t>   </a:t>
            </a:r>
            <a:r>
              <a:rPr lang="ja-JP" altLang="en-US" b="1" dirty="0">
                <a:solidFill>
                  <a:srgbClr val="000000"/>
                </a:solidFill>
                <a:latin typeface="ＭＳ ゴシック" panose="020B0609070205080204" pitchFamily="49" charset="-128"/>
                <a:ea typeface="ＭＳ ゴシック" panose="020B0609070205080204" pitchFamily="49" charset="-128"/>
              </a:rPr>
              <a:t>テーションやミーティングを通して連絡</a:t>
            </a:r>
            <a:endParaRPr lang="en-US" altLang="ja-JP" b="1" dirty="0">
              <a:solidFill>
                <a:srgbClr val="000000"/>
              </a:solidFill>
              <a:latin typeface="ＭＳ ゴシック" panose="020B0609070205080204" pitchFamily="49" charset="-128"/>
              <a:ea typeface="ＭＳ ゴシック" panose="020B0609070205080204" pitchFamily="49" charset="-128"/>
            </a:endParaRPr>
          </a:p>
          <a:p>
            <a:r>
              <a:rPr lang="ja-JP" altLang="en-US" b="1" dirty="0">
                <a:solidFill>
                  <a:srgbClr val="000000"/>
                </a:solidFill>
                <a:latin typeface="ＭＳ ゴシック" panose="020B0609070205080204" pitchFamily="49" charset="-128"/>
                <a:ea typeface="ＭＳ ゴシック" panose="020B0609070205080204" pitchFamily="49" charset="-128"/>
              </a:rPr>
              <a:t>　 調整</a:t>
            </a:r>
            <a:r>
              <a:rPr lang="en-US" altLang="ja-JP" b="1" dirty="0">
                <a:solidFill>
                  <a:srgbClr val="000000"/>
                </a:solidFill>
                <a:latin typeface="ＭＳ ゴシック" panose="020B0609070205080204" pitchFamily="49" charset="-128"/>
                <a:ea typeface="ＭＳ ゴシック" panose="020B0609070205080204" pitchFamily="49" charset="-128"/>
              </a:rPr>
              <a:t>		</a:t>
            </a:r>
            <a:endParaRPr kumimoji="1" lang="en-US" altLang="ja-JP" sz="2400" dirty="0">
              <a:latin typeface="ＭＳ ゴシック" panose="020B0609070205080204" pitchFamily="49" charset="-128"/>
              <a:ea typeface="ＭＳ ゴシック" panose="020B0609070205080204" pitchFamily="49" charset="-128"/>
            </a:endParaRPr>
          </a:p>
          <a:p>
            <a:endParaRPr lang="en-US" altLang="ja-JP" sz="2400" dirty="0"/>
          </a:p>
        </p:txBody>
      </p:sp>
      <p:sp>
        <p:nvSpPr>
          <p:cNvPr id="1366" name="右矢印 1"/>
          <p:cNvSpPr/>
          <p:nvPr/>
        </p:nvSpPr>
        <p:spPr>
          <a:xfrm>
            <a:off x="4557932" y="3235569"/>
            <a:ext cx="1195754" cy="2532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67" name="テキスト ボックス 6"/>
          <p:cNvSpPr txBox="1"/>
          <p:nvPr/>
        </p:nvSpPr>
        <p:spPr>
          <a:xfrm>
            <a:off x="10793939" y="76889"/>
            <a:ext cx="1298902" cy="584775"/>
          </a:xfrm>
          <a:prstGeom prst="rect">
            <a:avLst/>
          </a:prstGeom>
          <a:solidFill>
            <a:schemeClr val="bg1"/>
          </a:solidFill>
          <a:ln w="12700">
            <a:solidFill>
              <a:schemeClr val="accent1"/>
            </a:solidFill>
          </a:ln>
        </p:spPr>
        <p:txBody>
          <a:bodyPr wrap="square" rtlCol="0" anchor="ctr">
            <a:spAutoFit/>
          </a:bodyPr>
          <a:lstStyle/>
          <a:p>
            <a:pPr algn="ctr"/>
            <a:r>
              <a:rPr kumimoji="1" lang="ja-JP" altLang="en-US" sz="1600" dirty="0">
                <a:solidFill>
                  <a:srgbClr val="0000FF"/>
                </a:solidFill>
                <a:latin typeface="HG創英角ﾎﾟｯﾌﾟ体" panose="040B0A09000000000000" pitchFamily="49" charset="-128"/>
                <a:ea typeface="HG創英角ﾎﾟｯﾌﾟ体" panose="040B0A09000000000000" pitchFamily="49" charset="-128"/>
              </a:rPr>
              <a:t>マニュアル</a:t>
            </a:r>
            <a:r>
              <a:rPr kumimoji="1" lang="en-US" altLang="ja-JP" sz="1600" dirty="0">
                <a:solidFill>
                  <a:srgbClr val="0000FF"/>
                </a:solidFill>
                <a:latin typeface="HG創英角ﾎﾟｯﾌﾟ体" panose="040B0A09000000000000" pitchFamily="49" charset="-128"/>
                <a:ea typeface="HG創英角ﾎﾟｯﾌﾟ体" panose="040B0A09000000000000" pitchFamily="49" charset="-128"/>
              </a:rPr>
              <a:t>P24</a:t>
            </a:r>
            <a:r>
              <a:rPr kumimoji="1" lang="ja-JP" altLang="en-US" sz="1600" dirty="0">
                <a:solidFill>
                  <a:srgbClr val="0000FF"/>
                </a:solidFill>
                <a:latin typeface="HG創英角ﾎﾟｯﾌﾟ体" panose="040B0A09000000000000" pitchFamily="49" charset="-128"/>
                <a:ea typeface="HG創英角ﾎﾟｯﾌﾟ体" panose="040B0A09000000000000" pitchFamily="49" charset="-128"/>
              </a:rPr>
              <a:t>～</a:t>
            </a:r>
            <a:r>
              <a:rPr kumimoji="1" lang="en-US" altLang="ja-JP" sz="1600" dirty="0">
                <a:solidFill>
                  <a:srgbClr val="0000FF"/>
                </a:solidFill>
                <a:latin typeface="HG創英角ﾎﾟｯﾌﾟ体" panose="040B0A09000000000000" pitchFamily="49" charset="-128"/>
                <a:ea typeface="HG創英角ﾎﾟｯﾌﾟ体" panose="040B0A09000000000000" pitchFamily="49" charset="-128"/>
              </a:rPr>
              <a:t>P25</a:t>
            </a:r>
            <a:endParaRPr kumimoji="1" lang="ja-JP" altLang="en-US" sz="1600" dirty="0">
              <a:solidFill>
                <a:srgbClr val="0000FF"/>
              </a:solidFill>
              <a:latin typeface="HG創英角ﾎﾟｯﾌﾟ体" panose="040B0A09000000000000" pitchFamily="49" charset="-128"/>
              <a:ea typeface="HG創英角ﾎﾟｯﾌﾟ体" panose="040B0A09000000000000" pitchFamily="49" charset="-128"/>
            </a:endParaRPr>
          </a:p>
        </p:txBody>
      </p:sp>
    </p:spTree>
    <p:extLst>
      <p:ext uri="{BB962C8B-B14F-4D97-AF65-F5344CB8AC3E}">
        <p14:creationId xmlns:p14="http://schemas.microsoft.com/office/powerpoint/2010/main" val="37223625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3" name="図 2"/>
          <p:cNvPicPr>
            <a:picLocks noChangeAspect="1"/>
          </p:cNvPicPr>
          <p:nvPr/>
        </p:nvPicPr>
        <p:blipFill>
          <a:blip r:embed="rId3"/>
          <a:stretch>
            <a:fillRect/>
          </a:stretch>
        </p:blipFill>
        <p:spPr>
          <a:xfrm>
            <a:off x="5655212" y="1503080"/>
            <a:ext cx="6358597" cy="3645696"/>
          </a:xfrm>
          <a:prstGeom prst="rect">
            <a:avLst/>
          </a:prstGeom>
          <a:ln>
            <a:solidFill>
              <a:schemeClr val="tx1"/>
            </a:solidFill>
          </a:ln>
        </p:spPr>
      </p:pic>
      <p:sp>
        <p:nvSpPr>
          <p:cNvPr id="1374" name="テキスト ボックス 3"/>
          <p:cNvSpPr txBox="1"/>
          <p:nvPr/>
        </p:nvSpPr>
        <p:spPr>
          <a:xfrm>
            <a:off x="182880" y="173653"/>
            <a:ext cx="5154930" cy="62170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4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市町村</a:t>
            </a:r>
            <a:r>
              <a:rPr kumimoji="1" lang="en-US" altLang="ja-JP" sz="24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◆市町村保健衛生活動体制の構築</a:t>
            </a:r>
            <a:endParaRPr kumimoji="1" lang="en-US" altLang="ja-JP" sz="24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2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・初動体制の構築</a:t>
            </a:r>
            <a:endParaRPr kumimoji="1" lang="en-US" altLang="ja-JP" sz="2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1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市町村災害対策本部の指揮下で、市町村</a:t>
            </a:r>
            <a:endParaRPr kumimoji="1" lang="en-US" altLang="ja-JP" sz="1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地域防災計画に基づき活動体制を構築</a:t>
            </a:r>
            <a:endParaRPr kumimoji="1" lang="en-US" altLang="ja-JP" sz="1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1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1800" b="1"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＊統括保健師等の機能の確保</a:t>
            </a:r>
            <a:endParaRPr kumimoji="1" lang="en-US" altLang="ja-JP" sz="1800" b="1"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・地域災害医療対策会議への出席・設置</a:t>
            </a:r>
            <a:endParaRPr kumimoji="1" lang="en-US" altLang="ja-JP" sz="2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・医師会、歯科医師会、薬剤師会、看護　</a:t>
            </a:r>
            <a:endParaRPr kumimoji="1" lang="en-US" altLang="ja-JP" sz="2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協会等に関係機関との協力体制の構築</a:t>
            </a:r>
            <a:endParaRPr kumimoji="1" lang="en-US" altLang="ja-JP" sz="2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（救護所の運営や避難所の駐在など）</a:t>
            </a:r>
            <a:endParaRPr kumimoji="1" lang="en-US" altLang="ja-JP" sz="2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・保健医療活動チームの要請検討・判</a:t>
            </a:r>
            <a:endParaRPr kumimoji="1" lang="en-US" altLang="ja-JP" sz="2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断・受入れ準備</a:t>
            </a:r>
            <a:endParaRPr kumimoji="1" lang="en-US" altLang="ja-JP" sz="2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a:t>
            </a:r>
            <a:endParaRPr kumimoji="1" lang="en-US" altLang="ja-JP" sz="2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・非常時優先業務の調整・実施判断</a:t>
            </a:r>
            <a:endParaRPr kumimoji="1" lang="en-US" altLang="ja-JP" sz="24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p:txBody>
      </p:sp>
      <p:sp>
        <p:nvSpPr>
          <p:cNvPr id="1375" name="右矢印 4"/>
          <p:cNvSpPr/>
          <p:nvPr/>
        </p:nvSpPr>
        <p:spPr>
          <a:xfrm>
            <a:off x="3052689" y="1744394"/>
            <a:ext cx="2757268" cy="3094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venir Next LT Pro Light"/>
              <a:ea typeface="+mn-ea"/>
              <a:cs typeface="+mn-cs"/>
            </a:endParaRPr>
          </a:p>
        </p:txBody>
      </p:sp>
      <p:sp>
        <p:nvSpPr>
          <p:cNvPr id="1376" name="テキスト ボックス 5"/>
          <p:cNvSpPr txBox="1"/>
          <p:nvPr/>
        </p:nvSpPr>
        <p:spPr>
          <a:xfrm>
            <a:off x="10714907" y="173653"/>
            <a:ext cx="1298902" cy="584775"/>
          </a:xfrm>
          <a:prstGeom prst="rect">
            <a:avLst/>
          </a:prstGeom>
          <a:solidFill>
            <a:schemeClr val="bg1"/>
          </a:solidFill>
          <a:ln w="12700">
            <a:solidFill>
              <a:schemeClr val="accent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00FF"/>
                </a:solidFill>
                <a:effectLst/>
                <a:uLnTx/>
                <a:uFillTx/>
                <a:latin typeface="HG創英角ﾎﾟｯﾌﾟ体" panose="040B0A09000000000000" pitchFamily="49" charset="-128"/>
                <a:ea typeface="HG創英角ﾎﾟｯﾌﾟ体" panose="040B0A09000000000000" pitchFamily="49" charset="-128"/>
                <a:cs typeface="+mn-cs"/>
              </a:rPr>
              <a:t>マニュアル</a:t>
            </a:r>
            <a:r>
              <a:rPr kumimoji="1" lang="en-US" altLang="ja-JP" sz="1600" b="0" i="0" u="none" strike="noStrike" kern="1200" cap="none" spc="0" normalizeH="0" baseline="0" noProof="0" dirty="0">
                <a:ln>
                  <a:noFill/>
                </a:ln>
                <a:solidFill>
                  <a:srgbClr val="0000FF"/>
                </a:solidFill>
                <a:effectLst/>
                <a:uLnTx/>
                <a:uFillTx/>
                <a:latin typeface="HG創英角ﾎﾟｯﾌﾟ体" panose="040B0A09000000000000" pitchFamily="49" charset="-128"/>
                <a:ea typeface="HG創英角ﾎﾟｯﾌﾟ体" panose="040B0A09000000000000" pitchFamily="49" charset="-128"/>
                <a:cs typeface="+mn-cs"/>
              </a:rPr>
              <a:t>P25</a:t>
            </a:r>
            <a:r>
              <a:rPr kumimoji="1" lang="ja-JP" altLang="en-US" sz="1600" b="0" i="0" u="none" strike="noStrike" kern="1200" cap="none" spc="0" normalizeH="0" baseline="0" noProof="0" dirty="0">
                <a:ln>
                  <a:noFill/>
                </a:ln>
                <a:solidFill>
                  <a:srgbClr val="0000FF"/>
                </a:solidFill>
                <a:effectLst/>
                <a:uLnTx/>
                <a:uFillTx/>
                <a:latin typeface="HG創英角ﾎﾟｯﾌﾟ体" panose="040B0A09000000000000" pitchFamily="49" charset="-128"/>
                <a:ea typeface="HG創英角ﾎﾟｯﾌﾟ体" panose="040B0A09000000000000" pitchFamily="49" charset="-128"/>
                <a:cs typeface="+mn-cs"/>
              </a:rPr>
              <a:t>～</a:t>
            </a:r>
            <a:r>
              <a:rPr kumimoji="1" lang="en-US" altLang="ja-JP" sz="1600" b="0" i="0" u="none" strike="noStrike" kern="1200" cap="none" spc="0" normalizeH="0" baseline="0" noProof="0" dirty="0">
                <a:ln>
                  <a:noFill/>
                </a:ln>
                <a:solidFill>
                  <a:srgbClr val="0000FF"/>
                </a:solidFill>
                <a:effectLst/>
                <a:uLnTx/>
                <a:uFillTx/>
                <a:latin typeface="HG創英角ﾎﾟｯﾌﾟ体" panose="040B0A09000000000000" pitchFamily="49" charset="-128"/>
                <a:ea typeface="HG創英角ﾎﾟｯﾌﾟ体" panose="040B0A09000000000000" pitchFamily="49" charset="-128"/>
                <a:cs typeface="+mn-cs"/>
              </a:rPr>
              <a:t>P26</a:t>
            </a:r>
            <a:endParaRPr kumimoji="1" lang="ja-JP" altLang="en-US" sz="1600" b="0" i="0" u="none" strike="noStrike" kern="1200" cap="none" spc="0" normalizeH="0" baseline="0" noProof="0" dirty="0">
              <a:ln>
                <a:noFill/>
              </a:ln>
              <a:solidFill>
                <a:srgbClr val="0000FF"/>
              </a:solidFill>
              <a:effectLst/>
              <a:uLnTx/>
              <a:uFillTx/>
              <a:latin typeface="HG創英角ﾎﾟｯﾌﾟ体" panose="040B0A09000000000000" pitchFamily="49" charset="-128"/>
              <a:ea typeface="HG創英角ﾎﾟｯﾌﾟ体" panose="040B0A09000000000000" pitchFamily="49" charset="-128"/>
              <a:cs typeface="+mn-cs"/>
            </a:endParaRPr>
          </a:p>
        </p:txBody>
      </p:sp>
    </p:spTree>
    <p:extLst>
      <p:ext uri="{BB962C8B-B14F-4D97-AF65-F5344CB8AC3E}">
        <p14:creationId xmlns:p14="http://schemas.microsoft.com/office/powerpoint/2010/main" val="26603261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 name="円/楕円 9"/>
          <p:cNvSpPr/>
          <p:nvPr/>
        </p:nvSpPr>
        <p:spPr>
          <a:xfrm>
            <a:off x="1244640" y="1520788"/>
            <a:ext cx="5681436" cy="2664296"/>
          </a:xfrm>
          <a:prstGeom prst="ellipse">
            <a:avLst/>
          </a:prstGeom>
          <a:solidFill>
            <a:schemeClr val="accent1">
              <a:lumMod val="20000"/>
              <a:lumOff val="8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ja-JP" altLang="en-US" dirty="0"/>
          </a:p>
        </p:txBody>
      </p:sp>
      <p:sp>
        <p:nvSpPr>
          <p:cNvPr id="1383" name="テキスト ボックス 4"/>
          <p:cNvSpPr txBox="1"/>
          <p:nvPr/>
        </p:nvSpPr>
        <p:spPr>
          <a:xfrm>
            <a:off x="622928" y="4664224"/>
            <a:ext cx="11265877" cy="1938992"/>
          </a:xfrm>
          <a:prstGeom prst="rect">
            <a:avLst/>
          </a:prstGeom>
          <a:solidFill>
            <a:srgbClr val="FFFFCC"/>
          </a:solidFill>
        </p:spPr>
        <p:txBody>
          <a:bodyPr wrap="square" rtlCol="0">
            <a:spAutoFit/>
          </a:bodyPr>
          <a:lstStyle/>
          <a:p>
            <a:pPr marL="285750" indent="-285750">
              <a:buFont typeface="Wingdings" pitchFamily="2" charset="2"/>
              <a:buChar char="Ø"/>
            </a:pPr>
            <a:r>
              <a:rPr lang="ja-JP" altLang="en-US" sz="2000" b="1" dirty="0">
                <a:latin typeface="+mn-ea"/>
              </a:rPr>
              <a:t>例えば「業務分担として配置されている保健師であっても、災害時には統括保健師の指揮下に入ることができる」といった組織を変更する。</a:t>
            </a:r>
            <a:endParaRPr lang="en-US" altLang="ja-JP" sz="2000" b="1" dirty="0">
              <a:latin typeface="+mn-ea"/>
            </a:endParaRPr>
          </a:p>
          <a:p>
            <a:pPr marL="285750" indent="-285750">
              <a:buFont typeface="Wingdings" pitchFamily="2" charset="2"/>
              <a:buChar char="Ø"/>
            </a:pPr>
            <a:r>
              <a:rPr lang="ja-JP" altLang="en-US" sz="2000" b="1" dirty="0">
                <a:latin typeface="+mn-ea"/>
              </a:rPr>
              <a:t>業務分担制から地区担当制に変更し、地域住民のニーズを総合的に捉え、地域の被災状態の全体像を描く。</a:t>
            </a:r>
            <a:endParaRPr lang="en-US" altLang="ja-JP" sz="2000" b="1" dirty="0">
              <a:latin typeface="+mn-ea"/>
            </a:endParaRPr>
          </a:p>
          <a:p>
            <a:pPr marL="285750" indent="-285750">
              <a:buFont typeface="Wingdings" pitchFamily="2" charset="2"/>
              <a:buChar char="Ø"/>
            </a:pPr>
            <a:r>
              <a:rPr lang="ja-JP" altLang="en-US" sz="2000" b="1" dirty="0">
                <a:latin typeface="+mn-ea"/>
              </a:rPr>
              <a:t>保健師の活動体制と災害対策本部との一体的活動を行い、タイムリーな支援を行う。</a:t>
            </a:r>
            <a:endParaRPr lang="en-US" altLang="ja-JP" sz="2000" b="1" dirty="0">
              <a:latin typeface="+mn-ea"/>
            </a:endParaRPr>
          </a:p>
          <a:p>
            <a:pPr marL="285750" indent="-285750">
              <a:buFont typeface="Wingdings" pitchFamily="2" charset="2"/>
              <a:buChar char="Ø"/>
            </a:pPr>
            <a:r>
              <a:rPr lang="ja-JP" altLang="en-US" sz="2000" b="1" dirty="0">
                <a:latin typeface="+mn-ea"/>
              </a:rPr>
              <a:t>要請を待たずに統括保健師等を補佐するリエゾンを保健所から市町村に配置する。</a:t>
            </a:r>
          </a:p>
        </p:txBody>
      </p:sp>
      <p:sp>
        <p:nvSpPr>
          <p:cNvPr id="1384" name="円/楕円 7"/>
          <p:cNvSpPr/>
          <p:nvPr/>
        </p:nvSpPr>
        <p:spPr>
          <a:xfrm>
            <a:off x="1294098" y="2201457"/>
            <a:ext cx="3816424" cy="1512168"/>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385" name="円/楕円 6"/>
          <p:cNvSpPr/>
          <p:nvPr/>
        </p:nvSpPr>
        <p:spPr>
          <a:xfrm>
            <a:off x="1294098" y="2705513"/>
            <a:ext cx="1584176" cy="504056"/>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latin typeface="HGP創英角ﾎﾟｯﾌﾟ体" panose="040B0A00000000000000" pitchFamily="50" charset="-128"/>
                <a:ea typeface="HGP創英角ﾎﾟｯﾌﾟ体" panose="040B0A00000000000000" pitchFamily="50" charset="-128"/>
              </a:rPr>
              <a:t>保健師</a:t>
            </a:r>
          </a:p>
        </p:txBody>
      </p:sp>
      <p:sp>
        <p:nvSpPr>
          <p:cNvPr id="1386" name="テキスト ボックス 8"/>
          <p:cNvSpPr txBox="1"/>
          <p:nvPr/>
        </p:nvSpPr>
        <p:spPr>
          <a:xfrm>
            <a:off x="3067068" y="2641497"/>
            <a:ext cx="3901568" cy="830997"/>
          </a:xfrm>
          <a:prstGeom prst="rect">
            <a:avLst/>
          </a:prstGeom>
          <a:noFill/>
        </p:spPr>
        <p:txBody>
          <a:bodyPr wrap="square" rtlCol="0">
            <a:spAutoFit/>
          </a:bodyPr>
          <a:lstStyle/>
          <a:p>
            <a:r>
              <a:rPr lang="ja-JP" altLang="en-US" sz="2400" dirty="0">
                <a:latin typeface="ＭＳ ゴシック" panose="020B0609070205080204" pitchFamily="49" charset="-128"/>
                <a:ea typeface="ＭＳ ゴシック" panose="020B0609070205080204" pitchFamily="49" charset="-128"/>
              </a:rPr>
              <a:t>統括保健師の配置</a:t>
            </a:r>
            <a:endParaRPr lang="en-US" altLang="ja-JP" sz="2400" dirty="0">
              <a:latin typeface="ＭＳ ゴシック" panose="020B0609070205080204" pitchFamily="49" charset="-128"/>
              <a:ea typeface="ＭＳ ゴシック" panose="020B0609070205080204" pitchFamily="49" charset="-128"/>
            </a:endParaRPr>
          </a:p>
          <a:p>
            <a:r>
              <a:rPr lang="ja-JP" altLang="en-US" sz="2400" dirty="0">
                <a:latin typeface="ＭＳ ゴシック" panose="020B0609070205080204" pitchFamily="49" charset="-128"/>
                <a:ea typeface="ＭＳ ゴシック" panose="020B0609070205080204" pitchFamily="49" charset="-128"/>
              </a:rPr>
              <a:t>統括保健師を補佐する役割</a:t>
            </a:r>
          </a:p>
        </p:txBody>
      </p:sp>
      <p:sp>
        <p:nvSpPr>
          <p:cNvPr id="1387" name="1 つの角を切り取った四角形 10"/>
          <p:cNvSpPr/>
          <p:nvPr/>
        </p:nvSpPr>
        <p:spPr>
          <a:xfrm>
            <a:off x="9582802" y="2507704"/>
            <a:ext cx="1728192" cy="1080120"/>
          </a:xfrm>
          <a:prstGeom prst="snip1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sz="2400" b="1" dirty="0">
                <a:latin typeface="ＭＳ ゴシック" panose="020B0609070205080204" pitchFamily="49" charset="-128"/>
                <a:ea typeface="ＭＳ ゴシック" panose="020B0609070205080204" pitchFamily="49" charset="-128"/>
              </a:rPr>
              <a:t>災害対策本部</a:t>
            </a:r>
          </a:p>
        </p:txBody>
      </p:sp>
      <p:sp>
        <p:nvSpPr>
          <p:cNvPr id="1388" name="左右矢印 11"/>
          <p:cNvSpPr/>
          <p:nvPr/>
        </p:nvSpPr>
        <p:spPr>
          <a:xfrm>
            <a:off x="6883491" y="2597188"/>
            <a:ext cx="2645599" cy="90115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t>一体的</a:t>
            </a:r>
            <a:r>
              <a:rPr lang="ja-JP" altLang="en-US" b="1" dirty="0">
                <a:latin typeface="ＭＳ ゴシック" panose="020B0609070205080204" pitchFamily="49" charset="-128"/>
                <a:ea typeface="ＭＳ ゴシック" panose="020B0609070205080204" pitchFamily="49" charset="-128"/>
              </a:rPr>
              <a:t>活動</a:t>
            </a:r>
          </a:p>
        </p:txBody>
      </p:sp>
      <p:sp>
        <p:nvSpPr>
          <p:cNvPr id="1389" name="テキスト ボックス 12"/>
          <p:cNvSpPr txBox="1"/>
          <p:nvPr/>
        </p:nvSpPr>
        <p:spPr>
          <a:xfrm>
            <a:off x="6968636" y="3560358"/>
            <a:ext cx="2614166" cy="461665"/>
          </a:xfrm>
          <a:prstGeom prst="rect">
            <a:avLst/>
          </a:prstGeom>
          <a:noFill/>
        </p:spPr>
        <p:txBody>
          <a:bodyPr wrap="square" rtlCol="0">
            <a:spAutoFit/>
          </a:bodyPr>
          <a:lstStyle/>
          <a:p>
            <a:r>
              <a:rPr lang="ja-JP" altLang="en-US" sz="2400" b="1" dirty="0"/>
              <a:t>支援・情報提供</a:t>
            </a:r>
          </a:p>
        </p:txBody>
      </p:sp>
      <p:sp>
        <p:nvSpPr>
          <p:cNvPr id="1390" name="テキスト ボックス 13"/>
          <p:cNvSpPr txBox="1"/>
          <p:nvPr/>
        </p:nvSpPr>
        <p:spPr>
          <a:xfrm>
            <a:off x="7090066" y="2218073"/>
            <a:ext cx="2407616" cy="461665"/>
          </a:xfrm>
          <a:prstGeom prst="rect">
            <a:avLst/>
          </a:prstGeom>
          <a:noFill/>
        </p:spPr>
        <p:txBody>
          <a:bodyPr wrap="square" rtlCol="0">
            <a:spAutoFit/>
          </a:bodyPr>
          <a:lstStyle/>
          <a:p>
            <a:r>
              <a:rPr lang="ja-JP" altLang="en-US" sz="2400" dirty="0">
                <a:latin typeface="ＭＳ ゴシック" panose="020B0609070205080204" pitchFamily="49" charset="-128"/>
                <a:ea typeface="ＭＳ ゴシック" panose="020B0609070205080204" pitchFamily="49" charset="-128"/>
              </a:rPr>
              <a:t>情報提供・報告</a:t>
            </a:r>
          </a:p>
        </p:txBody>
      </p:sp>
      <p:sp>
        <p:nvSpPr>
          <p:cNvPr id="1391" name="テキスト ボックス 14"/>
          <p:cNvSpPr txBox="1"/>
          <p:nvPr/>
        </p:nvSpPr>
        <p:spPr>
          <a:xfrm>
            <a:off x="3384739" y="1577234"/>
            <a:ext cx="3384376" cy="830997"/>
          </a:xfrm>
          <a:prstGeom prst="rect">
            <a:avLst/>
          </a:prstGeom>
          <a:noFill/>
        </p:spPr>
        <p:txBody>
          <a:bodyPr wrap="square" rtlCol="0">
            <a:spAutoFit/>
          </a:bodyPr>
          <a:lstStyle/>
          <a:p>
            <a:r>
              <a:rPr lang="ja-JP" altLang="en-US" sz="2400" dirty="0">
                <a:latin typeface="ＭＳ ゴシック" panose="020B0609070205080204" pitchFamily="49" charset="-128"/>
                <a:ea typeface="ＭＳ ゴシック" panose="020B0609070205080204" pitchFamily="49" charset="-128"/>
              </a:rPr>
              <a:t>組織の変更・再編</a:t>
            </a:r>
            <a:endParaRPr lang="en-US" altLang="ja-JP" sz="2400" dirty="0">
              <a:latin typeface="ＭＳ ゴシック" panose="020B0609070205080204" pitchFamily="49" charset="-128"/>
              <a:ea typeface="ＭＳ ゴシック" panose="020B0609070205080204" pitchFamily="49" charset="-128"/>
            </a:endParaRPr>
          </a:p>
          <a:p>
            <a:r>
              <a:rPr lang="ja-JP" altLang="en-US" sz="2400" dirty="0">
                <a:latin typeface="ＭＳ ゴシック" panose="020B0609070205080204" pitchFamily="49" charset="-128"/>
                <a:ea typeface="ＭＳ ゴシック" panose="020B0609070205080204" pitchFamily="49" charset="-128"/>
              </a:rPr>
              <a:t>所属を超えた横の連携</a:t>
            </a:r>
          </a:p>
        </p:txBody>
      </p:sp>
      <p:sp>
        <p:nvSpPr>
          <p:cNvPr id="1392" name="スマイル 2"/>
          <p:cNvSpPr/>
          <p:nvPr/>
        </p:nvSpPr>
        <p:spPr>
          <a:xfrm>
            <a:off x="2785688" y="3596197"/>
            <a:ext cx="426559" cy="387457"/>
          </a:xfrm>
          <a:prstGeom prst="smileyFace">
            <a:avLst/>
          </a:prstGeom>
          <a:solidFill>
            <a:srgbClr val="F1CFEC"/>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393" name="テキスト ボックス 3"/>
          <p:cNvSpPr txBox="1"/>
          <p:nvPr/>
        </p:nvSpPr>
        <p:spPr>
          <a:xfrm>
            <a:off x="1390616" y="3589496"/>
            <a:ext cx="1596662" cy="461665"/>
          </a:xfrm>
          <a:prstGeom prst="rect">
            <a:avLst/>
          </a:prstGeom>
          <a:noFill/>
        </p:spPr>
        <p:txBody>
          <a:bodyPr wrap="square" rtlCol="0">
            <a:spAutoFit/>
          </a:bodyPr>
          <a:lstStyle/>
          <a:p>
            <a:r>
              <a:rPr kumimoji="1" lang="ja-JP" altLang="en-US" sz="2400" b="1" i="1" dirty="0">
                <a:solidFill>
                  <a:srgbClr val="FF0000"/>
                </a:solidFill>
              </a:rPr>
              <a:t>リエゾン</a:t>
            </a:r>
          </a:p>
        </p:txBody>
      </p:sp>
      <p:pic>
        <p:nvPicPr>
          <p:cNvPr id="1394" name="図 15"/>
          <p:cNvPicPr>
            <a:picLocks noChangeAspect="1"/>
          </p:cNvPicPr>
          <p:nvPr/>
        </p:nvPicPr>
        <p:blipFill>
          <a:blip r:embed="rId3"/>
          <a:stretch>
            <a:fillRect/>
          </a:stretch>
        </p:blipFill>
        <p:spPr>
          <a:xfrm>
            <a:off x="326074" y="3155744"/>
            <a:ext cx="1174719" cy="1200328"/>
          </a:xfrm>
          <a:prstGeom prst="rect">
            <a:avLst/>
          </a:prstGeom>
        </p:spPr>
      </p:pic>
      <p:sp>
        <p:nvSpPr>
          <p:cNvPr id="1395" name="矢印: 上カーブ 16"/>
          <p:cNvSpPr/>
          <p:nvPr/>
        </p:nvSpPr>
        <p:spPr>
          <a:xfrm rot="20892354">
            <a:off x="1106245" y="4169973"/>
            <a:ext cx="1851361" cy="273330"/>
          </a:xfrm>
          <a:prstGeom prst="curved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396" name="テキスト ボックス 18"/>
          <p:cNvSpPr txBox="1"/>
          <p:nvPr/>
        </p:nvSpPr>
        <p:spPr>
          <a:xfrm>
            <a:off x="1792449" y="306201"/>
            <a:ext cx="9084651" cy="584775"/>
          </a:xfrm>
          <a:prstGeom prst="rect">
            <a:avLst/>
          </a:prstGeom>
          <a:noFill/>
        </p:spPr>
        <p:txBody>
          <a:bodyPr wrap="square" rtlCol="0">
            <a:spAutoFit/>
          </a:bodyPr>
          <a:lstStyle/>
          <a:p>
            <a:r>
              <a:rPr lang="ja-JP" altLang="en-US" sz="3200" dirty="0">
                <a:solidFill>
                  <a:srgbClr val="0000FF"/>
                </a:solidFill>
                <a:latin typeface="ＭＳ ゴシック" panose="020B0609070205080204" pitchFamily="49" charset="-128"/>
                <a:ea typeface="ＭＳ ゴシック" panose="020B0609070205080204" pitchFamily="49" charset="-128"/>
              </a:rPr>
              <a:t>災害時の組織体制の構築－統括保健師の配置－</a:t>
            </a:r>
            <a:endParaRPr kumimoji="1" lang="ja-JP" altLang="en-US" sz="3200" dirty="0">
              <a:solidFill>
                <a:srgbClr val="0000FF"/>
              </a:solidFill>
              <a:latin typeface="ＭＳ ゴシック" panose="020B0609070205080204" pitchFamily="49" charset="-128"/>
              <a:ea typeface="ＭＳ ゴシック" panose="020B0609070205080204" pitchFamily="49" charset="-128"/>
            </a:endParaRPr>
          </a:p>
        </p:txBody>
      </p:sp>
      <p:sp>
        <p:nvSpPr>
          <p:cNvPr id="1397" name="テキスト ボックス 17"/>
          <p:cNvSpPr txBox="1"/>
          <p:nvPr/>
        </p:nvSpPr>
        <p:spPr>
          <a:xfrm>
            <a:off x="10714907" y="173653"/>
            <a:ext cx="1298902" cy="584775"/>
          </a:xfrm>
          <a:prstGeom prst="rect">
            <a:avLst/>
          </a:prstGeom>
          <a:solidFill>
            <a:schemeClr val="bg1"/>
          </a:solidFill>
          <a:ln w="12700">
            <a:solidFill>
              <a:schemeClr val="accent1"/>
            </a:solidFill>
          </a:ln>
        </p:spPr>
        <p:txBody>
          <a:bodyPr wrap="square" rtlCol="0" anchor="ctr">
            <a:spAutoFit/>
          </a:bodyPr>
          <a:lstStyle/>
          <a:p>
            <a:pPr algn="ctr"/>
            <a:r>
              <a:rPr kumimoji="1" lang="ja-JP" altLang="en-US" sz="1600" dirty="0">
                <a:solidFill>
                  <a:srgbClr val="0000FF"/>
                </a:solidFill>
                <a:latin typeface="HG創英角ﾎﾟｯﾌﾟ体" panose="040B0A09000000000000" pitchFamily="49" charset="-128"/>
                <a:ea typeface="HG創英角ﾎﾟｯﾌﾟ体" panose="040B0A09000000000000" pitchFamily="49" charset="-128"/>
              </a:rPr>
              <a:t>マニュアルなし</a:t>
            </a:r>
          </a:p>
        </p:txBody>
      </p:sp>
    </p:spTree>
    <p:extLst>
      <p:ext uri="{BB962C8B-B14F-4D97-AF65-F5344CB8AC3E}">
        <p14:creationId xmlns:p14="http://schemas.microsoft.com/office/powerpoint/2010/main" val="4009159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93"/>
                                        </p:tgtEl>
                                        <p:attrNameLst>
                                          <p:attrName>style.visibility</p:attrName>
                                        </p:attrNameLst>
                                      </p:cBhvr>
                                      <p:to>
                                        <p:strVal val="visible"/>
                                      </p:to>
                                    </p:set>
                                    <p:animEffect transition="in" filter="fade">
                                      <p:cBhvr>
                                        <p:cTn id="7" dur="500"/>
                                        <p:tgtEl>
                                          <p:spTgt spid="13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7" name="テキスト ボックス 1"/>
          <p:cNvSpPr txBox="1"/>
          <p:nvPr/>
        </p:nvSpPr>
        <p:spPr>
          <a:xfrm>
            <a:off x="4454434" y="441864"/>
            <a:ext cx="3857519" cy="584775"/>
          </a:xfrm>
          <a:prstGeom prst="rect">
            <a:avLst/>
          </a:prstGeom>
          <a:noFill/>
        </p:spPr>
        <p:txBody>
          <a:bodyPr wrap="square" rtlCol="0">
            <a:spAutoFit/>
          </a:bodyPr>
          <a:lstStyle/>
          <a:p>
            <a:r>
              <a:rPr kumimoji="1" lang="ja-JP" altLang="en-US" sz="3200" dirty="0">
                <a:latin typeface="ＭＳ ゴシック" panose="020B0609070205080204" pitchFamily="49" charset="-128"/>
                <a:ea typeface="ＭＳ ゴシック" panose="020B0609070205080204" pitchFamily="49" charset="-128"/>
              </a:rPr>
              <a:t>作　成　経　緯</a:t>
            </a:r>
          </a:p>
        </p:txBody>
      </p:sp>
      <p:sp>
        <p:nvSpPr>
          <p:cNvPr id="1198" name="テキスト ボックス 2"/>
          <p:cNvSpPr txBox="1"/>
          <p:nvPr/>
        </p:nvSpPr>
        <p:spPr>
          <a:xfrm>
            <a:off x="725557" y="1596835"/>
            <a:ext cx="11072191" cy="3539430"/>
          </a:xfrm>
          <a:prstGeom prst="rect">
            <a:avLst/>
          </a:prstGeom>
          <a:noFill/>
        </p:spPr>
        <p:txBody>
          <a:bodyPr wrap="square" rtlCol="0">
            <a:spAutoFit/>
          </a:bodyPr>
          <a:lstStyle/>
          <a:p>
            <a:r>
              <a:rPr kumimoji="1" lang="ja-JP" altLang="en-US" sz="2800" dirty="0">
                <a:latin typeface="ＭＳ ゴシック" panose="020B0609070205080204" pitchFamily="49" charset="-128"/>
                <a:ea typeface="ＭＳ ゴシック" panose="020B0609070205080204" pitchFamily="49" charset="-128"/>
              </a:rPr>
              <a:t>■　熊本地震以降の頻発する豪雨水害、噴火等の自然災害での新た</a:t>
            </a:r>
            <a:endParaRPr kumimoji="1" lang="en-US" altLang="ja-JP" sz="2800" dirty="0">
              <a:latin typeface="ＭＳ ゴシック" panose="020B0609070205080204" pitchFamily="49" charset="-128"/>
              <a:ea typeface="ＭＳ ゴシック" panose="020B0609070205080204" pitchFamily="49" charset="-128"/>
            </a:endParaRPr>
          </a:p>
          <a:p>
            <a:r>
              <a:rPr kumimoji="1" lang="ja-JP" altLang="en-US" sz="2800" dirty="0">
                <a:latin typeface="ＭＳ ゴシック" panose="020B0609070205080204" pitchFamily="49" charset="-128"/>
                <a:ea typeface="ＭＳ ゴシック" panose="020B0609070205080204" pitchFamily="49" charset="-128"/>
              </a:rPr>
              <a:t>　な課題やそれに伴う制度・法律の改正により見直しが必要</a:t>
            </a:r>
            <a:endParaRPr kumimoji="1" lang="en-US" altLang="ja-JP" sz="2800" dirty="0">
              <a:latin typeface="ＭＳ ゴシック" panose="020B0609070205080204" pitchFamily="49" charset="-128"/>
              <a:ea typeface="ＭＳ ゴシック" panose="020B0609070205080204" pitchFamily="49" charset="-128"/>
            </a:endParaRPr>
          </a:p>
          <a:p>
            <a:endParaRPr lang="en-US" altLang="ja-JP" sz="2800" dirty="0">
              <a:latin typeface="ＭＳ ゴシック" panose="020B0609070205080204" pitchFamily="49" charset="-128"/>
              <a:ea typeface="ＭＳ ゴシック" panose="020B0609070205080204" pitchFamily="49" charset="-128"/>
            </a:endParaRPr>
          </a:p>
          <a:p>
            <a:r>
              <a:rPr kumimoji="1" lang="en-US" altLang="ja-JP" sz="2800" dirty="0">
                <a:latin typeface="ＭＳ ゴシック" panose="020B0609070205080204" pitchFamily="49" charset="-128"/>
                <a:ea typeface="ＭＳ ゴシック" panose="020B0609070205080204" pitchFamily="49" charset="-128"/>
              </a:rPr>
              <a:t>【</a:t>
            </a:r>
            <a:r>
              <a:rPr kumimoji="1" lang="ja-JP" altLang="en-US" sz="2800" dirty="0">
                <a:latin typeface="ＭＳ ゴシック" panose="020B0609070205080204" pitchFamily="49" charset="-128"/>
                <a:ea typeface="ＭＳ ゴシック" panose="020B0609070205080204" pitchFamily="49" charset="-128"/>
              </a:rPr>
              <a:t>新たな課題</a:t>
            </a:r>
            <a:r>
              <a:rPr kumimoji="1" lang="en-US" altLang="ja-JP" sz="2800" dirty="0">
                <a:latin typeface="ＭＳ ゴシック" panose="020B0609070205080204" pitchFamily="49" charset="-128"/>
                <a:ea typeface="ＭＳ ゴシック" panose="020B0609070205080204" pitchFamily="49" charset="-128"/>
              </a:rPr>
              <a:t>】</a:t>
            </a:r>
          </a:p>
          <a:p>
            <a:r>
              <a:rPr lang="ja-JP" altLang="en-US" sz="2800" dirty="0">
                <a:latin typeface="ＭＳ ゴシック" panose="020B0609070205080204" pitchFamily="49" charset="-128"/>
                <a:ea typeface="ＭＳ ゴシック" panose="020B0609070205080204" pitchFamily="49" charset="-128"/>
              </a:rPr>
              <a:t>　・医療、保健、福祉、生活支援などの多様な支援チームとの協働</a:t>
            </a:r>
            <a:endParaRPr lang="en-US" altLang="ja-JP" sz="2800" dirty="0">
              <a:latin typeface="ＭＳ ゴシック" panose="020B0609070205080204" pitchFamily="49" charset="-128"/>
              <a:ea typeface="ＭＳ ゴシック" panose="020B0609070205080204" pitchFamily="49" charset="-128"/>
            </a:endParaRPr>
          </a:p>
          <a:p>
            <a:r>
              <a:rPr kumimoji="1" lang="ja-JP" altLang="en-US" sz="2800" dirty="0">
                <a:latin typeface="ＭＳ ゴシック" panose="020B0609070205080204" pitchFamily="49" charset="-128"/>
                <a:ea typeface="ＭＳ ゴシック" panose="020B0609070205080204" pitchFamily="49" charset="-128"/>
              </a:rPr>
              <a:t>　・避難準備情報による避難行動要支援者への支援</a:t>
            </a:r>
            <a:endParaRPr kumimoji="1" lang="en-US" altLang="ja-JP" sz="2800" dirty="0">
              <a:latin typeface="ＭＳ ゴシック" panose="020B0609070205080204" pitchFamily="49" charset="-128"/>
              <a:ea typeface="ＭＳ ゴシック" panose="020B0609070205080204" pitchFamily="49" charset="-128"/>
            </a:endParaRPr>
          </a:p>
          <a:p>
            <a:r>
              <a:rPr lang="ja-JP" altLang="en-US" sz="2800" dirty="0">
                <a:latin typeface="ＭＳ ゴシック" panose="020B0609070205080204" pitchFamily="49" charset="-128"/>
                <a:ea typeface="ＭＳ ゴシック" panose="020B0609070205080204" pitchFamily="49" charset="-128"/>
              </a:rPr>
              <a:t>　・県保健所と市町村との連携</a:t>
            </a:r>
            <a:endParaRPr lang="en-US" altLang="ja-JP" sz="2800" dirty="0">
              <a:latin typeface="ＭＳ ゴシック" panose="020B0609070205080204" pitchFamily="49" charset="-128"/>
              <a:ea typeface="ＭＳ ゴシック" panose="020B0609070205080204" pitchFamily="49" charset="-128"/>
            </a:endParaRPr>
          </a:p>
          <a:p>
            <a:r>
              <a:rPr kumimoji="1" lang="ja-JP" altLang="en-US" sz="2800" dirty="0">
                <a:latin typeface="ＭＳ ゴシック" panose="020B0609070205080204" pitchFamily="49" charset="-128"/>
                <a:ea typeface="ＭＳ ゴシック" panose="020B0609070205080204" pitchFamily="49" charset="-128"/>
              </a:rPr>
              <a:t>　・平常時からの準備体制　など</a:t>
            </a:r>
          </a:p>
        </p:txBody>
      </p:sp>
    </p:spTree>
    <p:extLst>
      <p:ext uri="{BB962C8B-B14F-4D97-AF65-F5344CB8AC3E}">
        <p14:creationId xmlns:p14="http://schemas.microsoft.com/office/powerpoint/2010/main" val="21028644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03" name="図表 6"/>
          <p:cNvGraphicFramePr/>
          <p:nvPr/>
        </p:nvGraphicFramePr>
        <p:xfrm>
          <a:off x="1197034" y="2252749"/>
          <a:ext cx="3125952" cy="2317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05" name="図 12"/>
          <p:cNvPicPr/>
          <p:nvPr/>
        </p:nvPicPr>
        <p:blipFill>
          <a:blip r:embed="rId8"/>
          <a:stretch>
            <a:fillRect/>
          </a:stretch>
        </p:blipFill>
        <p:spPr>
          <a:xfrm>
            <a:off x="5107086" y="743177"/>
            <a:ext cx="6565171" cy="4420671"/>
          </a:xfrm>
          <a:prstGeom prst="rect">
            <a:avLst/>
          </a:prstGeom>
          <a:noFill/>
          <a:ln>
            <a:noFill/>
          </a:ln>
        </p:spPr>
      </p:pic>
      <p:sp>
        <p:nvSpPr>
          <p:cNvPr id="1406" name="テキスト ボックス 4"/>
          <p:cNvSpPr txBox="1"/>
          <p:nvPr/>
        </p:nvSpPr>
        <p:spPr>
          <a:xfrm>
            <a:off x="731008" y="298680"/>
            <a:ext cx="4376078" cy="523220"/>
          </a:xfrm>
          <a:prstGeom prst="rect">
            <a:avLst/>
          </a:prstGeom>
          <a:noFill/>
          <a:ln w="15875">
            <a:solidFill>
              <a:schemeClr val="accent1">
                <a:shade val="50000"/>
              </a:schemeClr>
            </a:solidFill>
          </a:ln>
        </p:spPr>
        <p:txBody>
          <a:bodyPr wrap="square" rtlCol="0">
            <a:spAutoFit/>
          </a:bodyPr>
          <a:lstStyle/>
          <a:p>
            <a:r>
              <a:rPr lang="en-US" altLang="ja-JP" sz="2800" b="1" dirty="0">
                <a:latin typeface="ＭＳ ゴシック" panose="020B0609070205080204" pitchFamily="49" charset="-128"/>
                <a:ea typeface="ＭＳ ゴシック" panose="020B0609070205080204" pitchFamily="49" charset="-128"/>
              </a:rPr>
              <a:t>Ⅱ</a:t>
            </a:r>
            <a:r>
              <a:rPr lang="ja-JP" altLang="en-US" sz="2800" b="1" dirty="0">
                <a:latin typeface="ＭＳ ゴシック" panose="020B0609070205080204" pitchFamily="49" charset="-128"/>
                <a:ea typeface="ＭＳ ゴシック" panose="020B0609070205080204" pitchFamily="49" charset="-128"/>
              </a:rPr>
              <a:t>　情報収集、対策立案</a:t>
            </a:r>
            <a:endParaRPr lang="en-US" altLang="ja-JP" sz="2800" b="1" dirty="0">
              <a:latin typeface="ＭＳ ゴシック" panose="020B0609070205080204" pitchFamily="49" charset="-128"/>
              <a:ea typeface="ＭＳ ゴシック" panose="020B0609070205080204" pitchFamily="49" charset="-128"/>
            </a:endParaRPr>
          </a:p>
        </p:txBody>
      </p:sp>
      <p:sp>
        <p:nvSpPr>
          <p:cNvPr id="1407" name="テキスト ボックス 7"/>
          <p:cNvSpPr txBox="1"/>
          <p:nvPr/>
        </p:nvSpPr>
        <p:spPr>
          <a:xfrm>
            <a:off x="303103" y="989012"/>
            <a:ext cx="5626197" cy="1015663"/>
          </a:xfrm>
          <a:prstGeom prst="rect">
            <a:avLst/>
          </a:prstGeom>
          <a:noFill/>
        </p:spPr>
        <p:txBody>
          <a:bodyPr wrap="square" rtlCol="0">
            <a:spAutoFit/>
          </a:bodyPr>
          <a:lstStyle/>
          <a:p>
            <a:r>
              <a:rPr kumimoji="1" lang="ja-JP" altLang="en-US" sz="2000" b="1" dirty="0">
                <a:latin typeface="ＭＳ ゴシック" panose="020B0609070205080204" pitchFamily="49" charset="-128"/>
                <a:ea typeface="ＭＳ ゴシック" panose="020B0609070205080204" pitchFamily="49" charset="-128"/>
              </a:rPr>
              <a:t>■ 情報収集から対策立案、対策の実施、</a:t>
            </a:r>
            <a:endParaRPr kumimoji="1" lang="en-US" altLang="ja-JP" sz="2000" b="1" dirty="0">
              <a:latin typeface="ＭＳ ゴシック" panose="020B0609070205080204" pitchFamily="49" charset="-128"/>
              <a:ea typeface="ＭＳ ゴシック" panose="020B0609070205080204" pitchFamily="49" charset="-128"/>
            </a:endParaRPr>
          </a:p>
          <a:p>
            <a:r>
              <a:rPr kumimoji="1" lang="ja-JP" altLang="en-US" sz="2000" b="1" dirty="0">
                <a:latin typeface="ＭＳ ゴシック" panose="020B0609070205080204" pitchFamily="49" charset="-128"/>
                <a:ea typeface="ＭＳ ゴシック" panose="020B0609070205080204" pitchFamily="49" charset="-128"/>
              </a:rPr>
              <a:t>　評価に至る一連の過程（</a:t>
            </a:r>
            <a:r>
              <a:rPr lang="en-US" altLang="ja-JP" sz="2000" b="1" dirty="0">
                <a:latin typeface="ＭＳ ゴシック" panose="020B0609070205080204" pitchFamily="49" charset="-128"/>
                <a:ea typeface="ＭＳ ゴシック" panose="020B0609070205080204" pitchFamily="49" charset="-128"/>
              </a:rPr>
              <a:t>PDCA</a:t>
            </a:r>
            <a:r>
              <a:rPr lang="ja-JP" altLang="en-US" sz="2000" b="1" dirty="0">
                <a:latin typeface="ＭＳ ゴシック" panose="020B0609070205080204" pitchFamily="49" charset="-128"/>
                <a:ea typeface="ＭＳ ゴシック" panose="020B0609070205080204" pitchFamily="49" charset="-128"/>
              </a:rPr>
              <a:t>サイクル）</a:t>
            </a:r>
            <a:endParaRPr lang="en-US" altLang="ja-JP" sz="2000" b="1" dirty="0">
              <a:latin typeface="ＭＳ ゴシック" panose="020B0609070205080204" pitchFamily="49" charset="-128"/>
              <a:ea typeface="ＭＳ ゴシック" panose="020B0609070205080204" pitchFamily="49" charset="-128"/>
            </a:endParaRPr>
          </a:p>
          <a:p>
            <a:r>
              <a:rPr lang="ja-JP" altLang="en-US" sz="2000" b="1" dirty="0">
                <a:latin typeface="ＭＳ ゴシック" panose="020B0609070205080204" pitchFamily="49" charset="-128"/>
                <a:ea typeface="ＭＳ ゴシック" panose="020B0609070205080204" pitchFamily="49" charset="-128"/>
              </a:rPr>
              <a:t>　を回し続けながら災害対応を行う。</a:t>
            </a:r>
            <a:endParaRPr kumimoji="1" lang="ja-JP" altLang="en-US" sz="2000" b="1" dirty="0">
              <a:latin typeface="ＭＳ ゴシック" panose="020B0609070205080204" pitchFamily="49" charset="-128"/>
              <a:ea typeface="ＭＳ ゴシック" panose="020B0609070205080204" pitchFamily="49" charset="-128"/>
            </a:endParaRPr>
          </a:p>
        </p:txBody>
      </p:sp>
      <p:sp>
        <p:nvSpPr>
          <p:cNvPr id="1408" name="テキスト ボックス 9"/>
          <p:cNvSpPr txBox="1"/>
          <p:nvPr/>
        </p:nvSpPr>
        <p:spPr>
          <a:xfrm>
            <a:off x="277478" y="4933015"/>
            <a:ext cx="11394779" cy="1200329"/>
          </a:xfrm>
          <a:prstGeom prst="rect">
            <a:avLst/>
          </a:prstGeom>
          <a:noFill/>
        </p:spPr>
        <p:txBody>
          <a:bodyPr wrap="square" rtlCol="0">
            <a:spAutoFit/>
          </a:bodyPr>
          <a:lstStyle/>
          <a:p>
            <a:r>
              <a:rPr kumimoji="1" lang="ja-JP" altLang="en-US" dirty="0">
                <a:latin typeface="ＭＳ ゴシック" panose="020B0609070205080204" pitchFamily="49" charset="-128"/>
                <a:ea typeface="ＭＳ ゴシック" panose="020B0609070205080204" pitchFamily="49" charset="-128"/>
              </a:rPr>
              <a:t>・情報収集様式は都道府県単位で統一した様式が望ましい。</a:t>
            </a:r>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・都道府県・保健所は、情報収集のため、</a:t>
            </a:r>
            <a:r>
              <a:rPr kumimoji="1" lang="ja-JP" altLang="en-US" dirty="0">
                <a:solidFill>
                  <a:srgbClr val="FF0000"/>
                </a:solidFill>
                <a:latin typeface="ＭＳ ゴシック" panose="020B0609070205080204" pitchFamily="49" charset="-128"/>
                <a:ea typeface="ＭＳ ゴシック" panose="020B0609070205080204" pitchFamily="49" charset="-128"/>
              </a:rPr>
              <a:t>市町村からの求めを待つことなく（プッシュ型）</a:t>
            </a:r>
            <a:r>
              <a:rPr kumimoji="1" lang="ja-JP" altLang="en-US" dirty="0">
                <a:latin typeface="ＭＳ ゴシック" panose="020B0609070205080204" pitchFamily="49" charset="-128"/>
                <a:ea typeface="ＭＳ ゴシック" panose="020B0609070205080204" pitchFamily="49" charset="-128"/>
              </a:rPr>
              <a:t>リエゾンを派遣</a:t>
            </a:r>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・市町村は、避難所等地域の健康課題の把握、避難行動要支援者の安否確認、要配慮者への支援が重要</a:t>
            </a:r>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・情報発信は、広くかつタイムリーに地域住民に周知できるよう、文字、音声、多言語など様々な方法で行う。</a:t>
            </a:r>
            <a:endParaRPr kumimoji="1" lang="en-US" altLang="ja-JP" dirty="0">
              <a:latin typeface="ＭＳ ゴシック" panose="020B0609070205080204" pitchFamily="49" charset="-128"/>
              <a:ea typeface="ＭＳ ゴシック" panose="020B0609070205080204" pitchFamily="49" charset="-128"/>
            </a:endParaRPr>
          </a:p>
        </p:txBody>
      </p:sp>
      <p:sp>
        <p:nvSpPr>
          <p:cNvPr id="1409" name="テキスト ボックス 11"/>
          <p:cNvSpPr txBox="1"/>
          <p:nvPr/>
        </p:nvSpPr>
        <p:spPr>
          <a:xfrm>
            <a:off x="10733989" y="140267"/>
            <a:ext cx="1298902" cy="584775"/>
          </a:xfrm>
          <a:prstGeom prst="rect">
            <a:avLst/>
          </a:prstGeom>
          <a:solidFill>
            <a:schemeClr val="bg1"/>
          </a:solidFill>
          <a:ln w="12700">
            <a:solidFill>
              <a:schemeClr val="accent1"/>
            </a:solidFill>
          </a:ln>
        </p:spPr>
        <p:txBody>
          <a:bodyPr wrap="square" rtlCol="0" anchor="ctr">
            <a:spAutoFit/>
          </a:bodyPr>
          <a:lstStyle/>
          <a:p>
            <a:pPr algn="ctr"/>
            <a:r>
              <a:rPr kumimoji="1" lang="ja-JP" altLang="en-US" sz="1600" dirty="0">
                <a:solidFill>
                  <a:srgbClr val="0000FF"/>
                </a:solidFill>
                <a:latin typeface="HG創英角ﾎﾟｯﾌﾟ体" panose="040B0A09000000000000" pitchFamily="49" charset="-128"/>
                <a:ea typeface="HG創英角ﾎﾟｯﾌﾟ体" panose="040B0A09000000000000" pitchFamily="49" charset="-128"/>
              </a:rPr>
              <a:t>マニュアル</a:t>
            </a:r>
            <a:r>
              <a:rPr kumimoji="1" lang="en-US" altLang="ja-JP" sz="1600" dirty="0">
                <a:solidFill>
                  <a:srgbClr val="0000FF"/>
                </a:solidFill>
                <a:latin typeface="HG創英角ﾎﾟｯﾌﾟ体" panose="040B0A09000000000000" pitchFamily="49" charset="-128"/>
                <a:ea typeface="HG創英角ﾎﾟｯﾌﾟ体" panose="040B0A09000000000000" pitchFamily="49" charset="-128"/>
              </a:rPr>
              <a:t>P26</a:t>
            </a:r>
            <a:r>
              <a:rPr kumimoji="1" lang="ja-JP" altLang="en-US" sz="1600" dirty="0">
                <a:solidFill>
                  <a:srgbClr val="0000FF"/>
                </a:solidFill>
                <a:latin typeface="HG創英角ﾎﾟｯﾌﾟ体" panose="040B0A09000000000000" pitchFamily="49" charset="-128"/>
                <a:ea typeface="HG創英角ﾎﾟｯﾌﾟ体" panose="040B0A09000000000000" pitchFamily="49" charset="-128"/>
              </a:rPr>
              <a:t>～</a:t>
            </a:r>
          </a:p>
        </p:txBody>
      </p:sp>
    </p:spTree>
    <p:extLst>
      <p:ext uri="{BB962C8B-B14F-4D97-AF65-F5344CB8AC3E}">
        <p14:creationId xmlns:p14="http://schemas.microsoft.com/office/powerpoint/2010/main" val="42466254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5" name="テキスト ボックス 1"/>
          <p:cNvSpPr txBox="1"/>
          <p:nvPr/>
        </p:nvSpPr>
        <p:spPr>
          <a:xfrm>
            <a:off x="626257" y="447050"/>
            <a:ext cx="4242923" cy="523220"/>
          </a:xfrm>
          <a:prstGeom prst="rect">
            <a:avLst/>
          </a:prstGeom>
          <a:noFill/>
          <a:ln w="15875">
            <a:solidFill>
              <a:schemeClr val="accent1">
                <a:shade val="5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Ⅲ</a:t>
            </a:r>
            <a:r>
              <a:rPr kumimoji="1" lang="ja-JP" altLang="en-US" sz="2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災害時の医療対策</a:t>
            </a:r>
            <a:endParaRPr kumimoji="1" lang="en-US" altLang="ja-JP" sz="2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p:txBody>
      </p:sp>
      <p:sp>
        <p:nvSpPr>
          <p:cNvPr id="1416" name="テキスト ボックス 4"/>
          <p:cNvSpPr txBox="1"/>
          <p:nvPr/>
        </p:nvSpPr>
        <p:spPr>
          <a:xfrm>
            <a:off x="308610" y="1502688"/>
            <a:ext cx="4560570" cy="480131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地域医療計画及び地域防災計画に基</a:t>
            </a:r>
            <a:r>
              <a:rPr kumimoji="1" lang="ja-JP" altLang="en-US" sz="1800" b="0" i="0" u="none" strike="noStrike" kern="1200" cap="none" spc="0" normalizeH="0" baseline="0" noProof="0" dirty="0" err="1">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づ</a:t>
            </a:r>
            <a:endParaRPr kumimoji="1" lang="en-US" altLang="ja-JP" sz="18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き、医療対策を実施する。詳細について</a:t>
            </a:r>
            <a:endParaRPr kumimoji="1" lang="en-US" altLang="ja-JP" sz="18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は、各都道府県及び市町村地域防災計画</a:t>
            </a:r>
            <a:endParaRPr kumimoji="1" lang="en-US" altLang="ja-JP" sz="18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による。</a:t>
            </a:r>
            <a:endParaRPr kumimoji="1" lang="en-US" altLang="ja-JP" sz="18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医療提供体制の構築</a:t>
            </a:r>
            <a:endParaRPr kumimoji="1" lang="en-US" altLang="ja-JP" sz="18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災害医療コーディネーター、災害拠点</a:t>
            </a:r>
            <a:endParaRPr kumimoji="1" lang="en-US" altLang="ja-JP" sz="18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病院、医師会、歯科医師会、薬剤師会、</a:t>
            </a:r>
            <a:endParaRPr kumimoji="1" lang="en-US" altLang="ja-JP" sz="18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消防、</a:t>
            </a:r>
            <a:r>
              <a:rPr kumimoji="1" lang="en-US" altLang="ja-JP" sz="18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DMAT</a:t>
            </a:r>
            <a:r>
              <a:rPr kumimoji="1" lang="ja-JP" altLang="en-US" sz="18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等チームとの連携・協力体制</a:t>
            </a:r>
            <a:endParaRPr kumimoji="1" lang="en-US" altLang="ja-JP" sz="18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医療機関の稼働状況の把握、医療救護</a:t>
            </a:r>
            <a:endParaRPr kumimoji="1" lang="en-US" altLang="ja-JP" sz="18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所、巡回診察、医薬品・医療用資機材等</a:t>
            </a:r>
            <a:endParaRPr kumimoji="1" lang="en-US" altLang="ja-JP" sz="18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の確保・供給</a:t>
            </a:r>
            <a:endParaRPr kumimoji="1" lang="en-US" altLang="ja-JP" sz="18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救護所を設置した場合、地域の医療機</a:t>
            </a:r>
            <a:endParaRPr kumimoji="1" lang="en-US" altLang="ja-JP" sz="18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能の回復状況をみながら、通常の医療体</a:t>
            </a:r>
            <a:endParaRPr kumimoji="1" lang="en-US" altLang="ja-JP" sz="18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制への移行に向けた支援を行う。</a:t>
            </a:r>
          </a:p>
        </p:txBody>
      </p:sp>
      <p:pic>
        <p:nvPicPr>
          <p:cNvPr id="1417" name="図 6"/>
          <p:cNvPicPr/>
          <p:nvPr/>
        </p:nvPicPr>
        <p:blipFill>
          <a:blip r:embed="rId3"/>
          <a:stretch>
            <a:fillRect/>
          </a:stretch>
        </p:blipFill>
        <p:spPr>
          <a:xfrm>
            <a:off x="5325890" y="258060"/>
            <a:ext cx="6426556" cy="6599940"/>
          </a:xfrm>
          <a:prstGeom prst="rect">
            <a:avLst/>
          </a:prstGeom>
          <a:noFill/>
          <a:ln>
            <a:noFill/>
          </a:ln>
        </p:spPr>
      </p:pic>
      <p:sp>
        <p:nvSpPr>
          <p:cNvPr id="1418" name="テキスト ボックス 5"/>
          <p:cNvSpPr txBox="1"/>
          <p:nvPr/>
        </p:nvSpPr>
        <p:spPr>
          <a:xfrm>
            <a:off x="11085341" y="138443"/>
            <a:ext cx="1007499" cy="461665"/>
          </a:xfrm>
          <a:prstGeom prst="rect">
            <a:avLst/>
          </a:prstGeom>
          <a:solidFill>
            <a:schemeClr val="bg1"/>
          </a:solidFill>
          <a:ln w="12700">
            <a:solidFill>
              <a:schemeClr val="accent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00FF"/>
                </a:solidFill>
                <a:effectLst/>
                <a:uLnTx/>
                <a:uFillTx/>
                <a:latin typeface="HG創英角ﾎﾟｯﾌﾟ体" panose="040B0A09000000000000" pitchFamily="49" charset="-128"/>
                <a:ea typeface="HG創英角ﾎﾟｯﾌﾟ体" panose="040B0A09000000000000" pitchFamily="49" charset="-128"/>
                <a:cs typeface="+mn-cs"/>
              </a:rPr>
              <a:t>マニュアル</a:t>
            </a:r>
            <a:r>
              <a:rPr kumimoji="1" lang="en-US" altLang="ja-JP" sz="1200" b="0" i="0" u="none" strike="noStrike" kern="1200" cap="none" spc="0" normalizeH="0" baseline="0" noProof="0" dirty="0">
                <a:ln>
                  <a:noFill/>
                </a:ln>
                <a:solidFill>
                  <a:srgbClr val="0000FF"/>
                </a:solidFill>
                <a:effectLst/>
                <a:uLnTx/>
                <a:uFillTx/>
                <a:latin typeface="HG創英角ﾎﾟｯﾌﾟ体" panose="040B0A09000000000000" pitchFamily="49" charset="-128"/>
                <a:ea typeface="HG創英角ﾎﾟｯﾌﾟ体" panose="040B0A09000000000000" pitchFamily="49" charset="-128"/>
                <a:cs typeface="+mn-cs"/>
              </a:rPr>
              <a:t>P31</a:t>
            </a:r>
            <a:r>
              <a:rPr kumimoji="1" lang="ja-JP" altLang="en-US" sz="1200" b="0" i="0" u="none" strike="noStrike" kern="1200" cap="none" spc="0" normalizeH="0" baseline="0" noProof="0" dirty="0">
                <a:ln>
                  <a:noFill/>
                </a:ln>
                <a:solidFill>
                  <a:srgbClr val="0000FF"/>
                </a:solidFill>
                <a:effectLst/>
                <a:uLnTx/>
                <a:uFillTx/>
                <a:latin typeface="HG創英角ﾎﾟｯﾌﾟ体" panose="040B0A09000000000000" pitchFamily="49" charset="-128"/>
                <a:ea typeface="HG創英角ﾎﾟｯﾌﾟ体" panose="040B0A09000000000000" pitchFamily="49" charset="-128"/>
                <a:cs typeface="+mn-cs"/>
              </a:rPr>
              <a:t>～</a:t>
            </a:r>
          </a:p>
        </p:txBody>
      </p:sp>
    </p:spTree>
    <p:extLst>
      <p:ext uri="{BB962C8B-B14F-4D97-AF65-F5344CB8AC3E}">
        <p14:creationId xmlns:p14="http://schemas.microsoft.com/office/powerpoint/2010/main" val="40036091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4" name="テキスト ボックス 1"/>
          <p:cNvSpPr txBox="1"/>
          <p:nvPr/>
        </p:nvSpPr>
        <p:spPr>
          <a:xfrm>
            <a:off x="2524125" y="221010"/>
            <a:ext cx="7463937" cy="523220"/>
          </a:xfrm>
          <a:prstGeom prst="rect">
            <a:avLst/>
          </a:prstGeom>
          <a:noFill/>
          <a:ln w="15875">
            <a:solidFill>
              <a:schemeClr val="accent1">
                <a:shade val="50000"/>
              </a:schemeClr>
            </a:solidFill>
          </a:ln>
        </p:spPr>
        <p:txBody>
          <a:bodyPr wrap="square" rtlCol="0">
            <a:spAutoFit/>
          </a:bodyPr>
          <a:lstStyle/>
          <a:p>
            <a:r>
              <a:rPr lang="en-US" altLang="ja-JP" sz="2800" b="1" dirty="0">
                <a:latin typeface="ＭＳ ゴシック" panose="020B0609070205080204" pitchFamily="49" charset="-128"/>
                <a:ea typeface="ＭＳ ゴシック" panose="020B0609070205080204" pitchFamily="49" charset="-128"/>
              </a:rPr>
              <a:t>Ⅳ</a:t>
            </a:r>
            <a:r>
              <a:rPr lang="ja-JP" altLang="en-US" sz="2800" b="1" dirty="0">
                <a:latin typeface="ＭＳ ゴシック" panose="020B0609070205080204" pitchFamily="49" charset="-128"/>
                <a:ea typeface="ＭＳ ゴシック" panose="020B0609070205080204" pitchFamily="49" charset="-128"/>
              </a:rPr>
              <a:t>　急性期・亜急性期における保健予防対策</a:t>
            </a:r>
            <a:endParaRPr lang="en-US" altLang="ja-JP" sz="2800" b="1" dirty="0">
              <a:latin typeface="ＭＳ ゴシック" panose="020B0609070205080204" pitchFamily="49" charset="-128"/>
              <a:ea typeface="ＭＳ ゴシック" panose="020B0609070205080204" pitchFamily="49" charset="-128"/>
            </a:endParaRPr>
          </a:p>
        </p:txBody>
      </p:sp>
      <p:pic>
        <p:nvPicPr>
          <p:cNvPr id="1425" name="図 3" descr="テキスト が含まれている画像_x000a__x000a_自動的に生成された説明"/>
          <p:cNvPicPr>
            <a:picLocks noChangeAspect="1"/>
          </p:cNvPicPr>
          <p:nvPr/>
        </p:nvPicPr>
        <p:blipFill>
          <a:blip r:embed="rId3"/>
          <a:stretch>
            <a:fillRect/>
          </a:stretch>
        </p:blipFill>
        <p:spPr>
          <a:xfrm>
            <a:off x="2221230" y="1988820"/>
            <a:ext cx="9970770" cy="4869180"/>
          </a:xfrm>
          <a:prstGeom prst="rect">
            <a:avLst/>
          </a:prstGeom>
        </p:spPr>
      </p:pic>
      <p:sp>
        <p:nvSpPr>
          <p:cNvPr id="1426" name="テキスト ボックス 4"/>
          <p:cNvSpPr txBox="1"/>
          <p:nvPr/>
        </p:nvSpPr>
        <p:spPr>
          <a:xfrm>
            <a:off x="371328" y="1071295"/>
            <a:ext cx="11586210" cy="1015663"/>
          </a:xfrm>
          <a:prstGeom prst="rect">
            <a:avLst/>
          </a:prstGeom>
          <a:noFill/>
          <a:ln w="15875">
            <a:noFill/>
          </a:ln>
        </p:spPr>
        <p:txBody>
          <a:bodyPr wrap="square" rtlCol="0">
            <a:spAutoFit/>
          </a:bodyPr>
          <a:lstStyle/>
          <a:p>
            <a:r>
              <a:rPr kumimoji="1" lang="ja-JP" altLang="en-US" sz="2000" b="1" dirty="0">
                <a:latin typeface="ＭＳ ゴシック" panose="020B0609070205080204" pitchFamily="49" charset="-128"/>
                <a:ea typeface="ＭＳ ゴシック" panose="020B0609070205080204" pitchFamily="49" charset="-128"/>
              </a:rPr>
              <a:t>■ 避難所等巡回体制の構築、避難所等におけるアセスメント、保健予防対策の立案を行う。</a:t>
            </a:r>
            <a:endParaRPr kumimoji="1" lang="en-US" altLang="ja-JP" sz="2000" b="1" dirty="0">
              <a:latin typeface="ＭＳ ゴシック" panose="020B0609070205080204" pitchFamily="49" charset="-128"/>
              <a:ea typeface="ＭＳ ゴシック" panose="020B0609070205080204" pitchFamily="49" charset="-128"/>
            </a:endParaRPr>
          </a:p>
          <a:p>
            <a:r>
              <a:rPr lang="ja-JP" altLang="en-US" sz="2000" b="1" dirty="0">
                <a:latin typeface="ＭＳ ゴシック" panose="020B0609070205080204" pitchFamily="49" charset="-128"/>
                <a:ea typeface="ＭＳ ゴシック" panose="020B0609070205080204" pitchFamily="49" charset="-128"/>
              </a:rPr>
              <a:t>■ マニュアルでは、各項目に「チェック項目」「症状」「保健衛生部局・保健所本部における対策</a:t>
            </a:r>
            <a:endParaRPr lang="en-US" altLang="ja-JP" sz="2000" b="1" dirty="0">
              <a:latin typeface="ＭＳ ゴシック" panose="020B0609070205080204" pitchFamily="49" charset="-128"/>
              <a:ea typeface="ＭＳ ゴシック" panose="020B0609070205080204" pitchFamily="49" charset="-128"/>
            </a:endParaRPr>
          </a:p>
          <a:p>
            <a:r>
              <a:rPr lang="ja-JP" altLang="en-US" sz="2000" b="1" dirty="0">
                <a:latin typeface="ＭＳ ゴシック" panose="020B0609070205080204" pitchFamily="49" charset="-128"/>
                <a:ea typeface="ＭＳ ゴシック" panose="020B0609070205080204" pitchFamily="49" charset="-128"/>
              </a:rPr>
              <a:t>　の立案」「保健指導」等を表記。「課題あり」場合は「✔」をつけその対応を行う。</a:t>
            </a:r>
          </a:p>
        </p:txBody>
      </p:sp>
      <p:sp>
        <p:nvSpPr>
          <p:cNvPr id="1427" name="テキスト ボックス 5"/>
          <p:cNvSpPr txBox="1"/>
          <p:nvPr/>
        </p:nvSpPr>
        <p:spPr>
          <a:xfrm>
            <a:off x="228600" y="3217084"/>
            <a:ext cx="2602230" cy="1754326"/>
          </a:xfrm>
          <a:prstGeom prst="rect">
            <a:avLst/>
          </a:prstGeom>
          <a:noFill/>
        </p:spPr>
        <p:txBody>
          <a:bodyPr wrap="square" rtlCol="0">
            <a:spAutoFit/>
          </a:bodyPr>
          <a:lstStyle/>
          <a:p>
            <a:r>
              <a:rPr kumimoji="1" lang="ja-JP" altLang="en-US" b="1" dirty="0">
                <a:solidFill>
                  <a:srgbClr val="0000FF"/>
                </a:solidFill>
              </a:rPr>
              <a:t>①深部静脈血栓症（</a:t>
            </a:r>
            <a:r>
              <a:rPr lang="en-US" altLang="ja-JP" b="1" dirty="0">
                <a:solidFill>
                  <a:srgbClr val="0000FF"/>
                </a:solidFill>
              </a:rPr>
              <a:t>DVT</a:t>
            </a:r>
            <a:r>
              <a:rPr lang="ja-JP" altLang="en-US" b="1" dirty="0">
                <a:solidFill>
                  <a:srgbClr val="0000FF"/>
                </a:solidFill>
              </a:rPr>
              <a:t>）②低体温症</a:t>
            </a:r>
            <a:endParaRPr lang="en-US" altLang="ja-JP" b="1" dirty="0">
              <a:solidFill>
                <a:srgbClr val="0000FF"/>
              </a:solidFill>
            </a:endParaRPr>
          </a:p>
          <a:p>
            <a:r>
              <a:rPr lang="ja-JP" altLang="en-US" b="1" dirty="0">
                <a:solidFill>
                  <a:srgbClr val="0000FF"/>
                </a:solidFill>
              </a:rPr>
              <a:t>③熱中症④一酸化炭素中毒⑤粉じん⑥便秘</a:t>
            </a:r>
            <a:endParaRPr lang="en-US" altLang="ja-JP" b="1" dirty="0">
              <a:solidFill>
                <a:srgbClr val="0000FF"/>
              </a:solidFill>
            </a:endParaRPr>
          </a:p>
          <a:p>
            <a:r>
              <a:rPr lang="ja-JP" altLang="en-US" b="1" dirty="0">
                <a:solidFill>
                  <a:srgbClr val="0000FF"/>
                </a:solidFill>
              </a:rPr>
              <a:t>⑦慢性疾患⑧生活不活発病</a:t>
            </a:r>
            <a:endParaRPr kumimoji="1" lang="ja-JP" altLang="en-US" b="1" dirty="0">
              <a:solidFill>
                <a:srgbClr val="0000FF"/>
              </a:solidFill>
            </a:endParaRPr>
          </a:p>
        </p:txBody>
      </p:sp>
      <p:sp>
        <p:nvSpPr>
          <p:cNvPr id="1428" name="吹き出し: 角を丸めた四角形 6"/>
          <p:cNvSpPr/>
          <p:nvPr/>
        </p:nvSpPr>
        <p:spPr>
          <a:xfrm>
            <a:off x="137160" y="3108320"/>
            <a:ext cx="2693670" cy="1863090"/>
          </a:xfrm>
          <a:prstGeom prst="wedgeRoundRectCallout">
            <a:avLst>
              <a:gd name="adj1" fmla="val 48443"/>
              <a:gd name="adj2" fmla="val 74770"/>
              <a:gd name="adj3" fmla="val 16667"/>
            </a:avLst>
          </a:prstGeom>
          <a:solidFill>
            <a:srgbClr val="FFFF00">
              <a:alpha val="2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29" name="テキスト ボックス 7"/>
          <p:cNvSpPr txBox="1"/>
          <p:nvPr/>
        </p:nvSpPr>
        <p:spPr>
          <a:xfrm>
            <a:off x="3388996" y="2891150"/>
            <a:ext cx="1817370" cy="1754326"/>
          </a:xfrm>
          <a:prstGeom prst="rect">
            <a:avLst/>
          </a:prstGeom>
          <a:noFill/>
        </p:spPr>
        <p:txBody>
          <a:bodyPr wrap="square" rtlCol="0">
            <a:spAutoFit/>
          </a:bodyPr>
          <a:lstStyle/>
          <a:p>
            <a:r>
              <a:rPr kumimoji="1" lang="ja-JP" altLang="en-US" b="1" dirty="0">
                <a:solidFill>
                  <a:srgbClr val="FF0000"/>
                </a:solidFill>
              </a:rPr>
              <a:t>①避難行動要支援者②女性・子ども③高齢者・障がい者・外国人・医療機器装着者など</a:t>
            </a:r>
          </a:p>
        </p:txBody>
      </p:sp>
      <p:sp>
        <p:nvSpPr>
          <p:cNvPr id="1430" name="吹き出し: 角を丸めた四角形 8"/>
          <p:cNvSpPr/>
          <p:nvPr/>
        </p:nvSpPr>
        <p:spPr>
          <a:xfrm>
            <a:off x="3236596" y="2782386"/>
            <a:ext cx="2122170" cy="1863090"/>
          </a:xfrm>
          <a:prstGeom prst="wedgeRoundRectCallout">
            <a:avLst>
              <a:gd name="adj1" fmla="val 16666"/>
              <a:gd name="adj2" fmla="val 99310"/>
              <a:gd name="adj3" fmla="val 16667"/>
            </a:avLst>
          </a:prstGeom>
          <a:solidFill>
            <a:srgbClr val="92D050">
              <a:alpha val="2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31" name="テキスト ボックス 9"/>
          <p:cNvSpPr txBox="1"/>
          <p:nvPr/>
        </p:nvSpPr>
        <p:spPr>
          <a:xfrm>
            <a:off x="10658636" y="190232"/>
            <a:ext cx="1298902" cy="584775"/>
          </a:xfrm>
          <a:prstGeom prst="rect">
            <a:avLst/>
          </a:prstGeom>
          <a:solidFill>
            <a:schemeClr val="bg1"/>
          </a:solidFill>
          <a:ln w="12700">
            <a:solidFill>
              <a:schemeClr val="accent1"/>
            </a:solidFill>
          </a:ln>
        </p:spPr>
        <p:txBody>
          <a:bodyPr wrap="square" rtlCol="0" anchor="ctr">
            <a:spAutoFit/>
          </a:bodyPr>
          <a:lstStyle/>
          <a:p>
            <a:pPr algn="ctr"/>
            <a:r>
              <a:rPr kumimoji="1" lang="ja-JP" altLang="en-US" sz="1600" dirty="0">
                <a:solidFill>
                  <a:srgbClr val="0000FF"/>
                </a:solidFill>
                <a:latin typeface="HG創英角ﾎﾟｯﾌﾟ体" panose="040B0A09000000000000" pitchFamily="49" charset="-128"/>
                <a:ea typeface="HG創英角ﾎﾟｯﾌﾟ体" panose="040B0A09000000000000" pitchFamily="49" charset="-128"/>
              </a:rPr>
              <a:t>マニュアル</a:t>
            </a:r>
            <a:r>
              <a:rPr kumimoji="1" lang="en-US" altLang="ja-JP" sz="1600" dirty="0">
                <a:solidFill>
                  <a:srgbClr val="0000FF"/>
                </a:solidFill>
                <a:latin typeface="HG創英角ﾎﾟｯﾌﾟ体" panose="040B0A09000000000000" pitchFamily="49" charset="-128"/>
                <a:ea typeface="HG創英角ﾎﾟｯﾌﾟ体" panose="040B0A09000000000000" pitchFamily="49" charset="-128"/>
              </a:rPr>
              <a:t>P33</a:t>
            </a:r>
            <a:r>
              <a:rPr kumimoji="1" lang="ja-JP" altLang="en-US" sz="1600" dirty="0">
                <a:solidFill>
                  <a:srgbClr val="0000FF"/>
                </a:solidFill>
                <a:latin typeface="HG創英角ﾎﾟｯﾌﾟ体" panose="040B0A09000000000000" pitchFamily="49" charset="-128"/>
                <a:ea typeface="HG創英角ﾎﾟｯﾌﾟ体" panose="040B0A09000000000000" pitchFamily="49" charset="-128"/>
              </a:rPr>
              <a:t>～</a:t>
            </a:r>
            <a:r>
              <a:rPr kumimoji="1" lang="en-US" altLang="ja-JP" sz="1600" dirty="0">
                <a:solidFill>
                  <a:srgbClr val="0000FF"/>
                </a:solidFill>
                <a:latin typeface="HG創英角ﾎﾟｯﾌﾟ体" panose="040B0A09000000000000" pitchFamily="49" charset="-128"/>
                <a:ea typeface="HG創英角ﾎﾟｯﾌﾟ体" panose="040B0A09000000000000" pitchFamily="49" charset="-128"/>
              </a:rPr>
              <a:t>P65</a:t>
            </a:r>
            <a:endParaRPr kumimoji="1" lang="ja-JP" altLang="en-US" sz="1600" dirty="0">
              <a:solidFill>
                <a:srgbClr val="0000FF"/>
              </a:solidFill>
              <a:latin typeface="HG創英角ﾎﾟｯﾌﾟ体" panose="040B0A09000000000000" pitchFamily="49" charset="-128"/>
              <a:ea typeface="HG創英角ﾎﾟｯﾌﾟ体" panose="040B0A09000000000000" pitchFamily="49" charset="-128"/>
            </a:endParaRPr>
          </a:p>
        </p:txBody>
      </p:sp>
    </p:spTree>
    <p:extLst>
      <p:ext uri="{BB962C8B-B14F-4D97-AF65-F5344CB8AC3E}">
        <p14:creationId xmlns:p14="http://schemas.microsoft.com/office/powerpoint/2010/main" val="32512892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7" name="テキスト ボックス 1"/>
          <p:cNvSpPr txBox="1"/>
          <p:nvPr/>
        </p:nvSpPr>
        <p:spPr>
          <a:xfrm>
            <a:off x="2664802" y="338343"/>
            <a:ext cx="7463937" cy="523220"/>
          </a:xfrm>
          <a:prstGeom prst="rect">
            <a:avLst/>
          </a:prstGeom>
          <a:noFill/>
          <a:ln w="15875">
            <a:solidFill>
              <a:schemeClr val="accent1">
                <a:shade val="5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Ⅳ</a:t>
            </a:r>
            <a:r>
              <a:rPr kumimoji="1" lang="ja-JP" altLang="en-US" sz="2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急性期・亜急性期における保健予防対策</a:t>
            </a:r>
            <a:endParaRPr kumimoji="1" lang="en-US" altLang="ja-JP" sz="2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p:txBody>
      </p:sp>
      <p:sp>
        <p:nvSpPr>
          <p:cNvPr id="1438" name="テキスト ボックス 3"/>
          <p:cNvSpPr txBox="1"/>
          <p:nvPr/>
        </p:nvSpPr>
        <p:spPr>
          <a:xfrm>
            <a:off x="520505" y="1378634"/>
            <a:ext cx="11324491"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■保健予防対策を実施するために実行することとして、</a:t>
            </a:r>
            <a:endParaRPr kumimoji="1" lang="en-US" altLang="ja-JP" sz="1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（１）避難所等巡回体制の構築</a:t>
            </a:r>
            <a:endParaRPr kumimoji="1" lang="en-US" altLang="ja-JP" sz="1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・保健師及び環境衛生監視員、管理栄養士等の専門職と連絡調整員からなる２名以上を１組とした体制</a:t>
            </a:r>
            <a:endParaRPr kumimoji="1" lang="en-US" altLang="ja-JP" sz="1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・情報収集の目的・情報、報告先・ルート、メンバーの携帯電話番号等、安全ルート等を確認、共有</a:t>
            </a:r>
            <a:endParaRPr kumimoji="1" lang="en-US" altLang="ja-JP" sz="1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（２）避難所等におけるアセスメントの実施</a:t>
            </a:r>
            <a:endParaRPr kumimoji="1" lang="en-US" altLang="ja-JP" sz="1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a:t>
            </a:r>
            <a:r>
              <a:rPr kumimoji="1" lang="en-US" altLang="ja-JP" sz="1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目的</a:t>
            </a:r>
            <a:r>
              <a:rPr kumimoji="1" lang="en-US" altLang="ja-JP" sz="1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避難所における活動は、</a:t>
            </a:r>
            <a:r>
              <a:rPr kumimoji="1" lang="ja-JP" altLang="en-US" sz="1800" b="1"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保健師等が</a:t>
            </a:r>
            <a:r>
              <a:rPr kumimoji="1" lang="ja-JP" altLang="ja-JP" sz="1800" b="1"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健康レベルの低下した者を早期に発見して治療</a:t>
            </a:r>
            <a:r>
              <a:rPr kumimoji="1" lang="ja-JP" altLang="en-US" sz="1800" b="1"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や</a:t>
            </a:r>
            <a:r>
              <a:rPr kumimoji="1" lang="ja-JP" altLang="ja-JP" sz="1800" b="1"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各種</a:t>
            </a:r>
            <a:endParaRPr kumimoji="1" lang="en-US" altLang="ja-JP" sz="1800" b="1"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　　　　</a:t>
            </a:r>
            <a:r>
              <a:rPr kumimoji="1" lang="ja-JP" altLang="ja-JP" sz="1800" b="1"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サービスに結び付けると</a:t>
            </a:r>
            <a:r>
              <a:rPr kumimoji="1" lang="ja-JP" altLang="en-US" sz="1800" b="1"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ともに、避難者が</a:t>
            </a:r>
            <a:r>
              <a:rPr kumimoji="1" lang="ja-JP" altLang="ja-JP" sz="1800" b="1"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できるだけ</a:t>
            </a:r>
            <a:r>
              <a:rPr kumimoji="1" lang="ja-JP" altLang="ja-JP" sz="1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防ぐための生活行動をとるよう援助する</a:t>
            </a:r>
            <a:endParaRPr kumimoji="1" lang="en-US" altLang="ja-JP" sz="1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こと。そのため、人的資源や物的資源を優先的にどこに分配するかをマネジメントすることが</a:t>
            </a:r>
            <a:endParaRPr kumimoji="1" lang="en-US" altLang="ja-JP" sz="1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重要。</a:t>
            </a:r>
            <a:endParaRPr kumimoji="1" lang="en-US" altLang="ja-JP" sz="1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a:t>
            </a:r>
            <a:r>
              <a:rPr kumimoji="1" lang="en-US" altLang="ja-JP" sz="1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方法</a:t>
            </a:r>
            <a:r>
              <a:rPr kumimoji="1" lang="en-US" altLang="ja-JP" sz="1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地域全体を見渡し、</a:t>
            </a:r>
            <a:r>
              <a:rPr kumimoji="1" lang="ja-JP" altLang="en-US" sz="1800" b="1"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統一された情報収集様式（</a:t>
            </a:r>
            <a:r>
              <a:rPr kumimoji="1" lang="en-US" altLang="ja-JP" sz="1800" b="1"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800" b="1"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避難所日報）</a:t>
            </a:r>
            <a:r>
              <a:rPr kumimoji="1" lang="ja-JP" altLang="en-US" sz="1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を用いて情報を収集し、地図</a:t>
            </a:r>
            <a:endParaRPr kumimoji="1" lang="en-US" altLang="ja-JP" sz="1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上にプロットしたり表などに整理し、予想される健康被害のリスクを分析・評価する。</a:t>
            </a:r>
            <a:endParaRPr kumimoji="1" lang="en-US" altLang="ja-JP" sz="1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srgbClr val="000000"/>
              </a:solidFill>
              <a:effectLst/>
              <a:uLnTx/>
              <a:uFillTx/>
              <a:latin typeface="Avenir Next LT Pro Light"/>
              <a:ea typeface="+mn-ea"/>
              <a:cs typeface="+mn-cs"/>
            </a:endParaRPr>
          </a:p>
        </p:txBody>
      </p:sp>
      <p:sp>
        <p:nvSpPr>
          <p:cNvPr id="1439" name="テキスト ボックス 4"/>
          <p:cNvSpPr txBox="1"/>
          <p:nvPr/>
        </p:nvSpPr>
        <p:spPr>
          <a:xfrm>
            <a:off x="640080" y="5018828"/>
            <a:ext cx="11064240" cy="1200329"/>
          </a:xfrm>
          <a:prstGeom prst="rect">
            <a:avLst/>
          </a:prstGeom>
          <a:noFill/>
          <a:ln w="1905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0000"/>
                </a:solidFill>
                <a:effectLst/>
                <a:uLnTx/>
                <a:uFillTx/>
                <a:latin typeface="Avenir Next LT Pro Light"/>
                <a:ea typeface="+mn-ea"/>
                <a:cs typeface="+mn-cs"/>
              </a:rPr>
              <a:t>※</a:t>
            </a:r>
            <a:r>
              <a:rPr kumimoji="1" lang="ja-JP" altLang="en-US" sz="1800" b="1" i="0" u="none" strike="noStrike" kern="1200" cap="none" spc="0" normalizeH="0" baseline="0" noProof="0" dirty="0">
                <a:ln>
                  <a:noFill/>
                </a:ln>
                <a:solidFill>
                  <a:srgbClr val="000000"/>
                </a:solidFill>
                <a:effectLst/>
                <a:uLnTx/>
                <a:uFillTx/>
                <a:latin typeface="Avenir Next LT Pro Light"/>
                <a:ea typeface="+mn-ea"/>
                <a:cs typeface="+mn-cs"/>
              </a:rPr>
              <a:t>避難所日報：</a:t>
            </a:r>
            <a:endParaRPr kumimoji="1" lang="en-US" altLang="ja-JP" sz="1800" b="1" i="0" u="none" strike="noStrike" kern="1200" cap="none" spc="0" normalizeH="0" baseline="0" noProof="0" dirty="0">
              <a:ln>
                <a:noFill/>
              </a:ln>
              <a:solidFill>
                <a:srgbClr val="000000"/>
              </a:solidFill>
              <a:effectLst/>
              <a:uLnTx/>
              <a:uFillTx/>
              <a:latin typeface="Avenir Next LT Pr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Avenir Next LT Pro Light"/>
                <a:ea typeface="+mn-ea"/>
                <a:cs typeface="+mn-cs"/>
              </a:rPr>
              <a:t>　・令和元年度厚生労働行政推進調査事業費「災害発生時の分野横断的かつ長期的なマネジメント体制構</a:t>
            </a:r>
            <a:endParaRPr kumimoji="1" lang="en-US" altLang="ja-JP" sz="1800" b="1" i="0" u="none" strike="noStrike" kern="1200" cap="none" spc="0" normalizeH="0" baseline="0" noProof="0" dirty="0">
              <a:ln>
                <a:noFill/>
              </a:ln>
              <a:solidFill>
                <a:srgbClr val="000000"/>
              </a:solidFill>
              <a:effectLst/>
              <a:uLnTx/>
              <a:uFillTx/>
              <a:latin typeface="Avenir Next LT Pr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Avenir Next LT Pro Light"/>
                <a:ea typeface="+mn-ea"/>
                <a:cs typeface="+mn-cs"/>
              </a:rPr>
              <a:t>　築に資する研究（研究代表者：浜松医科大学　健康社会医学講座　教授　尾島　俊之）」において改訂</a:t>
            </a:r>
            <a:endParaRPr kumimoji="1" lang="en-US" altLang="ja-JP" sz="1800" b="1" i="0" u="none" strike="noStrike" kern="1200" cap="none" spc="0" normalizeH="0" baseline="0" noProof="0" dirty="0">
              <a:ln>
                <a:noFill/>
              </a:ln>
              <a:solidFill>
                <a:srgbClr val="000000"/>
              </a:solidFill>
              <a:effectLst/>
              <a:uLnTx/>
              <a:uFillTx/>
              <a:latin typeface="Avenir Next LT Pr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Avenir Next LT Pro Light"/>
                <a:ea typeface="+mn-ea"/>
                <a:cs typeface="+mn-cs"/>
              </a:rPr>
              <a:t>　・資料編に添付、記載要領も作成</a:t>
            </a:r>
          </a:p>
        </p:txBody>
      </p:sp>
      <p:sp>
        <p:nvSpPr>
          <p:cNvPr id="1440" name="テキスト ボックス 5"/>
          <p:cNvSpPr txBox="1"/>
          <p:nvPr/>
        </p:nvSpPr>
        <p:spPr>
          <a:xfrm>
            <a:off x="10667330" y="205854"/>
            <a:ext cx="1298902" cy="584775"/>
          </a:xfrm>
          <a:prstGeom prst="rect">
            <a:avLst/>
          </a:prstGeom>
          <a:solidFill>
            <a:schemeClr val="bg1"/>
          </a:solidFill>
          <a:ln w="12700">
            <a:solidFill>
              <a:schemeClr val="accent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00FF"/>
                </a:solidFill>
                <a:effectLst/>
                <a:uLnTx/>
                <a:uFillTx/>
                <a:latin typeface="HG創英角ﾎﾟｯﾌﾟ体" panose="040B0A09000000000000" pitchFamily="49" charset="-128"/>
                <a:ea typeface="HG創英角ﾎﾟｯﾌﾟ体" panose="040B0A09000000000000" pitchFamily="49" charset="-128"/>
                <a:cs typeface="+mn-cs"/>
              </a:rPr>
              <a:t>マニュアル</a:t>
            </a:r>
            <a:r>
              <a:rPr kumimoji="1" lang="en-US" altLang="ja-JP" sz="1600" b="0" i="0" u="none" strike="noStrike" kern="1200" cap="none" spc="0" normalizeH="0" baseline="0" noProof="0" dirty="0">
                <a:ln>
                  <a:noFill/>
                </a:ln>
                <a:solidFill>
                  <a:srgbClr val="0000FF"/>
                </a:solidFill>
                <a:effectLst/>
                <a:uLnTx/>
                <a:uFillTx/>
                <a:latin typeface="HG創英角ﾎﾟｯﾌﾟ体" panose="040B0A09000000000000" pitchFamily="49" charset="-128"/>
                <a:ea typeface="HG創英角ﾎﾟｯﾌﾟ体" panose="040B0A09000000000000" pitchFamily="49" charset="-128"/>
                <a:cs typeface="+mn-cs"/>
              </a:rPr>
              <a:t>P34</a:t>
            </a:r>
            <a:r>
              <a:rPr kumimoji="1" lang="ja-JP" altLang="en-US" sz="1600" b="0" i="0" u="none" strike="noStrike" kern="1200" cap="none" spc="0" normalizeH="0" baseline="0" noProof="0" dirty="0">
                <a:ln>
                  <a:noFill/>
                </a:ln>
                <a:solidFill>
                  <a:srgbClr val="0000FF"/>
                </a:solidFill>
                <a:effectLst/>
                <a:uLnTx/>
                <a:uFillTx/>
                <a:latin typeface="HG創英角ﾎﾟｯﾌﾟ体" panose="040B0A09000000000000" pitchFamily="49" charset="-128"/>
                <a:ea typeface="HG創英角ﾎﾟｯﾌﾟ体" panose="040B0A09000000000000" pitchFamily="49" charset="-128"/>
                <a:cs typeface="+mn-cs"/>
              </a:rPr>
              <a:t>～</a:t>
            </a:r>
            <a:r>
              <a:rPr kumimoji="1" lang="en-US" altLang="ja-JP" sz="1600" b="0" i="0" u="none" strike="noStrike" kern="1200" cap="none" spc="0" normalizeH="0" baseline="0" noProof="0" dirty="0">
                <a:ln>
                  <a:noFill/>
                </a:ln>
                <a:solidFill>
                  <a:srgbClr val="0000FF"/>
                </a:solidFill>
                <a:effectLst/>
                <a:uLnTx/>
                <a:uFillTx/>
                <a:latin typeface="HG創英角ﾎﾟｯﾌﾟ体" panose="040B0A09000000000000" pitchFamily="49" charset="-128"/>
                <a:ea typeface="HG創英角ﾎﾟｯﾌﾟ体" panose="040B0A09000000000000" pitchFamily="49" charset="-128"/>
                <a:cs typeface="+mn-cs"/>
              </a:rPr>
              <a:t>P35</a:t>
            </a:r>
            <a:endParaRPr kumimoji="1" lang="ja-JP" altLang="en-US" sz="1600" b="0" i="0" u="none" strike="noStrike" kern="1200" cap="none" spc="0" normalizeH="0" baseline="0" noProof="0" dirty="0">
              <a:ln>
                <a:noFill/>
              </a:ln>
              <a:solidFill>
                <a:srgbClr val="0000FF"/>
              </a:solidFill>
              <a:effectLst/>
              <a:uLnTx/>
              <a:uFillTx/>
              <a:latin typeface="HG創英角ﾎﾟｯﾌﾟ体" panose="040B0A09000000000000" pitchFamily="49" charset="-128"/>
              <a:ea typeface="HG創英角ﾎﾟｯﾌﾟ体" panose="040B0A09000000000000" pitchFamily="49" charset="-128"/>
              <a:cs typeface="+mn-cs"/>
            </a:endParaRPr>
          </a:p>
        </p:txBody>
      </p:sp>
    </p:spTree>
    <p:extLst>
      <p:ext uri="{BB962C8B-B14F-4D97-AF65-F5344CB8AC3E}">
        <p14:creationId xmlns:p14="http://schemas.microsoft.com/office/powerpoint/2010/main" val="42065660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6" name="図 1" descr="画面の領域"/>
          <p:cNvPicPr>
            <a:picLocks noChangeAspect="1"/>
          </p:cNvPicPr>
          <p:nvPr/>
        </p:nvPicPr>
        <p:blipFill>
          <a:blip r:embed="rId3"/>
          <a:stretch>
            <a:fillRect/>
          </a:stretch>
        </p:blipFill>
        <p:spPr>
          <a:xfrm>
            <a:off x="604911" y="1655511"/>
            <a:ext cx="10944663" cy="4943529"/>
          </a:xfrm>
          <a:prstGeom prst="rect">
            <a:avLst/>
          </a:prstGeom>
        </p:spPr>
      </p:pic>
      <p:sp>
        <p:nvSpPr>
          <p:cNvPr id="1447" name="テキスト ボックス 2"/>
          <p:cNvSpPr txBox="1"/>
          <p:nvPr/>
        </p:nvSpPr>
        <p:spPr>
          <a:xfrm>
            <a:off x="10658636" y="190232"/>
            <a:ext cx="1298902" cy="584775"/>
          </a:xfrm>
          <a:prstGeom prst="rect">
            <a:avLst/>
          </a:prstGeom>
          <a:solidFill>
            <a:schemeClr val="bg1"/>
          </a:solidFill>
          <a:ln w="12700">
            <a:solidFill>
              <a:schemeClr val="accent1"/>
            </a:solidFill>
          </a:ln>
        </p:spPr>
        <p:txBody>
          <a:bodyPr wrap="square" rtlCol="0" anchor="ctr">
            <a:spAutoFit/>
          </a:bodyPr>
          <a:lstStyle/>
          <a:p>
            <a:pPr algn="ctr"/>
            <a:r>
              <a:rPr kumimoji="1" lang="ja-JP" altLang="en-US" sz="1600" dirty="0">
                <a:solidFill>
                  <a:srgbClr val="0000FF"/>
                </a:solidFill>
                <a:latin typeface="HG創英角ﾎﾟｯﾌﾟ体" panose="040B0A09000000000000" pitchFamily="49" charset="-128"/>
                <a:ea typeface="HG創英角ﾎﾟｯﾌﾟ体" panose="040B0A09000000000000" pitchFamily="49" charset="-128"/>
              </a:rPr>
              <a:t>マニュアル</a:t>
            </a:r>
            <a:r>
              <a:rPr kumimoji="1" lang="en-US" altLang="ja-JP" sz="1600" dirty="0">
                <a:solidFill>
                  <a:srgbClr val="0000FF"/>
                </a:solidFill>
                <a:latin typeface="HG創英角ﾎﾟｯﾌﾟ体" panose="040B0A09000000000000" pitchFamily="49" charset="-128"/>
                <a:ea typeface="HG創英角ﾎﾟｯﾌﾟ体" panose="040B0A09000000000000" pitchFamily="49" charset="-128"/>
              </a:rPr>
              <a:t>P35</a:t>
            </a:r>
            <a:r>
              <a:rPr kumimoji="1" lang="ja-JP" altLang="en-US" sz="1600" dirty="0">
                <a:solidFill>
                  <a:srgbClr val="0000FF"/>
                </a:solidFill>
                <a:latin typeface="HG創英角ﾎﾟｯﾌﾟ体" panose="040B0A09000000000000" pitchFamily="49" charset="-128"/>
                <a:ea typeface="HG創英角ﾎﾟｯﾌﾟ体" panose="040B0A09000000000000" pitchFamily="49" charset="-128"/>
              </a:rPr>
              <a:t>～</a:t>
            </a:r>
            <a:r>
              <a:rPr kumimoji="1" lang="en-US" altLang="ja-JP" sz="1600" dirty="0">
                <a:solidFill>
                  <a:srgbClr val="0000FF"/>
                </a:solidFill>
                <a:latin typeface="HG創英角ﾎﾟｯﾌﾟ体" panose="040B0A09000000000000" pitchFamily="49" charset="-128"/>
                <a:ea typeface="HG創英角ﾎﾟｯﾌﾟ体" panose="040B0A09000000000000" pitchFamily="49" charset="-128"/>
              </a:rPr>
              <a:t>P65</a:t>
            </a:r>
            <a:endParaRPr kumimoji="1" lang="ja-JP" altLang="en-US" sz="1600" dirty="0">
              <a:solidFill>
                <a:srgbClr val="0000FF"/>
              </a:solidFill>
              <a:latin typeface="HG創英角ﾎﾟｯﾌﾟ体" panose="040B0A09000000000000" pitchFamily="49" charset="-128"/>
              <a:ea typeface="HG創英角ﾎﾟｯﾌﾟ体" panose="040B0A09000000000000" pitchFamily="49" charset="-128"/>
            </a:endParaRPr>
          </a:p>
        </p:txBody>
      </p:sp>
      <p:sp>
        <p:nvSpPr>
          <p:cNvPr id="1448" name="テキスト ボックス 3"/>
          <p:cNvSpPr txBox="1"/>
          <p:nvPr/>
        </p:nvSpPr>
        <p:spPr>
          <a:xfrm>
            <a:off x="2664802" y="338343"/>
            <a:ext cx="7463937" cy="523220"/>
          </a:xfrm>
          <a:prstGeom prst="rect">
            <a:avLst/>
          </a:prstGeom>
          <a:noFill/>
          <a:ln w="15875">
            <a:solidFill>
              <a:schemeClr val="accent1">
                <a:shade val="50000"/>
              </a:schemeClr>
            </a:solidFill>
          </a:ln>
        </p:spPr>
        <p:txBody>
          <a:bodyPr wrap="square" rtlCol="0">
            <a:spAutoFit/>
          </a:bodyPr>
          <a:lstStyle/>
          <a:p>
            <a:r>
              <a:rPr lang="en-US" altLang="ja-JP" sz="2800" b="1" dirty="0">
                <a:latin typeface="ＭＳ ゴシック" panose="020B0609070205080204" pitchFamily="49" charset="-128"/>
                <a:ea typeface="ＭＳ ゴシック" panose="020B0609070205080204" pitchFamily="49" charset="-128"/>
              </a:rPr>
              <a:t>Ⅳ</a:t>
            </a:r>
            <a:r>
              <a:rPr lang="ja-JP" altLang="en-US" sz="2800" b="1" dirty="0">
                <a:latin typeface="ＭＳ ゴシック" panose="020B0609070205080204" pitchFamily="49" charset="-128"/>
                <a:ea typeface="ＭＳ ゴシック" panose="020B0609070205080204" pitchFamily="49" charset="-128"/>
              </a:rPr>
              <a:t>　急性期・亜急性期における保健予防対策</a:t>
            </a:r>
            <a:endParaRPr lang="en-US" altLang="ja-JP" sz="2800" b="1" dirty="0">
              <a:latin typeface="ＭＳ ゴシック" panose="020B0609070205080204" pitchFamily="49" charset="-128"/>
              <a:ea typeface="ＭＳ ゴシック" panose="020B0609070205080204" pitchFamily="49" charset="-128"/>
            </a:endParaRPr>
          </a:p>
        </p:txBody>
      </p:sp>
      <p:sp>
        <p:nvSpPr>
          <p:cNvPr id="1449" name="テキスト ボックス 5"/>
          <p:cNvSpPr txBox="1"/>
          <p:nvPr/>
        </p:nvSpPr>
        <p:spPr>
          <a:xfrm>
            <a:off x="323555" y="1073871"/>
            <a:ext cx="8567226" cy="369332"/>
          </a:xfrm>
          <a:prstGeom prst="rect">
            <a:avLst/>
          </a:prstGeom>
          <a:noFill/>
        </p:spPr>
        <p:txBody>
          <a:bodyPr wrap="square" rtlCol="0">
            <a:spAutoFit/>
          </a:bodyPr>
          <a:lstStyle/>
          <a:p>
            <a:r>
              <a:rPr kumimoji="1" lang="ja-JP" altLang="en-US" b="1" dirty="0">
                <a:latin typeface="ＭＳ ゴシック" panose="020B0609070205080204" pitchFamily="49" charset="-128"/>
                <a:ea typeface="ＭＳ ゴシック" panose="020B0609070205080204" pitchFamily="49" charset="-128"/>
              </a:rPr>
              <a:t>■ マニュアル</a:t>
            </a:r>
            <a:r>
              <a:rPr kumimoji="1" lang="en-US" altLang="ja-JP" b="1" dirty="0">
                <a:latin typeface="ＭＳ ゴシック" panose="020B0609070205080204" pitchFamily="49" charset="-128"/>
                <a:ea typeface="ＭＳ ゴシック" panose="020B0609070205080204" pitchFamily="49" charset="-128"/>
              </a:rPr>
              <a:t>P35</a:t>
            </a:r>
            <a:r>
              <a:rPr kumimoji="1" lang="ja-JP" altLang="en-US" b="1" dirty="0">
                <a:latin typeface="ＭＳ ゴシック" panose="020B0609070205080204" pitchFamily="49" charset="-128"/>
                <a:ea typeface="ＭＳ ゴシック" panose="020B0609070205080204" pitchFamily="49" charset="-128"/>
              </a:rPr>
              <a:t>から、保健予防対策の項目ごとに以下のチェック表を作成</a:t>
            </a:r>
          </a:p>
        </p:txBody>
      </p:sp>
    </p:spTree>
    <p:extLst>
      <p:ext uri="{BB962C8B-B14F-4D97-AF65-F5344CB8AC3E}">
        <p14:creationId xmlns:p14="http://schemas.microsoft.com/office/powerpoint/2010/main" val="41617121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5" name="四角形: 角を丸くする 4"/>
          <p:cNvSpPr/>
          <p:nvPr/>
        </p:nvSpPr>
        <p:spPr>
          <a:xfrm>
            <a:off x="390525" y="3320355"/>
            <a:ext cx="7135690" cy="2834640"/>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venir Next LT Pro Light"/>
              <a:ea typeface="+mn-ea"/>
              <a:cs typeface="+mn-cs"/>
            </a:endParaRPr>
          </a:p>
        </p:txBody>
      </p:sp>
      <p:sp>
        <p:nvSpPr>
          <p:cNvPr id="1456" name="テキスト ボックス 1"/>
          <p:cNvSpPr txBox="1"/>
          <p:nvPr/>
        </p:nvSpPr>
        <p:spPr>
          <a:xfrm>
            <a:off x="4014192" y="292291"/>
            <a:ext cx="4199353" cy="523220"/>
          </a:xfrm>
          <a:prstGeom prst="rect">
            <a:avLst/>
          </a:prstGeom>
          <a:noFill/>
          <a:ln w="15875">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Ⅴ</a:t>
            </a:r>
            <a:r>
              <a:rPr kumimoji="1" lang="ja-JP" altLang="en-US" sz="2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生活環境衛生対策</a:t>
            </a:r>
            <a:endParaRPr kumimoji="1" lang="en-US" altLang="ja-JP" sz="2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p:txBody>
      </p:sp>
      <p:sp>
        <p:nvSpPr>
          <p:cNvPr id="1457" name="テキスト ボックス 2"/>
          <p:cNvSpPr txBox="1"/>
          <p:nvPr/>
        </p:nvSpPr>
        <p:spPr>
          <a:xfrm>
            <a:off x="390525" y="1199537"/>
            <a:ext cx="11089461" cy="1631216"/>
          </a:xfrm>
          <a:prstGeom prst="rect">
            <a:avLst/>
          </a:prstGeom>
          <a:noFill/>
          <a:ln w="158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日常の生活環境と同じ状態を維持できているかの視点を持つことが大切である。</a:t>
            </a:r>
            <a:endParaRPr kumimoji="1" lang="en-US" altLang="ja-JP" sz="2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避難所となる場所は、学校等本来は日常生活を送るところではない場所で、また集団生活を</a:t>
            </a:r>
            <a:endParaRPr kumimoji="1" lang="en-US" altLang="ja-JP" sz="2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2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送る場所でもあるため、身体的負担・精神的ストレスが大きい。</a:t>
            </a:r>
            <a:endParaRPr kumimoji="1" lang="en-US" altLang="ja-JP" sz="2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そのため、生活環境を整備し、衛生対策を維持向上させていく必要がある。</a:t>
            </a:r>
            <a:endParaRPr kumimoji="1" lang="en-US" altLang="ja-JP" sz="2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必要に応じ、保健所環境衛生監視員の助言、協力を求めるとよい。</a:t>
            </a:r>
          </a:p>
        </p:txBody>
      </p:sp>
      <p:sp>
        <p:nvSpPr>
          <p:cNvPr id="1458" name="テキスト ボックス 3"/>
          <p:cNvSpPr txBox="1"/>
          <p:nvPr/>
        </p:nvSpPr>
        <p:spPr>
          <a:xfrm>
            <a:off x="670917" y="3460402"/>
            <a:ext cx="6659523"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実行すること</a:t>
            </a:r>
            <a:r>
              <a:rPr kumimoji="1" lang="en-US" altLang="ja-JP" sz="2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1" lang="ja-JP" altLang="en-US" sz="2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生活環境の整備　　　　　 </a:t>
            </a:r>
            <a:r>
              <a:rPr kumimoji="1" lang="en-US" altLang="ja-JP" sz="2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2)</a:t>
            </a:r>
            <a:r>
              <a:rPr kumimoji="1" lang="ja-JP" altLang="en-US" sz="2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水の衛生</a:t>
            </a:r>
            <a:endParaRPr kumimoji="1" lang="en-US" altLang="ja-JP" sz="2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3)</a:t>
            </a:r>
            <a:r>
              <a:rPr kumimoji="1" lang="ja-JP" altLang="en-US" sz="2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空気環境の衛生　　　　　 </a:t>
            </a:r>
            <a:r>
              <a:rPr kumimoji="1" lang="en-US" altLang="ja-JP" sz="2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4) </a:t>
            </a:r>
            <a:r>
              <a:rPr kumimoji="1" lang="ja-JP" altLang="en-US" sz="2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トイレの衛生</a:t>
            </a:r>
            <a:endParaRPr kumimoji="1" lang="en-US" altLang="ja-JP" sz="2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5) </a:t>
            </a:r>
            <a:r>
              <a:rPr kumimoji="1" lang="ja-JP" altLang="en-US" sz="2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ごみの管理　　　　　　　 </a:t>
            </a:r>
            <a:r>
              <a:rPr kumimoji="1" lang="en-US" altLang="ja-JP" sz="2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6) </a:t>
            </a:r>
            <a:r>
              <a:rPr kumimoji="1" lang="ja-JP" altLang="en-US" sz="2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寝具の管理</a:t>
            </a:r>
            <a:endParaRPr kumimoji="1" lang="en-US" altLang="ja-JP" sz="2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7) </a:t>
            </a:r>
            <a:r>
              <a:rPr kumimoji="1" lang="ja-JP" altLang="en-US" sz="2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ねずみ、害虫の対策　　　 </a:t>
            </a:r>
            <a:r>
              <a:rPr kumimoji="1" lang="en-US" altLang="ja-JP" sz="2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8) </a:t>
            </a:r>
            <a:r>
              <a:rPr kumimoji="1" lang="ja-JP" altLang="en-US" sz="2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風呂の衛生</a:t>
            </a:r>
            <a:endParaRPr kumimoji="1" lang="en-US" altLang="ja-JP" sz="2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9) </a:t>
            </a:r>
            <a:r>
              <a:rPr kumimoji="1" lang="ja-JP" altLang="en-US" sz="2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化学物資　　　　　　　　</a:t>
            </a:r>
            <a:r>
              <a:rPr kumimoji="1" lang="en-US" altLang="ja-JP" sz="2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10)</a:t>
            </a:r>
            <a:r>
              <a:rPr kumimoji="1" lang="ja-JP" altLang="en-US" sz="2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悪臭、騒音</a:t>
            </a:r>
            <a:endParaRPr kumimoji="1" lang="en-US" altLang="ja-JP" sz="2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11) </a:t>
            </a:r>
            <a:r>
              <a:rPr kumimoji="1" lang="ja-JP" altLang="en-US" sz="2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食中毒の予防　　　　　 </a:t>
            </a:r>
            <a:r>
              <a:rPr kumimoji="1" lang="en-US" altLang="ja-JP" sz="2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12) </a:t>
            </a:r>
            <a:r>
              <a:rPr kumimoji="1" lang="ja-JP" altLang="en-US" sz="2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食中毒発生時の対応</a:t>
            </a:r>
            <a:endParaRPr kumimoji="1" lang="en-US" altLang="ja-JP" sz="2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13) </a:t>
            </a:r>
            <a:r>
              <a:rPr kumimoji="1" lang="ja-JP" altLang="en-US" sz="2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ペット対策</a:t>
            </a:r>
            <a:endParaRPr kumimoji="1" lang="en-US" altLang="ja-JP" sz="2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p:txBody>
      </p:sp>
      <p:sp>
        <p:nvSpPr>
          <p:cNvPr id="1459" name="テキスト ボックス 5"/>
          <p:cNvSpPr txBox="1"/>
          <p:nvPr/>
        </p:nvSpPr>
        <p:spPr>
          <a:xfrm>
            <a:off x="8004810" y="3860512"/>
            <a:ext cx="3897630"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Avenir Next LT Pro Light"/>
                <a:ea typeface="+mn-ea"/>
                <a:cs typeface="+mn-cs"/>
              </a:rPr>
              <a:t>・各項目において、生活環境整備のために「課題あり」場合のチェック項目を表示。</a:t>
            </a:r>
            <a:endParaRPr kumimoji="1" lang="en-US" altLang="ja-JP" sz="1800" b="1" i="0" u="none" strike="noStrike" kern="1200" cap="none" spc="0" normalizeH="0" baseline="0" noProof="0" dirty="0">
              <a:ln>
                <a:noFill/>
              </a:ln>
              <a:solidFill>
                <a:srgbClr val="000000"/>
              </a:solidFill>
              <a:effectLst/>
              <a:uLnTx/>
              <a:uFillTx/>
              <a:latin typeface="Avenir Next LT Pr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Avenir Next LT Pro Light"/>
                <a:ea typeface="+mn-ea"/>
                <a:cs typeface="+mn-cs"/>
              </a:rPr>
              <a:t>・その対応として、「保健衛生部局・保健所本部においえる対策の立案」「保健指導」明記。</a:t>
            </a:r>
          </a:p>
        </p:txBody>
      </p:sp>
      <p:sp>
        <p:nvSpPr>
          <p:cNvPr id="1460" name="テキスト ボックス 6"/>
          <p:cNvSpPr txBox="1"/>
          <p:nvPr/>
        </p:nvSpPr>
        <p:spPr>
          <a:xfrm>
            <a:off x="10723600" y="169778"/>
            <a:ext cx="1298902" cy="584775"/>
          </a:xfrm>
          <a:prstGeom prst="rect">
            <a:avLst/>
          </a:prstGeom>
          <a:solidFill>
            <a:schemeClr val="bg1"/>
          </a:solidFill>
          <a:ln w="12700">
            <a:solidFill>
              <a:schemeClr val="accent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00FF"/>
                </a:solidFill>
                <a:effectLst/>
                <a:uLnTx/>
                <a:uFillTx/>
                <a:latin typeface="HG創英角ﾎﾟｯﾌﾟ体" panose="040B0A09000000000000" pitchFamily="49" charset="-128"/>
                <a:ea typeface="HG創英角ﾎﾟｯﾌﾟ体" panose="040B0A09000000000000" pitchFamily="49" charset="-128"/>
                <a:cs typeface="+mn-cs"/>
              </a:rPr>
              <a:t>マニュアル</a:t>
            </a:r>
            <a:r>
              <a:rPr kumimoji="1" lang="en-US" altLang="ja-JP" sz="1600" b="0" i="0" u="none" strike="noStrike" kern="1200" cap="none" spc="0" normalizeH="0" baseline="0" noProof="0" dirty="0">
                <a:ln>
                  <a:noFill/>
                </a:ln>
                <a:solidFill>
                  <a:srgbClr val="0000FF"/>
                </a:solidFill>
                <a:effectLst/>
                <a:uLnTx/>
                <a:uFillTx/>
                <a:latin typeface="HG創英角ﾎﾟｯﾌﾟ体" panose="040B0A09000000000000" pitchFamily="49" charset="-128"/>
                <a:ea typeface="HG創英角ﾎﾟｯﾌﾟ体" panose="040B0A09000000000000" pitchFamily="49" charset="-128"/>
                <a:cs typeface="+mn-cs"/>
              </a:rPr>
              <a:t>P66</a:t>
            </a:r>
            <a:r>
              <a:rPr kumimoji="1" lang="ja-JP" altLang="en-US" sz="1600" b="0" i="0" u="none" strike="noStrike" kern="1200" cap="none" spc="0" normalizeH="0" baseline="0" noProof="0" dirty="0">
                <a:ln>
                  <a:noFill/>
                </a:ln>
                <a:solidFill>
                  <a:srgbClr val="0000FF"/>
                </a:solidFill>
                <a:effectLst/>
                <a:uLnTx/>
                <a:uFillTx/>
                <a:latin typeface="HG創英角ﾎﾟｯﾌﾟ体" panose="040B0A09000000000000" pitchFamily="49" charset="-128"/>
                <a:ea typeface="HG創英角ﾎﾟｯﾌﾟ体" panose="040B0A09000000000000" pitchFamily="49" charset="-128"/>
                <a:cs typeface="+mn-cs"/>
              </a:rPr>
              <a:t>～</a:t>
            </a:r>
            <a:r>
              <a:rPr kumimoji="1" lang="en-US" altLang="ja-JP" sz="1600" b="0" i="0" u="none" strike="noStrike" kern="1200" cap="none" spc="0" normalizeH="0" baseline="0" noProof="0" dirty="0">
                <a:ln>
                  <a:noFill/>
                </a:ln>
                <a:solidFill>
                  <a:srgbClr val="0000FF"/>
                </a:solidFill>
                <a:effectLst/>
                <a:uLnTx/>
                <a:uFillTx/>
                <a:latin typeface="HG創英角ﾎﾟｯﾌﾟ体" panose="040B0A09000000000000" pitchFamily="49" charset="-128"/>
                <a:ea typeface="HG創英角ﾎﾟｯﾌﾟ体" panose="040B0A09000000000000" pitchFamily="49" charset="-128"/>
                <a:cs typeface="+mn-cs"/>
              </a:rPr>
              <a:t>P71</a:t>
            </a:r>
            <a:endParaRPr kumimoji="1" lang="ja-JP" altLang="en-US" sz="1600" b="0" i="0" u="none" strike="noStrike" kern="1200" cap="none" spc="0" normalizeH="0" baseline="0" noProof="0" dirty="0">
              <a:ln>
                <a:noFill/>
              </a:ln>
              <a:solidFill>
                <a:srgbClr val="0000FF"/>
              </a:solidFill>
              <a:effectLst/>
              <a:uLnTx/>
              <a:uFillTx/>
              <a:latin typeface="HG創英角ﾎﾟｯﾌﾟ体" panose="040B0A09000000000000" pitchFamily="49" charset="-128"/>
              <a:ea typeface="HG創英角ﾎﾟｯﾌﾟ体" panose="040B0A09000000000000" pitchFamily="49" charset="-128"/>
              <a:cs typeface="+mn-cs"/>
            </a:endParaRPr>
          </a:p>
        </p:txBody>
      </p:sp>
    </p:spTree>
    <p:extLst>
      <p:ext uri="{BB962C8B-B14F-4D97-AF65-F5344CB8AC3E}">
        <p14:creationId xmlns:p14="http://schemas.microsoft.com/office/powerpoint/2010/main" val="8518960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6" name="テキスト ボックス 2"/>
          <p:cNvSpPr txBox="1"/>
          <p:nvPr/>
        </p:nvSpPr>
        <p:spPr>
          <a:xfrm>
            <a:off x="10658636" y="190232"/>
            <a:ext cx="1298902" cy="584775"/>
          </a:xfrm>
          <a:prstGeom prst="rect">
            <a:avLst/>
          </a:prstGeom>
          <a:solidFill>
            <a:schemeClr val="bg1"/>
          </a:solidFill>
          <a:ln w="12700">
            <a:solidFill>
              <a:schemeClr val="accent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00FF"/>
                </a:solidFill>
                <a:effectLst/>
                <a:uLnTx/>
                <a:uFillTx/>
                <a:latin typeface="HG創英角ﾎﾟｯﾌﾟ体" panose="040B0A09000000000000" pitchFamily="49" charset="-128"/>
                <a:ea typeface="HG創英角ﾎﾟｯﾌﾟ体" panose="040B0A09000000000000" pitchFamily="49" charset="-128"/>
                <a:cs typeface="+mn-cs"/>
              </a:rPr>
              <a:t>マニュアル</a:t>
            </a:r>
            <a:r>
              <a:rPr kumimoji="1" lang="en-US" altLang="ja-JP" sz="1600" b="0" i="0" u="none" strike="noStrike" kern="1200" cap="none" spc="0" normalizeH="0" baseline="0" noProof="0" dirty="0">
                <a:ln>
                  <a:noFill/>
                </a:ln>
                <a:solidFill>
                  <a:srgbClr val="0000FF"/>
                </a:solidFill>
                <a:effectLst/>
                <a:uLnTx/>
                <a:uFillTx/>
                <a:latin typeface="HG創英角ﾎﾟｯﾌﾟ体" panose="040B0A09000000000000" pitchFamily="49" charset="-128"/>
                <a:ea typeface="HG創英角ﾎﾟｯﾌﾟ体" panose="040B0A09000000000000" pitchFamily="49" charset="-128"/>
                <a:cs typeface="+mn-cs"/>
              </a:rPr>
              <a:t>P66</a:t>
            </a:r>
            <a:r>
              <a:rPr kumimoji="1" lang="ja-JP" altLang="en-US" sz="1600" b="0" i="0" u="none" strike="noStrike" kern="1200" cap="none" spc="0" normalizeH="0" baseline="0" noProof="0" dirty="0">
                <a:ln>
                  <a:noFill/>
                </a:ln>
                <a:solidFill>
                  <a:srgbClr val="0000FF"/>
                </a:solidFill>
                <a:effectLst/>
                <a:uLnTx/>
                <a:uFillTx/>
                <a:latin typeface="HG創英角ﾎﾟｯﾌﾟ体" panose="040B0A09000000000000" pitchFamily="49" charset="-128"/>
                <a:ea typeface="HG創英角ﾎﾟｯﾌﾟ体" panose="040B0A09000000000000" pitchFamily="49" charset="-128"/>
                <a:cs typeface="+mn-cs"/>
              </a:rPr>
              <a:t>～</a:t>
            </a:r>
            <a:r>
              <a:rPr kumimoji="1" lang="en-US" altLang="ja-JP" sz="1600" b="0" i="0" u="none" strike="noStrike" kern="1200" cap="none" spc="0" normalizeH="0" baseline="0" noProof="0" dirty="0">
                <a:ln>
                  <a:noFill/>
                </a:ln>
                <a:solidFill>
                  <a:srgbClr val="0000FF"/>
                </a:solidFill>
                <a:effectLst/>
                <a:uLnTx/>
                <a:uFillTx/>
                <a:latin typeface="HG創英角ﾎﾟｯﾌﾟ体" panose="040B0A09000000000000" pitchFamily="49" charset="-128"/>
                <a:ea typeface="HG創英角ﾎﾟｯﾌﾟ体" panose="040B0A09000000000000" pitchFamily="49" charset="-128"/>
                <a:cs typeface="+mn-cs"/>
              </a:rPr>
              <a:t>P71</a:t>
            </a:r>
            <a:endParaRPr kumimoji="1" lang="ja-JP" altLang="en-US" sz="1600" b="0" i="0" u="none" strike="noStrike" kern="1200" cap="none" spc="0" normalizeH="0" baseline="0" noProof="0" dirty="0">
              <a:ln>
                <a:noFill/>
              </a:ln>
              <a:solidFill>
                <a:srgbClr val="0000FF"/>
              </a:solidFill>
              <a:effectLst/>
              <a:uLnTx/>
              <a:uFillTx/>
              <a:latin typeface="HG創英角ﾎﾟｯﾌﾟ体" panose="040B0A09000000000000" pitchFamily="49" charset="-128"/>
              <a:ea typeface="HG創英角ﾎﾟｯﾌﾟ体" panose="040B0A09000000000000" pitchFamily="49" charset="-128"/>
              <a:cs typeface="+mn-cs"/>
            </a:endParaRPr>
          </a:p>
        </p:txBody>
      </p:sp>
      <p:sp>
        <p:nvSpPr>
          <p:cNvPr id="1467" name="テキスト ボックス 5"/>
          <p:cNvSpPr txBox="1"/>
          <p:nvPr/>
        </p:nvSpPr>
        <p:spPr>
          <a:xfrm>
            <a:off x="182878" y="1284886"/>
            <a:ext cx="856722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マニュアル</a:t>
            </a:r>
            <a:r>
              <a:rPr kumimoji="1" lang="en-US" altLang="ja-JP" sz="1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P66</a:t>
            </a:r>
            <a:r>
              <a:rPr kumimoji="1" lang="ja-JP" altLang="en-US" sz="1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から、生活環境衛生対策の項目ごとに以下のチェック表を作成</a:t>
            </a:r>
          </a:p>
        </p:txBody>
      </p:sp>
      <p:sp>
        <p:nvSpPr>
          <p:cNvPr id="1468" name="テキスト ボックス 6"/>
          <p:cNvSpPr txBox="1"/>
          <p:nvPr/>
        </p:nvSpPr>
        <p:spPr>
          <a:xfrm>
            <a:off x="4083072" y="329043"/>
            <a:ext cx="4199353" cy="523220"/>
          </a:xfrm>
          <a:prstGeom prst="rect">
            <a:avLst/>
          </a:prstGeom>
          <a:noFill/>
          <a:ln w="15875">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Ⅴ</a:t>
            </a:r>
            <a:r>
              <a:rPr kumimoji="1" lang="ja-JP" altLang="en-US" sz="2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生活環境衛生対策</a:t>
            </a:r>
            <a:endParaRPr kumimoji="1" lang="en-US" altLang="ja-JP" sz="2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p:txBody>
      </p:sp>
      <p:pic>
        <p:nvPicPr>
          <p:cNvPr id="1469" name="図 4" descr="画面の領域"/>
          <p:cNvPicPr>
            <a:picLocks noChangeAspect="1"/>
          </p:cNvPicPr>
          <p:nvPr/>
        </p:nvPicPr>
        <p:blipFill>
          <a:blip r:embed="rId3"/>
          <a:stretch>
            <a:fillRect/>
          </a:stretch>
        </p:blipFill>
        <p:spPr>
          <a:xfrm>
            <a:off x="759654" y="1654218"/>
            <a:ext cx="10846191" cy="4774717"/>
          </a:xfrm>
          <a:prstGeom prst="rect">
            <a:avLst/>
          </a:prstGeom>
        </p:spPr>
      </p:pic>
    </p:spTree>
    <p:extLst>
      <p:ext uri="{BB962C8B-B14F-4D97-AF65-F5344CB8AC3E}">
        <p14:creationId xmlns:p14="http://schemas.microsoft.com/office/powerpoint/2010/main" val="36610350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5" name="テキスト ボックス 1"/>
          <p:cNvSpPr txBox="1"/>
          <p:nvPr/>
        </p:nvSpPr>
        <p:spPr>
          <a:xfrm>
            <a:off x="2732574" y="251787"/>
            <a:ext cx="6833457" cy="523220"/>
          </a:xfrm>
          <a:prstGeom prst="rect">
            <a:avLst/>
          </a:prstGeom>
          <a:noFill/>
          <a:ln w="15875">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Ⅵ</a:t>
            </a:r>
            <a:r>
              <a:rPr kumimoji="1" lang="ja-JP" altLang="en-US" sz="2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自然災害に起因する原子力災害対策</a:t>
            </a:r>
            <a:endParaRPr kumimoji="1" lang="en-US" altLang="ja-JP" sz="2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p:txBody>
      </p:sp>
      <p:sp>
        <p:nvSpPr>
          <p:cNvPr id="1476" name="テキスト ボックス 2"/>
          <p:cNvSpPr txBox="1"/>
          <p:nvPr/>
        </p:nvSpPr>
        <p:spPr>
          <a:xfrm>
            <a:off x="10658636" y="190232"/>
            <a:ext cx="1298902" cy="584775"/>
          </a:xfrm>
          <a:prstGeom prst="rect">
            <a:avLst/>
          </a:prstGeom>
          <a:solidFill>
            <a:schemeClr val="bg1"/>
          </a:solidFill>
          <a:ln w="12700">
            <a:solidFill>
              <a:schemeClr val="accent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00FF"/>
                </a:solidFill>
                <a:effectLst/>
                <a:uLnTx/>
                <a:uFillTx/>
                <a:latin typeface="HG創英角ﾎﾟｯﾌﾟ体" panose="040B0A09000000000000" pitchFamily="49" charset="-128"/>
                <a:ea typeface="HG創英角ﾎﾟｯﾌﾟ体" panose="040B0A09000000000000" pitchFamily="49" charset="-128"/>
                <a:cs typeface="+mn-cs"/>
              </a:rPr>
              <a:t>マニュアル</a:t>
            </a:r>
            <a:r>
              <a:rPr kumimoji="1" lang="en-US" altLang="ja-JP" sz="1600" b="0" i="0" u="none" strike="noStrike" kern="1200" cap="none" spc="0" normalizeH="0" baseline="0" noProof="0" dirty="0">
                <a:ln>
                  <a:noFill/>
                </a:ln>
                <a:solidFill>
                  <a:srgbClr val="0000FF"/>
                </a:solidFill>
                <a:effectLst/>
                <a:uLnTx/>
                <a:uFillTx/>
                <a:latin typeface="HG創英角ﾎﾟｯﾌﾟ体" panose="040B0A09000000000000" pitchFamily="49" charset="-128"/>
                <a:ea typeface="HG創英角ﾎﾟｯﾌﾟ体" panose="040B0A09000000000000" pitchFamily="49" charset="-128"/>
                <a:cs typeface="+mn-cs"/>
              </a:rPr>
              <a:t>P72</a:t>
            </a:r>
            <a:r>
              <a:rPr kumimoji="1" lang="ja-JP" altLang="en-US" sz="1600" b="0" i="0" u="none" strike="noStrike" kern="1200" cap="none" spc="0" normalizeH="0" baseline="0" noProof="0" dirty="0">
                <a:ln>
                  <a:noFill/>
                </a:ln>
                <a:solidFill>
                  <a:srgbClr val="0000FF"/>
                </a:solidFill>
                <a:effectLst/>
                <a:uLnTx/>
                <a:uFillTx/>
                <a:latin typeface="HG創英角ﾎﾟｯﾌﾟ体" panose="040B0A09000000000000" pitchFamily="49" charset="-128"/>
                <a:ea typeface="HG創英角ﾎﾟｯﾌﾟ体" panose="040B0A09000000000000" pitchFamily="49" charset="-128"/>
                <a:cs typeface="+mn-cs"/>
              </a:rPr>
              <a:t>～</a:t>
            </a:r>
            <a:r>
              <a:rPr kumimoji="1" lang="en-US" altLang="ja-JP" sz="1600" b="0" i="0" u="none" strike="noStrike" kern="1200" cap="none" spc="0" normalizeH="0" baseline="0" noProof="0" dirty="0">
                <a:ln>
                  <a:noFill/>
                </a:ln>
                <a:solidFill>
                  <a:srgbClr val="0000FF"/>
                </a:solidFill>
                <a:effectLst/>
                <a:uLnTx/>
                <a:uFillTx/>
                <a:latin typeface="HG創英角ﾎﾟｯﾌﾟ体" panose="040B0A09000000000000" pitchFamily="49" charset="-128"/>
                <a:ea typeface="HG創英角ﾎﾟｯﾌﾟ体" panose="040B0A09000000000000" pitchFamily="49" charset="-128"/>
                <a:cs typeface="+mn-cs"/>
              </a:rPr>
              <a:t>P75</a:t>
            </a:r>
            <a:endParaRPr kumimoji="1" lang="ja-JP" altLang="en-US" sz="1600" b="0" i="0" u="none" strike="noStrike" kern="1200" cap="none" spc="0" normalizeH="0" baseline="0" noProof="0" dirty="0">
              <a:ln>
                <a:noFill/>
              </a:ln>
              <a:solidFill>
                <a:srgbClr val="0000FF"/>
              </a:solidFill>
              <a:effectLst/>
              <a:uLnTx/>
              <a:uFillTx/>
              <a:latin typeface="HG創英角ﾎﾟｯﾌﾟ体" panose="040B0A09000000000000" pitchFamily="49" charset="-128"/>
              <a:ea typeface="HG創英角ﾎﾟｯﾌﾟ体" panose="040B0A09000000000000" pitchFamily="49" charset="-128"/>
              <a:cs typeface="+mn-cs"/>
            </a:endParaRPr>
          </a:p>
        </p:txBody>
      </p:sp>
      <p:sp>
        <p:nvSpPr>
          <p:cNvPr id="1477" name="テキスト ボックス 3"/>
          <p:cNvSpPr txBox="1"/>
          <p:nvPr/>
        </p:nvSpPr>
        <p:spPr>
          <a:xfrm>
            <a:off x="497447" y="1015340"/>
            <a:ext cx="11197106" cy="523220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venir Next LT Pro Light"/>
                <a:ea typeface="+mn-ea"/>
                <a:cs typeface="+mn-cs"/>
              </a:rPr>
              <a:t>■ 災害発生時には短期・長期の派遣職員についても、原子力災害の特殊性を理解し、起こりうる状況を把握し、住民の健康管理に努めるとともに、自らも被ばくを回避することに努める必要があるため、マニュアルに概要を記載した。</a:t>
            </a:r>
            <a:endParaRPr kumimoji="1" lang="en-US" altLang="ja-JP" sz="1800" b="0" i="0" u="none" strike="noStrike" kern="1200" cap="none" spc="0" normalizeH="0" baseline="0" noProof="0" dirty="0">
              <a:ln>
                <a:noFill/>
              </a:ln>
              <a:solidFill>
                <a:srgbClr val="000000"/>
              </a:solidFill>
              <a:effectLst/>
              <a:uLnTx/>
              <a:uFillTx/>
              <a:latin typeface="Avenir Next LT Pr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Avenir Next LT Pr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venir Next LT Pro Light"/>
                <a:ea typeface="+mn-ea"/>
                <a:cs typeface="+mn-cs"/>
              </a:rPr>
              <a:t>　</a:t>
            </a:r>
            <a:r>
              <a:rPr kumimoji="1" lang="ja-JP" altLang="en-US" sz="1600" b="0" i="0" u="none" strike="noStrike" kern="1200" cap="none" spc="0" normalizeH="0" baseline="0" noProof="0" dirty="0">
                <a:ln>
                  <a:noFill/>
                </a:ln>
                <a:solidFill>
                  <a:srgbClr val="000000"/>
                </a:solidFill>
                <a:effectLst/>
                <a:uLnTx/>
                <a:uFillTx/>
                <a:latin typeface="Avenir Next LT Pro Light"/>
                <a:ea typeface="+mn-ea"/>
                <a:cs typeface="+mn-cs"/>
              </a:rPr>
              <a:t>○ 原子力災害対策は、国（原子力規制委員会）が定める「原子力災害対策指針」が基本になっている。</a:t>
            </a:r>
            <a:endParaRPr kumimoji="1" lang="en-US" altLang="ja-JP" sz="1600" b="0" i="0" u="none" strike="noStrike" kern="1200" cap="none" spc="0" normalizeH="0" baseline="0" noProof="0" dirty="0">
              <a:ln>
                <a:noFill/>
              </a:ln>
              <a:solidFill>
                <a:srgbClr val="000000"/>
              </a:solidFill>
              <a:effectLst/>
              <a:uLnTx/>
              <a:uFillTx/>
              <a:latin typeface="Avenir Next LT Pr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Avenir Next LT Pro Light"/>
                <a:ea typeface="+mn-ea"/>
                <a:cs typeface="+mn-cs"/>
              </a:rPr>
              <a:t>【</a:t>
            </a:r>
            <a:r>
              <a:rPr kumimoji="1" lang="ja-JP" altLang="en-US" sz="1600" b="0" i="0" u="none" strike="noStrike" kern="1200" cap="none" spc="0" normalizeH="0" baseline="0" noProof="0" dirty="0">
                <a:ln>
                  <a:noFill/>
                </a:ln>
                <a:solidFill>
                  <a:srgbClr val="000000"/>
                </a:solidFill>
                <a:effectLst/>
                <a:uLnTx/>
                <a:uFillTx/>
                <a:latin typeface="Avenir Next LT Pro Light"/>
                <a:ea typeface="+mn-ea"/>
                <a:cs typeface="+mn-cs"/>
              </a:rPr>
              <a:t>目的</a:t>
            </a:r>
            <a:r>
              <a:rPr kumimoji="1" lang="en-US" altLang="ja-JP" sz="1600" b="0" i="0" u="none" strike="noStrike" kern="1200" cap="none" spc="0" normalizeH="0" baseline="0" noProof="0" dirty="0">
                <a:ln>
                  <a:noFill/>
                </a:ln>
                <a:solidFill>
                  <a:srgbClr val="000000"/>
                </a:solidFill>
                <a:effectLst/>
                <a:uLnTx/>
                <a:uFillTx/>
                <a:latin typeface="Avenir Next LT Pro Light"/>
                <a:ea typeface="+mn-ea"/>
                <a:cs typeface="+mn-cs"/>
              </a:rPr>
              <a:t>】</a:t>
            </a:r>
            <a:r>
              <a:rPr kumimoji="1" lang="ja-JP" altLang="en-US" sz="1600" b="0" i="0" u="none" strike="noStrike" kern="1200" cap="none" spc="0" normalizeH="0" baseline="0" noProof="0" dirty="0">
                <a:ln>
                  <a:noFill/>
                </a:ln>
                <a:solidFill>
                  <a:srgbClr val="000000"/>
                </a:solidFill>
                <a:effectLst/>
                <a:uLnTx/>
                <a:uFillTx/>
                <a:latin typeface="Avenir Next LT Pro Light"/>
                <a:ea typeface="+mn-ea"/>
                <a:cs typeface="+mn-cs"/>
              </a:rPr>
              <a:t>　緊急事態において、原子力施設周辺の住民に対する放射線の重篤な確定的影響を回避、又は最小限化するため、及び確定的影響のリスクを低減するための防護措置を確実にすること。</a:t>
            </a:r>
            <a:endParaRPr kumimoji="1" lang="en-US" altLang="ja-JP" sz="1600" b="0" i="0" u="none" strike="noStrike" kern="1200" cap="none" spc="0" normalizeH="0" baseline="0" noProof="0" dirty="0">
              <a:ln>
                <a:noFill/>
              </a:ln>
              <a:solidFill>
                <a:srgbClr val="000000"/>
              </a:solidFill>
              <a:effectLst/>
              <a:uLnTx/>
              <a:uFillTx/>
              <a:latin typeface="Avenir Next LT Pr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srgbClr val="000000"/>
              </a:solidFill>
              <a:effectLst/>
              <a:uLnTx/>
              <a:uFillTx/>
              <a:latin typeface="Avenir Next LT Pr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Avenir Next LT Pro Light"/>
                <a:ea typeface="+mn-ea"/>
                <a:cs typeface="+mn-cs"/>
              </a:rPr>
              <a:t>　○ 国の防災計画「原子力災害対策編」をもとに、地域防災計画においても「原子力災害対策編」を策定すべき地域（原子力災害対策重点区域）が示されている。</a:t>
            </a:r>
            <a:endParaRPr kumimoji="1" lang="en-US" altLang="ja-JP" sz="1600" b="0" i="0" u="none" strike="noStrike" kern="1200" cap="none" spc="0" normalizeH="0" baseline="0" noProof="0" dirty="0">
              <a:ln>
                <a:noFill/>
              </a:ln>
              <a:solidFill>
                <a:srgbClr val="000000"/>
              </a:solidFill>
              <a:effectLst/>
              <a:uLnTx/>
              <a:uFillTx/>
              <a:latin typeface="Avenir Next LT Pr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Avenir Next LT Pro Light"/>
                <a:ea typeface="+mn-ea"/>
                <a:cs typeface="+mn-cs"/>
              </a:rPr>
              <a:t>　</a:t>
            </a:r>
            <a:endParaRPr kumimoji="1" lang="en-US" altLang="ja-JP" sz="1600" b="0" i="0" u="none" strike="noStrike" kern="1200" cap="none" spc="0" normalizeH="0" baseline="0" noProof="0" dirty="0">
              <a:ln>
                <a:noFill/>
              </a:ln>
              <a:solidFill>
                <a:srgbClr val="000000"/>
              </a:solidFill>
              <a:effectLst/>
              <a:uLnTx/>
              <a:uFillTx/>
              <a:latin typeface="Avenir Next LT Pr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Avenir Next LT Pro Light"/>
                <a:ea typeface="+mn-ea"/>
                <a:cs typeface="+mn-cs"/>
              </a:rPr>
              <a:t>　○ 原子力災害対策特別措置法（以下、「原災法」という。）では、原子力施設外における放射性物質又は放射線の放出が一定の水準を超えた場合には、原子力緊急事態に該当するものとされ、緊急事態応急対策が講じられる。</a:t>
            </a:r>
            <a:endParaRPr kumimoji="1" lang="en-US" altLang="ja-JP" sz="1600" b="0" i="0" u="none" strike="noStrike" kern="1200" cap="none" spc="0" normalizeH="0" baseline="0" noProof="0" dirty="0">
              <a:ln>
                <a:noFill/>
              </a:ln>
              <a:solidFill>
                <a:srgbClr val="000000"/>
              </a:solidFill>
              <a:effectLst/>
              <a:uLnTx/>
              <a:uFillTx/>
              <a:latin typeface="Avenir Next LT Pr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000000"/>
              </a:solidFill>
              <a:effectLst/>
              <a:uLnTx/>
              <a:uFillTx/>
              <a:latin typeface="Avenir Next LT Pr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venir Next LT Pro Light"/>
                <a:ea typeface="+mn-ea"/>
                <a:cs typeface="+mn-cs"/>
              </a:rPr>
              <a:t>　</a:t>
            </a:r>
            <a:r>
              <a:rPr kumimoji="1" lang="ja-JP" altLang="en-US" sz="1600" b="0" i="0" u="none" strike="noStrike" kern="1200" cap="none" spc="0" normalizeH="0" baseline="0" noProof="0" dirty="0">
                <a:ln>
                  <a:noFill/>
                </a:ln>
                <a:solidFill>
                  <a:srgbClr val="000000"/>
                </a:solidFill>
                <a:effectLst/>
                <a:uLnTx/>
                <a:uFillTx/>
                <a:latin typeface="Avenir Next LT Pro Light"/>
                <a:ea typeface="+mn-ea"/>
                <a:cs typeface="+mn-cs"/>
              </a:rPr>
              <a:t>○ 実行することとしては、</a:t>
            </a:r>
            <a:endParaRPr kumimoji="1" lang="en-US" altLang="ja-JP" sz="1600" b="0" i="0" u="none" strike="noStrike" kern="1200" cap="none" spc="0" normalizeH="0" baseline="0" noProof="0" dirty="0">
              <a:ln>
                <a:noFill/>
              </a:ln>
              <a:solidFill>
                <a:srgbClr val="000000"/>
              </a:solidFill>
              <a:effectLst/>
              <a:uLnTx/>
              <a:uFillTx/>
              <a:latin typeface="Avenir Next LT Pr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Avenir Next LT Pro Light"/>
                <a:ea typeface="+mn-ea"/>
                <a:cs typeface="+mn-cs"/>
              </a:rPr>
              <a:t>　（１）緊急事態応急対策として　防護措置（避難及び一時移転、屋内待避、安定ヨウ素剤の予防服用、原子力災害医療、　　　</a:t>
            </a:r>
            <a:endParaRPr kumimoji="1" lang="en-US" altLang="ja-JP" sz="1600" b="0" i="0" u="none" strike="noStrike" kern="1200" cap="none" spc="0" normalizeH="0" baseline="0" noProof="0" dirty="0">
              <a:ln>
                <a:noFill/>
              </a:ln>
              <a:solidFill>
                <a:srgbClr val="000000"/>
              </a:solidFill>
              <a:effectLst/>
              <a:uLnTx/>
              <a:uFillTx/>
              <a:latin typeface="Avenir Next LT Pr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Avenir Next LT Pro Light"/>
                <a:ea typeface="+mn-ea"/>
                <a:cs typeface="+mn-cs"/>
              </a:rPr>
              <a:t>　　　　避難退域時検査及び除染、飲食物の摂取制限、防災業務関係者の防護措置）</a:t>
            </a:r>
            <a:endParaRPr kumimoji="1" lang="en-US" altLang="ja-JP" sz="1600" b="0" i="0" u="none" strike="noStrike" kern="1200" cap="none" spc="0" normalizeH="0" baseline="0" noProof="0" dirty="0">
              <a:ln>
                <a:noFill/>
              </a:ln>
              <a:solidFill>
                <a:srgbClr val="000000"/>
              </a:solidFill>
              <a:effectLst/>
              <a:uLnTx/>
              <a:uFillTx/>
              <a:latin typeface="Avenir Next LT Pr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Avenir Next LT Pro Light"/>
                <a:ea typeface="+mn-ea"/>
                <a:cs typeface="+mn-cs"/>
              </a:rPr>
              <a:t>　（２）中長期的対策として、発災後の復旧に向けた①環境放射線モニタリング、②個人線量推定、③健康評価の実施</a:t>
            </a:r>
            <a:endParaRPr kumimoji="1" lang="en-US" altLang="ja-JP" sz="1600" b="0" i="0" u="none" strike="noStrike" kern="1200" cap="none" spc="0" normalizeH="0" baseline="0" noProof="0" dirty="0">
              <a:ln>
                <a:noFill/>
              </a:ln>
              <a:solidFill>
                <a:srgbClr val="000000"/>
              </a:solidFill>
              <a:effectLst/>
              <a:uLnTx/>
              <a:uFillTx/>
              <a:latin typeface="Avenir Next LT Pr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Avenir Next LT Pro Light"/>
                <a:ea typeface="+mn-ea"/>
                <a:cs typeface="+mn-cs"/>
              </a:rPr>
              <a:t>　（３）平常時の対策として、①原子力災害医療の実施体制の整備、②原子力災害医療に関係する者に対する研修・訓練　</a:t>
            </a:r>
            <a:endParaRPr kumimoji="1" lang="en-US" altLang="ja-JP" sz="1600" b="0" i="0" u="none" strike="noStrike" kern="1200" cap="none" spc="0" normalizeH="0" baseline="0" noProof="0" dirty="0">
              <a:ln>
                <a:noFill/>
              </a:ln>
              <a:solidFill>
                <a:srgbClr val="000000"/>
              </a:solidFill>
              <a:effectLst/>
              <a:uLnTx/>
              <a:uFillTx/>
              <a:latin typeface="Avenir Next LT Pr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Avenir Next LT Pro Light"/>
                <a:ea typeface="+mn-ea"/>
                <a:cs typeface="+mn-cs"/>
              </a:rPr>
              <a:t>　　　　等の実施、③安定ヨウ素剤予防服用の体制の整備、④平常時からの住民等への情報提供</a:t>
            </a:r>
            <a:endParaRPr kumimoji="1" lang="en-US" altLang="ja-JP" sz="1800" b="0" i="0" u="none" strike="noStrike" kern="1200" cap="none" spc="0" normalizeH="0" baseline="0" noProof="0" dirty="0">
              <a:ln>
                <a:noFill/>
              </a:ln>
              <a:solidFill>
                <a:srgbClr val="000000"/>
              </a:solidFill>
              <a:effectLst/>
              <a:uLnTx/>
              <a:uFillTx/>
              <a:latin typeface="Avenir Next LT Pro Light"/>
              <a:ea typeface="+mn-ea"/>
              <a:cs typeface="+mn-cs"/>
            </a:endParaRPr>
          </a:p>
        </p:txBody>
      </p:sp>
    </p:spTree>
    <p:extLst>
      <p:ext uri="{BB962C8B-B14F-4D97-AF65-F5344CB8AC3E}">
        <p14:creationId xmlns:p14="http://schemas.microsoft.com/office/powerpoint/2010/main" val="37507259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3" name="テキスト ボックス 1"/>
          <p:cNvSpPr txBox="1"/>
          <p:nvPr/>
        </p:nvSpPr>
        <p:spPr>
          <a:xfrm>
            <a:off x="2855596" y="287030"/>
            <a:ext cx="6499420" cy="523220"/>
          </a:xfrm>
          <a:prstGeom prst="rect">
            <a:avLst/>
          </a:prstGeom>
          <a:noFill/>
          <a:ln w="15875">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Ⅶ</a:t>
            </a:r>
            <a:r>
              <a:rPr kumimoji="1" lang="ja-JP" altLang="en-US" sz="2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慢性期・復興期における保健活動</a:t>
            </a:r>
            <a:endParaRPr kumimoji="1" lang="en-US" altLang="ja-JP" sz="2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p:txBody>
      </p:sp>
      <p:sp>
        <p:nvSpPr>
          <p:cNvPr id="1484" name="テキスト ボックス 2"/>
          <p:cNvSpPr txBox="1"/>
          <p:nvPr/>
        </p:nvSpPr>
        <p:spPr>
          <a:xfrm>
            <a:off x="731520" y="1236428"/>
            <a:ext cx="10956897" cy="738664"/>
          </a:xfrm>
          <a:prstGeom prst="rect">
            <a:avLst/>
          </a:prstGeom>
          <a:noFill/>
          <a:ln w="158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200" b="1" i="0" u="none" strike="noStrike" kern="1200" cap="none" spc="0" normalizeH="0" baseline="0" noProof="0" dirty="0">
                <a:ln>
                  <a:noFill/>
                </a:ln>
                <a:solidFill>
                  <a:srgbClr val="000000"/>
                </a:solidFill>
                <a:effectLst/>
                <a:uLnTx/>
                <a:uFillTx/>
                <a:latin typeface="Avenir Next LT Pro Light"/>
                <a:ea typeface="+mn-ea"/>
                <a:cs typeface="+mn-cs"/>
              </a:rPr>
              <a:t>■</a:t>
            </a:r>
            <a:r>
              <a:rPr kumimoji="1" lang="ja-JP" altLang="en-US" sz="2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応急仮設住宅等の巡回体制を構築し、潜在化する課題がある場合は、必要に応じ全戸訪問</a:t>
            </a:r>
            <a:endParaRPr kumimoji="1" lang="en-US" altLang="ja-JP" sz="2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を行うなどして、地域のニーズを把握し保健予防活動を立案する。</a:t>
            </a:r>
          </a:p>
        </p:txBody>
      </p:sp>
      <p:pic>
        <p:nvPicPr>
          <p:cNvPr id="1485" name="図 4" descr="スクリーンショット が含まれている画像_x000a__x000a_自動的に生成された説明"/>
          <p:cNvPicPr>
            <a:picLocks noChangeAspect="1"/>
          </p:cNvPicPr>
          <p:nvPr/>
        </p:nvPicPr>
        <p:blipFill>
          <a:blip r:embed="rId3"/>
          <a:stretch>
            <a:fillRect/>
          </a:stretch>
        </p:blipFill>
        <p:spPr>
          <a:xfrm>
            <a:off x="1729491" y="2233748"/>
            <a:ext cx="8733017" cy="4155622"/>
          </a:xfrm>
          <a:prstGeom prst="rect">
            <a:avLst/>
          </a:prstGeom>
        </p:spPr>
      </p:pic>
      <p:sp>
        <p:nvSpPr>
          <p:cNvPr id="1486" name="テキスト ボックス 5"/>
          <p:cNvSpPr txBox="1"/>
          <p:nvPr/>
        </p:nvSpPr>
        <p:spPr>
          <a:xfrm>
            <a:off x="10723600" y="169778"/>
            <a:ext cx="1298902" cy="584775"/>
          </a:xfrm>
          <a:prstGeom prst="rect">
            <a:avLst/>
          </a:prstGeom>
          <a:solidFill>
            <a:schemeClr val="bg1"/>
          </a:solidFill>
          <a:ln w="12700">
            <a:solidFill>
              <a:schemeClr val="accent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00FF"/>
                </a:solidFill>
                <a:effectLst/>
                <a:uLnTx/>
                <a:uFillTx/>
                <a:latin typeface="HG創英角ﾎﾟｯﾌﾟ体" panose="040B0A09000000000000" pitchFamily="49" charset="-128"/>
                <a:ea typeface="HG創英角ﾎﾟｯﾌﾟ体" panose="040B0A09000000000000" pitchFamily="49" charset="-128"/>
                <a:cs typeface="+mn-cs"/>
              </a:rPr>
              <a:t>マニュアル</a:t>
            </a:r>
            <a:r>
              <a:rPr kumimoji="1" lang="en-US" altLang="ja-JP" sz="1600" b="0" i="0" u="none" strike="noStrike" kern="1200" cap="none" spc="0" normalizeH="0" baseline="0" noProof="0" dirty="0">
                <a:ln>
                  <a:noFill/>
                </a:ln>
                <a:solidFill>
                  <a:srgbClr val="0000FF"/>
                </a:solidFill>
                <a:effectLst/>
                <a:uLnTx/>
                <a:uFillTx/>
                <a:latin typeface="HG創英角ﾎﾟｯﾌﾟ体" panose="040B0A09000000000000" pitchFamily="49" charset="-128"/>
                <a:ea typeface="HG創英角ﾎﾟｯﾌﾟ体" panose="040B0A09000000000000" pitchFamily="49" charset="-128"/>
                <a:cs typeface="+mn-cs"/>
              </a:rPr>
              <a:t>P76</a:t>
            </a:r>
            <a:r>
              <a:rPr kumimoji="1" lang="ja-JP" altLang="en-US" sz="1600" b="0" i="0" u="none" strike="noStrike" kern="1200" cap="none" spc="0" normalizeH="0" baseline="0" noProof="0" dirty="0">
                <a:ln>
                  <a:noFill/>
                </a:ln>
                <a:solidFill>
                  <a:srgbClr val="0000FF"/>
                </a:solidFill>
                <a:effectLst/>
                <a:uLnTx/>
                <a:uFillTx/>
                <a:latin typeface="HG創英角ﾎﾟｯﾌﾟ体" panose="040B0A09000000000000" pitchFamily="49" charset="-128"/>
                <a:ea typeface="HG創英角ﾎﾟｯﾌﾟ体" panose="040B0A09000000000000" pitchFamily="49" charset="-128"/>
                <a:cs typeface="+mn-cs"/>
              </a:rPr>
              <a:t>～</a:t>
            </a:r>
            <a:r>
              <a:rPr kumimoji="1" lang="en-US" altLang="ja-JP" sz="1600" b="0" i="0" u="none" strike="noStrike" kern="1200" cap="none" spc="0" normalizeH="0" baseline="0" noProof="0" dirty="0">
                <a:ln>
                  <a:noFill/>
                </a:ln>
                <a:solidFill>
                  <a:srgbClr val="0000FF"/>
                </a:solidFill>
                <a:effectLst/>
                <a:uLnTx/>
                <a:uFillTx/>
                <a:latin typeface="HG創英角ﾎﾟｯﾌﾟ体" panose="040B0A09000000000000" pitchFamily="49" charset="-128"/>
                <a:ea typeface="HG創英角ﾎﾟｯﾌﾟ体" panose="040B0A09000000000000" pitchFamily="49" charset="-128"/>
                <a:cs typeface="+mn-cs"/>
              </a:rPr>
              <a:t>P77</a:t>
            </a:r>
            <a:endParaRPr kumimoji="1" lang="ja-JP" altLang="en-US" sz="1600" b="0" i="0" u="none" strike="noStrike" kern="1200" cap="none" spc="0" normalizeH="0" baseline="0" noProof="0" dirty="0">
              <a:ln>
                <a:noFill/>
              </a:ln>
              <a:solidFill>
                <a:srgbClr val="0000FF"/>
              </a:solidFill>
              <a:effectLst/>
              <a:uLnTx/>
              <a:uFillTx/>
              <a:latin typeface="HG創英角ﾎﾟｯﾌﾟ体" panose="040B0A09000000000000" pitchFamily="49" charset="-128"/>
              <a:ea typeface="HG創英角ﾎﾟｯﾌﾟ体" panose="040B0A09000000000000" pitchFamily="49" charset="-128"/>
              <a:cs typeface="+mn-cs"/>
            </a:endParaRPr>
          </a:p>
        </p:txBody>
      </p:sp>
    </p:spTree>
    <p:extLst>
      <p:ext uri="{BB962C8B-B14F-4D97-AF65-F5344CB8AC3E}">
        <p14:creationId xmlns:p14="http://schemas.microsoft.com/office/powerpoint/2010/main" val="11060486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2" name="テキスト ボックス 1"/>
          <p:cNvSpPr txBox="1"/>
          <p:nvPr/>
        </p:nvSpPr>
        <p:spPr>
          <a:xfrm>
            <a:off x="2855596" y="287030"/>
            <a:ext cx="6499420" cy="523220"/>
          </a:xfrm>
          <a:prstGeom prst="rect">
            <a:avLst/>
          </a:prstGeom>
          <a:noFill/>
          <a:ln w="15875">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Ⅶ</a:t>
            </a:r>
            <a:r>
              <a:rPr kumimoji="1" lang="ja-JP" altLang="en-US" sz="2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慢性期・復興期における保健活動</a:t>
            </a:r>
            <a:endParaRPr kumimoji="1" lang="en-US" altLang="ja-JP" sz="2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p:txBody>
      </p:sp>
      <p:sp>
        <p:nvSpPr>
          <p:cNvPr id="1493" name="テキスト ボックス 2"/>
          <p:cNvSpPr txBox="1"/>
          <p:nvPr/>
        </p:nvSpPr>
        <p:spPr>
          <a:xfrm>
            <a:off x="10723600" y="169778"/>
            <a:ext cx="1298902" cy="584775"/>
          </a:xfrm>
          <a:prstGeom prst="rect">
            <a:avLst/>
          </a:prstGeom>
          <a:solidFill>
            <a:schemeClr val="bg1"/>
          </a:solidFill>
          <a:ln w="12700">
            <a:solidFill>
              <a:schemeClr val="accent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00FF"/>
                </a:solidFill>
                <a:effectLst/>
                <a:uLnTx/>
                <a:uFillTx/>
                <a:latin typeface="HG創英角ﾎﾟｯﾌﾟ体" panose="040B0A09000000000000" pitchFamily="49" charset="-128"/>
                <a:ea typeface="HG創英角ﾎﾟｯﾌﾟ体" panose="040B0A09000000000000" pitchFamily="49" charset="-128"/>
                <a:cs typeface="+mn-cs"/>
              </a:rPr>
              <a:t>マニュアル</a:t>
            </a:r>
            <a:r>
              <a:rPr kumimoji="1" lang="en-US" altLang="ja-JP" sz="1600" b="0" i="0" u="none" strike="noStrike" kern="1200" cap="none" spc="0" normalizeH="0" baseline="0" noProof="0" dirty="0">
                <a:ln>
                  <a:noFill/>
                </a:ln>
                <a:solidFill>
                  <a:srgbClr val="0000FF"/>
                </a:solidFill>
                <a:effectLst/>
                <a:uLnTx/>
                <a:uFillTx/>
                <a:latin typeface="HG創英角ﾎﾟｯﾌﾟ体" panose="040B0A09000000000000" pitchFamily="49" charset="-128"/>
                <a:ea typeface="HG創英角ﾎﾟｯﾌﾟ体" panose="040B0A09000000000000" pitchFamily="49" charset="-128"/>
                <a:cs typeface="+mn-cs"/>
              </a:rPr>
              <a:t>P76</a:t>
            </a:r>
            <a:r>
              <a:rPr kumimoji="1" lang="ja-JP" altLang="en-US" sz="1600" b="0" i="0" u="none" strike="noStrike" kern="1200" cap="none" spc="0" normalizeH="0" baseline="0" noProof="0" dirty="0">
                <a:ln>
                  <a:noFill/>
                </a:ln>
                <a:solidFill>
                  <a:srgbClr val="0000FF"/>
                </a:solidFill>
                <a:effectLst/>
                <a:uLnTx/>
                <a:uFillTx/>
                <a:latin typeface="HG創英角ﾎﾟｯﾌﾟ体" panose="040B0A09000000000000" pitchFamily="49" charset="-128"/>
                <a:ea typeface="HG創英角ﾎﾟｯﾌﾟ体" panose="040B0A09000000000000" pitchFamily="49" charset="-128"/>
                <a:cs typeface="+mn-cs"/>
              </a:rPr>
              <a:t>～</a:t>
            </a:r>
            <a:r>
              <a:rPr kumimoji="1" lang="en-US" altLang="ja-JP" sz="1600" b="0" i="0" u="none" strike="noStrike" kern="1200" cap="none" spc="0" normalizeH="0" baseline="0" noProof="0" dirty="0">
                <a:ln>
                  <a:noFill/>
                </a:ln>
                <a:solidFill>
                  <a:srgbClr val="0000FF"/>
                </a:solidFill>
                <a:effectLst/>
                <a:uLnTx/>
                <a:uFillTx/>
                <a:latin typeface="HG創英角ﾎﾟｯﾌﾟ体" panose="040B0A09000000000000" pitchFamily="49" charset="-128"/>
                <a:ea typeface="HG創英角ﾎﾟｯﾌﾟ体" panose="040B0A09000000000000" pitchFamily="49" charset="-128"/>
                <a:cs typeface="+mn-cs"/>
              </a:rPr>
              <a:t>P77</a:t>
            </a:r>
            <a:endParaRPr kumimoji="1" lang="ja-JP" altLang="en-US" sz="1600" b="0" i="0" u="none" strike="noStrike" kern="1200" cap="none" spc="0" normalizeH="0" baseline="0" noProof="0" dirty="0">
              <a:ln>
                <a:noFill/>
              </a:ln>
              <a:solidFill>
                <a:srgbClr val="0000FF"/>
              </a:solidFill>
              <a:effectLst/>
              <a:uLnTx/>
              <a:uFillTx/>
              <a:latin typeface="HG創英角ﾎﾟｯﾌﾟ体" panose="040B0A09000000000000" pitchFamily="49" charset="-128"/>
              <a:ea typeface="HG創英角ﾎﾟｯﾌﾟ体" panose="040B0A09000000000000" pitchFamily="49" charset="-128"/>
              <a:cs typeface="+mn-cs"/>
            </a:endParaRPr>
          </a:p>
        </p:txBody>
      </p:sp>
      <p:pic>
        <p:nvPicPr>
          <p:cNvPr id="1494" name="図 3" descr="画面の領域"/>
          <p:cNvPicPr>
            <a:picLocks noChangeAspect="1"/>
          </p:cNvPicPr>
          <p:nvPr/>
        </p:nvPicPr>
        <p:blipFill>
          <a:blip r:embed="rId3"/>
          <a:stretch>
            <a:fillRect/>
          </a:stretch>
        </p:blipFill>
        <p:spPr>
          <a:xfrm>
            <a:off x="1000287" y="1429721"/>
            <a:ext cx="10494499" cy="4994031"/>
          </a:xfrm>
          <a:prstGeom prst="rect">
            <a:avLst/>
          </a:prstGeom>
        </p:spPr>
      </p:pic>
      <p:sp>
        <p:nvSpPr>
          <p:cNvPr id="1495" name="テキスト ボックス 5"/>
          <p:cNvSpPr txBox="1"/>
          <p:nvPr/>
        </p:nvSpPr>
        <p:spPr>
          <a:xfrm>
            <a:off x="154742" y="1149979"/>
            <a:ext cx="1169894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マニュアル</a:t>
            </a:r>
            <a:r>
              <a:rPr kumimoji="1" lang="en-US" altLang="ja-JP" sz="1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P76</a:t>
            </a:r>
            <a:r>
              <a:rPr kumimoji="1" lang="ja-JP" altLang="en-US" sz="1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から「コミュニティ支援」「住環境対策」についてチェック表を作成</a:t>
            </a:r>
          </a:p>
        </p:txBody>
      </p:sp>
    </p:spTree>
    <p:extLst>
      <p:ext uri="{BB962C8B-B14F-4D97-AF65-F5344CB8AC3E}">
        <p14:creationId xmlns:p14="http://schemas.microsoft.com/office/powerpoint/2010/main" val="4067470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4" name="正方形/長方形 1"/>
          <p:cNvSpPr/>
          <p:nvPr/>
        </p:nvSpPr>
        <p:spPr>
          <a:xfrm>
            <a:off x="498943" y="1291227"/>
            <a:ext cx="11382575" cy="5170646"/>
          </a:xfrm>
          <a:prstGeom prst="rect">
            <a:avLst/>
          </a:prstGeom>
        </p:spPr>
        <p:txBody>
          <a:bodyPr wrap="square">
            <a:spAutoFit/>
          </a:bodyPr>
          <a:lstStyle/>
          <a:p>
            <a:r>
              <a:rPr lang="en-US" altLang="ja-JP" sz="2200" b="1" dirty="0">
                <a:latin typeface="ＭＳ ゴシック" panose="020B0609070205080204" pitchFamily="49" charset="-128"/>
                <a:ea typeface="ＭＳ ゴシック" panose="020B0609070205080204" pitchFamily="49" charset="-128"/>
              </a:rPr>
              <a:t>【</a:t>
            </a:r>
            <a:r>
              <a:rPr lang="ja-JP" altLang="en-US" sz="2200" b="1" dirty="0">
                <a:latin typeface="ＭＳ ゴシック" panose="020B0609070205080204" pitchFamily="49" charset="-128"/>
                <a:ea typeface="ＭＳ ゴシック" panose="020B0609070205080204" pitchFamily="49" charset="-128"/>
              </a:rPr>
              <a:t>平成</a:t>
            </a:r>
            <a:r>
              <a:rPr lang="en-US" altLang="ja-JP" sz="2200" b="1" dirty="0">
                <a:latin typeface="ＭＳ ゴシック" panose="020B0609070205080204" pitchFamily="49" charset="-128"/>
                <a:ea typeface="ＭＳ ゴシック" panose="020B0609070205080204" pitchFamily="49" charset="-128"/>
              </a:rPr>
              <a:t>29</a:t>
            </a:r>
            <a:r>
              <a:rPr lang="ja-JP" altLang="en-US" sz="2200" b="1" dirty="0">
                <a:latin typeface="ＭＳ ゴシック" panose="020B0609070205080204" pitchFamily="49" charset="-128"/>
                <a:ea typeface="ＭＳ ゴシック" panose="020B0609070205080204" pitchFamily="49" charset="-128"/>
              </a:rPr>
              <a:t>年度地域保健総合推進事業</a:t>
            </a:r>
            <a:r>
              <a:rPr lang="en-US" altLang="ja-JP" sz="2200" b="1" dirty="0">
                <a:latin typeface="ＭＳ ゴシック" panose="020B0609070205080204" pitchFamily="49" charset="-128"/>
                <a:ea typeface="ＭＳ ゴシック" panose="020B0609070205080204" pitchFamily="49" charset="-128"/>
              </a:rPr>
              <a:t>】</a:t>
            </a:r>
          </a:p>
          <a:p>
            <a:r>
              <a:rPr lang="ja-JP" altLang="en-US" sz="2200" dirty="0">
                <a:latin typeface="ＭＳ ゴシック" panose="020B0609070205080204" pitchFamily="49" charset="-128"/>
                <a:ea typeface="ＭＳ ゴシック" panose="020B0609070205080204" pitchFamily="49" charset="-128"/>
              </a:rPr>
              <a:t>　①インタビュー調査の実施</a:t>
            </a:r>
            <a:endParaRPr lang="en-US" altLang="ja-JP" sz="2200" dirty="0">
              <a:latin typeface="ＭＳ ゴシック" panose="020B0609070205080204" pitchFamily="49" charset="-128"/>
              <a:ea typeface="ＭＳ ゴシック" panose="020B0609070205080204" pitchFamily="49" charset="-128"/>
            </a:endParaRPr>
          </a:p>
          <a:p>
            <a:r>
              <a:rPr lang="ja-JP" altLang="en-US" sz="2200" dirty="0">
                <a:latin typeface="ＭＳ ゴシック" panose="020B0609070205080204" pitchFamily="49" charset="-128"/>
                <a:ea typeface="ＭＳ ゴシック" panose="020B0609070205080204" pitchFamily="49" charset="-128"/>
              </a:rPr>
              <a:t>　　災害時の保健活動の実態、課題、解決方法等について、平成</a:t>
            </a:r>
            <a:r>
              <a:rPr lang="en-US" altLang="ja-JP" sz="2200" dirty="0">
                <a:latin typeface="ＭＳ ゴシック" panose="020B0609070205080204" pitchFamily="49" charset="-128"/>
                <a:ea typeface="ＭＳ ゴシック" panose="020B0609070205080204" pitchFamily="49" charset="-128"/>
              </a:rPr>
              <a:t>23</a:t>
            </a:r>
            <a:r>
              <a:rPr lang="ja-JP" altLang="en-US" sz="2200" dirty="0">
                <a:latin typeface="ＭＳ ゴシック" panose="020B0609070205080204" pitchFamily="49" charset="-128"/>
                <a:ea typeface="ＭＳ ゴシック" panose="020B0609070205080204" pitchFamily="49" charset="-128"/>
              </a:rPr>
              <a:t>年</a:t>
            </a:r>
            <a:r>
              <a:rPr lang="en-US" altLang="ja-JP" sz="2200" dirty="0">
                <a:latin typeface="ＭＳ ゴシック" panose="020B0609070205080204" pitchFamily="49" charset="-128"/>
                <a:ea typeface="ＭＳ ゴシック" panose="020B0609070205080204" pitchFamily="49" charset="-128"/>
              </a:rPr>
              <a:t>4</a:t>
            </a:r>
            <a:r>
              <a:rPr lang="ja-JP" altLang="en-US" sz="2200" dirty="0">
                <a:latin typeface="ＭＳ ゴシック" panose="020B0609070205080204" pitchFamily="49" charset="-128"/>
                <a:ea typeface="ＭＳ ゴシック" panose="020B0609070205080204" pitchFamily="49" charset="-128"/>
              </a:rPr>
              <a:t>月以降に激甚</a:t>
            </a:r>
            <a:endParaRPr lang="en-US" altLang="ja-JP" sz="2200" dirty="0">
              <a:latin typeface="ＭＳ ゴシック" panose="020B0609070205080204" pitchFamily="49" charset="-128"/>
              <a:ea typeface="ＭＳ ゴシック" panose="020B0609070205080204" pitchFamily="49" charset="-128"/>
            </a:endParaRPr>
          </a:p>
          <a:p>
            <a:r>
              <a:rPr lang="ja-JP" altLang="en-US" sz="2200" dirty="0">
                <a:latin typeface="ＭＳ ゴシック" panose="020B0609070205080204" pitchFamily="49" charset="-128"/>
                <a:ea typeface="ＭＳ ゴシック" panose="020B0609070205080204" pitchFamily="49" charset="-128"/>
              </a:rPr>
              <a:t>　　指定された自然災害のうち、人的被害の大きかった災害で、協力に同意が得られた</a:t>
            </a:r>
            <a:endParaRPr lang="en-US" altLang="ja-JP" sz="2200" dirty="0">
              <a:latin typeface="ＭＳ ゴシック" panose="020B0609070205080204" pitchFamily="49" charset="-128"/>
              <a:ea typeface="ＭＳ ゴシック" panose="020B0609070205080204" pitchFamily="49" charset="-128"/>
            </a:endParaRPr>
          </a:p>
          <a:p>
            <a:r>
              <a:rPr lang="ja-JP" altLang="en-US" sz="2200" dirty="0">
                <a:latin typeface="ＭＳ ゴシック" panose="020B0609070205080204" pitchFamily="49" charset="-128"/>
                <a:ea typeface="ＭＳ ゴシック" panose="020B0609070205080204" pitchFamily="49" charset="-128"/>
              </a:rPr>
              <a:t>　　被災地市町村及び当該市町村を管轄する保健所に所属している保健師を対象に実施</a:t>
            </a:r>
            <a:endParaRPr lang="en-US" altLang="ja-JP" sz="2200" dirty="0">
              <a:latin typeface="ＭＳ ゴシック" panose="020B0609070205080204" pitchFamily="49" charset="-128"/>
              <a:ea typeface="ＭＳ ゴシック" panose="020B0609070205080204" pitchFamily="49" charset="-128"/>
            </a:endParaRPr>
          </a:p>
          <a:p>
            <a:r>
              <a:rPr lang="ja-JP" altLang="en-US" sz="2200" dirty="0">
                <a:latin typeface="ＭＳ ゴシック" panose="020B0609070205080204" pitchFamily="49" charset="-128"/>
                <a:ea typeface="ＭＳ ゴシック" panose="020B0609070205080204" pitchFamily="49" charset="-128"/>
              </a:rPr>
              <a:t>　②アンケート調査の実施</a:t>
            </a:r>
            <a:endParaRPr lang="en-US" altLang="ja-JP" sz="2200" dirty="0">
              <a:latin typeface="ＭＳ ゴシック" panose="020B0609070205080204" pitchFamily="49" charset="-128"/>
              <a:ea typeface="ＭＳ ゴシック" panose="020B0609070205080204" pitchFamily="49" charset="-128"/>
            </a:endParaRPr>
          </a:p>
          <a:p>
            <a:r>
              <a:rPr lang="ja-JP" altLang="en-US" sz="2200" dirty="0">
                <a:latin typeface="ＭＳ ゴシック" panose="020B0609070205080204" pitchFamily="49" charset="-128"/>
                <a:ea typeface="ＭＳ ゴシック" panose="020B0609070205080204" pitchFamily="49" charset="-128"/>
              </a:rPr>
              <a:t>　　・全国の自治体・保健所における災害時の保健活動に関する準備状況について、</a:t>
            </a:r>
            <a:endParaRPr lang="en-US" altLang="ja-JP" sz="2200" dirty="0">
              <a:latin typeface="ＭＳ ゴシック" panose="020B0609070205080204" pitchFamily="49" charset="-128"/>
              <a:ea typeface="ＭＳ ゴシック" panose="020B0609070205080204" pitchFamily="49" charset="-128"/>
            </a:endParaRPr>
          </a:p>
          <a:p>
            <a:r>
              <a:rPr lang="ja-JP" altLang="en-US" sz="2200" dirty="0">
                <a:latin typeface="ＭＳ ゴシック" panose="020B0609070205080204" pitchFamily="49" charset="-128"/>
                <a:ea typeface="ＭＳ ゴシック" panose="020B0609070205080204" pitchFamily="49" charset="-128"/>
              </a:rPr>
              <a:t>　　　統括保健師を対象に実施</a:t>
            </a:r>
            <a:endParaRPr lang="en-US" altLang="ja-JP" sz="2200" dirty="0">
              <a:latin typeface="ＭＳ ゴシック" panose="020B0609070205080204" pitchFamily="49" charset="-128"/>
              <a:ea typeface="ＭＳ ゴシック" panose="020B0609070205080204" pitchFamily="49" charset="-128"/>
            </a:endParaRPr>
          </a:p>
          <a:p>
            <a:r>
              <a:rPr lang="en-US" altLang="ja-JP" sz="2200" b="1" dirty="0">
                <a:latin typeface="ＭＳ ゴシック" panose="020B0609070205080204" pitchFamily="49" charset="-128"/>
                <a:ea typeface="ＭＳ ゴシック" panose="020B0609070205080204" pitchFamily="49" charset="-128"/>
              </a:rPr>
              <a:t>【</a:t>
            </a:r>
            <a:r>
              <a:rPr lang="ja-JP" altLang="en-US" sz="2200" b="1" dirty="0">
                <a:latin typeface="ＭＳ ゴシック" panose="020B0609070205080204" pitchFamily="49" charset="-128"/>
                <a:ea typeface="ＭＳ ゴシック" panose="020B0609070205080204" pitchFamily="49" charset="-128"/>
              </a:rPr>
              <a:t>平成</a:t>
            </a:r>
            <a:r>
              <a:rPr lang="en-US" altLang="ja-JP" sz="2200" b="1" dirty="0">
                <a:latin typeface="ＭＳ ゴシック" panose="020B0609070205080204" pitchFamily="49" charset="-128"/>
                <a:ea typeface="ＭＳ ゴシック" panose="020B0609070205080204" pitchFamily="49" charset="-128"/>
              </a:rPr>
              <a:t>30</a:t>
            </a:r>
            <a:r>
              <a:rPr lang="ja-JP" altLang="en-US" sz="2200" b="1" dirty="0">
                <a:latin typeface="ＭＳ ゴシック" panose="020B0609070205080204" pitchFamily="49" charset="-128"/>
                <a:ea typeface="ＭＳ ゴシック" panose="020B0609070205080204" pitchFamily="49" charset="-128"/>
              </a:rPr>
              <a:t>年度地域保健総合推進事業</a:t>
            </a:r>
            <a:r>
              <a:rPr lang="en-US" altLang="ja-JP" sz="2200" b="1" dirty="0">
                <a:latin typeface="ＭＳ ゴシック" panose="020B0609070205080204" pitchFamily="49" charset="-128"/>
                <a:ea typeface="ＭＳ ゴシック" panose="020B0609070205080204" pitchFamily="49" charset="-128"/>
              </a:rPr>
              <a:t>】</a:t>
            </a:r>
          </a:p>
          <a:p>
            <a:r>
              <a:rPr lang="ja-JP" altLang="en-US" sz="2200" dirty="0">
                <a:latin typeface="ＭＳ ゴシック" panose="020B0609070205080204" pitchFamily="49" charset="-128"/>
                <a:ea typeface="ＭＳ ゴシック" panose="020B0609070205080204" pitchFamily="49" charset="-128"/>
              </a:rPr>
              <a:t>　　・調査結果を踏まえ、マニュアル、様式類等の作成　</a:t>
            </a:r>
            <a:endParaRPr lang="en-US" altLang="ja-JP" sz="2200" dirty="0">
              <a:latin typeface="ＭＳ ゴシック" panose="020B0609070205080204" pitchFamily="49" charset="-128"/>
              <a:ea typeface="ＭＳ ゴシック" panose="020B0609070205080204" pitchFamily="49" charset="-128"/>
            </a:endParaRPr>
          </a:p>
          <a:p>
            <a:r>
              <a:rPr lang="en-US" altLang="ja-JP" sz="2200" b="1" dirty="0">
                <a:latin typeface="ＭＳ ゴシック" panose="020B0609070205080204" pitchFamily="49" charset="-128"/>
                <a:ea typeface="ＭＳ ゴシック" panose="020B0609070205080204" pitchFamily="49" charset="-128"/>
              </a:rPr>
              <a:t>【</a:t>
            </a:r>
            <a:r>
              <a:rPr lang="ja-JP" altLang="en-US" sz="2200" b="1" dirty="0">
                <a:latin typeface="ＭＳ ゴシック" panose="020B0609070205080204" pitchFamily="49" charset="-128"/>
                <a:ea typeface="ＭＳ ゴシック" panose="020B0609070205080204" pitchFamily="49" charset="-128"/>
              </a:rPr>
              <a:t>令和元年度地域保健総合推進事業</a:t>
            </a:r>
            <a:r>
              <a:rPr lang="en-US" altLang="ja-JP" sz="2200" b="1" dirty="0">
                <a:latin typeface="ＭＳ ゴシック" panose="020B0609070205080204" pitchFamily="49" charset="-128"/>
                <a:ea typeface="ＭＳ ゴシック" panose="020B0609070205080204" pitchFamily="49" charset="-128"/>
              </a:rPr>
              <a:t>】</a:t>
            </a:r>
          </a:p>
          <a:p>
            <a:r>
              <a:rPr lang="ja-JP" altLang="en-US" sz="2200" dirty="0">
                <a:latin typeface="ＭＳ ゴシック" panose="020B0609070205080204" pitchFamily="49" charset="-128"/>
                <a:ea typeface="ＭＳ ゴシック" panose="020B0609070205080204" pitchFamily="49" charset="-128"/>
              </a:rPr>
              <a:t>　　・過去の災害対応や訓練事例、原発事故に係る基礎知識などの追加により、ページ</a:t>
            </a:r>
            <a:endParaRPr lang="en-US" altLang="ja-JP" sz="2200" dirty="0">
              <a:latin typeface="ＭＳ ゴシック" panose="020B0609070205080204" pitchFamily="49" charset="-128"/>
              <a:ea typeface="ＭＳ ゴシック" panose="020B0609070205080204" pitchFamily="49" charset="-128"/>
            </a:endParaRPr>
          </a:p>
          <a:p>
            <a:r>
              <a:rPr lang="ja-JP" altLang="en-US" sz="2200" dirty="0">
                <a:latin typeface="ＭＳ ゴシック" panose="020B0609070205080204" pitchFamily="49" charset="-128"/>
                <a:ea typeface="ＭＳ ゴシック" panose="020B0609070205080204" pitchFamily="49" charset="-128"/>
              </a:rPr>
              <a:t>　　　数が多くなったため、実際に災害時活用できるよう前回同様のページ数に整理</a:t>
            </a:r>
            <a:endParaRPr lang="en-US" altLang="ja-JP" sz="2200" dirty="0">
              <a:latin typeface="ＭＳ ゴシック" panose="020B0609070205080204" pitchFamily="49" charset="-128"/>
              <a:ea typeface="ＭＳ ゴシック" panose="020B0609070205080204" pitchFamily="49" charset="-128"/>
            </a:endParaRPr>
          </a:p>
          <a:p>
            <a:r>
              <a:rPr lang="ja-JP" altLang="en-US" sz="2200" dirty="0">
                <a:latin typeface="ＭＳ ゴシック" panose="020B0609070205080204" pitchFamily="49" charset="-128"/>
                <a:ea typeface="ＭＳ ゴシック" panose="020B0609070205080204" pitchFamily="49" charset="-128"/>
              </a:rPr>
              <a:t>　　・都道府県宛に市町村及び保健所、本庁分を、指定都市と特別区宛には区役所及び</a:t>
            </a:r>
            <a:endParaRPr lang="en-US" altLang="ja-JP" sz="2200" dirty="0">
              <a:latin typeface="ＭＳ ゴシック" panose="020B0609070205080204" pitchFamily="49" charset="-128"/>
              <a:ea typeface="ＭＳ ゴシック" panose="020B0609070205080204" pitchFamily="49" charset="-128"/>
            </a:endParaRPr>
          </a:p>
          <a:p>
            <a:r>
              <a:rPr lang="ja-JP" altLang="en-US" sz="2200" dirty="0">
                <a:latin typeface="ＭＳ ゴシック" panose="020B0609070205080204" pitchFamily="49" charset="-128"/>
                <a:ea typeface="ＭＳ ゴシック" panose="020B0609070205080204" pitchFamily="49" charset="-128"/>
              </a:rPr>
              <a:t>　　　本庁分を送付し、研修等で活用し体系的に学んでいただくようにした。</a:t>
            </a:r>
            <a:endParaRPr lang="en-US" altLang="ja-JP" sz="2200" dirty="0">
              <a:latin typeface="ＭＳ ゴシック" panose="020B0609070205080204" pitchFamily="49" charset="-128"/>
              <a:ea typeface="ＭＳ ゴシック" panose="020B0609070205080204" pitchFamily="49" charset="-128"/>
            </a:endParaRPr>
          </a:p>
        </p:txBody>
      </p:sp>
      <p:sp>
        <p:nvSpPr>
          <p:cNvPr id="1205" name="テキスト ボックス 2"/>
          <p:cNvSpPr txBox="1"/>
          <p:nvPr/>
        </p:nvSpPr>
        <p:spPr>
          <a:xfrm>
            <a:off x="4516625" y="311236"/>
            <a:ext cx="3347213" cy="584775"/>
          </a:xfrm>
          <a:prstGeom prst="rect">
            <a:avLst/>
          </a:prstGeom>
          <a:noFill/>
        </p:spPr>
        <p:txBody>
          <a:bodyPr wrap="square" rtlCol="0">
            <a:spAutoFit/>
          </a:bodyPr>
          <a:lstStyle/>
          <a:p>
            <a:r>
              <a:rPr kumimoji="1" lang="ja-JP" altLang="en-US" sz="3200" dirty="0">
                <a:latin typeface="ＭＳ ゴシック" panose="020B0609070205080204" pitchFamily="49" charset="-128"/>
                <a:ea typeface="ＭＳ ゴシック" panose="020B0609070205080204" pitchFamily="49" charset="-128"/>
              </a:rPr>
              <a:t>作　成　経　緯</a:t>
            </a:r>
          </a:p>
        </p:txBody>
      </p:sp>
    </p:spTree>
    <p:extLst>
      <p:ext uri="{BB962C8B-B14F-4D97-AF65-F5344CB8AC3E}">
        <p14:creationId xmlns:p14="http://schemas.microsoft.com/office/powerpoint/2010/main" val="4555288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1" name="テキスト ボックス 1"/>
          <p:cNvSpPr txBox="1"/>
          <p:nvPr/>
        </p:nvSpPr>
        <p:spPr>
          <a:xfrm>
            <a:off x="4632007" y="354449"/>
            <a:ext cx="2927985" cy="523220"/>
          </a:xfrm>
          <a:prstGeom prst="rect">
            <a:avLst/>
          </a:prstGeom>
          <a:noFill/>
          <a:ln w="15875">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Ⅷ</a:t>
            </a:r>
            <a:r>
              <a:rPr kumimoji="1" lang="ja-JP" altLang="en-US" sz="2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業務の再開</a:t>
            </a:r>
            <a:endParaRPr kumimoji="1" lang="en-US" altLang="ja-JP" sz="2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p:txBody>
      </p:sp>
      <p:sp>
        <p:nvSpPr>
          <p:cNvPr id="1502" name="テキスト ボックス 2"/>
          <p:cNvSpPr txBox="1"/>
          <p:nvPr/>
        </p:nvSpPr>
        <p:spPr>
          <a:xfrm>
            <a:off x="457200" y="1394460"/>
            <a:ext cx="11521440" cy="458587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業務継続計画（ＢＣＰ）に基づき、災害時の通常業務の継続の判断を行うが、</a:t>
            </a:r>
            <a:endParaRPr kumimoji="1" lang="en-US" altLang="ja-JP" sz="24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24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災害規模等により通常業務を中止して、災害対応業務に注力する場合もある。</a:t>
            </a:r>
            <a:endParaRPr kumimoji="1" lang="en-US" altLang="ja-JP" sz="24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sng" strike="noStrike" kern="1200" cap="none" spc="0" normalizeH="0" baseline="0" noProof="0" dirty="0">
                <a:ln>
                  <a:noFill/>
                </a:ln>
                <a:solidFill>
                  <a:srgbClr val="0000FF"/>
                </a:solidFill>
                <a:effectLst/>
                <a:uLnTx/>
                <a:uFillTx/>
                <a:latin typeface="ＭＳ ゴシック" panose="020B0609070205080204" pitchFamily="49" charset="-128"/>
                <a:ea typeface="ＭＳ ゴシック" panose="020B0609070205080204" pitchFamily="49" charset="-128"/>
                <a:cs typeface="+mn-cs"/>
              </a:rPr>
              <a:t>■ロードマップの作成</a:t>
            </a:r>
            <a:endParaRPr kumimoji="1" lang="en-US" altLang="ja-JP" sz="2800" b="1" i="0" u="sng" strike="noStrike" kern="1200" cap="none" spc="0" normalizeH="0" baseline="0" noProof="0" dirty="0">
              <a:ln>
                <a:noFill/>
              </a:ln>
              <a:solidFill>
                <a:srgbClr val="0000FF"/>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〇災害時に起こり得る様々な課題の予測と、それに対する支援策の優先順位を</a:t>
            </a:r>
            <a:endParaRPr kumimoji="1" lang="en-US" altLang="ja-JP" sz="24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つける中長期的な活動計画</a:t>
            </a:r>
            <a:endParaRPr kumimoji="1" lang="en-US" altLang="ja-JP" sz="24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〇通常業務の再開を見越した計画を作成することで支援活動の進捗管理ができる。</a:t>
            </a:r>
            <a:endParaRPr kumimoji="1" lang="en-US" altLang="ja-JP" sz="24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〇業務の全体像を把握し、職員や支援チームの配置にも活用できる。</a:t>
            </a:r>
            <a:endParaRPr kumimoji="1" lang="en-US" altLang="ja-JP" sz="24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〇具体的な行動計画を見える化することで、支援者間における支援の方向性を共</a:t>
            </a:r>
            <a:endParaRPr kumimoji="1" lang="en-US" altLang="ja-JP" sz="24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有することができる。災害対策本部等に現状を伝えるツールとしても活用可能</a:t>
            </a:r>
            <a:endParaRPr kumimoji="1" lang="en-US" altLang="ja-JP" sz="24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〇ロードマップは、適宜見直しをすること、応急対策期（フェーズ２）を目途に</a:t>
            </a:r>
            <a:endParaRPr kumimoji="1" lang="en-US" altLang="ja-JP" sz="24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作り始めるとよい。</a:t>
            </a:r>
          </a:p>
        </p:txBody>
      </p:sp>
      <p:sp>
        <p:nvSpPr>
          <p:cNvPr id="1503" name="テキスト ボックス 3"/>
          <p:cNvSpPr txBox="1"/>
          <p:nvPr/>
        </p:nvSpPr>
        <p:spPr>
          <a:xfrm>
            <a:off x="10723600" y="169778"/>
            <a:ext cx="1298902" cy="584775"/>
          </a:xfrm>
          <a:prstGeom prst="rect">
            <a:avLst/>
          </a:prstGeom>
          <a:solidFill>
            <a:schemeClr val="bg1"/>
          </a:solidFill>
          <a:ln w="12700">
            <a:solidFill>
              <a:schemeClr val="accent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00FF"/>
                </a:solidFill>
                <a:effectLst/>
                <a:uLnTx/>
                <a:uFillTx/>
                <a:latin typeface="HG創英角ﾎﾟｯﾌﾟ体" panose="040B0A09000000000000" pitchFamily="49" charset="-128"/>
                <a:ea typeface="HG創英角ﾎﾟｯﾌﾟ体" panose="040B0A09000000000000" pitchFamily="49" charset="-128"/>
                <a:cs typeface="+mn-cs"/>
              </a:rPr>
              <a:t>マニュアル</a:t>
            </a:r>
            <a:r>
              <a:rPr kumimoji="1" lang="en-US" altLang="ja-JP" sz="1600" b="0" i="0" u="none" strike="noStrike" kern="1200" cap="none" spc="0" normalizeH="0" baseline="0" noProof="0" dirty="0">
                <a:ln>
                  <a:noFill/>
                </a:ln>
                <a:solidFill>
                  <a:srgbClr val="0000FF"/>
                </a:solidFill>
                <a:effectLst/>
                <a:uLnTx/>
                <a:uFillTx/>
                <a:latin typeface="HG創英角ﾎﾟｯﾌﾟ体" panose="040B0A09000000000000" pitchFamily="49" charset="-128"/>
                <a:ea typeface="HG創英角ﾎﾟｯﾌﾟ体" panose="040B0A09000000000000" pitchFamily="49" charset="-128"/>
                <a:cs typeface="+mn-cs"/>
              </a:rPr>
              <a:t>P77</a:t>
            </a:r>
            <a:r>
              <a:rPr kumimoji="1" lang="ja-JP" altLang="en-US" sz="1600" b="0" i="0" u="none" strike="noStrike" kern="1200" cap="none" spc="0" normalizeH="0" baseline="0" noProof="0" dirty="0">
                <a:ln>
                  <a:noFill/>
                </a:ln>
                <a:solidFill>
                  <a:srgbClr val="0000FF"/>
                </a:solidFill>
                <a:effectLst/>
                <a:uLnTx/>
                <a:uFillTx/>
                <a:latin typeface="HG創英角ﾎﾟｯﾌﾟ体" panose="040B0A09000000000000" pitchFamily="49" charset="-128"/>
                <a:ea typeface="HG創英角ﾎﾟｯﾌﾟ体" panose="040B0A09000000000000" pitchFamily="49" charset="-128"/>
                <a:cs typeface="+mn-cs"/>
              </a:rPr>
              <a:t>～</a:t>
            </a:r>
            <a:r>
              <a:rPr kumimoji="1" lang="en-US" altLang="ja-JP" sz="1600" b="0" i="0" u="none" strike="noStrike" kern="1200" cap="none" spc="0" normalizeH="0" baseline="0" noProof="0" dirty="0">
                <a:ln>
                  <a:noFill/>
                </a:ln>
                <a:solidFill>
                  <a:srgbClr val="0000FF"/>
                </a:solidFill>
                <a:effectLst/>
                <a:uLnTx/>
                <a:uFillTx/>
                <a:latin typeface="HG創英角ﾎﾟｯﾌﾟ体" panose="040B0A09000000000000" pitchFamily="49" charset="-128"/>
                <a:ea typeface="HG創英角ﾎﾟｯﾌﾟ体" panose="040B0A09000000000000" pitchFamily="49" charset="-128"/>
                <a:cs typeface="+mn-cs"/>
              </a:rPr>
              <a:t>P81</a:t>
            </a:r>
            <a:endParaRPr kumimoji="1" lang="ja-JP" altLang="en-US" sz="1600" b="0" i="0" u="none" strike="noStrike" kern="1200" cap="none" spc="0" normalizeH="0" baseline="0" noProof="0" dirty="0">
              <a:ln>
                <a:noFill/>
              </a:ln>
              <a:solidFill>
                <a:srgbClr val="0000FF"/>
              </a:solidFill>
              <a:effectLst/>
              <a:uLnTx/>
              <a:uFillTx/>
              <a:latin typeface="HG創英角ﾎﾟｯﾌﾟ体" panose="040B0A09000000000000" pitchFamily="49" charset="-128"/>
              <a:ea typeface="HG創英角ﾎﾟｯﾌﾟ体" panose="040B0A09000000000000" pitchFamily="49" charset="-128"/>
              <a:cs typeface="+mn-cs"/>
            </a:endParaRPr>
          </a:p>
        </p:txBody>
      </p:sp>
    </p:spTree>
    <p:extLst>
      <p:ext uri="{BB962C8B-B14F-4D97-AF65-F5344CB8AC3E}">
        <p14:creationId xmlns:p14="http://schemas.microsoft.com/office/powerpoint/2010/main" val="38570624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9" name="図 2"/>
          <p:cNvPicPr>
            <a:picLocks noChangeAspect="1"/>
          </p:cNvPicPr>
          <p:nvPr/>
        </p:nvPicPr>
        <p:blipFill>
          <a:blip r:embed="rId3"/>
          <a:stretch>
            <a:fillRect/>
          </a:stretch>
        </p:blipFill>
        <p:spPr>
          <a:xfrm>
            <a:off x="4313407" y="369277"/>
            <a:ext cx="7540283" cy="6484327"/>
          </a:xfrm>
          <a:prstGeom prst="rect">
            <a:avLst/>
          </a:prstGeom>
          <a:ln>
            <a:solidFill>
              <a:schemeClr val="tx1"/>
            </a:solidFill>
          </a:ln>
        </p:spPr>
      </p:pic>
      <p:sp>
        <p:nvSpPr>
          <p:cNvPr id="1110" name="テキスト ボックス 3"/>
          <p:cNvSpPr txBox="1"/>
          <p:nvPr/>
        </p:nvSpPr>
        <p:spPr>
          <a:xfrm>
            <a:off x="162658" y="369277"/>
            <a:ext cx="4469130" cy="3847207"/>
          </a:xfrm>
          <a:prstGeom prst="rect">
            <a:avLst/>
          </a:prstGeom>
          <a:noFill/>
        </p:spPr>
        <p:txBody>
          <a:bodyPr wrap="square" rtlCol="0">
            <a:spAutoFit/>
          </a:bodyPr>
          <a:lstStyle/>
          <a:p>
            <a:r>
              <a:rPr kumimoji="1" lang="en-US" altLang="ja-JP" sz="2400" dirty="0">
                <a:latin typeface="ＭＳ ゴシック" panose="020B0609070205080204" pitchFamily="49" charset="-128"/>
                <a:ea typeface="ＭＳ ゴシック" panose="020B0609070205080204" pitchFamily="49" charset="-128"/>
              </a:rPr>
              <a:t>【</a:t>
            </a:r>
            <a:r>
              <a:rPr kumimoji="1" lang="ja-JP" altLang="en-US" sz="2400" dirty="0">
                <a:latin typeface="ＭＳ ゴシック" panose="020B0609070205080204" pitchFamily="49" charset="-128"/>
                <a:ea typeface="ＭＳ ゴシック" panose="020B0609070205080204" pitchFamily="49" charset="-128"/>
              </a:rPr>
              <a:t>都道府県</a:t>
            </a:r>
            <a:r>
              <a:rPr kumimoji="1" lang="en-US" altLang="ja-JP" sz="2400" dirty="0">
                <a:latin typeface="ＭＳ ゴシック" panose="020B0609070205080204" pitchFamily="49" charset="-128"/>
                <a:ea typeface="ＭＳ ゴシック" panose="020B0609070205080204" pitchFamily="49" charset="-128"/>
              </a:rPr>
              <a:t>】</a:t>
            </a:r>
          </a:p>
          <a:p>
            <a:endParaRPr lang="en-US" altLang="ja-JP" sz="2400" dirty="0">
              <a:latin typeface="ＭＳ ゴシック" panose="020B0609070205080204" pitchFamily="49" charset="-128"/>
              <a:ea typeface="ＭＳ ゴシック" panose="020B0609070205080204" pitchFamily="49" charset="-128"/>
            </a:endParaRPr>
          </a:p>
          <a:p>
            <a:r>
              <a:rPr kumimoji="1" lang="ja-JP" altLang="en-US" sz="2200" b="1" u="sng" dirty="0">
                <a:latin typeface="ＭＳ ゴシック" panose="020B0609070205080204" pitchFamily="49" charset="-128"/>
                <a:ea typeface="ＭＳ ゴシック" panose="020B0609070205080204" pitchFamily="49" charset="-128"/>
              </a:rPr>
              <a:t>◆　保健医療調整本部の設置と</a:t>
            </a:r>
            <a:endParaRPr kumimoji="1" lang="en-US" altLang="ja-JP" sz="2200" b="1" u="sng" dirty="0">
              <a:latin typeface="ＭＳ ゴシック" panose="020B0609070205080204" pitchFamily="49" charset="-128"/>
              <a:ea typeface="ＭＳ ゴシック" panose="020B0609070205080204" pitchFamily="49" charset="-128"/>
            </a:endParaRPr>
          </a:p>
          <a:p>
            <a:r>
              <a:rPr lang="ja-JP" altLang="en-US" sz="2200" b="1" dirty="0">
                <a:latin typeface="ＭＳ ゴシック" panose="020B0609070205080204" pitchFamily="49" charset="-128"/>
                <a:ea typeface="ＭＳ ゴシック" panose="020B0609070205080204" pitchFamily="49" charset="-128"/>
              </a:rPr>
              <a:t>　　　　</a:t>
            </a:r>
            <a:r>
              <a:rPr lang="ja-JP" altLang="en-US" sz="2200" b="1" u="sng" dirty="0">
                <a:latin typeface="ＭＳ ゴシック" panose="020B0609070205080204" pitchFamily="49" charset="-128"/>
                <a:ea typeface="ＭＳ ゴシック" panose="020B0609070205080204" pitchFamily="49" charset="-128"/>
              </a:rPr>
              <a:t>　</a:t>
            </a:r>
            <a:r>
              <a:rPr kumimoji="1" lang="ja-JP" altLang="en-US" sz="2200" b="1" u="sng" dirty="0">
                <a:latin typeface="ＭＳ ゴシック" panose="020B0609070205080204" pitchFamily="49" charset="-128"/>
                <a:ea typeface="ＭＳ ゴシック" panose="020B0609070205080204" pitchFamily="49" charset="-128"/>
              </a:rPr>
              <a:t>指揮調整体制の構築</a:t>
            </a:r>
            <a:endParaRPr kumimoji="1" lang="en-US" altLang="ja-JP" sz="2200" b="1" u="sng" dirty="0">
              <a:latin typeface="ＭＳ ゴシック" panose="020B0609070205080204" pitchFamily="49" charset="-128"/>
              <a:ea typeface="ＭＳ ゴシック" panose="020B0609070205080204" pitchFamily="49" charset="-128"/>
            </a:endParaRPr>
          </a:p>
          <a:p>
            <a:endParaRPr lang="en-US" altLang="ja-JP" sz="2200" dirty="0">
              <a:latin typeface="ＭＳ ゴシック" panose="020B0609070205080204" pitchFamily="49" charset="-128"/>
              <a:ea typeface="ＭＳ ゴシック" panose="020B0609070205080204" pitchFamily="49" charset="-128"/>
            </a:endParaRPr>
          </a:p>
          <a:p>
            <a:r>
              <a:rPr kumimoji="1" lang="ja-JP" altLang="en-US" sz="2200" dirty="0">
                <a:latin typeface="ＭＳ ゴシック" panose="020B0609070205080204" pitchFamily="49" charset="-128"/>
                <a:ea typeface="ＭＳ ゴシック" panose="020B0609070205080204" pitchFamily="49" charset="-128"/>
              </a:rPr>
              <a:t>　</a:t>
            </a:r>
            <a:r>
              <a:rPr kumimoji="1" lang="ja-JP" altLang="en-US" dirty="0">
                <a:latin typeface="ＭＳ ゴシック" panose="020B0609070205080204" pitchFamily="49" charset="-128"/>
                <a:ea typeface="ＭＳ ゴシック" panose="020B0609070205080204" pitchFamily="49" charset="-128"/>
              </a:rPr>
              <a:t>保健医療調整本部は、</a:t>
            </a:r>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　保健医療活動の総合調整を行う。</a:t>
            </a:r>
            <a:endParaRPr kumimoji="1" lang="en-US" altLang="ja-JP" dirty="0">
              <a:latin typeface="ＭＳ ゴシック" panose="020B0609070205080204" pitchFamily="49" charset="-128"/>
              <a:ea typeface="ＭＳ ゴシック" panose="020B0609070205080204" pitchFamily="49" charset="-128"/>
            </a:endParaRPr>
          </a:p>
          <a:p>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　① 保健医療活動チームの派遣調整</a:t>
            </a:r>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　② 保健医療活動に関する情報連携</a:t>
            </a:r>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　③ 保健医療活動に係る情報の整理</a:t>
            </a:r>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　　及び分析等</a:t>
            </a:r>
          </a:p>
        </p:txBody>
      </p:sp>
      <p:sp>
        <p:nvSpPr>
          <p:cNvPr id="1111" name="テキスト ボックス 4"/>
          <p:cNvSpPr txBox="1"/>
          <p:nvPr/>
        </p:nvSpPr>
        <p:spPr>
          <a:xfrm>
            <a:off x="10793939" y="76889"/>
            <a:ext cx="1298902" cy="584775"/>
          </a:xfrm>
          <a:prstGeom prst="rect">
            <a:avLst/>
          </a:prstGeom>
          <a:solidFill>
            <a:schemeClr val="bg1"/>
          </a:solidFill>
          <a:ln w="12700">
            <a:solidFill>
              <a:schemeClr val="accent1"/>
            </a:solidFill>
          </a:ln>
        </p:spPr>
        <p:txBody>
          <a:bodyPr wrap="square" rtlCol="0" anchor="ctr">
            <a:spAutoFit/>
          </a:bodyPr>
          <a:lstStyle/>
          <a:p>
            <a:pPr algn="ctr"/>
            <a:r>
              <a:rPr kumimoji="1" lang="ja-JP" altLang="en-US" sz="1600" dirty="0">
                <a:solidFill>
                  <a:srgbClr val="0000FF"/>
                </a:solidFill>
                <a:latin typeface="HG創英角ﾎﾟｯﾌﾟ体" panose="040B0A09000000000000" pitchFamily="49" charset="-128"/>
                <a:ea typeface="HG創英角ﾎﾟｯﾌﾟ体" panose="040B0A09000000000000" pitchFamily="49" charset="-128"/>
              </a:rPr>
              <a:t>マニュアル</a:t>
            </a:r>
            <a:r>
              <a:rPr kumimoji="1" lang="en-US" altLang="ja-JP" sz="1600" dirty="0">
                <a:solidFill>
                  <a:srgbClr val="0000FF"/>
                </a:solidFill>
                <a:latin typeface="HG創英角ﾎﾟｯﾌﾟ体" panose="040B0A09000000000000" pitchFamily="49" charset="-128"/>
                <a:ea typeface="HG創英角ﾎﾟｯﾌﾟ体" panose="040B0A09000000000000" pitchFamily="49" charset="-128"/>
              </a:rPr>
              <a:t>P22</a:t>
            </a:r>
            <a:r>
              <a:rPr kumimoji="1" lang="ja-JP" altLang="en-US" sz="1600" dirty="0">
                <a:solidFill>
                  <a:srgbClr val="0000FF"/>
                </a:solidFill>
                <a:latin typeface="HG創英角ﾎﾟｯﾌﾟ体" panose="040B0A09000000000000" pitchFamily="49" charset="-128"/>
                <a:ea typeface="HG創英角ﾎﾟｯﾌﾟ体" panose="040B0A09000000000000" pitchFamily="49" charset="-128"/>
              </a:rPr>
              <a:t>～</a:t>
            </a:r>
            <a:r>
              <a:rPr kumimoji="1" lang="en-US" altLang="ja-JP" sz="1600" dirty="0">
                <a:solidFill>
                  <a:srgbClr val="0000FF"/>
                </a:solidFill>
                <a:latin typeface="HG創英角ﾎﾟｯﾌﾟ体" panose="040B0A09000000000000" pitchFamily="49" charset="-128"/>
                <a:ea typeface="HG創英角ﾎﾟｯﾌﾟ体" panose="040B0A09000000000000" pitchFamily="49" charset="-128"/>
              </a:rPr>
              <a:t>P24</a:t>
            </a:r>
            <a:endParaRPr kumimoji="1" lang="ja-JP" altLang="en-US" sz="1600" dirty="0">
              <a:solidFill>
                <a:srgbClr val="0000FF"/>
              </a:solidFill>
              <a:latin typeface="HG創英角ﾎﾟｯﾌﾟ体" panose="040B0A09000000000000" pitchFamily="49" charset="-128"/>
              <a:ea typeface="HG創英角ﾎﾟｯﾌﾟ体" panose="040B0A09000000000000" pitchFamily="49" charset="-128"/>
            </a:endParaRPr>
          </a:p>
        </p:txBody>
      </p:sp>
    </p:spTree>
    <p:extLst>
      <p:ext uri="{BB962C8B-B14F-4D97-AF65-F5344CB8AC3E}">
        <p14:creationId xmlns:p14="http://schemas.microsoft.com/office/powerpoint/2010/main" val="4347557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7" name="図 4"/>
          <p:cNvPicPr>
            <a:picLocks noChangeAspect="1"/>
          </p:cNvPicPr>
          <p:nvPr/>
        </p:nvPicPr>
        <p:blipFill>
          <a:blip r:embed="rId3"/>
          <a:stretch>
            <a:fillRect/>
          </a:stretch>
        </p:blipFill>
        <p:spPr>
          <a:xfrm>
            <a:off x="5566410" y="689317"/>
            <a:ext cx="6126480" cy="5380013"/>
          </a:xfrm>
          <a:prstGeom prst="rect">
            <a:avLst/>
          </a:prstGeom>
          <a:ln>
            <a:solidFill>
              <a:schemeClr val="tx1"/>
            </a:solidFill>
          </a:ln>
        </p:spPr>
      </p:pic>
      <p:sp>
        <p:nvSpPr>
          <p:cNvPr id="1118" name="テキスト ボックス 5"/>
          <p:cNvSpPr txBox="1"/>
          <p:nvPr/>
        </p:nvSpPr>
        <p:spPr>
          <a:xfrm>
            <a:off x="331470" y="411480"/>
            <a:ext cx="5052060" cy="6370975"/>
          </a:xfrm>
          <a:prstGeom prst="rect">
            <a:avLst/>
          </a:prstGeom>
          <a:noFill/>
        </p:spPr>
        <p:txBody>
          <a:bodyPr wrap="square" rtlCol="0">
            <a:spAutoFit/>
          </a:bodyPr>
          <a:lstStyle/>
          <a:p>
            <a:r>
              <a:rPr kumimoji="1" lang="en-US" altLang="ja-JP" sz="2400" dirty="0">
                <a:latin typeface="ＭＳ ゴシック" panose="020B0609070205080204" pitchFamily="49" charset="-128"/>
                <a:ea typeface="ＭＳ ゴシック" panose="020B0609070205080204" pitchFamily="49" charset="-128"/>
              </a:rPr>
              <a:t>【</a:t>
            </a:r>
            <a:r>
              <a:rPr kumimoji="1" lang="ja-JP" altLang="en-US" sz="2400" dirty="0">
                <a:latin typeface="ＭＳ ゴシック" panose="020B0609070205080204" pitchFamily="49" charset="-128"/>
                <a:ea typeface="ＭＳ ゴシック" panose="020B0609070205080204" pitchFamily="49" charset="-128"/>
              </a:rPr>
              <a:t>保健所</a:t>
            </a:r>
            <a:r>
              <a:rPr kumimoji="1" lang="en-US" altLang="ja-JP" sz="2400" dirty="0">
                <a:latin typeface="ＭＳ ゴシック" panose="020B0609070205080204" pitchFamily="49" charset="-128"/>
                <a:ea typeface="ＭＳ ゴシック" panose="020B0609070205080204" pitchFamily="49" charset="-128"/>
              </a:rPr>
              <a:t>】</a:t>
            </a:r>
          </a:p>
          <a:p>
            <a:endParaRPr lang="en-US" altLang="ja-JP" sz="2400" dirty="0">
              <a:latin typeface="ＭＳ ゴシック" panose="020B0609070205080204" pitchFamily="49" charset="-128"/>
              <a:ea typeface="ＭＳ ゴシック" panose="020B0609070205080204" pitchFamily="49" charset="-128"/>
            </a:endParaRPr>
          </a:p>
          <a:p>
            <a:r>
              <a:rPr kumimoji="1" lang="ja-JP" altLang="en-US" sz="2400" dirty="0">
                <a:latin typeface="ＭＳ ゴシック" panose="020B0609070205080204" pitchFamily="49" charset="-128"/>
                <a:ea typeface="ＭＳ ゴシック" panose="020B0609070205080204" pitchFamily="49" charset="-128"/>
              </a:rPr>
              <a:t>◆ 保健所本部の立ち上げ</a:t>
            </a:r>
            <a:endParaRPr kumimoji="1" lang="en-US" altLang="ja-JP" sz="2400" dirty="0">
              <a:latin typeface="ＭＳ ゴシック" panose="020B0609070205080204" pitchFamily="49" charset="-128"/>
              <a:ea typeface="ＭＳ ゴシック" panose="020B0609070205080204" pitchFamily="49" charset="-128"/>
            </a:endParaRPr>
          </a:p>
          <a:p>
            <a:r>
              <a:rPr lang="ja-JP" altLang="en-US" sz="2400" dirty="0">
                <a:latin typeface="ＭＳ ゴシック" panose="020B0609070205080204" pitchFamily="49" charset="-128"/>
                <a:ea typeface="ＭＳ ゴシック" panose="020B0609070205080204" pitchFamily="49" charset="-128"/>
              </a:rPr>
              <a:t>・</a:t>
            </a:r>
            <a:r>
              <a:rPr lang="ja-JP" altLang="en-US" b="1" dirty="0">
                <a:latin typeface="ＭＳ ゴシック" panose="020B0609070205080204" pitchFamily="49" charset="-128"/>
                <a:ea typeface="ＭＳ ゴシック" panose="020B0609070205080204" pitchFamily="49" charset="-128"/>
              </a:rPr>
              <a:t>管轄地域の保健医療活動の指揮・連絡調整</a:t>
            </a:r>
            <a:endParaRPr lang="en-US" altLang="ja-JP" b="1" dirty="0">
              <a:latin typeface="ＭＳ ゴシック" panose="020B0609070205080204" pitchFamily="49" charset="-128"/>
              <a:ea typeface="ＭＳ ゴシック" panose="020B0609070205080204" pitchFamily="49" charset="-128"/>
            </a:endParaRPr>
          </a:p>
          <a:p>
            <a:r>
              <a:rPr lang="ja-JP" altLang="en-US" b="1" dirty="0">
                <a:latin typeface="ＭＳ ゴシック" panose="020B0609070205080204" pitchFamily="49" charset="-128"/>
                <a:ea typeface="ＭＳ ゴシック" panose="020B0609070205080204" pitchFamily="49" charset="-128"/>
              </a:rPr>
              <a:t>・他部署や他機関との連絡調整、クロノロを活</a:t>
            </a:r>
            <a:endParaRPr lang="en-US" altLang="ja-JP" b="1" dirty="0">
              <a:latin typeface="ＭＳ ゴシック" panose="020B0609070205080204" pitchFamily="49" charset="-128"/>
              <a:ea typeface="ＭＳ ゴシック" panose="020B0609070205080204" pitchFamily="49" charset="-128"/>
            </a:endParaRPr>
          </a:p>
          <a:p>
            <a:r>
              <a:rPr lang="en-US" altLang="ja-JP" b="1" dirty="0">
                <a:latin typeface="ＭＳ ゴシック" panose="020B0609070205080204" pitchFamily="49" charset="-128"/>
                <a:ea typeface="ＭＳ ゴシック" panose="020B0609070205080204" pitchFamily="49" charset="-128"/>
              </a:rPr>
              <a:t>  </a:t>
            </a:r>
            <a:r>
              <a:rPr lang="ja-JP" altLang="en-US" b="1" dirty="0">
                <a:latin typeface="ＭＳ ゴシック" panose="020B0609070205080204" pitchFamily="49" charset="-128"/>
                <a:ea typeface="ＭＳ ゴシック" panose="020B0609070205080204" pitchFamily="49" charset="-128"/>
              </a:rPr>
              <a:t>用した被災情報の分析、データ活用、資機材</a:t>
            </a:r>
            <a:endParaRPr lang="en-US" altLang="ja-JP" b="1" dirty="0">
              <a:latin typeface="ＭＳ ゴシック" panose="020B0609070205080204" pitchFamily="49" charset="-128"/>
              <a:ea typeface="ＭＳ ゴシック" panose="020B0609070205080204" pitchFamily="49" charset="-128"/>
            </a:endParaRPr>
          </a:p>
          <a:p>
            <a:r>
              <a:rPr lang="ja-JP" altLang="en-US" b="1" dirty="0">
                <a:latin typeface="ＭＳ ゴシック" panose="020B0609070205080204" pitchFamily="49" charset="-128"/>
                <a:ea typeface="ＭＳ ゴシック" panose="020B0609070205080204" pitchFamily="49" charset="-128"/>
              </a:rPr>
              <a:t>　の調達等の</a:t>
            </a:r>
            <a:r>
              <a:rPr lang="ja-JP" altLang="en-US" b="1" dirty="0">
                <a:solidFill>
                  <a:srgbClr val="FF0000"/>
                </a:solidFill>
                <a:latin typeface="ＭＳ ゴシック" panose="020B0609070205080204" pitchFamily="49" charset="-128"/>
                <a:ea typeface="ＭＳ ゴシック" panose="020B0609070205080204" pitchFamily="49" charset="-128"/>
              </a:rPr>
              <a:t>総務を担当する要員</a:t>
            </a:r>
            <a:r>
              <a:rPr lang="ja-JP" altLang="en-US" b="1" dirty="0">
                <a:latin typeface="ＭＳ ゴシック" panose="020B0609070205080204" pitchFamily="49" charset="-128"/>
                <a:ea typeface="ＭＳ ゴシック" panose="020B0609070205080204" pitchFamily="49" charset="-128"/>
              </a:rPr>
              <a:t>を確保する。</a:t>
            </a:r>
            <a:endParaRPr lang="en-US" altLang="ja-JP" b="1" dirty="0">
              <a:latin typeface="ＭＳ ゴシック" panose="020B0609070205080204" pitchFamily="49" charset="-128"/>
              <a:ea typeface="ＭＳ ゴシック" panose="020B0609070205080204" pitchFamily="49" charset="-128"/>
            </a:endParaRPr>
          </a:p>
          <a:p>
            <a:endParaRPr kumimoji="1" lang="en-US" altLang="ja-JP" sz="2400" dirty="0">
              <a:latin typeface="ＭＳ ゴシック" panose="020B0609070205080204" pitchFamily="49" charset="-128"/>
              <a:ea typeface="ＭＳ ゴシック" panose="020B0609070205080204" pitchFamily="49" charset="-128"/>
            </a:endParaRPr>
          </a:p>
          <a:p>
            <a:r>
              <a:rPr lang="ja-JP" altLang="en-US" sz="2400" dirty="0">
                <a:latin typeface="ＭＳ ゴシック" panose="020B0609070205080204" pitchFamily="49" charset="-128"/>
                <a:ea typeface="ＭＳ ゴシック" panose="020B0609070205080204" pitchFamily="49" charset="-128"/>
              </a:rPr>
              <a:t>◆ 保健医療調整窓口の設置</a:t>
            </a:r>
            <a:endParaRPr lang="en-US" altLang="ja-JP" sz="2400" dirty="0">
              <a:latin typeface="ＭＳ ゴシック" panose="020B0609070205080204" pitchFamily="49" charset="-128"/>
              <a:ea typeface="ＭＳ ゴシック" panose="020B0609070205080204" pitchFamily="49" charset="-128"/>
            </a:endParaRPr>
          </a:p>
          <a:p>
            <a:endParaRPr kumimoji="1" lang="en-US" altLang="ja-JP" sz="2400" dirty="0">
              <a:latin typeface="ＭＳ ゴシック" panose="020B0609070205080204" pitchFamily="49" charset="-128"/>
              <a:ea typeface="ＭＳ ゴシック" panose="020B0609070205080204" pitchFamily="49" charset="-128"/>
            </a:endParaRPr>
          </a:p>
          <a:p>
            <a:r>
              <a:rPr kumimoji="1" lang="ja-JP" altLang="en-US" sz="2400" dirty="0">
                <a:latin typeface="ＭＳ ゴシック" panose="020B0609070205080204" pitchFamily="49" charset="-128"/>
                <a:ea typeface="ＭＳ ゴシック" panose="020B0609070205080204" pitchFamily="49" charset="-128"/>
              </a:rPr>
              <a:t>◆ 情報収集・伝達共有ラインの</a:t>
            </a:r>
            <a:endParaRPr kumimoji="1" lang="en-US" altLang="ja-JP" sz="2400" dirty="0">
              <a:latin typeface="ＭＳ ゴシック" panose="020B0609070205080204" pitchFamily="49" charset="-128"/>
              <a:ea typeface="ＭＳ ゴシック" panose="020B0609070205080204" pitchFamily="49" charset="-128"/>
            </a:endParaRPr>
          </a:p>
          <a:p>
            <a:r>
              <a:rPr kumimoji="1" lang="ja-JP" altLang="en-US" sz="2400" dirty="0">
                <a:latin typeface="ＭＳ ゴシック" panose="020B0609070205080204" pitchFamily="49" charset="-128"/>
                <a:ea typeface="ＭＳ ゴシック" panose="020B0609070205080204" pitchFamily="49" charset="-128"/>
              </a:rPr>
              <a:t>　構築及び分析</a:t>
            </a:r>
            <a:endParaRPr kumimoji="1" lang="en-US" altLang="ja-JP" sz="2400" dirty="0">
              <a:latin typeface="ＭＳ ゴシック" panose="020B0609070205080204" pitchFamily="49" charset="-128"/>
              <a:ea typeface="ＭＳ ゴシック" panose="020B0609070205080204" pitchFamily="49" charset="-128"/>
            </a:endParaRPr>
          </a:p>
          <a:p>
            <a:r>
              <a:rPr lang="ja-JP" altLang="en-US" sz="2400" dirty="0">
                <a:solidFill>
                  <a:srgbClr val="000000"/>
                </a:solidFill>
                <a:latin typeface="ＭＳ ゴシック" panose="020B0609070205080204" pitchFamily="49" charset="-128"/>
                <a:ea typeface="ＭＳ ゴシック" panose="020B0609070205080204" pitchFamily="49" charset="-128"/>
              </a:rPr>
              <a:t>・</a:t>
            </a:r>
            <a:r>
              <a:rPr lang="ja-JP" altLang="en-US" b="1" dirty="0">
                <a:solidFill>
                  <a:srgbClr val="000000"/>
                </a:solidFill>
                <a:latin typeface="ＭＳ ゴシック" panose="020B0609070205080204" pitchFamily="49" charset="-128"/>
                <a:ea typeface="ＭＳ ゴシック" panose="020B0609070205080204" pitchFamily="49" charset="-128"/>
              </a:rPr>
              <a:t>被災市町村の求めを待たずに、リエゾン</a:t>
            </a:r>
            <a:endParaRPr lang="en-US" altLang="ja-JP" b="1" dirty="0">
              <a:solidFill>
                <a:srgbClr val="000000"/>
              </a:solidFill>
              <a:latin typeface="ＭＳ ゴシック" panose="020B0609070205080204" pitchFamily="49" charset="-128"/>
              <a:ea typeface="ＭＳ ゴシック" panose="020B0609070205080204" pitchFamily="49" charset="-128"/>
            </a:endParaRPr>
          </a:p>
          <a:p>
            <a:r>
              <a:rPr lang="ja-JP" altLang="en-US" b="1" dirty="0">
                <a:solidFill>
                  <a:srgbClr val="000000"/>
                </a:solidFill>
                <a:latin typeface="ＭＳ ゴシック" panose="020B0609070205080204" pitchFamily="49" charset="-128"/>
                <a:ea typeface="ＭＳ ゴシック" panose="020B0609070205080204" pitchFamily="49" charset="-128"/>
              </a:rPr>
              <a:t>　として保健所職員を派遣し、ニーズ分析</a:t>
            </a:r>
            <a:endParaRPr lang="en-US" altLang="ja-JP" b="1" dirty="0">
              <a:solidFill>
                <a:srgbClr val="000000"/>
              </a:solidFill>
              <a:latin typeface="ＭＳ ゴシック" panose="020B0609070205080204" pitchFamily="49" charset="-128"/>
              <a:ea typeface="ＭＳ ゴシック" panose="020B0609070205080204" pitchFamily="49" charset="-128"/>
            </a:endParaRPr>
          </a:p>
          <a:p>
            <a:r>
              <a:rPr lang="ja-JP" altLang="en-US" b="1" dirty="0">
                <a:solidFill>
                  <a:srgbClr val="000000"/>
                </a:solidFill>
                <a:latin typeface="ＭＳ ゴシック" panose="020B0609070205080204" pitchFamily="49" charset="-128"/>
                <a:ea typeface="ＭＳ ゴシック" panose="020B0609070205080204" pitchFamily="49" charset="-128"/>
              </a:rPr>
              <a:t> ・災害医療に関する関係機関との体制づくり</a:t>
            </a:r>
            <a:endParaRPr lang="en-US" altLang="ja-JP" b="1" dirty="0">
              <a:solidFill>
                <a:srgbClr val="000000"/>
              </a:solidFill>
              <a:latin typeface="ＭＳ ゴシック" panose="020B0609070205080204" pitchFamily="49" charset="-128"/>
              <a:ea typeface="ＭＳ ゴシック" panose="020B0609070205080204" pitchFamily="49" charset="-128"/>
            </a:endParaRPr>
          </a:p>
          <a:p>
            <a:r>
              <a:rPr lang="ja-JP" altLang="en-US" b="1" dirty="0">
                <a:solidFill>
                  <a:srgbClr val="000000"/>
                </a:solidFill>
                <a:latin typeface="ＭＳ ゴシック" panose="020B0609070205080204" pitchFamily="49" charset="-128"/>
                <a:ea typeface="ＭＳ ゴシック" panose="020B0609070205080204" pitchFamily="49" charset="-128"/>
              </a:rPr>
              <a:t> ・保健医療活動チームに対するオリエン</a:t>
            </a:r>
            <a:endParaRPr lang="en-US" altLang="ja-JP" b="1" dirty="0">
              <a:solidFill>
                <a:srgbClr val="000000"/>
              </a:solidFill>
              <a:latin typeface="ＭＳ ゴシック" panose="020B0609070205080204" pitchFamily="49" charset="-128"/>
              <a:ea typeface="ＭＳ ゴシック" panose="020B0609070205080204" pitchFamily="49" charset="-128"/>
            </a:endParaRPr>
          </a:p>
          <a:p>
            <a:r>
              <a:rPr lang="en-US" altLang="ja-JP" b="1" dirty="0">
                <a:solidFill>
                  <a:srgbClr val="000000"/>
                </a:solidFill>
                <a:latin typeface="ＭＳ ゴシック" panose="020B0609070205080204" pitchFamily="49" charset="-128"/>
                <a:ea typeface="ＭＳ ゴシック" panose="020B0609070205080204" pitchFamily="49" charset="-128"/>
              </a:rPr>
              <a:t>   </a:t>
            </a:r>
            <a:r>
              <a:rPr lang="ja-JP" altLang="en-US" b="1" dirty="0">
                <a:solidFill>
                  <a:srgbClr val="000000"/>
                </a:solidFill>
                <a:latin typeface="ＭＳ ゴシック" panose="020B0609070205080204" pitchFamily="49" charset="-128"/>
                <a:ea typeface="ＭＳ ゴシック" panose="020B0609070205080204" pitchFamily="49" charset="-128"/>
              </a:rPr>
              <a:t>テーションやミーティングを通して連絡</a:t>
            </a:r>
            <a:endParaRPr lang="en-US" altLang="ja-JP" b="1" dirty="0">
              <a:solidFill>
                <a:srgbClr val="000000"/>
              </a:solidFill>
              <a:latin typeface="ＭＳ ゴシック" panose="020B0609070205080204" pitchFamily="49" charset="-128"/>
              <a:ea typeface="ＭＳ ゴシック" panose="020B0609070205080204" pitchFamily="49" charset="-128"/>
            </a:endParaRPr>
          </a:p>
          <a:p>
            <a:r>
              <a:rPr lang="ja-JP" altLang="en-US" b="1" dirty="0">
                <a:solidFill>
                  <a:srgbClr val="000000"/>
                </a:solidFill>
                <a:latin typeface="ＭＳ ゴシック" panose="020B0609070205080204" pitchFamily="49" charset="-128"/>
                <a:ea typeface="ＭＳ ゴシック" panose="020B0609070205080204" pitchFamily="49" charset="-128"/>
              </a:rPr>
              <a:t>　 調整</a:t>
            </a:r>
            <a:r>
              <a:rPr lang="en-US" altLang="ja-JP" b="1" dirty="0">
                <a:solidFill>
                  <a:srgbClr val="000000"/>
                </a:solidFill>
                <a:latin typeface="ＭＳ ゴシック" panose="020B0609070205080204" pitchFamily="49" charset="-128"/>
                <a:ea typeface="ＭＳ ゴシック" panose="020B0609070205080204" pitchFamily="49" charset="-128"/>
              </a:rPr>
              <a:t>		</a:t>
            </a:r>
            <a:endParaRPr kumimoji="1" lang="en-US" altLang="ja-JP" sz="2400" dirty="0">
              <a:latin typeface="ＭＳ ゴシック" panose="020B0609070205080204" pitchFamily="49" charset="-128"/>
              <a:ea typeface="ＭＳ ゴシック" panose="020B0609070205080204" pitchFamily="49" charset="-128"/>
            </a:endParaRPr>
          </a:p>
          <a:p>
            <a:endParaRPr lang="en-US" altLang="ja-JP" sz="2400" dirty="0"/>
          </a:p>
        </p:txBody>
      </p:sp>
      <p:sp>
        <p:nvSpPr>
          <p:cNvPr id="1119" name="右矢印 1"/>
          <p:cNvSpPr/>
          <p:nvPr/>
        </p:nvSpPr>
        <p:spPr>
          <a:xfrm>
            <a:off x="4557932" y="3235569"/>
            <a:ext cx="1195754" cy="2532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0" name="テキスト ボックス 6"/>
          <p:cNvSpPr txBox="1"/>
          <p:nvPr/>
        </p:nvSpPr>
        <p:spPr>
          <a:xfrm>
            <a:off x="10793939" y="76889"/>
            <a:ext cx="1298902" cy="584775"/>
          </a:xfrm>
          <a:prstGeom prst="rect">
            <a:avLst/>
          </a:prstGeom>
          <a:solidFill>
            <a:schemeClr val="bg1"/>
          </a:solidFill>
          <a:ln w="12700">
            <a:solidFill>
              <a:schemeClr val="accent1"/>
            </a:solidFill>
          </a:ln>
        </p:spPr>
        <p:txBody>
          <a:bodyPr wrap="square" rtlCol="0" anchor="ctr">
            <a:spAutoFit/>
          </a:bodyPr>
          <a:lstStyle/>
          <a:p>
            <a:pPr algn="ctr"/>
            <a:r>
              <a:rPr kumimoji="1" lang="ja-JP" altLang="en-US" sz="1600" dirty="0">
                <a:solidFill>
                  <a:srgbClr val="0000FF"/>
                </a:solidFill>
                <a:latin typeface="HG創英角ﾎﾟｯﾌﾟ体" panose="040B0A09000000000000" pitchFamily="49" charset="-128"/>
                <a:ea typeface="HG創英角ﾎﾟｯﾌﾟ体" panose="040B0A09000000000000" pitchFamily="49" charset="-128"/>
              </a:rPr>
              <a:t>マニュアル</a:t>
            </a:r>
            <a:r>
              <a:rPr kumimoji="1" lang="en-US" altLang="ja-JP" sz="1600" dirty="0">
                <a:solidFill>
                  <a:srgbClr val="0000FF"/>
                </a:solidFill>
                <a:latin typeface="HG創英角ﾎﾟｯﾌﾟ体" panose="040B0A09000000000000" pitchFamily="49" charset="-128"/>
                <a:ea typeface="HG創英角ﾎﾟｯﾌﾟ体" panose="040B0A09000000000000" pitchFamily="49" charset="-128"/>
              </a:rPr>
              <a:t>P24</a:t>
            </a:r>
            <a:r>
              <a:rPr kumimoji="1" lang="ja-JP" altLang="en-US" sz="1600" dirty="0">
                <a:solidFill>
                  <a:srgbClr val="0000FF"/>
                </a:solidFill>
                <a:latin typeface="HG創英角ﾎﾟｯﾌﾟ体" panose="040B0A09000000000000" pitchFamily="49" charset="-128"/>
                <a:ea typeface="HG創英角ﾎﾟｯﾌﾟ体" panose="040B0A09000000000000" pitchFamily="49" charset="-128"/>
              </a:rPr>
              <a:t>～</a:t>
            </a:r>
            <a:r>
              <a:rPr kumimoji="1" lang="en-US" altLang="ja-JP" sz="1600" dirty="0">
                <a:solidFill>
                  <a:srgbClr val="0000FF"/>
                </a:solidFill>
                <a:latin typeface="HG創英角ﾎﾟｯﾌﾟ体" panose="040B0A09000000000000" pitchFamily="49" charset="-128"/>
                <a:ea typeface="HG創英角ﾎﾟｯﾌﾟ体" panose="040B0A09000000000000" pitchFamily="49" charset="-128"/>
              </a:rPr>
              <a:t>P25</a:t>
            </a:r>
            <a:endParaRPr kumimoji="1" lang="ja-JP" altLang="en-US" sz="1600" dirty="0">
              <a:solidFill>
                <a:srgbClr val="0000FF"/>
              </a:solidFill>
              <a:latin typeface="HG創英角ﾎﾟｯﾌﾟ体" panose="040B0A09000000000000" pitchFamily="49" charset="-128"/>
              <a:ea typeface="HG創英角ﾎﾟｯﾌﾟ体" panose="040B0A09000000000000" pitchFamily="49" charset="-128"/>
            </a:endParaRPr>
          </a:p>
        </p:txBody>
      </p:sp>
    </p:spTree>
    <p:extLst>
      <p:ext uri="{BB962C8B-B14F-4D97-AF65-F5344CB8AC3E}">
        <p14:creationId xmlns:p14="http://schemas.microsoft.com/office/powerpoint/2010/main" val="8519387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 name="図 2"/>
          <p:cNvPicPr>
            <a:picLocks noChangeAspect="1"/>
          </p:cNvPicPr>
          <p:nvPr/>
        </p:nvPicPr>
        <p:blipFill>
          <a:blip r:embed="rId3"/>
          <a:stretch>
            <a:fillRect/>
          </a:stretch>
        </p:blipFill>
        <p:spPr>
          <a:xfrm>
            <a:off x="5655212" y="1503080"/>
            <a:ext cx="6358597" cy="3645696"/>
          </a:xfrm>
          <a:prstGeom prst="rect">
            <a:avLst/>
          </a:prstGeom>
          <a:ln>
            <a:solidFill>
              <a:schemeClr val="tx1"/>
            </a:solidFill>
          </a:ln>
        </p:spPr>
      </p:pic>
      <p:sp>
        <p:nvSpPr>
          <p:cNvPr id="1127" name="テキスト ボックス 3"/>
          <p:cNvSpPr txBox="1"/>
          <p:nvPr/>
        </p:nvSpPr>
        <p:spPr>
          <a:xfrm>
            <a:off x="182880" y="173653"/>
            <a:ext cx="5154930" cy="62170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4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市町村</a:t>
            </a:r>
            <a:r>
              <a:rPr kumimoji="1" lang="en-US" altLang="ja-JP" sz="24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◆市町村保健衛生活動体制の構築</a:t>
            </a:r>
            <a:endParaRPr kumimoji="1" lang="en-US" altLang="ja-JP" sz="24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2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・初動体制の構築</a:t>
            </a:r>
            <a:endParaRPr kumimoji="1" lang="en-US" altLang="ja-JP" sz="2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1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市町村災害対策本部の指揮下で、市町村</a:t>
            </a:r>
            <a:endParaRPr kumimoji="1" lang="en-US" altLang="ja-JP" sz="1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地域防災計画に基づき活動体制を構築</a:t>
            </a:r>
            <a:endParaRPr kumimoji="1" lang="en-US" altLang="ja-JP" sz="1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1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1800" b="1"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＊統括保健師等の機能の確保</a:t>
            </a:r>
            <a:endParaRPr kumimoji="1" lang="en-US" altLang="ja-JP" sz="1800" b="1"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・地域災害医療対策会議への出席・設置</a:t>
            </a:r>
            <a:endParaRPr kumimoji="1" lang="en-US" altLang="ja-JP" sz="2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・医師会、歯科医師会、薬剤師会、看護　</a:t>
            </a:r>
            <a:endParaRPr kumimoji="1" lang="en-US" altLang="ja-JP" sz="2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協会等に関係機関との協力体制の構築</a:t>
            </a:r>
            <a:endParaRPr kumimoji="1" lang="en-US" altLang="ja-JP" sz="2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（救護所の運営や避難所の駐在など）</a:t>
            </a:r>
            <a:endParaRPr kumimoji="1" lang="en-US" altLang="ja-JP" sz="2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・保健医療活動チームの要請検討・判</a:t>
            </a:r>
            <a:endParaRPr kumimoji="1" lang="en-US" altLang="ja-JP" sz="2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断・受入れ準備</a:t>
            </a:r>
            <a:endParaRPr kumimoji="1" lang="en-US" altLang="ja-JP" sz="2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a:t>
            </a:r>
            <a:endParaRPr kumimoji="1" lang="en-US" altLang="ja-JP" sz="2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・非常時優先業務の調整・実施判断</a:t>
            </a:r>
            <a:endParaRPr kumimoji="1" lang="en-US" altLang="ja-JP" sz="24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p:txBody>
      </p:sp>
      <p:sp>
        <p:nvSpPr>
          <p:cNvPr id="1128" name="右矢印 4"/>
          <p:cNvSpPr/>
          <p:nvPr/>
        </p:nvSpPr>
        <p:spPr>
          <a:xfrm>
            <a:off x="3052689" y="1744394"/>
            <a:ext cx="2757268" cy="3094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venir Next LT Pro Light"/>
              <a:ea typeface="+mn-ea"/>
              <a:cs typeface="+mn-cs"/>
            </a:endParaRPr>
          </a:p>
        </p:txBody>
      </p:sp>
      <p:sp>
        <p:nvSpPr>
          <p:cNvPr id="1129" name="テキスト ボックス 5"/>
          <p:cNvSpPr txBox="1"/>
          <p:nvPr/>
        </p:nvSpPr>
        <p:spPr>
          <a:xfrm>
            <a:off x="10714907" y="173653"/>
            <a:ext cx="1298902" cy="584775"/>
          </a:xfrm>
          <a:prstGeom prst="rect">
            <a:avLst/>
          </a:prstGeom>
          <a:solidFill>
            <a:schemeClr val="bg1"/>
          </a:solidFill>
          <a:ln w="12700">
            <a:solidFill>
              <a:schemeClr val="accent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00FF"/>
                </a:solidFill>
                <a:effectLst/>
                <a:uLnTx/>
                <a:uFillTx/>
                <a:latin typeface="HG創英角ﾎﾟｯﾌﾟ体" panose="040B0A09000000000000" pitchFamily="49" charset="-128"/>
                <a:ea typeface="HG創英角ﾎﾟｯﾌﾟ体" panose="040B0A09000000000000" pitchFamily="49" charset="-128"/>
                <a:cs typeface="+mn-cs"/>
              </a:rPr>
              <a:t>マニュアル</a:t>
            </a:r>
            <a:r>
              <a:rPr kumimoji="1" lang="en-US" altLang="ja-JP" sz="1600" b="0" i="0" u="none" strike="noStrike" kern="1200" cap="none" spc="0" normalizeH="0" baseline="0" noProof="0" dirty="0">
                <a:ln>
                  <a:noFill/>
                </a:ln>
                <a:solidFill>
                  <a:srgbClr val="0000FF"/>
                </a:solidFill>
                <a:effectLst/>
                <a:uLnTx/>
                <a:uFillTx/>
                <a:latin typeface="HG創英角ﾎﾟｯﾌﾟ体" panose="040B0A09000000000000" pitchFamily="49" charset="-128"/>
                <a:ea typeface="HG創英角ﾎﾟｯﾌﾟ体" panose="040B0A09000000000000" pitchFamily="49" charset="-128"/>
                <a:cs typeface="+mn-cs"/>
              </a:rPr>
              <a:t>P25</a:t>
            </a:r>
            <a:r>
              <a:rPr kumimoji="1" lang="ja-JP" altLang="en-US" sz="1600" b="0" i="0" u="none" strike="noStrike" kern="1200" cap="none" spc="0" normalizeH="0" baseline="0" noProof="0" dirty="0">
                <a:ln>
                  <a:noFill/>
                </a:ln>
                <a:solidFill>
                  <a:srgbClr val="0000FF"/>
                </a:solidFill>
                <a:effectLst/>
                <a:uLnTx/>
                <a:uFillTx/>
                <a:latin typeface="HG創英角ﾎﾟｯﾌﾟ体" panose="040B0A09000000000000" pitchFamily="49" charset="-128"/>
                <a:ea typeface="HG創英角ﾎﾟｯﾌﾟ体" panose="040B0A09000000000000" pitchFamily="49" charset="-128"/>
                <a:cs typeface="+mn-cs"/>
              </a:rPr>
              <a:t>～</a:t>
            </a:r>
            <a:r>
              <a:rPr kumimoji="1" lang="en-US" altLang="ja-JP" sz="1600" b="0" i="0" u="none" strike="noStrike" kern="1200" cap="none" spc="0" normalizeH="0" baseline="0" noProof="0" dirty="0">
                <a:ln>
                  <a:noFill/>
                </a:ln>
                <a:solidFill>
                  <a:srgbClr val="0000FF"/>
                </a:solidFill>
                <a:effectLst/>
                <a:uLnTx/>
                <a:uFillTx/>
                <a:latin typeface="HG創英角ﾎﾟｯﾌﾟ体" panose="040B0A09000000000000" pitchFamily="49" charset="-128"/>
                <a:ea typeface="HG創英角ﾎﾟｯﾌﾟ体" panose="040B0A09000000000000" pitchFamily="49" charset="-128"/>
                <a:cs typeface="+mn-cs"/>
              </a:rPr>
              <a:t>P26</a:t>
            </a:r>
            <a:endParaRPr kumimoji="1" lang="ja-JP" altLang="en-US" sz="1600" b="0" i="0" u="none" strike="noStrike" kern="1200" cap="none" spc="0" normalizeH="0" baseline="0" noProof="0" dirty="0">
              <a:ln>
                <a:noFill/>
              </a:ln>
              <a:solidFill>
                <a:srgbClr val="0000FF"/>
              </a:solidFill>
              <a:effectLst/>
              <a:uLnTx/>
              <a:uFillTx/>
              <a:latin typeface="HG創英角ﾎﾟｯﾌﾟ体" panose="040B0A09000000000000" pitchFamily="49" charset="-128"/>
              <a:ea typeface="HG創英角ﾎﾟｯﾌﾟ体" panose="040B0A09000000000000" pitchFamily="49" charset="-128"/>
              <a:cs typeface="+mn-cs"/>
            </a:endParaRPr>
          </a:p>
        </p:txBody>
      </p:sp>
    </p:spTree>
    <p:extLst>
      <p:ext uri="{BB962C8B-B14F-4D97-AF65-F5344CB8AC3E}">
        <p14:creationId xmlns:p14="http://schemas.microsoft.com/office/powerpoint/2010/main" val="10304577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5" name="円/楕円 9"/>
          <p:cNvSpPr/>
          <p:nvPr/>
        </p:nvSpPr>
        <p:spPr>
          <a:xfrm>
            <a:off x="1244640" y="1520788"/>
            <a:ext cx="5681436" cy="2664296"/>
          </a:xfrm>
          <a:prstGeom prst="ellipse">
            <a:avLst/>
          </a:prstGeom>
          <a:solidFill>
            <a:schemeClr val="accent1">
              <a:lumMod val="20000"/>
              <a:lumOff val="8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ja-JP" altLang="en-US" dirty="0"/>
          </a:p>
        </p:txBody>
      </p:sp>
      <p:sp>
        <p:nvSpPr>
          <p:cNvPr id="1136" name="テキスト ボックス 4"/>
          <p:cNvSpPr txBox="1"/>
          <p:nvPr/>
        </p:nvSpPr>
        <p:spPr>
          <a:xfrm>
            <a:off x="622928" y="4664224"/>
            <a:ext cx="11265877" cy="1938992"/>
          </a:xfrm>
          <a:prstGeom prst="rect">
            <a:avLst/>
          </a:prstGeom>
          <a:solidFill>
            <a:srgbClr val="FFFFCC"/>
          </a:solidFill>
        </p:spPr>
        <p:txBody>
          <a:bodyPr wrap="square" rtlCol="0">
            <a:spAutoFit/>
          </a:bodyPr>
          <a:lstStyle/>
          <a:p>
            <a:pPr marL="285750" indent="-285750">
              <a:buFont typeface="Wingdings" pitchFamily="2" charset="2"/>
              <a:buChar char="Ø"/>
            </a:pPr>
            <a:r>
              <a:rPr lang="ja-JP" altLang="en-US" sz="2000" b="1" dirty="0">
                <a:latin typeface="+mn-ea"/>
              </a:rPr>
              <a:t>例えば「業務分担として配置されている保健師であっても、災害時には統括保健師の指揮下に入ることができる」といった組織を変更する。</a:t>
            </a:r>
            <a:endParaRPr lang="en-US" altLang="ja-JP" sz="2000" b="1" dirty="0">
              <a:latin typeface="+mn-ea"/>
            </a:endParaRPr>
          </a:p>
          <a:p>
            <a:pPr marL="285750" indent="-285750">
              <a:buFont typeface="Wingdings" pitchFamily="2" charset="2"/>
              <a:buChar char="Ø"/>
            </a:pPr>
            <a:r>
              <a:rPr lang="ja-JP" altLang="en-US" sz="2000" b="1" dirty="0">
                <a:latin typeface="+mn-ea"/>
              </a:rPr>
              <a:t>業務分担制から地区担当制に変更し、地域住民のニーズを総合的に捉え、地域の被災状態の全体像を描く。</a:t>
            </a:r>
            <a:endParaRPr lang="en-US" altLang="ja-JP" sz="2000" b="1" dirty="0">
              <a:latin typeface="+mn-ea"/>
            </a:endParaRPr>
          </a:p>
          <a:p>
            <a:pPr marL="285750" indent="-285750">
              <a:buFont typeface="Wingdings" pitchFamily="2" charset="2"/>
              <a:buChar char="Ø"/>
            </a:pPr>
            <a:r>
              <a:rPr lang="ja-JP" altLang="en-US" sz="2000" b="1" dirty="0">
                <a:latin typeface="+mn-ea"/>
              </a:rPr>
              <a:t>保健師の活動体制と災害対策本部との一体的活動を行い、タイムリーな支援を行う。</a:t>
            </a:r>
            <a:endParaRPr lang="en-US" altLang="ja-JP" sz="2000" b="1" dirty="0">
              <a:latin typeface="+mn-ea"/>
            </a:endParaRPr>
          </a:p>
          <a:p>
            <a:pPr marL="285750" indent="-285750">
              <a:buFont typeface="Wingdings" pitchFamily="2" charset="2"/>
              <a:buChar char="Ø"/>
            </a:pPr>
            <a:r>
              <a:rPr lang="ja-JP" altLang="en-US" sz="2000" b="1" dirty="0">
                <a:latin typeface="+mn-ea"/>
              </a:rPr>
              <a:t>要請を待たずに統括保健師等を補佐するリエゾンを保健所から市町村に配置する。</a:t>
            </a:r>
          </a:p>
        </p:txBody>
      </p:sp>
      <p:sp>
        <p:nvSpPr>
          <p:cNvPr id="1137" name="円/楕円 7"/>
          <p:cNvSpPr/>
          <p:nvPr/>
        </p:nvSpPr>
        <p:spPr>
          <a:xfrm>
            <a:off x="1294098" y="2201457"/>
            <a:ext cx="3816424" cy="1512168"/>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138" name="円/楕円 6"/>
          <p:cNvSpPr/>
          <p:nvPr/>
        </p:nvSpPr>
        <p:spPr>
          <a:xfrm>
            <a:off x="1294098" y="2705513"/>
            <a:ext cx="1584176" cy="504056"/>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latin typeface="HGP創英角ﾎﾟｯﾌﾟ体" panose="040B0A00000000000000" pitchFamily="50" charset="-128"/>
                <a:ea typeface="HGP創英角ﾎﾟｯﾌﾟ体" panose="040B0A00000000000000" pitchFamily="50" charset="-128"/>
              </a:rPr>
              <a:t>保健師</a:t>
            </a:r>
          </a:p>
        </p:txBody>
      </p:sp>
      <p:sp>
        <p:nvSpPr>
          <p:cNvPr id="1139" name="テキスト ボックス 8"/>
          <p:cNvSpPr txBox="1"/>
          <p:nvPr/>
        </p:nvSpPr>
        <p:spPr>
          <a:xfrm>
            <a:off x="3067068" y="2641497"/>
            <a:ext cx="3901568" cy="830997"/>
          </a:xfrm>
          <a:prstGeom prst="rect">
            <a:avLst/>
          </a:prstGeom>
          <a:noFill/>
        </p:spPr>
        <p:txBody>
          <a:bodyPr wrap="square" rtlCol="0">
            <a:spAutoFit/>
          </a:bodyPr>
          <a:lstStyle/>
          <a:p>
            <a:r>
              <a:rPr lang="ja-JP" altLang="en-US" sz="2400" dirty="0">
                <a:latin typeface="ＭＳ ゴシック" panose="020B0609070205080204" pitchFamily="49" charset="-128"/>
                <a:ea typeface="ＭＳ ゴシック" panose="020B0609070205080204" pitchFamily="49" charset="-128"/>
              </a:rPr>
              <a:t>統括保健師の配置</a:t>
            </a:r>
            <a:endParaRPr lang="en-US" altLang="ja-JP" sz="2400" dirty="0">
              <a:latin typeface="ＭＳ ゴシック" panose="020B0609070205080204" pitchFamily="49" charset="-128"/>
              <a:ea typeface="ＭＳ ゴシック" panose="020B0609070205080204" pitchFamily="49" charset="-128"/>
            </a:endParaRPr>
          </a:p>
          <a:p>
            <a:r>
              <a:rPr lang="ja-JP" altLang="en-US" sz="2400" dirty="0">
                <a:latin typeface="ＭＳ ゴシック" panose="020B0609070205080204" pitchFamily="49" charset="-128"/>
                <a:ea typeface="ＭＳ ゴシック" panose="020B0609070205080204" pitchFamily="49" charset="-128"/>
              </a:rPr>
              <a:t>統括保健師を補佐する役割</a:t>
            </a:r>
          </a:p>
        </p:txBody>
      </p:sp>
      <p:sp>
        <p:nvSpPr>
          <p:cNvPr id="1140" name="1 つの角を切り取った四角形 10"/>
          <p:cNvSpPr/>
          <p:nvPr/>
        </p:nvSpPr>
        <p:spPr>
          <a:xfrm>
            <a:off x="9582802" y="2507704"/>
            <a:ext cx="1728192" cy="1080120"/>
          </a:xfrm>
          <a:prstGeom prst="snip1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sz="2400" b="1" dirty="0">
                <a:latin typeface="ＭＳ ゴシック" panose="020B0609070205080204" pitchFamily="49" charset="-128"/>
                <a:ea typeface="ＭＳ ゴシック" panose="020B0609070205080204" pitchFamily="49" charset="-128"/>
              </a:rPr>
              <a:t>災害対策本部</a:t>
            </a:r>
          </a:p>
        </p:txBody>
      </p:sp>
      <p:sp>
        <p:nvSpPr>
          <p:cNvPr id="1141" name="左右矢印 11"/>
          <p:cNvSpPr/>
          <p:nvPr/>
        </p:nvSpPr>
        <p:spPr>
          <a:xfrm>
            <a:off x="6883491" y="2597188"/>
            <a:ext cx="2645599" cy="90115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t>一体的</a:t>
            </a:r>
            <a:r>
              <a:rPr lang="ja-JP" altLang="en-US" b="1" dirty="0">
                <a:latin typeface="ＭＳ ゴシック" panose="020B0609070205080204" pitchFamily="49" charset="-128"/>
                <a:ea typeface="ＭＳ ゴシック" panose="020B0609070205080204" pitchFamily="49" charset="-128"/>
              </a:rPr>
              <a:t>活動</a:t>
            </a:r>
          </a:p>
        </p:txBody>
      </p:sp>
      <p:sp>
        <p:nvSpPr>
          <p:cNvPr id="1142" name="テキスト ボックス 12"/>
          <p:cNvSpPr txBox="1"/>
          <p:nvPr/>
        </p:nvSpPr>
        <p:spPr>
          <a:xfrm>
            <a:off x="6968636" y="3560358"/>
            <a:ext cx="2614166" cy="461665"/>
          </a:xfrm>
          <a:prstGeom prst="rect">
            <a:avLst/>
          </a:prstGeom>
          <a:noFill/>
        </p:spPr>
        <p:txBody>
          <a:bodyPr wrap="square" rtlCol="0">
            <a:spAutoFit/>
          </a:bodyPr>
          <a:lstStyle/>
          <a:p>
            <a:r>
              <a:rPr lang="ja-JP" altLang="en-US" sz="2400" b="1" dirty="0"/>
              <a:t>支援・情報提供</a:t>
            </a:r>
          </a:p>
        </p:txBody>
      </p:sp>
      <p:sp>
        <p:nvSpPr>
          <p:cNvPr id="1143" name="テキスト ボックス 13"/>
          <p:cNvSpPr txBox="1"/>
          <p:nvPr/>
        </p:nvSpPr>
        <p:spPr>
          <a:xfrm>
            <a:off x="7090066" y="2218073"/>
            <a:ext cx="2407616" cy="461665"/>
          </a:xfrm>
          <a:prstGeom prst="rect">
            <a:avLst/>
          </a:prstGeom>
          <a:noFill/>
        </p:spPr>
        <p:txBody>
          <a:bodyPr wrap="square" rtlCol="0">
            <a:spAutoFit/>
          </a:bodyPr>
          <a:lstStyle/>
          <a:p>
            <a:r>
              <a:rPr lang="ja-JP" altLang="en-US" sz="2400" dirty="0">
                <a:latin typeface="ＭＳ ゴシック" panose="020B0609070205080204" pitchFamily="49" charset="-128"/>
                <a:ea typeface="ＭＳ ゴシック" panose="020B0609070205080204" pitchFamily="49" charset="-128"/>
              </a:rPr>
              <a:t>情報提供・報告</a:t>
            </a:r>
          </a:p>
        </p:txBody>
      </p:sp>
      <p:sp>
        <p:nvSpPr>
          <p:cNvPr id="1144" name="テキスト ボックス 14"/>
          <p:cNvSpPr txBox="1"/>
          <p:nvPr/>
        </p:nvSpPr>
        <p:spPr>
          <a:xfrm>
            <a:off x="3384739" y="1577234"/>
            <a:ext cx="3384376" cy="830997"/>
          </a:xfrm>
          <a:prstGeom prst="rect">
            <a:avLst/>
          </a:prstGeom>
          <a:noFill/>
        </p:spPr>
        <p:txBody>
          <a:bodyPr wrap="square" rtlCol="0">
            <a:spAutoFit/>
          </a:bodyPr>
          <a:lstStyle/>
          <a:p>
            <a:r>
              <a:rPr lang="ja-JP" altLang="en-US" sz="2400" dirty="0">
                <a:latin typeface="ＭＳ ゴシック" panose="020B0609070205080204" pitchFamily="49" charset="-128"/>
                <a:ea typeface="ＭＳ ゴシック" panose="020B0609070205080204" pitchFamily="49" charset="-128"/>
              </a:rPr>
              <a:t>組織の変更・再編</a:t>
            </a:r>
            <a:endParaRPr lang="en-US" altLang="ja-JP" sz="2400" dirty="0">
              <a:latin typeface="ＭＳ ゴシック" panose="020B0609070205080204" pitchFamily="49" charset="-128"/>
              <a:ea typeface="ＭＳ ゴシック" panose="020B0609070205080204" pitchFamily="49" charset="-128"/>
            </a:endParaRPr>
          </a:p>
          <a:p>
            <a:r>
              <a:rPr lang="ja-JP" altLang="en-US" sz="2400" dirty="0">
                <a:latin typeface="ＭＳ ゴシック" panose="020B0609070205080204" pitchFamily="49" charset="-128"/>
                <a:ea typeface="ＭＳ ゴシック" panose="020B0609070205080204" pitchFamily="49" charset="-128"/>
              </a:rPr>
              <a:t>所属を超えた横の連携</a:t>
            </a:r>
          </a:p>
        </p:txBody>
      </p:sp>
      <p:sp>
        <p:nvSpPr>
          <p:cNvPr id="1145" name="スマイル 2"/>
          <p:cNvSpPr/>
          <p:nvPr/>
        </p:nvSpPr>
        <p:spPr>
          <a:xfrm>
            <a:off x="2785688" y="3596197"/>
            <a:ext cx="426559" cy="387457"/>
          </a:xfrm>
          <a:prstGeom prst="smileyFace">
            <a:avLst/>
          </a:prstGeom>
          <a:solidFill>
            <a:srgbClr val="F1CFEC"/>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146" name="テキスト ボックス 3"/>
          <p:cNvSpPr txBox="1"/>
          <p:nvPr/>
        </p:nvSpPr>
        <p:spPr>
          <a:xfrm>
            <a:off x="1390616" y="3589496"/>
            <a:ext cx="1596662" cy="461665"/>
          </a:xfrm>
          <a:prstGeom prst="rect">
            <a:avLst/>
          </a:prstGeom>
          <a:noFill/>
        </p:spPr>
        <p:txBody>
          <a:bodyPr wrap="square" rtlCol="0">
            <a:spAutoFit/>
          </a:bodyPr>
          <a:lstStyle/>
          <a:p>
            <a:r>
              <a:rPr kumimoji="1" lang="ja-JP" altLang="en-US" sz="2400" b="1" i="1" dirty="0">
                <a:solidFill>
                  <a:srgbClr val="FF0000"/>
                </a:solidFill>
              </a:rPr>
              <a:t>リエゾン</a:t>
            </a:r>
          </a:p>
        </p:txBody>
      </p:sp>
      <p:pic>
        <p:nvPicPr>
          <p:cNvPr id="1147" name="図 15"/>
          <p:cNvPicPr>
            <a:picLocks noChangeAspect="1"/>
          </p:cNvPicPr>
          <p:nvPr/>
        </p:nvPicPr>
        <p:blipFill>
          <a:blip r:embed="rId3"/>
          <a:stretch>
            <a:fillRect/>
          </a:stretch>
        </p:blipFill>
        <p:spPr>
          <a:xfrm>
            <a:off x="326074" y="3155744"/>
            <a:ext cx="1174719" cy="1200328"/>
          </a:xfrm>
          <a:prstGeom prst="rect">
            <a:avLst/>
          </a:prstGeom>
        </p:spPr>
      </p:pic>
      <p:sp>
        <p:nvSpPr>
          <p:cNvPr id="1148" name="矢印: 上カーブ 16"/>
          <p:cNvSpPr/>
          <p:nvPr/>
        </p:nvSpPr>
        <p:spPr>
          <a:xfrm rot="20892354">
            <a:off x="1106245" y="4169973"/>
            <a:ext cx="1851361" cy="273330"/>
          </a:xfrm>
          <a:prstGeom prst="curved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49" name="テキスト ボックス 18"/>
          <p:cNvSpPr txBox="1"/>
          <p:nvPr/>
        </p:nvSpPr>
        <p:spPr>
          <a:xfrm>
            <a:off x="1792449" y="306201"/>
            <a:ext cx="9084651" cy="584775"/>
          </a:xfrm>
          <a:prstGeom prst="rect">
            <a:avLst/>
          </a:prstGeom>
          <a:noFill/>
        </p:spPr>
        <p:txBody>
          <a:bodyPr wrap="square" rtlCol="0">
            <a:spAutoFit/>
          </a:bodyPr>
          <a:lstStyle/>
          <a:p>
            <a:r>
              <a:rPr lang="ja-JP" altLang="en-US" sz="3200" dirty="0">
                <a:solidFill>
                  <a:srgbClr val="0000FF"/>
                </a:solidFill>
                <a:latin typeface="ＭＳ ゴシック" panose="020B0609070205080204" pitchFamily="49" charset="-128"/>
                <a:ea typeface="ＭＳ ゴシック" panose="020B0609070205080204" pitchFamily="49" charset="-128"/>
              </a:rPr>
              <a:t>災害時の組織体制の構築－統括保健師の配置－</a:t>
            </a:r>
            <a:endParaRPr kumimoji="1" lang="ja-JP" altLang="en-US" sz="3200" dirty="0">
              <a:solidFill>
                <a:srgbClr val="0000FF"/>
              </a:solidFill>
              <a:latin typeface="ＭＳ ゴシック" panose="020B0609070205080204" pitchFamily="49" charset="-128"/>
              <a:ea typeface="ＭＳ ゴシック" panose="020B0609070205080204" pitchFamily="49" charset="-128"/>
            </a:endParaRPr>
          </a:p>
        </p:txBody>
      </p:sp>
      <p:sp>
        <p:nvSpPr>
          <p:cNvPr id="1150" name="テキスト ボックス 17"/>
          <p:cNvSpPr txBox="1"/>
          <p:nvPr/>
        </p:nvSpPr>
        <p:spPr>
          <a:xfrm>
            <a:off x="10714907" y="173653"/>
            <a:ext cx="1298902" cy="584775"/>
          </a:xfrm>
          <a:prstGeom prst="rect">
            <a:avLst/>
          </a:prstGeom>
          <a:solidFill>
            <a:schemeClr val="bg1"/>
          </a:solidFill>
          <a:ln w="12700">
            <a:solidFill>
              <a:schemeClr val="accent1"/>
            </a:solidFill>
          </a:ln>
        </p:spPr>
        <p:txBody>
          <a:bodyPr wrap="square" rtlCol="0" anchor="ctr">
            <a:spAutoFit/>
          </a:bodyPr>
          <a:lstStyle/>
          <a:p>
            <a:pPr algn="ctr"/>
            <a:r>
              <a:rPr kumimoji="1" lang="ja-JP" altLang="en-US" sz="1600" dirty="0">
                <a:solidFill>
                  <a:srgbClr val="0000FF"/>
                </a:solidFill>
                <a:latin typeface="HG創英角ﾎﾟｯﾌﾟ体" panose="040B0A09000000000000" pitchFamily="49" charset="-128"/>
                <a:ea typeface="HG創英角ﾎﾟｯﾌﾟ体" panose="040B0A09000000000000" pitchFamily="49" charset="-128"/>
              </a:rPr>
              <a:t>マニュアルなし</a:t>
            </a:r>
          </a:p>
        </p:txBody>
      </p:sp>
    </p:spTree>
    <p:extLst>
      <p:ext uri="{BB962C8B-B14F-4D97-AF65-F5344CB8AC3E}">
        <p14:creationId xmlns:p14="http://schemas.microsoft.com/office/powerpoint/2010/main" val="2061400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46"/>
                                        </p:tgtEl>
                                        <p:attrNameLst>
                                          <p:attrName>style.visibility</p:attrName>
                                        </p:attrNameLst>
                                      </p:cBhvr>
                                      <p:to>
                                        <p:strVal val="visible"/>
                                      </p:to>
                                    </p:set>
                                    <p:animEffect transition="in" filter="fade">
                                      <p:cBhvr>
                                        <p:cTn id="7" dur="500"/>
                                        <p:tgtEl>
                                          <p:spTgt spid="1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56" name="図表 6"/>
          <p:cNvGraphicFramePr/>
          <p:nvPr/>
        </p:nvGraphicFramePr>
        <p:xfrm>
          <a:off x="1197034" y="2252749"/>
          <a:ext cx="3125952" cy="2317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58" name="図 12"/>
          <p:cNvPicPr/>
          <p:nvPr/>
        </p:nvPicPr>
        <p:blipFill>
          <a:blip r:embed="rId8"/>
          <a:stretch>
            <a:fillRect/>
          </a:stretch>
        </p:blipFill>
        <p:spPr>
          <a:xfrm>
            <a:off x="5107086" y="743177"/>
            <a:ext cx="6565171" cy="4420671"/>
          </a:xfrm>
          <a:prstGeom prst="rect">
            <a:avLst/>
          </a:prstGeom>
          <a:noFill/>
          <a:ln>
            <a:noFill/>
          </a:ln>
        </p:spPr>
      </p:pic>
      <p:sp>
        <p:nvSpPr>
          <p:cNvPr id="1159" name="テキスト ボックス 4"/>
          <p:cNvSpPr txBox="1"/>
          <p:nvPr/>
        </p:nvSpPr>
        <p:spPr>
          <a:xfrm>
            <a:off x="731008" y="298680"/>
            <a:ext cx="4376078" cy="523220"/>
          </a:xfrm>
          <a:prstGeom prst="rect">
            <a:avLst/>
          </a:prstGeom>
          <a:noFill/>
          <a:ln w="15875">
            <a:solidFill>
              <a:schemeClr val="accent1">
                <a:shade val="50000"/>
              </a:schemeClr>
            </a:solidFill>
          </a:ln>
        </p:spPr>
        <p:txBody>
          <a:bodyPr wrap="square" rtlCol="0">
            <a:spAutoFit/>
          </a:bodyPr>
          <a:lstStyle/>
          <a:p>
            <a:r>
              <a:rPr lang="en-US" altLang="ja-JP" sz="2800" b="1" dirty="0">
                <a:latin typeface="ＭＳ ゴシック" panose="020B0609070205080204" pitchFamily="49" charset="-128"/>
                <a:ea typeface="ＭＳ ゴシック" panose="020B0609070205080204" pitchFamily="49" charset="-128"/>
              </a:rPr>
              <a:t>Ⅱ</a:t>
            </a:r>
            <a:r>
              <a:rPr lang="ja-JP" altLang="en-US" sz="2800" b="1" dirty="0">
                <a:latin typeface="ＭＳ ゴシック" panose="020B0609070205080204" pitchFamily="49" charset="-128"/>
                <a:ea typeface="ＭＳ ゴシック" panose="020B0609070205080204" pitchFamily="49" charset="-128"/>
              </a:rPr>
              <a:t>　情報収集、対策立案</a:t>
            </a:r>
            <a:endParaRPr lang="en-US" altLang="ja-JP" sz="2800" b="1" dirty="0">
              <a:latin typeface="ＭＳ ゴシック" panose="020B0609070205080204" pitchFamily="49" charset="-128"/>
              <a:ea typeface="ＭＳ ゴシック" panose="020B0609070205080204" pitchFamily="49" charset="-128"/>
            </a:endParaRPr>
          </a:p>
        </p:txBody>
      </p:sp>
      <p:sp>
        <p:nvSpPr>
          <p:cNvPr id="1160" name="テキスト ボックス 7"/>
          <p:cNvSpPr txBox="1"/>
          <p:nvPr/>
        </p:nvSpPr>
        <p:spPr>
          <a:xfrm>
            <a:off x="303103" y="989012"/>
            <a:ext cx="5626197" cy="1015663"/>
          </a:xfrm>
          <a:prstGeom prst="rect">
            <a:avLst/>
          </a:prstGeom>
          <a:noFill/>
        </p:spPr>
        <p:txBody>
          <a:bodyPr wrap="square" rtlCol="0">
            <a:spAutoFit/>
          </a:bodyPr>
          <a:lstStyle/>
          <a:p>
            <a:r>
              <a:rPr kumimoji="1" lang="ja-JP" altLang="en-US" sz="2000" b="1" dirty="0">
                <a:latin typeface="ＭＳ ゴシック" panose="020B0609070205080204" pitchFamily="49" charset="-128"/>
                <a:ea typeface="ＭＳ ゴシック" panose="020B0609070205080204" pitchFamily="49" charset="-128"/>
              </a:rPr>
              <a:t>■ 情報収集から対策立案、対策の実施、</a:t>
            </a:r>
            <a:endParaRPr kumimoji="1" lang="en-US" altLang="ja-JP" sz="2000" b="1" dirty="0">
              <a:latin typeface="ＭＳ ゴシック" panose="020B0609070205080204" pitchFamily="49" charset="-128"/>
              <a:ea typeface="ＭＳ ゴシック" panose="020B0609070205080204" pitchFamily="49" charset="-128"/>
            </a:endParaRPr>
          </a:p>
          <a:p>
            <a:r>
              <a:rPr kumimoji="1" lang="ja-JP" altLang="en-US" sz="2000" b="1" dirty="0">
                <a:latin typeface="ＭＳ ゴシック" panose="020B0609070205080204" pitchFamily="49" charset="-128"/>
                <a:ea typeface="ＭＳ ゴシック" panose="020B0609070205080204" pitchFamily="49" charset="-128"/>
              </a:rPr>
              <a:t>　評価に至る一連の過程（</a:t>
            </a:r>
            <a:r>
              <a:rPr lang="en-US" altLang="ja-JP" sz="2000" b="1" dirty="0">
                <a:latin typeface="ＭＳ ゴシック" panose="020B0609070205080204" pitchFamily="49" charset="-128"/>
                <a:ea typeface="ＭＳ ゴシック" panose="020B0609070205080204" pitchFamily="49" charset="-128"/>
              </a:rPr>
              <a:t>PDCA</a:t>
            </a:r>
            <a:r>
              <a:rPr lang="ja-JP" altLang="en-US" sz="2000" b="1" dirty="0">
                <a:latin typeface="ＭＳ ゴシック" panose="020B0609070205080204" pitchFamily="49" charset="-128"/>
                <a:ea typeface="ＭＳ ゴシック" panose="020B0609070205080204" pitchFamily="49" charset="-128"/>
              </a:rPr>
              <a:t>サイクル）</a:t>
            </a:r>
            <a:endParaRPr lang="en-US" altLang="ja-JP" sz="2000" b="1" dirty="0">
              <a:latin typeface="ＭＳ ゴシック" panose="020B0609070205080204" pitchFamily="49" charset="-128"/>
              <a:ea typeface="ＭＳ ゴシック" panose="020B0609070205080204" pitchFamily="49" charset="-128"/>
            </a:endParaRPr>
          </a:p>
          <a:p>
            <a:r>
              <a:rPr lang="ja-JP" altLang="en-US" sz="2000" b="1" dirty="0">
                <a:latin typeface="ＭＳ ゴシック" panose="020B0609070205080204" pitchFamily="49" charset="-128"/>
                <a:ea typeface="ＭＳ ゴシック" panose="020B0609070205080204" pitchFamily="49" charset="-128"/>
              </a:rPr>
              <a:t>　を回し続けながら災害対応を行う。</a:t>
            </a:r>
            <a:endParaRPr kumimoji="1" lang="ja-JP" altLang="en-US" sz="2000" b="1" dirty="0">
              <a:latin typeface="ＭＳ ゴシック" panose="020B0609070205080204" pitchFamily="49" charset="-128"/>
              <a:ea typeface="ＭＳ ゴシック" panose="020B0609070205080204" pitchFamily="49" charset="-128"/>
            </a:endParaRPr>
          </a:p>
        </p:txBody>
      </p:sp>
      <p:sp>
        <p:nvSpPr>
          <p:cNvPr id="1161" name="テキスト ボックス 9"/>
          <p:cNvSpPr txBox="1"/>
          <p:nvPr/>
        </p:nvSpPr>
        <p:spPr>
          <a:xfrm>
            <a:off x="277478" y="4933015"/>
            <a:ext cx="11394779" cy="1200329"/>
          </a:xfrm>
          <a:prstGeom prst="rect">
            <a:avLst/>
          </a:prstGeom>
          <a:noFill/>
        </p:spPr>
        <p:txBody>
          <a:bodyPr wrap="square" rtlCol="0">
            <a:spAutoFit/>
          </a:bodyPr>
          <a:lstStyle/>
          <a:p>
            <a:r>
              <a:rPr kumimoji="1" lang="ja-JP" altLang="en-US" dirty="0">
                <a:latin typeface="ＭＳ ゴシック" panose="020B0609070205080204" pitchFamily="49" charset="-128"/>
                <a:ea typeface="ＭＳ ゴシック" panose="020B0609070205080204" pitchFamily="49" charset="-128"/>
              </a:rPr>
              <a:t>・情報収集様式は都道府県単位で統一した様式が望ましい。</a:t>
            </a:r>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・都道府県・保健所は、情報収集のため、</a:t>
            </a:r>
            <a:r>
              <a:rPr kumimoji="1" lang="ja-JP" altLang="en-US" dirty="0">
                <a:solidFill>
                  <a:srgbClr val="FF0000"/>
                </a:solidFill>
                <a:latin typeface="ＭＳ ゴシック" panose="020B0609070205080204" pitchFamily="49" charset="-128"/>
                <a:ea typeface="ＭＳ ゴシック" panose="020B0609070205080204" pitchFamily="49" charset="-128"/>
              </a:rPr>
              <a:t>市町村からの求めを待つことなく（プッシュ型）</a:t>
            </a:r>
            <a:r>
              <a:rPr kumimoji="1" lang="ja-JP" altLang="en-US" dirty="0">
                <a:latin typeface="ＭＳ ゴシック" panose="020B0609070205080204" pitchFamily="49" charset="-128"/>
                <a:ea typeface="ＭＳ ゴシック" panose="020B0609070205080204" pitchFamily="49" charset="-128"/>
              </a:rPr>
              <a:t>リエゾンを派遣</a:t>
            </a:r>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・市町村は、避難所等地域の健康課題の把握、避難行動要支援者の安否確認、要配慮者への支援が重要</a:t>
            </a:r>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・情報発信は、広くかつタイムリーに地域住民に周知できるよう、文字、音声、多言語など様々な方法で行う。</a:t>
            </a:r>
            <a:endParaRPr kumimoji="1" lang="en-US" altLang="ja-JP" dirty="0">
              <a:latin typeface="ＭＳ ゴシック" panose="020B0609070205080204" pitchFamily="49" charset="-128"/>
              <a:ea typeface="ＭＳ ゴシック" panose="020B0609070205080204" pitchFamily="49" charset="-128"/>
            </a:endParaRPr>
          </a:p>
        </p:txBody>
      </p:sp>
      <p:sp>
        <p:nvSpPr>
          <p:cNvPr id="1162" name="テキスト ボックス 11"/>
          <p:cNvSpPr txBox="1"/>
          <p:nvPr/>
        </p:nvSpPr>
        <p:spPr>
          <a:xfrm>
            <a:off x="10733989" y="140267"/>
            <a:ext cx="1298902" cy="584775"/>
          </a:xfrm>
          <a:prstGeom prst="rect">
            <a:avLst/>
          </a:prstGeom>
          <a:solidFill>
            <a:schemeClr val="bg1"/>
          </a:solidFill>
          <a:ln w="12700">
            <a:solidFill>
              <a:schemeClr val="accent1"/>
            </a:solidFill>
          </a:ln>
        </p:spPr>
        <p:txBody>
          <a:bodyPr wrap="square" rtlCol="0" anchor="ctr">
            <a:spAutoFit/>
          </a:bodyPr>
          <a:lstStyle/>
          <a:p>
            <a:pPr algn="ctr"/>
            <a:r>
              <a:rPr kumimoji="1" lang="ja-JP" altLang="en-US" sz="1600" dirty="0">
                <a:solidFill>
                  <a:srgbClr val="0000FF"/>
                </a:solidFill>
                <a:latin typeface="HG創英角ﾎﾟｯﾌﾟ体" panose="040B0A09000000000000" pitchFamily="49" charset="-128"/>
                <a:ea typeface="HG創英角ﾎﾟｯﾌﾟ体" panose="040B0A09000000000000" pitchFamily="49" charset="-128"/>
              </a:rPr>
              <a:t>マニュアル</a:t>
            </a:r>
            <a:r>
              <a:rPr kumimoji="1" lang="en-US" altLang="ja-JP" sz="1600" dirty="0">
                <a:solidFill>
                  <a:srgbClr val="0000FF"/>
                </a:solidFill>
                <a:latin typeface="HG創英角ﾎﾟｯﾌﾟ体" panose="040B0A09000000000000" pitchFamily="49" charset="-128"/>
                <a:ea typeface="HG創英角ﾎﾟｯﾌﾟ体" panose="040B0A09000000000000" pitchFamily="49" charset="-128"/>
              </a:rPr>
              <a:t>P26</a:t>
            </a:r>
            <a:r>
              <a:rPr kumimoji="1" lang="ja-JP" altLang="en-US" sz="1600" dirty="0">
                <a:solidFill>
                  <a:srgbClr val="0000FF"/>
                </a:solidFill>
                <a:latin typeface="HG創英角ﾎﾟｯﾌﾟ体" panose="040B0A09000000000000" pitchFamily="49" charset="-128"/>
                <a:ea typeface="HG創英角ﾎﾟｯﾌﾟ体" panose="040B0A09000000000000" pitchFamily="49" charset="-128"/>
              </a:rPr>
              <a:t>～</a:t>
            </a:r>
          </a:p>
        </p:txBody>
      </p:sp>
    </p:spTree>
    <p:extLst>
      <p:ext uri="{BB962C8B-B14F-4D97-AF65-F5344CB8AC3E}">
        <p14:creationId xmlns:p14="http://schemas.microsoft.com/office/powerpoint/2010/main" val="29886786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8" name="テキスト ボックス 1"/>
          <p:cNvSpPr txBox="1"/>
          <p:nvPr/>
        </p:nvSpPr>
        <p:spPr>
          <a:xfrm>
            <a:off x="626257" y="447050"/>
            <a:ext cx="4242923" cy="523220"/>
          </a:xfrm>
          <a:prstGeom prst="rect">
            <a:avLst/>
          </a:prstGeom>
          <a:noFill/>
          <a:ln w="15875">
            <a:solidFill>
              <a:schemeClr val="accent1">
                <a:shade val="5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Ⅲ</a:t>
            </a:r>
            <a:r>
              <a:rPr kumimoji="1" lang="ja-JP" altLang="en-US" sz="2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災害時の医療対策</a:t>
            </a:r>
            <a:endParaRPr kumimoji="1" lang="en-US" altLang="ja-JP" sz="2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p:txBody>
      </p:sp>
      <p:sp>
        <p:nvSpPr>
          <p:cNvPr id="1169" name="テキスト ボックス 4"/>
          <p:cNvSpPr txBox="1"/>
          <p:nvPr/>
        </p:nvSpPr>
        <p:spPr>
          <a:xfrm>
            <a:off x="308610" y="1502688"/>
            <a:ext cx="4560570" cy="480131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地域医療計画及び地域防災計画に基</a:t>
            </a:r>
            <a:r>
              <a:rPr kumimoji="1" lang="ja-JP" altLang="en-US" sz="1800" b="0" i="0" u="none" strike="noStrike" kern="1200" cap="none" spc="0" normalizeH="0" baseline="0" noProof="0" dirty="0" err="1">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づ</a:t>
            </a:r>
            <a:endParaRPr kumimoji="1" lang="en-US" altLang="ja-JP" sz="18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き、医療対策を実施する。詳細について</a:t>
            </a:r>
            <a:endParaRPr kumimoji="1" lang="en-US" altLang="ja-JP" sz="18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は、各都道府県及び市町村地域防災計画</a:t>
            </a:r>
            <a:endParaRPr kumimoji="1" lang="en-US" altLang="ja-JP" sz="18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による。</a:t>
            </a:r>
            <a:endParaRPr kumimoji="1" lang="en-US" altLang="ja-JP" sz="18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医療提供体制の構築</a:t>
            </a:r>
            <a:endParaRPr kumimoji="1" lang="en-US" altLang="ja-JP" sz="18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災害医療コーディネーター、災害拠点</a:t>
            </a:r>
            <a:endParaRPr kumimoji="1" lang="en-US" altLang="ja-JP" sz="18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病院、医師会、歯科医師会、薬剤師会、</a:t>
            </a:r>
            <a:endParaRPr kumimoji="1" lang="en-US" altLang="ja-JP" sz="18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消防、</a:t>
            </a:r>
            <a:r>
              <a:rPr kumimoji="1" lang="en-US" altLang="ja-JP" sz="18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DMAT</a:t>
            </a:r>
            <a:r>
              <a:rPr kumimoji="1" lang="ja-JP" altLang="en-US" sz="18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等チームとの連携・協力体制</a:t>
            </a:r>
            <a:endParaRPr kumimoji="1" lang="en-US" altLang="ja-JP" sz="18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医療機関の稼働状況の把握、医療救護</a:t>
            </a:r>
            <a:endParaRPr kumimoji="1" lang="en-US" altLang="ja-JP" sz="18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所、巡回診察、医薬品・医療用資機材等</a:t>
            </a:r>
            <a:endParaRPr kumimoji="1" lang="en-US" altLang="ja-JP" sz="18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の確保・供給</a:t>
            </a:r>
            <a:endParaRPr kumimoji="1" lang="en-US" altLang="ja-JP" sz="18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救護所を設置した場合、地域の医療機</a:t>
            </a:r>
            <a:endParaRPr kumimoji="1" lang="en-US" altLang="ja-JP" sz="18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能の回復状況をみながら、通常の医療体</a:t>
            </a:r>
            <a:endParaRPr kumimoji="1" lang="en-US" altLang="ja-JP" sz="18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制への移行に向けた支援を行う。</a:t>
            </a:r>
          </a:p>
        </p:txBody>
      </p:sp>
      <p:pic>
        <p:nvPicPr>
          <p:cNvPr id="1170" name="図 6"/>
          <p:cNvPicPr/>
          <p:nvPr/>
        </p:nvPicPr>
        <p:blipFill>
          <a:blip r:embed="rId3"/>
          <a:stretch>
            <a:fillRect/>
          </a:stretch>
        </p:blipFill>
        <p:spPr>
          <a:xfrm>
            <a:off x="5325890" y="258060"/>
            <a:ext cx="6426556" cy="6599940"/>
          </a:xfrm>
          <a:prstGeom prst="rect">
            <a:avLst/>
          </a:prstGeom>
          <a:noFill/>
          <a:ln>
            <a:noFill/>
          </a:ln>
        </p:spPr>
      </p:pic>
      <p:sp>
        <p:nvSpPr>
          <p:cNvPr id="1171" name="テキスト ボックス 5"/>
          <p:cNvSpPr txBox="1"/>
          <p:nvPr/>
        </p:nvSpPr>
        <p:spPr>
          <a:xfrm>
            <a:off x="11085341" y="138443"/>
            <a:ext cx="1007499" cy="461665"/>
          </a:xfrm>
          <a:prstGeom prst="rect">
            <a:avLst/>
          </a:prstGeom>
          <a:solidFill>
            <a:schemeClr val="bg1"/>
          </a:solidFill>
          <a:ln w="12700">
            <a:solidFill>
              <a:schemeClr val="accent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00FF"/>
                </a:solidFill>
                <a:effectLst/>
                <a:uLnTx/>
                <a:uFillTx/>
                <a:latin typeface="HG創英角ﾎﾟｯﾌﾟ体" panose="040B0A09000000000000" pitchFamily="49" charset="-128"/>
                <a:ea typeface="HG創英角ﾎﾟｯﾌﾟ体" panose="040B0A09000000000000" pitchFamily="49" charset="-128"/>
                <a:cs typeface="+mn-cs"/>
              </a:rPr>
              <a:t>マニュアル</a:t>
            </a:r>
            <a:r>
              <a:rPr kumimoji="1" lang="en-US" altLang="ja-JP" sz="1200" b="0" i="0" u="none" strike="noStrike" kern="1200" cap="none" spc="0" normalizeH="0" baseline="0" noProof="0" dirty="0">
                <a:ln>
                  <a:noFill/>
                </a:ln>
                <a:solidFill>
                  <a:srgbClr val="0000FF"/>
                </a:solidFill>
                <a:effectLst/>
                <a:uLnTx/>
                <a:uFillTx/>
                <a:latin typeface="HG創英角ﾎﾟｯﾌﾟ体" panose="040B0A09000000000000" pitchFamily="49" charset="-128"/>
                <a:ea typeface="HG創英角ﾎﾟｯﾌﾟ体" panose="040B0A09000000000000" pitchFamily="49" charset="-128"/>
                <a:cs typeface="+mn-cs"/>
              </a:rPr>
              <a:t>P31</a:t>
            </a:r>
            <a:r>
              <a:rPr kumimoji="1" lang="ja-JP" altLang="en-US" sz="1200" b="0" i="0" u="none" strike="noStrike" kern="1200" cap="none" spc="0" normalizeH="0" baseline="0" noProof="0" dirty="0">
                <a:ln>
                  <a:noFill/>
                </a:ln>
                <a:solidFill>
                  <a:srgbClr val="0000FF"/>
                </a:solidFill>
                <a:effectLst/>
                <a:uLnTx/>
                <a:uFillTx/>
                <a:latin typeface="HG創英角ﾎﾟｯﾌﾟ体" panose="040B0A09000000000000" pitchFamily="49" charset="-128"/>
                <a:ea typeface="HG創英角ﾎﾟｯﾌﾟ体" panose="040B0A09000000000000" pitchFamily="49" charset="-128"/>
                <a:cs typeface="+mn-cs"/>
              </a:rPr>
              <a:t>～</a:t>
            </a:r>
          </a:p>
        </p:txBody>
      </p:sp>
    </p:spTree>
    <p:extLst>
      <p:ext uri="{BB962C8B-B14F-4D97-AF65-F5344CB8AC3E}">
        <p14:creationId xmlns:p14="http://schemas.microsoft.com/office/powerpoint/2010/main" val="28508245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 name="テキスト ボックス 1"/>
          <p:cNvSpPr txBox="1"/>
          <p:nvPr/>
        </p:nvSpPr>
        <p:spPr>
          <a:xfrm>
            <a:off x="2524125" y="221010"/>
            <a:ext cx="7463937" cy="523220"/>
          </a:xfrm>
          <a:prstGeom prst="rect">
            <a:avLst/>
          </a:prstGeom>
          <a:noFill/>
          <a:ln w="15875">
            <a:solidFill>
              <a:schemeClr val="accent1">
                <a:shade val="50000"/>
              </a:schemeClr>
            </a:solidFill>
          </a:ln>
        </p:spPr>
        <p:txBody>
          <a:bodyPr wrap="square" rtlCol="0">
            <a:spAutoFit/>
          </a:bodyPr>
          <a:lstStyle/>
          <a:p>
            <a:r>
              <a:rPr lang="en-US" altLang="ja-JP" sz="2800" b="1" dirty="0">
                <a:latin typeface="ＭＳ ゴシック" panose="020B0609070205080204" pitchFamily="49" charset="-128"/>
                <a:ea typeface="ＭＳ ゴシック" panose="020B0609070205080204" pitchFamily="49" charset="-128"/>
              </a:rPr>
              <a:t>Ⅳ</a:t>
            </a:r>
            <a:r>
              <a:rPr lang="ja-JP" altLang="en-US" sz="2800" b="1" dirty="0">
                <a:latin typeface="ＭＳ ゴシック" panose="020B0609070205080204" pitchFamily="49" charset="-128"/>
                <a:ea typeface="ＭＳ ゴシック" panose="020B0609070205080204" pitchFamily="49" charset="-128"/>
              </a:rPr>
              <a:t>　急性期・亜急性期における保健予防対策</a:t>
            </a:r>
            <a:endParaRPr lang="en-US" altLang="ja-JP" sz="2800" b="1" dirty="0">
              <a:latin typeface="ＭＳ ゴシック" panose="020B0609070205080204" pitchFamily="49" charset="-128"/>
              <a:ea typeface="ＭＳ ゴシック" panose="020B0609070205080204" pitchFamily="49" charset="-128"/>
            </a:endParaRPr>
          </a:p>
        </p:txBody>
      </p:sp>
      <p:pic>
        <p:nvPicPr>
          <p:cNvPr id="1178" name="図 3" descr="テキスト が含まれている画像_x000a__x000a_自動的に生成された説明"/>
          <p:cNvPicPr>
            <a:picLocks noChangeAspect="1"/>
          </p:cNvPicPr>
          <p:nvPr/>
        </p:nvPicPr>
        <p:blipFill>
          <a:blip r:embed="rId3"/>
          <a:stretch>
            <a:fillRect/>
          </a:stretch>
        </p:blipFill>
        <p:spPr>
          <a:xfrm>
            <a:off x="2221230" y="1988820"/>
            <a:ext cx="9970770" cy="4869180"/>
          </a:xfrm>
          <a:prstGeom prst="rect">
            <a:avLst/>
          </a:prstGeom>
        </p:spPr>
      </p:pic>
      <p:sp>
        <p:nvSpPr>
          <p:cNvPr id="1179" name="テキスト ボックス 4"/>
          <p:cNvSpPr txBox="1"/>
          <p:nvPr/>
        </p:nvSpPr>
        <p:spPr>
          <a:xfrm>
            <a:off x="371328" y="1071295"/>
            <a:ext cx="11586210" cy="1015663"/>
          </a:xfrm>
          <a:prstGeom prst="rect">
            <a:avLst/>
          </a:prstGeom>
          <a:noFill/>
          <a:ln w="15875">
            <a:noFill/>
          </a:ln>
        </p:spPr>
        <p:txBody>
          <a:bodyPr wrap="square" rtlCol="0">
            <a:spAutoFit/>
          </a:bodyPr>
          <a:lstStyle/>
          <a:p>
            <a:r>
              <a:rPr kumimoji="1" lang="ja-JP" altLang="en-US" sz="2000" b="1" dirty="0">
                <a:latin typeface="ＭＳ ゴシック" panose="020B0609070205080204" pitchFamily="49" charset="-128"/>
                <a:ea typeface="ＭＳ ゴシック" panose="020B0609070205080204" pitchFamily="49" charset="-128"/>
              </a:rPr>
              <a:t>■ 避難所等巡回体制の構築、避難所等におけるアセスメント、保健予防対策の立案を行う。</a:t>
            </a:r>
            <a:endParaRPr kumimoji="1" lang="en-US" altLang="ja-JP" sz="2000" b="1" dirty="0">
              <a:latin typeface="ＭＳ ゴシック" panose="020B0609070205080204" pitchFamily="49" charset="-128"/>
              <a:ea typeface="ＭＳ ゴシック" panose="020B0609070205080204" pitchFamily="49" charset="-128"/>
            </a:endParaRPr>
          </a:p>
          <a:p>
            <a:r>
              <a:rPr lang="ja-JP" altLang="en-US" sz="2000" b="1" dirty="0">
                <a:latin typeface="ＭＳ ゴシック" panose="020B0609070205080204" pitchFamily="49" charset="-128"/>
                <a:ea typeface="ＭＳ ゴシック" panose="020B0609070205080204" pitchFamily="49" charset="-128"/>
              </a:rPr>
              <a:t>■ マニュアルでは、各項目に「チェック項目」「症状」「保健衛生部局・保健所本部における対策</a:t>
            </a:r>
            <a:endParaRPr lang="en-US" altLang="ja-JP" sz="2000" b="1" dirty="0">
              <a:latin typeface="ＭＳ ゴシック" panose="020B0609070205080204" pitchFamily="49" charset="-128"/>
              <a:ea typeface="ＭＳ ゴシック" panose="020B0609070205080204" pitchFamily="49" charset="-128"/>
            </a:endParaRPr>
          </a:p>
          <a:p>
            <a:r>
              <a:rPr lang="ja-JP" altLang="en-US" sz="2000" b="1" dirty="0">
                <a:latin typeface="ＭＳ ゴシック" panose="020B0609070205080204" pitchFamily="49" charset="-128"/>
                <a:ea typeface="ＭＳ ゴシック" panose="020B0609070205080204" pitchFamily="49" charset="-128"/>
              </a:rPr>
              <a:t>　の立案」「保健指導」等を表記。「課題あり」場合は「✔」をつけその対応を行う。</a:t>
            </a:r>
          </a:p>
        </p:txBody>
      </p:sp>
      <p:sp>
        <p:nvSpPr>
          <p:cNvPr id="1180" name="テキスト ボックス 5"/>
          <p:cNvSpPr txBox="1"/>
          <p:nvPr/>
        </p:nvSpPr>
        <p:spPr>
          <a:xfrm>
            <a:off x="228600" y="3217084"/>
            <a:ext cx="2602230" cy="1754326"/>
          </a:xfrm>
          <a:prstGeom prst="rect">
            <a:avLst/>
          </a:prstGeom>
          <a:noFill/>
        </p:spPr>
        <p:txBody>
          <a:bodyPr wrap="square" rtlCol="0">
            <a:spAutoFit/>
          </a:bodyPr>
          <a:lstStyle/>
          <a:p>
            <a:r>
              <a:rPr kumimoji="1" lang="ja-JP" altLang="en-US" b="1" dirty="0">
                <a:solidFill>
                  <a:srgbClr val="0000FF"/>
                </a:solidFill>
              </a:rPr>
              <a:t>①深部静脈血栓症（</a:t>
            </a:r>
            <a:r>
              <a:rPr lang="en-US" altLang="ja-JP" b="1" dirty="0">
                <a:solidFill>
                  <a:srgbClr val="0000FF"/>
                </a:solidFill>
              </a:rPr>
              <a:t>DVT</a:t>
            </a:r>
            <a:r>
              <a:rPr lang="ja-JP" altLang="en-US" b="1" dirty="0">
                <a:solidFill>
                  <a:srgbClr val="0000FF"/>
                </a:solidFill>
              </a:rPr>
              <a:t>）②低体温症</a:t>
            </a:r>
            <a:endParaRPr lang="en-US" altLang="ja-JP" b="1" dirty="0">
              <a:solidFill>
                <a:srgbClr val="0000FF"/>
              </a:solidFill>
            </a:endParaRPr>
          </a:p>
          <a:p>
            <a:r>
              <a:rPr lang="ja-JP" altLang="en-US" b="1" dirty="0">
                <a:solidFill>
                  <a:srgbClr val="0000FF"/>
                </a:solidFill>
              </a:rPr>
              <a:t>③熱中症④一酸化炭素中毒⑤粉じん⑥便秘</a:t>
            </a:r>
            <a:endParaRPr lang="en-US" altLang="ja-JP" b="1" dirty="0">
              <a:solidFill>
                <a:srgbClr val="0000FF"/>
              </a:solidFill>
            </a:endParaRPr>
          </a:p>
          <a:p>
            <a:r>
              <a:rPr lang="ja-JP" altLang="en-US" b="1" dirty="0">
                <a:solidFill>
                  <a:srgbClr val="0000FF"/>
                </a:solidFill>
              </a:rPr>
              <a:t>⑦慢性疾患⑧生活不活発病</a:t>
            </a:r>
            <a:endParaRPr kumimoji="1" lang="ja-JP" altLang="en-US" b="1" dirty="0">
              <a:solidFill>
                <a:srgbClr val="0000FF"/>
              </a:solidFill>
            </a:endParaRPr>
          </a:p>
        </p:txBody>
      </p:sp>
      <p:sp>
        <p:nvSpPr>
          <p:cNvPr id="1181" name="吹き出し: 角を丸めた四角形 6"/>
          <p:cNvSpPr/>
          <p:nvPr/>
        </p:nvSpPr>
        <p:spPr>
          <a:xfrm>
            <a:off x="137160" y="3108320"/>
            <a:ext cx="2693670" cy="1863090"/>
          </a:xfrm>
          <a:prstGeom prst="wedgeRoundRectCallout">
            <a:avLst>
              <a:gd name="adj1" fmla="val 48443"/>
              <a:gd name="adj2" fmla="val 74770"/>
              <a:gd name="adj3" fmla="val 16667"/>
            </a:avLst>
          </a:prstGeom>
          <a:solidFill>
            <a:srgbClr val="FFFF00">
              <a:alpha val="2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82" name="テキスト ボックス 7"/>
          <p:cNvSpPr txBox="1"/>
          <p:nvPr/>
        </p:nvSpPr>
        <p:spPr>
          <a:xfrm>
            <a:off x="3388996" y="2891150"/>
            <a:ext cx="1817370" cy="1754326"/>
          </a:xfrm>
          <a:prstGeom prst="rect">
            <a:avLst/>
          </a:prstGeom>
          <a:noFill/>
        </p:spPr>
        <p:txBody>
          <a:bodyPr wrap="square" rtlCol="0">
            <a:spAutoFit/>
          </a:bodyPr>
          <a:lstStyle/>
          <a:p>
            <a:r>
              <a:rPr kumimoji="1" lang="ja-JP" altLang="en-US" b="1" dirty="0">
                <a:solidFill>
                  <a:srgbClr val="FF0000"/>
                </a:solidFill>
              </a:rPr>
              <a:t>①避難行動要支援者②女性・子ども③高齢者・障がい者・外国人・医療機器装着者など</a:t>
            </a:r>
          </a:p>
        </p:txBody>
      </p:sp>
      <p:sp>
        <p:nvSpPr>
          <p:cNvPr id="1183" name="吹き出し: 角を丸めた四角形 8"/>
          <p:cNvSpPr/>
          <p:nvPr/>
        </p:nvSpPr>
        <p:spPr>
          <a:xfrm>
            <a:off x="3236596" y="2782386"/>
            <a:ext cx="2122170" cy="1863090"/>
          </a:xfrm>
          <a:prstGeom prst="wedgeRoundRectCallout">
            <a:avLst>
              <a:gd name="adj1" fmla="val 16666"/>
              <a:gd name="adj2" fmla="val 99310"/>
              <a:gd name="adj3" fmla="val 16667"/>
            </a:avLst>
          </a:prstGeom>
          <a:solidFill>
            <a:srgbClr val="92D050">
              <a:alpha val="2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84" name="テキスト ボックス 9"/>
          <p:cNvSpPr txBox="1"/>
          <p:nvPr/>
        </p:nvSpPr>
        <p:spPr>
          <a:xfrm>
            <a:off x="10658636" y="190232"/>
            <a:ext cx="1298902" cy="584775"/>
          </a:xfrm>
          <a:prstGeom prst="rect">
            <a:avLst/>
          </a:prstGeom>
          <a:solidFill>
            <a:schemeClr val="bg1"/>
          </a:solidFill>
          <a:ln w="12700">
            <a:solidFill>
              <a:schemeClr val="accent1"/>
            </a:solidFill>
          </a:ln>
        </p:spPr>
        <p:txBody>
          <a:bodyPr wrap="square" rtlCol="0" anchor="ctr">
            <a:spAutoFit/>
          </a:bodyPr>
          <a:lstStyle/>
          <a:p>
            <a:pPr algn="ctr"/>
            <a:r>
              <a:rPr kumimoji="1" lang="ja-JP" altLang="en-US" sz="1600" dirty="0">
                <a:solidFill>
                  <a:srgbClr val="0000FF"/>
                </a:solidFill>
                <a:latin typeface="HG創英角ﾎﾟｯﾌﾟ体" panose="040B0A09000000000000" pitchFamily="49" charset="-128"/>
                <a:ea typeface="HG創英角ﾎﾟｯﾌﾟ体" panose="040B0A09000000000000" pitchFamily="49" charset="-128"/>
              </a:rPr>
              <a:t>マニュアル</a:t>
            </a:r>
            <a:r>
              <a:rPr kumimoji="1" lang="en-US" altLang="ja-JP" sz="1600" dirty="0">
                <a:solidFill>
                  <a:srgbClr val="0000FF"/>
                </a:solidFill>
                <a:latin typeface="HG創英角ﾎﾟｯﾌﾟ体" panose="040B0A09000000000000" pitchFamily="49" charset="-128"/>
                <a:ea typeface="HG創英角ﾎﾟｯﾌﾟ体" panose="040B0A09000000000000" pitchFamily="49" charset="-128"/>
              </a:rPr>
              <a:t>P33</a:t>
            </a:r>
            <a:r>
              <a:rPr kumimoji="1" lang="ja-JP" altLang="en-US" sz="1600" dirty="0">
                <a:solidFill>
                  <a:srgbClr val="0000FF"/>
                </a:solidFill>
                <a:latin typeface="HG創英角ﾎﾟｯﾌﾟ体" panose="040B0A09000000000000" pitchFamily="49" charset="-128"/>
                <a:ea typeface="HG創英角ﾎﾟｯﾌﾟ体" panose="040B0A09000000000000" pitchFamily="49" charset="-128"/>
              </a:rPr>
              <a:t>～</a:t>
            </a:r>
            <a:r>
              <a:rPr kumimoji="1" lang="en-US" altLang="ja-JP" sz="1600" dirty="0">
                <a:solidFill>
                  <a:srgbClr val="0000FF"/>
                </a:solidFill>
                <a:latin typeface="HG創英角ﾎﾟｯﾌﾟ体" panose="040B0A09000000000000" pitchFamily="49" charset="-128"/>
                <a:ea typeface="HG創英角ﾎﾟｯﾌﾟ体" panose="040B0A09000000000000" pitchFamily="49" charset="-128"/>
              </a:rPr>
              <a:t>P65</a:t>
            </a:r>
            <a:endParaRPr kumimoji="1" lang="ja-JP" altLang="en-US" sz="1600" dirty="0">
              <a:solidFill>
                <a:srgbClr val="0000FF"/>
              </a:solidFill>
              <a:latin typeface="HG創英角ﾎﾟｯﾌﾟ体" panose="040B0A09000000000000" pitchFamily="49" charset="-128"/>
              <a:ea typeface="HG創英角ﾎﾟｯﾌﾟ体" panose="040B0A09000000000000" pitchFamily="49" charset="-128"/>
            </a:endParaRPr>
          </a:p>
        </p:txBody>
      </p:sp>
    </p:spTree>
    <p:extLst>
      <p:ext uri="{BB962C8B-B14F-4D97-AF65-F5344CB8AC3E}">
        <p14:creationId xmlns:p14="http://schemas.microsoft.com/office/powerpoint/2010/main" val="21762010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0" name="テキスト ボックス 1"/>
          <p:cNvSpPr txBox="1"/>
          <p:nvPr/>
        </p:nvSpPr>
        <p:spPr>
          <a:xfrm>
            <a:off x="2664802" y="338343"/>
            <a:ext cx="7463937" cy="523220"/>
          </a:xfrm>
          <a:prstGeom prst="rect">
            <a:avLst/>
          </a:prstGeom>
          <a:noFill/>
          <a:ln w="15875">
            <a:solidFill>
              <a:schemeClr val="accent1">
                <a:shade val="5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Ⅳ</a:t>
            </a:r>
            <a:r>
              <a:rPr kumimoji="1" lang="ja-JP" altLang="en-US" sz="2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急性期・亜急性期における保健予防対策</a:t>
            </a:r>
            <a:endParaRPr kumimoji="1" lang="en-US" altLang="ja-JP" sz="2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p:txBody>
      </p:sp>
      <p:sp>
        <p:nvSpPr>
          <p:cNvPr id="1191" name="テキスト ボックス 3"/>
          <p:cNvSpPr txBox="1"/>
          <p:nvPr/>
        </p:nvSpPr>
        <p:spPr>
          <a:xfrm>
            <a:off x="520505" y="1378634"/>
            <a:ext cx="11324491"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■保健予防対策を実施するために実行することとして、</a:t>
            </a:r>
            <a:endParaRPr kumimoji="1" lang="en-US" altLang="ja-JP" sz="1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（１）避難所等巡回体制の構築</a:t>
            </a:r>
            <a:endParaRPr kumimoji="1" lang="en-US" altLang="ja-JP" sz="1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・保健師及び環境衛生監視員、管理栄養士等の専門職と連絡調整員からなる２名以上を１組とした体制</a:t>
            </a:r>
            <a:endParaRPr kumimoji="1" lang="en-US" altLang="ja-JP" sz="1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・情報収集の目的・情報、報告先・ルート、メンバーの携帯電話番号等、安全ルート等を確認、共有</a:t>
            </a:r>
            <a:endParaRPr kumimoji="1" lang="en-US" altLang="ja-JP" sz="1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（２）避難所等におけるアセスメントの実施</a:t>
            </a:r>
            <a:endParaRPr kumimoji="1" lang="en-US" altLang="ja-JP" sz="1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a:t>
            </a:r>
            <a:r>
              <a:rPr kumimoji="1" lang="en-US" altLang="ja-JP" sz="1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目的</a:t>
            </a:r>
            <a:r>
              <a:rPr kumimoji="1" lang="en-US" altLang="ja-JP" sz="1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避難所における活動は、</a:t>
            </a:r>
            <a:r>
              <a:rPr kumimoji="1" lang="ja-JP" altLang="en-US" sz="1800" b="1"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保健師等が</a:t>
            </a:r>
            <a:r>
              <a:rPr kumimoji="1" lang="ja-JP" altLang="ja-JP" sz="1800" b="1"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健康レベルの低下した者を早期に発見して治療</a:t>
            </a:r>
            <a:r>
              <a:rPr kumimoji="1" lang="ja-JP" altLang="en-US" sz="1800" b="1"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や</a:t>
            </a:r>
            <a:r>
              <a:rPr kumimoji="1" lang="ja-JP" altLang="ja-JP" sz="1800" b="1"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各種</a:t>
            </a:r>
            <a:endParaRPr kumimoji="1" lang="en-US" altLang="ja-JP" sz="1800" b="1"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　　　　</a:t>
            </a:r>
            <a:r>
              <a:rPr kumimoji="1" lang="ja-JP" altLang="ja-JP" sz="1800" b="1"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サービスに結び付けると</a:t>
            </a:r>
            <a:r>
              <a:rPr kumimoji="1" lang="ja-JP" altLang="en-US" sz="1800" b="1"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ともに、避難者が</a:t>
            </a:r>
            <a:r>
              <a:rPr kumimoji="1" lang="ja-JP" altLang="ja-JP" sz="1800" b="1"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できるだけ</a:t>
            </a:r>
            <a:r>
              <a:rPr kumimoji="1" lang="ja-JP" altLang="ja-JP" sz="1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防ぐための生活行動をとるよう援助する</a:t>
            </a:r>
            <a:endParaRPr kumimoji="1" lang="en-US" altLang="ja-JP" sz="1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こと。そのため、人的資源や物的資源を優先的にどこに分配するかをマネジメントすることが</a:t>
            </a:r>
            <a:endParaRPr kumimoji="1" lang="en-US" altLang="ja-JP" sz="1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重要。</a:t>
            </a:r>
            <a:endParaRPr kumimoji="1" lang="en-US" altLang="ja-JP" sz="1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a:t>
            </a:r>
            <a:r>
              <a:rPr kumimoji="1" lang="en-US" altLang="ja-JP" sz="1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方法</a:t>
            </a:r>
            <a:r>
              <a:rPr kumimoji="1" lang="en-US" altLang="ja-JP" sz="1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地域全体を見渡し、</a:t>
            </a:r>
            <a:r>
              <a:rPr kumimoji="1" lang="ja-JP" altLang="en-US" sz="1800" b="1"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統一された情報収集様式（</a:t>
            </a:r>
            <a:r>
              <a:rPr kumimoji="1" lang="en-US" altLang="ja-JP" sz="1800" b="1"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800" b="1"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避難所日報）</a:t>
            </a:r>
            <a:r>
              <a:rPr kumimoji="1" lang="ja-JP" altLang="en-US" sz="1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を用いて情報を収集し、地図</a:t>
            </a:r>
            <a:endParaRPr kumimoji="1" lang="en-US" altLang="ja-JP" sz="1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上にプロットしたり表などに整理し、予想される健康被害のリスクを分析・評価する。</a:t>
            </a:r>
            <a:endParaRPr kumimoji="1" lang="en-US" altLang="ja-JP" sz="1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srgbClr val="000000"/>
              </a:solidFill>
              <a:effectLst/>
              <a:uLnTx/>
              <a:uFillTx/>
              <a:latin typeface="Avenir Next LT Pro Light"/>
              <a:ea typeface="+mn-ea"/>
              <a:cs typeface="+mn-cs"/>
            </a:endParaRPr>
          </a:p>
        </p:txBody>
      </p:sp>
      <p:sp>
        <p:nvSpPr>
          <p:cNvPr id="1192" name="テキスト ボックス 4"/>
          <p:cNvSpPr txBox="1"/>
          <p:nvPr/>
        </p:nvSpPr>
        <p:spPr>
          <a:xfrm>
            <a:off x="640080" y="5018828"/>
            <a:ext cx="11064240" cy="1200329"/>
          </a:xfrm>
          <a:prstGeom prst="rect">
            <a:avLst/>
          </a:prstGeom>
          <a:noFill/>
          <a:ln w="1905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0000"/>
                </a:solidFill>
                <a:effectLst/>
                <a:uLnTx/>
                <a:uFillTx/>
                <a:latin typeface="Avenir Next LT Pro Light"/>
                <a:ea typeface="+mn-ea"/>
                <a:cs typeface="+mn-cs"/>
              </a:rPr>
              <a:t>※</a:t>
            </a:r>
            <a:r>
              <a:rPr kumimoji="1" lang="ja-JP" altLang="en-US" sz="1800" b="1" i="0" u="none" strike="noStrike" kern="1200" cap="none" spc="0" normalizeH="0" baseline="0" noProof="0" dirty="0">
                <a:ln>
                  <a:noFill/>
                </a:ln>
                <a:solidFill>
                  <a:srgbClr val="000000"/>
                </a:solidFill>
                <a:effectLst/>
                <a:uLnTx/>
                <a:uFillTx/>
                <a:latin typeface="Avenir Next LT Pro Light"/>
                <a:ea typeface="+mn-ea"/>
                <a:cs typeface="+mn-cs"/>
              </a:rPr>
              <a:t>避難所日報：</a:t>
            </a:r>
            <a:endParaRPr kumimoji="1" lang="en-US" altLang="ja-JP" sz="1800" b="1" i="0" u="none" strike="noStrike" kern="1200" cap="none" spc="0" normalizeH="0" baseline="0" noProof="0" dirty="0">
              <a:ln>
                <a:noFill/>
              </a:ln>
              <a:solidFill>
                <a:srgbClr val="000000"/>
              </a:solidFill>
              <a:effectLst/>
              <a:uLnTx/>
              <a:uFillTx/>
              <a:latin typeface="Avenir Next LT Pr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Avenir Next LT Pro Light"/>
                <a:ea typeface="+mn-ea"/>
                <a:cs typeface="+mn-cs"/>
              </a:rPr>
              <a:t>　・令和元年度厚生労働行政推進調査事業費「災害発生時の分野横断的かつ長期的なマネジメント体制構</a:t>
            </a:r>
            <a:endParaRPr kumimoji="1" lang="en-US" altLang="ja-JP" sz="1800" b="1" i="0" u="none" strike="noStrike" kern="1200" cap="none" spc="0" normalizeH="0" baseline="0" noProof="0" dirty="0">
              <a:ln>
                <a:noFill/>
              </a:ln>
              <a:solidFill>
                <a:srgbClr val="000000"/>
              </a:solidFill>
              <a:effectLst/>
              <a:uLnTx/>
              <a:uFillTx/>
              <a:latin typeface="Avenir Next LT Pr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Avenir Next LT Pro Light"/>
                <a:ea typeface="+mn-ea"/>
                <a:cs typeface="+mn-cs"/>
              </a:rPr>
              <a:t>　築に資する研究（研究代表者：浜松医科大学　健康社会医学講座　教授　尾島　俊之）」において改訂</a:t>
            </a:r>
            <a:endParaRPr kumimoji="1" lang="en-US" altLang="ja-JP" sz="1800" b="1" i="0" u="none" strike="noStrike" kern="1200" cap="none" spc="0" normalizeH="0" baseline="0" noProof="0" dirty="0">
              <a:ln>
                <a:noFill/>
              </a:ln>
              <a:solidFill>
                <a:srgbClr val="000000"/>
              </a:solidFill>
              <a:effectLst/>
              <a:uLnTx/>
              <a:uFillTx/>
              <a:latin typeface="Avenir Next LT Pr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Avenir Next LT Pro Light"/>
                <a:ea typeface="+mn-ea"/>
                <a:cs typeface="+mn-cs"/>
              </a:rPr>
              <a:t>　・資料編に添付、記載要領も作成</a:t>
            </a:r>
          </a:p>
        </p:txBody>
      </p:sp>
      <p:sp>
        <p:nvSpPr>
          <p:cNvPr id="1193" name="テキスト ボックス 5"/>
          <p:cNvSpPr txBox="1"/>
          <p:nvPr/>
        </p:nvSpPr>
        <p:spPr>
          <a:xfrm>
            <a:off x="10667330" y="205854"/>
            <a:ext cx="1298902" cy="584775"/>
          </a:xfrm>
          <a:prstGeom prst="rect">
            <a:avLst/>
          </a:prstGeom>
          <a:solidFill>
            <a:schemeClr val="bg1"/>
          </a:solidFill>
          <a:ln w="12700">
            <a:solidFill>
              <a:schemeClr val="accent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00FF"/>
                </a:solidFill>
                <a:effectLst/>
                <a:uLnTx/>
                <a:uFillTx/>
                <a:latin typeface="HG創英角ﾎﾟｯﾌﾟ体" panose="040B0A09000000000000" pitchFamily="49" charset="-128"/>
                <a:ea typeface="HG創英角ﾎﾟｯﾌﾟ体" panose="040B0A09000000000000" pitchFamily="49" charset="-128"/>
                <a:cs typeface="+mn-cs"/>
              </a:rPr>
              <a:t>マニュアル</a:t>
            </a:r>
            <a:r>
              <a:rPr kumimoji="1" lang="en-US" altLang="ja-JP" sz="1600" b="0" i="0" u="none" strike="noStrike" kern="1200" cap="none" spc="0" normalizeH="0" baseline="0" noProof="0" dirty="0">
                <a:ln>
                  <a:noFill/>
                </a:ln>
                <a:solidFill>
                  <a:srgbClr val="0000FF"/>
                </a:solidFill>
                <a:effectLst/>
                <a:uLnTx/>
                <a:uFillTx/>
                <a:latin typeface="HG創英角ﾎﾟｯﾌﾟ体" panose="040B0A09000000000000" pitchFamily="49" charset="-128"/>
                <a:ea typeface="HG創英角ﾎﾟｯﾌﾟ体" panose="040B0A09000000000000" pitchFamily="49" charset="-128"/>
                <a:cs typeface="+mn-cs"/>
              </a:rPr>
              <a:t>P34</a:t>
            </a:r>
            <a:r>
              <a:rPr kumimoji="1" lang="ja-JP" altLang="en-US" sz="1600" b="0" i="0" u="none" strike="noStrike" kern="1200" cap="none" spc="0" normalizeH="0" baseline="0" noProof="0" dirty="0">
                <a:ln>
                  <a:noFill/>
                </a:ln>
                <a:solidFill>
                  <a:srgbClr val="0000FF"/>
                </a:solidFill>
                <a:effectLst/>
                <a:uLnTx/>
                <a:uFillTx/>
                <a:latin typeface="HG創英角ﾎﾟｯﾌﾟ体" panose="040B0A09000000000000" pitchFamily="49" charset="-128"/>
                <a:ea typeface="HG創英角ﾎﾟｯﾌﾟ体" panose="040B0A09000000000000" pitchFamily="49" charset="-128"/>
                <a:cs typeface="+mn-cs"/>
              </a:rPr>
              <a:t>～</a:t>
            </a:r>
            <a:r>
              <a:rPr kumimoji="1" lang="en-US" altLang="ja-JP" sz="1600" b="0" i="0" u="none" strike="noStrike" kern="1200" cap="none" spc="0" normalizeH="0" baseline="0" noProof="0" dirty="0">
                <a:ln>
                  <a:noFill/>
                </a:ln>
                <a:solidFill>
                  <a:srgbClr val="0000FF"/>
                </a:solidFill>
                <a:effectLst/>
                <a:uLnTx/>
                <a:uFillTx/>
                <a:latin typeface="HG創英角ﾎﾟｯﾌﾟ体" panose="040B0A09000000000000" pitchFamily="49" charset="-128"/>
                <a:ea typeface="HG創英角ﾎﾟｯﾌﾟ体" panose="040B0A09000000000000" pitchFamily="49" charset="-128"/>
                <a:cs typeface="+mn-cs"/>
              </a:rPr>
              <a:t>P35</a:t>
            </a:r>
            <a:endParaRPr kumimoji="1" lang="ja-JP" altLang="en-US" sz="1600" b="0" i="0" u="none" strike="noStrike" kern="1200" cap="none" spc="0" normalizeH="0" baseline="0" noProof="0" dirty="0">
              <a:ln>
                <a:noFill/>
              </a:ln>
              <a:solidFill>
                <a:srgbClr val="0000FF"/>
              </a:solidFill>
              <a:effectLst/>
              <a:uLnTx/>
              <a:uFillTx/>
              <a:latin typeface="HG創英角ﾎﾟｯﾌﾟ体" panose="040B0A09000000000000" pitchFamily="49" charset="-128"/>
              <a:ea typeface="HG創英角ﾎﾟｯﾌﾟ体" panose="040B0A09000000000000" pitchFamily="49" charset="-128"/>
              <a:cs typeface="+mn-cs"/>
            </a:endParaRPr>
          </a:p>
        </p:txBody>
      </p:sp>
    </p:spTree>
    <p:extLst>
      <p:ext uri="{BB962C8B-B14F-4D97-AF65-F5344CB8AC3E}">
        <p14:creationId xmlns:p14="http://schemas.microsoft.com/office/powerpoint/2010/main" val="5444077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9" name="図 1" descr="画面の領域"/>
          <p:cNvPicPr>
            <a:picLocks noChangeAspect="1"/>
          </p:cNvPicPr>
          <p:nvPr/>
        </p:nvPicPr>
        <p:blipFill>
          <a:blip r:embed="rId3"/>
          <a:stretch>
            <a:fillRect/>
          </a:stretch>
        </p:blipFill>
        <p:spPr>
          <a:xfrm>
            <a:off x="604911" y="1655511"/>
            <a:ext cx="10944663" cy="4943529"/>
          </a:xfrm>
          <a:prstGeom prst="rect">
            <a:avLst/>
          </a:prstGeom>
        </p:spPr>
      </p:pic>
      <p:sp>
        <p:nvSpPr>
          <p:cNvPr id="1200" name="テキスト ボックス 2"/>
          <p:cNvSpPr txBox="1"/>
          <p:nvPr/>
        </p:nvSpPr>
        <p:spPr>
          <a:xfrm>
            <a:off x="10658636" y="190232"/>
            <a:ext cx="1298902" cy="584775"/>
          </a:xfrm>
          <a:prstGeom prst="rect">
            <a:avLst/>
          </a:prstGeom>
          <a:solidFill>
            <a:schemeClr val="bg1"/>
          </a:solidFill>
          <a:ln w="12700">
            <a:solidFill>
              <a:schemeClr val="accent1"/>
            </a:solidFill>
          </a:ln>
        </p:spPr>
        <p:txBody>
          <a:bodyPr wrap="square" rtlCol="0" anchor="ctr">
            <a:spAutoFit/>
          </a:bodyPr>
          <a:lstStyle/>
          <a:p>
            <a:pPr algn="ctr"/>
            <a:r>
              <a:rPr kumimoji="1" lang="ja-JP" altLang="en-US" sz="1600" dirty="0">
                <a:solidFill>
                  <a:srgbClr val="0000FF"/>
                </a:solidFill>
                <a:latin typeface="HG創英角ﾎﾟｯﾌﾟ体" panose="040B0A09000000000000" pitchFamily="49" charset="-128"/>
                <a:ea typeface="HG創英角ﾎﾟｯﾌﾟ体" panose="040B0A09000000000000" pitchFamily="49" charset="-128"/>
              </a:rPr>
              <a:t>マニュアル</a:t>
            </a:r>
            <a:r>
              <a:rPr kumimoji="1" lang="en-US" altLang="ja-JP" sz="1600" dirty="0">
                <a:solidFill>
                  <a:srgbClr val="0000FF"/>
                </a:solidFill>
                <a:latin typeface="HG創英角ﾎﾟｯﾌﾟ体" panose="040B0A09000000000000" pitchFamily="49" charset="-128"/>
                <a:ea typeface="HG創英角ﾎﾟｯﾌﾟ体" panose="040B0A09000000000000" pitchFamily="49" charset="-128"/>
              </a:rPr>
              <a:t>P35</a:t>
            </a:r>
            <a:r>
              <a:rPr kumimoji="1" lang="ja-JP" altLang="en-US" sz="1600" dirty="0">
                <a:solidFill>
                  <a:srgbClr val="0000FF"/>
                </a:solidFill>
                <a:latin typeface="HG創英角ﾎﾟｯﾌﾟ体" panose="040B0A09000000000000" pitchFamily="49" charset="-128"/>
                <a:ea typeface="HG創英角ﾎﾟｯﾌﾟ体" panose="040B0A09000000000000" pitchFamily="49" charset="-128"/>
              </a:rPr>
              <a:t>～</a:t>
            </a:r>
            <a:r>
              <a:rPr kumimoji="1" lang="en-US" altLang="ja-JP" sz="1600" dirty="0">
                <a:solidFill>
                  <a:srgbClr val="0000FF"/>
                </a:solidFill>
                <a:latin typeface="HG創英角ﾎﾟｯﾌﾟ体" panose="040B0A09000000000000" pitchFamily="49" charset="-128"/>
                <a:ea typeface="HG創英角ﾎﾟｯﾌﾟ体" panose="040B0A09000000000000" pitchFamily="49" charset="-128"/>
              </a:rPr>
              <a:t>P65</a:t>
            </a:r>
            <a:endParaRPr kumimoji="1" lang="ja-JP" altLang="en-US" sz="1600" dirty="0">
              <a:solidFill>
                <a:srgbClr val="0000FF"/>
              </a:solidFill>
              <a:latin typeface="HG創英角ﾎﾟｯﾌﾟ体" panose="040B0A09000000000000" pitchFamily="49" charset="-128"/>
              <a:ea typeface="HG創英角ﾎﾟｯﾌﾟ体" panose="040B0A09000000000000" pitchFamily="49" charset="-128"/>
            </a:endParaRPr>
          </a:p>
        </p:txBody>
      </p:sp>
      <p:sp>
        <p:nvSpPr>
          <p:cNvPr id="1201" name="テキスト ボックス 3"/>
          <p:cNvSpPr txBox="1"/>
          <p:nvPr/>
        </p:nvSpPr>
        <p:spPr>
          <a:xfrm>
            <a:off x="2664802" y="338343"/>
            <a:ext cx="7463937" cy="523220"/>
          </a:xfrm>
          <a:prstGeom prst="rect">
            <a:avLst/>
          </a:prstGeom>
          <a:noFill/>
          <a:ln w="15875">
            <a:solidFill>
              <a:schemeClr val="accent1">
                <a:shade val="50000"/>
              </a:schemeClr>
            </a:solidFill>
          </a:ln>
        </p:spPr>
        <p:txBody>
          <a:bodyPr wrap="square" rtlCol="0">
            <a:spAutoFit/>
          </a:bodyPr>
          <a:lstStyle/>
          <a:p>
            <a:r>
              <a:rPr lang="en-US" altLang="ja-JP" sz="2800" b="1" dirty="0">
                <a:latin typeface="ＭＳ ゴシック" panose="020B0609070205080204" pitchFamily="49" charset="-128"/>
                <a:ea typeface="ＭＳ ゴシック" panose="020B0609070205080204" pitchFamily="49" charset="-128"/>
              </a:rPr>
              <a:t>Ⅳ</a:t>
            </a:r>
            <a:r>
              <a:rPr lang="ja-JP" altLang="en-US" sz="2800" b="1" dirty="0">
                <a:latin typeface="ＭＳ ゴシック" panose="020B0609070205080204" pitchFamily="49" charset="-128"/>
                <a:ea typeface="ＭＳ ゴシック" panose="020B0609070205080204" pitchFamily="49" charset="-128"/>
              </a:rPr>
              <a:t>　急性期・亜急性期における保健予防対策</a:t>
            </a:r>
            <a:endParaRPr lang="en-US" altLang="ja-JP" sz="2800" b="1" dirty="0">
              <a:latin typeface="ＭＳ ゴシック" panose="020B0609070205080204" pitchFamily="49" charset="-128"/>
              <a:ea typeface="ＭＳ ゴシック" panose="020B0609070205080204" pitchFamily="49" charset="-128"/>
            </a:endParaRPr>
          </a:p>
        </p:txBody>
      </p:sp>
      <p:sp>
        <p:nvSpPr>
          <p:cNvPr id="1202" name="テキスト ボックス 5"/>
          <p:cNvSpPr txBox="1"/>
          <p:nvPr/>
        </p:nvSpPr>
        <p:spPr>
          <a:xfrm>
            <a:off x="323555" y="1073871"/>
            <a:ext cx="8567226" cy="369332"/>
          </a:xfrm>
          <a:prstGeom prst="rect">
            <a:avLst/>
          </a:prstGeom>
          <a:noFill/>
        </p:spPr>
        <p:txBody>
          <a:bodyPr wrap="square" rtlCol="0">
            <a:spAutoFit/>
          </a:bodyPr>
          <a:lstStyle/>
          <a:p>
            <a:r>
              <a:rPr kumimoji="1" lang="ja-JP" altLang="en-US" b="1" dirty="0">
                <a:latin typeface="ＭＳ ゴシック" panose="020B0609070205080204" pitchFamily="49" charset="-128"/>
                <a:ea typeface="ＭＳ ゴシック" panose="020B0609070205080204" pitchFamily="49" charset="-128"/>
              </a:rPr>
              <a:t>■ マニュアル</a:t>
            </a:r>
            <a:r>
              <a:rPr kumimoji="1" lang="en-US" altLang="ja-JP" b="1" dirty="0">
                <a:latin typeface="ＭＳ ゴシック" panose="020B0609070205080204" pitchFamily="49" charset="-128"/>
                <a:ea typeface="ＭＳ ゴシック" panose="020B0609070205080204" pitchFamily="49" charset="-128"/>
              </a:rPr>
              <a:t>P35</a:t>
            </a:r>
            <a:r>
              <a:rPr kumimoji="1" lang="ja-JP" altLang="en-US" b="1" dirty="0">
                <a:latin typeface="ＭＳ ゴシック" panose="020B0609070205080204" pitchFamily="49" charset="-128"/>
                <a:ea typeface="ＭＳ ゴシック" panose="020B0609070205080204" pitchFamily="49" charset="-128"/>
              </a:rPr>
              <a:t>から、保健予防対策の項目ごとに以下のチェック表を作成</a:t>
            </a:r>
          </a:p>
        </p:txBody>
      </p:sp>
    </p:spTree>
    <p:extLst>
      <p:ext uri="{BB962C8B-B14F-4D97-AF65-F5344CB8AC3E}">
        <p14:creationId xmlns:p14="http://schemas.microsoft.com/office/powerpoint/2010/main" val="4224741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1" name="タイトル 3"/>
          <p:cNvSpPr>
            <a:spLocks noGrp="1"/>
          </p:cNvSpPr>
          <p:nvPr>
            <p:ph type="title"/>
          </p:nvPr>
        </p:nvSpPr>
        <p:spPr>
          <a:xfrm>
            <a:off x="705394" y="204278"/>
            <a:ext cx="11339273" cy="822230"/>
          </a:xfrm>
        </p:spPr>
        <p:txBody>
          <a:bodyPr>
            <a:noAutofit/>
          </a:bodyPr>
          <a:lstStyle/>
          <a:p>
            <a:pPr algn="ctr"/>
            <a:r>
              <a:rPr lang="en-US" altLang="ja-JP" sz="2800" b="0" dirty="0">
                <a:latin typeface="+mn-ea"/>
                <a:ea typeface="+mn-ea"/>
              </a:rPr>
              <a:t>H29</a:t>
            </a:r>
            <a:r>
              <a:rPr lang="ja-JP" altLang="en-US" sz="2800" b="0" dirty="0">
                <a:latin typeface="+mn-ea"/>
                <a:ea typeface="+mn-ea"/>
              </a:rPr>
              <a:t>：インタビュー調査の結果</a:t>
            </a:r>
            <a:br>
              <a:rPr lang="en-US" altLang="ja-JP" sz="2800" b="0" dirty="0">
                <a:latin typeface="+mn-ea"/>
                <a:ea typeface="+mn-ea"/>
              </a:rPr>
            </a:br>
            <a:r>
              <a:rPr lang="ja-JP" altLang="en-US" sz="2600" b="0" dirty="0">
                <a:latin typeface="+mn-ea"/>
                <a:ea typeface="+mn-ea"/>
              </a:rPr>
              <a:t>災害時の保健活動の実態と課題及び解決の方向性（市町村）</a:t>
            </a:r>
            <a:endParaRPr kumimoji="1" lang="ja-JP" altLang="en-US" sz="2000" b="0" dirty="0">
              <a:latin typeface="+mn-ea"/>
              <a:ea typeface="+mn-ea"/>
            </a:endParaRPr>
          </a:p>
        </p:txBody>
      </p:sp>
      <p:graphicFrame>
        <p:nvGraphicFramePr>
          <p:cNvPr id="1212" name="表 4"/>
          <p:cNvGraphicFramePr>
            <a:graphicFrameLocks noGrp="1"/>
          </p:cNvGraphicFramePr>
          <p:nvPr>
            <p:extLst>
              <p:ext uri="{D42A27DB-BD31-4B8C-83A1-F6EECF244321}">
                <p14:modId xmlns:p14="http://schemas.microsoft.com/office/powerpoint/2010/main" val="448353246"/>
              </p:ext>
            </p:extLst>
          </p:nvPr>
        </p:nvGraphicFramePr>
        <p:xfrm>
          <a:off x="235132" y="1205529"/>
          <a:ext cx="11809535" cy="5652470"/>
        </p:xfrm>
        <a:graphic>
          <a:graphicData uri="http://schemas.openxmlformats.org/drawingml/2006/table">
            <a:tbl>
              <a:tblPr firstRow="1" firstCol="1" bandRow="1">
                <a:tableStyleId>{5C22544A-7EE6-4342-B048-85BDC9FD1C3A}</a:tableStyleId>
              </a:tblPr>
              <a:tblGrid>
                <a:gridCol w="1711235">
                  <a:extLst>
                    <a:ext uri="{9D8B030D-6E8A-4147-A177-3AD203B41FA5}">
                      <a16:colId xmlns:a16="http://schemas.microsoft.com/office/drawing/2014/main" val="20000"/>
                    </a:ext>
                  </a:extLst>
                </a:gridCol>
                <a:gridCol w="4911634">
                  <a:extLst>
                    <a:ext uri="{9D8B030D-6E8A-4147-A177-3AD203B41FA5}">
                      <a16:colId xmlns:a16="http://schemas.microsoft.com/office/drawing/2014/main" val="20001"/>
                    </a:ext>
                  </a:extLst>
                </a:gridCol>
                <a:gridCol w="5186666">
                  <a:extLst>
                    <a:ext uri="{9D8B030D-6E8A-4147-A177-3AD203B41FA5}">
                      <a16:colId xmlns:a16="http://schemas.microsoft.com/office/drawing/2014/main" val="20002"/>
                    </a:ext>
                  </a:extLst>
                </a:gridCol>
              </a:tblGrid>
              <a:tr h="494963">
                <a:tc>
                  <a:txBody>
                    <a:bodyPr/>
                    <a:lstStyle/>
                    <a:p>
                      <a:pPr algn="ctr">
                        <a:spcAft>
                          <a:spcPts val="0"/>
                        </a:spcAft>
                      </a:pPr>
                      <a:r>
                        <a:rPr lang="ja-JP" sz="1800" kern="0" dirty="0">
                          <a:effectLst/>
                          <a:latin typeface="ＭＳ ゴシック" panose="020B0609070205080204" pitchFamily="49" charset="-128"/>
                          <a:ea typeface="ＭＳ ゴシック" panose="020B0609070205080204" pitchFamily="49" charset="-128"/>
                        </a:rPr>
                        <a:t>項目</a:t>
                      </a:r>
                      <a:endParaRPr lang="ja-JP" sz="18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tc>
                <a:tc>
                  <a:txBody>
                    <a:bodyPr/>
                    <a:lstStyle/>
                    <a:p>
                      <a:pPr algn="ctr">
                        <a:spcAft>
                          <a:spcPts val="0"/>
                        </a:spcAft>
                      </a:pPr>
                      <a:r>
                        <a:rPr lang="ja-JP" sz="1800" kern="0" dirty="0">
                          <a:effectLst/>
                          <a:latin typeface="ＭＳ ゴシック" panose="020B0609070205080204" pitchFamily="49" charset="-128"/>
                          <a:ea typeface="ＭＳ ゴシック" panose="020B0609070205080204" pitchFamily="49" charset="-128"/>
                        </a:rPr>
                        <a:t>実態と課題</a:t>
                      </a:r>
                      <a:endParaRPr lang="ja-JP" sz="18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tc>
                <a:tc>
                  <a:txBody>
                    <a:bodyPr/>
                    <a:lstStyle/>
                    <a:p>
                      <a:pPr algn="ctr">
                        <a:spcAft>
                          <a:spcPts val="0"/>
                        </a:spcAft>
                      </a:pPr>
                      <a:r>
                        <a:rPr lang="ja-JP" sz="1800" kern="0">
                          <a:effectLst/>
                          <a:latin typeface="ＭＳ ゴシック" panose="020B0609070205080204" pitchFamily="49" charset="-128"/>
                          <a:ea typeface="ＭＳ ゴシック" panose="020B0609070205080204" pitchFamily="49" charset="-128"/>
                        </a:rPr>
                        <a:t>解決の方向性</a:t>
                      </a:r>
                      <a:endParaRPr lang="ja-JP" sz="18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tc>
                <a:extLst>
                  <a:ext uri="{0D108BD9-81ED-4DB2-BD59-A6C34878D82A}">
                    <a16:rowId xmlns:a16="http://schemas.microsoft.com/office/drawing/2014/main" val="10000"/>
                  </a:ext>
                </a:extLst>
              </a:tr>
              <a:tr h="1401981">
                <a:tc>
                  <a:txBody>
                    <a:bodyPr/>
                    <a:lstStyle/>
                    <a:p>
                      <a:pPr algn="l">
                        <a:spcAft>
                          <a:spcPts val="0"/>
                        </a:spcAft>
                      </a:pPr>
                      <a:r>
                        <a:rPr lang="ja-JP" sz="1800" kern="0" dirty="0">
                          <a:effectLst/>
                          <a:latin typeface="ＭＳ ゴシック" panose="020B0609070205080204" pitchFamily="49" charset="-128"/>
                          <a:ea typeface="ＭＳ ゴシック" panose="020B0609070205080204" pitchFamily="49" charset="-128"/>
                        </a:rPr>
                        <a:t>組織体制・</a:t>
                      </a:r>
                      <a:br>
                        <a:rPr lang="en-US" sz="1800" kern="0" dirty="0">
                          <a:effectLst/>
                          <a:latin typeface="ＭＳ ゴシック" panose="020B0609070205080204" pitchFamily="49" charset="-128"/>
                          <a:ea typeface="ＭＳ ゴシック" panose="020B0609070205080204" pitchFamily="49" charset="-128"/>
                        </a:rPr>
                      </a:br>
                      <a:r>
                        <a:rPr lang="ja-JP" sz="1800" kern="0" dirty="0">
                          <a:effectLst/>
                          <a:latin typeface="ＭＳ ゴシック" panose="020B0609070205080204" pitchFamily="49" charset="-128"/>
                          <a:ea typeface="ＭＳ ゴシック" panose="020B0609070205080204" pitchFamily="49" charset="-128"/>
                        </a:rPr>
                        <a:t>指揮命令系統</a:t>
                      </a:r>
                      <a:endParaRPr lang="ja-JP" sz="18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tc>
                <a:tc>
                  <a:txBody>
                    <a:bodyPr/>
                    <a:lstStyle/>
                    <a:p>
                      <a:pPr algn="l">
                        <a:spcAft>
                          <a:spcPts val="0"/>
                        </a:spcAft>
                      </a:pPr>
                      <a:r>
                        <a:rPr lang="ja-JP" sz="1600" kern="0" dirty="0">
                          <a:effectLst/>
                          <a:latin typeface="ＭＳ ゴシック" panose="020B0609070205080204" pitchFamily="49" charset="-128"/>
                          <a:ea typeface="ＭＳ ゴシック" panose="020B0609070205080204" pitchFamily="49" charset="-128"/>
                        </a:rPr>
                        <a:t>・対策本部には事務職が参加</a:t>
                      </a:r>
                      <a:br>
                        <a:rPr lang="en-US" sz="1600" kern="0" dirty="0">
                          <a:effectLst/>
                          <a:latin typeface="ＭＳ ゴシック" panose="020B0609070205080204" pitchFamily="49" charset="-128"/>
                          <a:ea typeface="ＭＳ ゴシック" panose="020B0609070205080204" pitchFamily="49" charset="-128"/>
                        </a:rPr>
                      </a:br>
                      <a:r>
                        <a:rPr lang="ja-JP" sz="1600" b="1" kern="0" dirty="0">
                          <a:effectLst/>
                          <a:latin typeface="ＭＳ ゴシック" panose="020B0609070205080204" pitchFamily="49" charset="-128"/>
                          <a:ea typeface="ＭＳ ゴシック" panose="020B0609070205080204" pitchFamily="49" charset="-128"/>
                        </a:rPr>
                        <a:t>・避難行動要支援者の支援等の福祉部門の保健師の活動が保健部門では把握不能</a:t>
                      </a:r>
                      <a:br>
                        <a:rPr lang="en-US" sz="1600" b="1" kern="0" dirty="0">
                          <a:effectLst/>
                          <a:latin typeface="ＭＳ ゴシック" panose="020B0609070205080204" pitchFamily="49" charset="-128"/>
                          <a:ea typeface="ＭＳ ゴシック" panose="020B0609070205080204" pitchFamily="49" charset="-128"/>
                        </a:rPr>
                      </a:br>
                      <a:r>
                        <a:rPr lang="ja-JP" sz="1600" kern="0" dirty="0">
                          <a:effectLst/>
                          <a:latin typeface="ＭＳ ゴシック" panose="020B0609070205080204" pitchFamily="49" charset="-128"/>
                          <a:ea typeface="ＭＳ ゴシック" panose="020B0609070205080204" pitchFamily="49" charset="-128"/>
                        </a:rPr>
                        <a:t>・避難所運営、物資調達など行政職員としての役割が既定</a:t>
                      </a:r>
                      <a:endParaRPr lang="ja-JP" sz="16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tc>
                <a:tc>
                  <a:txBody>
                    <a:bodyPr/>
                    <a:lstStyle/>
                    <a:p>
                      <a:pPr algn="l">
                        <a:spcAft>
                          <a:spcPts val="0"/>
                        </a:spcAft>
                      </a:pPr>
                      <a:r>
                        <a:rPr lang="ja-JP" sz="1600" kern="0" dirty="0">
                          <a:effectLst/>
                          <a:latin typeface="ＭＳ ゴシック" panose="020B0609070205080204" pitchFamily="49" charset="-128"/>
                          <a:ea typeface="ＭＳ ゴシック" panose="020B0609070205080204" pitchFamily="49" charset="-128"/>
                        </a:rPr>
                        <a:t>・統括保健師の配置と本部からの情報収集</a:t>
                      </a:r>
                      <a:br>
                        <a:rPr lang="en-US" sz="1600" kern="0" dirty="0">
                          <a:effectLst/>
                          <a:latin typeface="ＭＳ ゴシック" panose="020B0609070205080204" pitchFamily="49" charset="-128"/>
                          <a:ea typeface="ＭＳ ゴシック" panose="020B0609070205080204" pitchFamily="49" charset="-128"/>
                        </a:rPr>
                      </a:br>
                      <a:r>
                        <a:rPr lang="ja-JP" sz="1600" kern="0" dirty="0">
                          <a:effectLst/>
                          <a:latin typeface="ＭＳ ゴシック" panose="020B0609070205080204" pitchFamily="49" charset="-128"/>
                          <a:ea typeface="ＭＳ ゴシック" panose="020B0609070205080204" pitchFamily="49" charset="-128"/>
                        </a:rPr>
                        <a:t>・</a:t>
                      </a:r>
                      <a:r>
                        <a:rPr lang="ja-JP" sz="1600" b="1" kern="0" dirty="0">
                          <a:effectLst/>
                          <a:latin typeface="ＭＳ ゴシック" panose="020B0609070205080204" pitchFamily="49" charset="-128"/>
                          <a:ea typeface="ＭＳ ゴシック" panose="020B0609070205080204" pitchFamily="49" charset="-128"/>
                        </a:rPr>
                        <a:t>分散配置されている保健師や他部署との平時からの連携・災害時支援活動の進捗状況の共有</a:t>
                      </a:r>
                      <a:br>
                        <a:rPr lang="en-US" sz="1600" b="1" kern="0" dirty="0">
                          <a:effectLst/>
                          <a:latin typeface="ＭＳ ゴシック" panose="020B0609070205080204" pitchFamily="49" charset="-128"/>
                          <a:ea typeface="ＭＳ ゴシック" panose="020B0609070205080204" pitchFamily="49" charset="-128"/>
                        </a:rPr>
                      </a:br>
                      <a:r>
                        <a:rPr lang="ja-JP" sz="1600" kern="0" dirty="0">
                          <a:effectLst/>
                          <a:latin typeface="ＭＳ ゴシック" panose="020B0609070205080204" pitchFamily="49" charset="-128"/>
                          <a:ea typeface="ＭＳ ゴシック" panose="020B0609070205080204" pitchFamily="49" charset="-128"/>
                        </a:rPr>
                        <a:t>・行政職との役割分担・災害支援ナース等の協力</a:t>
                      </a:r>
                      <a:endParaRPr lang="ja-JP" sz="16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tc>
                <a:extLst>
                  <a:ext uri="{0D108BD9-81ED-4DB2-BD59-A6C34878D82A}">
                    <a16:rowId xmlns:a16="http://schemas.microsoft.com/office/drawing/2014/main" val="10001"/>
                  </a:ext>
                </a:extLst>
              </a:tr>
              <a:tr h="1175535">
                <a:tc>
                  <a:txBody>
                    <a:bodyPr/>
                    <a:lstStyle/>
                    <a:p>
                      <a:pPr algn="l">
                        <a:spcAft>
                          <a:spcPts val="0"/>
                        </a:spcAft>
                      </a:pPr>
                      <a:r>
                        <a:rPr lang="ja-JP" sz="1800" kern="0">
                          <a:effectLst/>
                          <a:latin typeface="ＭＳ ゴシック" panose="020B0609070205080204" pitchFamily="49" charset="-128"/>
                          <a:ea typeface="ＭＳ ゴシック" panose="020B0609070205080204" pitchFamily="49" charset="-128"/>
                        </a:rPr>
                        <a:t>受援体制・</a:t>
                      </a:r>
                      <a:endParaRPr lang="ja-JP" sz="1800" kern="100">
                        <a:effectLst/>
                        <a:latin typeface="ＭＳ ゴシック" panose="020B0609070205080204" pitchFamily="49" charset="-128"/>
                        <a:ea typeface="ＭＳ ゴシック" panose="020B0609070205080204" pitchFamily="49" charset="-128"/>
                      </a:endParaRPr>
                    </a:p>
                    <a:p>
                      <a:pPr algn="l">
                        <a:spcAft>
                          <a:spcPts val="0"/>
                        </a:spcAft>
                      </a:pPr>
                      <a:r>
                        <a:rPr lang="ja-JP" sz="1800" kern="0">
                          <a:effectLst/>
                          <a:latin typeface="ＭＳ ゴシック" panose="020B0609070205080204" pitchFamily="49" charset="-128"/>
                          <a:ea typeface="ＭＳ ゴシック" panose="020B0609070205080204" pitchFamily="49" charset="-128"/>
                        </a:rPr>
                        <a:t>受援準備</a:t>
                      </a:r>
                      <a:endParaRPr lang="ja-JP" sz="18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tc>
                <a:tc>
                  <a:txBody>
                    <a:bodyPr/>
                    <a:lstStyle/>
                    <a:p>
                      <a:pPr algn="l">
                        <a:spcAft>
                          <a:spcPts val="0"/>
                        </a:spcAft>
                      </a:pPr>
                      <a:r>
                        <a:rPr lang="ja-JP" sz="1600" kern="0" dirty="0">
                          <a:effectLst/>
                          <a:latin typeface="ＭＳ ゴシック" panose="020B0609070205080204" pitchFamily="49" charset="-128"/>
                          <a:ea typeface="ＭＳ ゴシック" panose="020B0609070205080204" pitchFamily="49" charset="-128"/>
                        </a:rPr>
                        <a:t>・</a:t>
                      </a:r>
                      <a:r>
                        <a:rPr lang="ja-JP" sz="1600" b="1" kern="0" dirty="0">
                          <a:effectLst/>
                          <a:latin typeface="ＭＳ ゴシック" panose="020B0609070205080204" pitchFamily="49" charset="-128"/>
                          <a:ea typeface="ＭＳ ゴシック" panose="020B0609070205080204" pitchFamily="49" charset="-128"/>
                        </a:rPr>
                        <a:t>日替わりの応援者への受入業務の繁忙</a:t>
                      </a:r>
                      <a:br>
                        <a:rPr lang="en-US" sz="1600" b="1" kern="0" dirty="0">
                          <a:effectLst/>
                          <a:latin typeface="ＭＳ ゴシック" panose="020B0609070205080204" pitchFamily="49" charset="-128"/>
                          <a:ea typeface="ＭＳ ゴシック" panose="020B0609070205080204" pitchFamily="49" charset="-128"/>
                        </a:rPr>
                      </a:br>
                      <a:r>
                        <a:rPr lang="ja-JP" sz="1600" b="1" kern="0" dirty="0">
                          <a:effectLst/>
                          <a:latin typeface="ＭＳ ゴシック" panose="020B0609070205080204" pitchFamily="49" charset="-128"/>
                          <a:ea typeface="ＭＳ ゴシック" panose="020B0609070205080204" pitchFamily="49" charset="-128"/>
                        </a:rPr>
                        <a:t>・保健医療活動チームのコントロール不能</a:t>
                      </a:r>
                      <a:br>
                        <a:rPr lang="en-US" sz="1600" b="1" kern="0" dirty="0">
                          <a:effectLst/>
                          <a:latin typeface="ＭＳ ゴシック" panose="020B0609070205080204" pitchFamily="49" charset="-128"/>
                          <a:ea typeface="ＭＳ ゴシック" panose="020B0609070205080204" pitchFamily="49" charset="-128"/>
                        </a:rPr>
                      </a:br>
                      <a:r>
                        <a:rPr lang="ja-JP" sz="1600" kern="0" dirty="0">
                          <a:effectLst/>
                          <a:latin typeface="ＭＳ ゴシック" panose="020B0609070205080204" pitchFamily="49" charset="-128"/>
                          <a:ea typeface="ＭＳ ゴシック" panose="020B0609070205080204" pitchFamily="49" charset="-128"/>
                        </a:rPr>
                        <a:t>・保健医療活動チームの責任の所在が不明</a:t>
                      </a:r>
                      <a:endParaRPr lang="ja-JP" sz="16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tc>
                <a:tc>
                  <a:txBody>
                    <a:bodyPr/>
                    <a:lstStyle/>
                    <a:p>
                      <a:pPr algn="l">
                        <a:spcAft>
                          <a:spcPts val="0"/>
                        </a:spcAft>
                      </a:pPr>
                      <a:r>
                        <a:rPr lang="ja-JP" sz="1600" b="1" kern="0" dirty="0">
                          <a:effectLst/>
                          <a:latin typeface="ＭＳ ゴシック" panose="020B0609070205080204" pitchFamily="49" charset="-128"/>
                          <a:ea typeface="ＭＳ ゴシック" panose="020B0609070205080204" pitchFamily="49" charset="-128"/>
                        </a:rPr>
                        <a:t>・支援ルールの決定</a:t>
                      </a:r>
                      <a:br>
                        <a:rPr lang="en-US" sz="1600" kern="0" dirty="0">
                          <a:effectLst/>
                          <a:latin typeface="ＭＳ ゴシック" panose="020B0609070205080204" pitchFamily="49" charset="-128"/>
                          <a:ea typeface="ＭＳ ゴシック" panose="020B0609070205080204" pitchFamily="49" charset="-128"/>
                        </a:rPr>
                      </a:br>
                      <a:r>
                        <a:rPr lang="ja-JP" sz="1600" kern="0" dirty="0">
                          <a:effectLst/>
                          <a:latin typeface="ＭＳ ゴシック" panose="020B0609070205080204" pitchFamily="49" charset="-128"/>
                          <a:ea typeface="ＭＳ ゴシック" panose="020B0609070205080204" pitchFamily="49" charset="-128"/>
                        </a:rPr>
                        <a:t>・保健所の受援窓口、オリエンテーション、ミーティング支援</a:t>
                      </a:r>
                      <a:br>
                        <a:rPr lang="en-US" sz="1600" kern="0" dirty="0">
                          <a:effectLst/>
                          <a:latin typeface="ＭＳ ゴシック" panose="020B0609070205080204" pitchFamily="49" charset="-128"/>
                          <a:ea typeface="ＭＳ ゴシック" panose="020B0609070205080204" pitchFamily="49" charset="-128"/>
                        </a:rPr>
                      </a:br>
                      <a:r>
                        <a:rPr lang="ja-JP" sz="1600" b="1" kern="0" dirty="0">
                          <a:effectLst/>
                          <a:latin typeface="ＭＳ ゴシック" panose="020B0609070205080204" pitchFamily="49" charset="-128"/>
                          <a:ea typeface="ＭＳ ゴシック" panose="020B0609070205080204" pitchFamily="49" charset="-128"/>
                        </a:rPr>
                        <a:t>・災害時マネジメント力の形成</a:t>
                      </a:r>
                      <a:endParaRPr lang="ja-JP" sz="16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tc>
                <a:extLst>
                  <a:ext uri="{0D108BD9-81ED-4DB2-BD59-A6C34878D82A}">
                    <a16:rowId xmlns:a16="http://schemas.microsoft.com/office/drawing/2014/main" val="10002"/>
                  </a:ext>
                </a:extLst>
              </a:tr>
              <a:tr h="1237406">
                <a:tc>
                  <a:txBody>
                    <a:bodyPr/>
                    <a:lstStyle/>
                    <a:p>
                      <a:pPr algn="l">
                        <a:spcAft>
                          <a:spcPts val="0"/>
                        </a:spcAft>
                      </a:pPr>
                      <a:r>
                        <a:rPr lang="ja-JP" sz="1800" kern="0">
                          <a:effectLst/>
                          <a:latin typeface="ＭＳ ゴシック" panose="020B0609070205080204" pitchFamily="49" charset="-128"/>
                          <a:ea typeface="ＭＳ ゴシック" panose="020B0609070205080204" pitchFamily="49" charset="-128"/>
                        </a:rPr>
                        <a:t>避難勧告発令時の活動</a:t>
                      </a:r>
                      <a:endParaRPr lang="ja-JP" sz="18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tc>
                <a:tc>
                  <a:txBody>
                    <a:bodyPr/>
                    <a:lstStyle/>
                    <a:p>
                      <a:pPr algn="l">
                        <a:spcAft>
                          <a:spcPts val="0"/>
                        </a:spcAft>
                      </a:pPr>
                      <a:r>
                        <a:rPr lang="ja-JP" sz="1600" kern="0" dirty="0">
                          <a:effectLst/>
                          <a:latin typeface="ＭＳ ゴシック" panose="020B0609070205080204" pitchFamily="49" charset="-128"/>
                          <a:ea typeface="ＭＳ ゴシック" panose="020B0609070205080204" pitchFamily="49" charset="-128"/>
                        </a:rPr>
                        <a:t>・</a:t>
                      </a:r>
                      <a:r>
                        <a:rPr lang="ja-JP" sz="1600" b="1" kern="0" dirty="0">
                          <a:effectLst/>
                          <a:latin typeface="ＭＳ ゴシック" panose="020B0609070205080204" pitchFamily="49" charset="-128"/>
                          <a:ea typeface="ＭＳ ゴシック" panose="020B0609070205080204" pitchFamily="49" charset="-128"/>
                        </a:rPr>
                        <a:t>未決定</a:t>
                      </a:r>
                      <a:r>
                        <a:rPr lang="ja-JP" sz="1600" kern="0" dirty="0">
                          <a:effectLst/>
                          <a:latin typeface="ＭＳ ゴシック" panose="020B0609070205080204" pitchFamily="49" charset="-128"/>
                          <a:ea typeface="ＭＳ ゴシック" panose="020B0609070205080204" pitchFamily="49" charset="-128"/>
                        </a:rPr>
                        <a:t>、自宅待機</a:t>
                      </a:r>
                      <a:br>
                        <a:rPr lang="en-US" sz="1600" kern="0" dirty="0">
                          <a:effectLst/>
                          <a:latin typeface="ＭＳ ゴシック" panose="020B0609070205080204" pitchFamily="49" charset="-128"/>
                          <a:ea typeface="ＭＳ ゴシック" panose="020B0609070205080204" pitchFamily="49" charset="-128"/>
                        </a:rPr>
                      </a:br>
                      <a:r>
                        <a:rPr lang="ja-JP" sz="1600" kern="0" dirty="0">
                          <a:effectLst/>
                          <a:latin typeface="ＭＳ ゴシック" panose="020B0609070205080204" pitchFamily="49" charset="-128"/>
                          <a:ea typeface="ＭＳ ゴシック" panose="020B0609070205080204" pitchFamily="49" charset="-128"/>
                        </a:rPr>
                        <a:t>・課長、保健所長の指示による準備</a:t>
                      </a:r>
                      <a:endParaRPr lang="ja-JP" sz="1600" kern="100" dirty="0">
                        <a:effectLst/>
                        <a:latin typeface="ＭＳ ゴシック" panose="020B0609070205080204" pitchFamily="49" charset="-128"/>
                        <a:ea typeface="ＭＳ ゴシック" panose="020B0609070205080204" pitchFamily="49" charset="-128"/>
                      </a:endParaRPr>
                    </a:p>
                    <a:p>
                      <a:pPr algn="l">
                        <a:spcAft>
                          <a:spcPts val="0"/>
                        </a:spcAft>
                      </a:pPr>
                      <a:r>
                        <a:rPr lang="ja-JP" sz="1600" kern="0" dirty="0">
                          <a:effectLst/>
                          <a:latin typeface="ＭＳ ゴシック" panose="020B0609070205080204" pitchFamily="49" charset="-128"/>
                          <a:ea typeface="ＭＳ ゴシック" panose="020B0609070205080204" pitchFamily="49" charset="-128"/>
                        </a:rPr>
                        <a:t>・避難所巡回</a:t>
                      </a:r>
                      <a:endParaRPr lang="ja-JP" sz="16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tc>
                <a:tc>
                  <a:txBody>
                    <a:bodyPr/>
                    <a:lstStyle/>
                    <a:p>
                      <a:pPr algn="l">
                        <a:spcAft>
                          <a:spcPts val="0"/>
                        </a:spcAft>
                      </a:pPr>
                      <a:r>
                        <a:rPr lang="ja-JP" sz="1600" kern="0" dirty="0">
                          <a:effectLst/>
                          <a:latin typeface="ＭＳ ゴシック" panose="020B0609070205080204" pitchFamily="49" charset="-128"/>
                          <a:ea typeface="ＭＳ ゴシック" panose="020B0609070205080204" pitchFamily="49" charset="-128"/>
                        </a:rPr>
                        <a:t>・安全確保</a:t>
                      </a:r>
                      <a:br>
                        <a:rPr lang="en-US" sz="1600" kern="0" dirty="0">
                          <a:effectLst/>
                          <a:latin typeface="ＭＳ ゴシック" panose="020B0609070205080204" pitchFamily="49" charset="-128"/>
                          <a:ea typeface="ＭＳ ゴシック" panose="020B0609070205080204" pitchFamily="49" charset="-128"/>
                        </a:rPr>
                      </a:br>
                      <a:r>
                        <a:rPr lang="ja-JP" sz="1600" kern="0" dirty="0">
                          <a:effectLst/>
                          <a:latin typeface="ＭＳ ゴシック" panose="020B0609070205080204" pitchFamily="49" charset="-128"/>
                          <a:ea typeface="ＭＳ ゴシック" panose="020B0609070205080204" pitchFamily="49" charset="-128"/>
                        </a:rPr>
                        <a:t>・</a:t>
                      </a:r>
                      <a:r>
                        <a:rPr lang="ja-JP" sz="1600" b="1" kern="0" dirty="0">
                          <a:effectLst/>
                          <a:latin typeface="ＭＳ ゴシック" panose="020B0609070205080204" pitchFamily="49" charset="-128"/>
                          <a:ea typeface="ＭＳ ゴシック" panose="020B0609070205080204" pitchFamily="49" charset="-128"/>
                        </a:rPr>
                        <a:t>脆弱性の評価</a:t>
                      </a:r>
                      <a:endParaRPr lang="ja-JP" sz="1600" b="1" kern="100" dirty="0">
                        <a:effectLst/>
                        <a:latin typeface="ＭＳ ゴシック" panose="020B0609070205080204" pitchFamily="49" charset="-128"/>
                        <a:ea typeface="ＭＳ ゴシック" panose="020B0609070205080204" pitchFamily="49" charset="-128"/>
                      </a:endParaRPr>
                    </a:p>
                    <a:p>
                      <a:pPr algn="l">
                        <a:spcAft>
                          <a:spcPts val="0"/>
                        </a:spcAft>
                      </a:pPr>
                      <a:r>
                        <a:rPr lang="ja-JP" sz="1600" kern="0" dirty="0">
                          <a:effectLst/>
                          <a:latin typeface="ＭＳ ゴシック" panose="020B0609070205080204" pitchFamily="49" charset="-128"/>
                          <a:ea typeface="ＭＳ ゴシック" panose="020B0609070205080204" pitchFamily="49" charset="-128"/>
                        </a:rPr>
                        <a:t>・</a:t>
                      </a:r>
                      <a:r>
                        <a:rPr lang="ja-JP" sz="1600" b="1" kern="0" dirty="0">
                          <a:effectLst/>
                          <a:latin typeface="ＭＳ ゴシック" panose="020B0609070205080204" pitchFamily="49" charset="-128"/>
                          <a:ea typeface="ＭＳ ゴシック" panose="020B0609070205080204" pitchFamily="49" charset="-128"/>
                        </a:rPr>
                        <a:t>平時の対応に関する取り決め</a:t>
                      </a:r>
                      <a:br>
                        <a:rPr lang="en-US" sz="1600" kern="0" dirty="0">
                          <a:effectLst/>
                          <a:latin typeface="ＭＳ ゴシック" panose="020B0609070205080204" pitchFamily="49" charset="-128"/>
                          <a:ea typeface="ＭＳ ゴシック" panose="020B0609070205080204" pitchFamily="49" charset="-128"/>
                        </a:rPr>
                      </a:br>
                      <a:r>
                        <a:rPr lang="ja-JP" sz="1600" kern="0" dirty="0">
                          <a:effectLst/>
                          <a:latin typeface="ＭＳ ゴシック" panose="020B0609070205080204" pitchFamily="49" charset="-128"/>
                          <a:ea typeface="ＭＳ ゴシック" panose="020B0609070205080204" pitchFamily="49" charset="-128"/>
                        </a:rPr>
                        <a:t>・</a:t>
                      </a:r>
                      <a:r>
                        <a:rPr lang="ja-JP" sz="1600" b="1" kern="0" dirty="0">
                          <a:effectLst/>
                          <a:latin typeface="ＭＳ ゴシック" panose="020B0609070205080204" pitchFamily="49" charset="-128"/>
                          <a:ea typeface="ＭＳ ゴシック" panose="020B0609070205080204" pitchFamily="49" charset="-128"/>
                        </a:rPr>
                        <a:t>災害モードへの切り替え</a:t>
                      </a:r>
                      <a:endParaRPr lang="ja-JP" sz="16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tc>
                <a:extLst>
                  <a:ext uri="{0D108BD9-81ED-4DB2-BD59-A6C34878D82A}">
                    <a16:rowId xmlns:a16="http://schemas.microsoft.com/office/drawing/2014/main" val="10003"/>
                  </a:ext>
                </a:extLst>
              </a:tr>
              <a:tr h="1342585">
                <a:tc>
                  <a:txBody>
                    <a:bodyPr/>
                    <a:lstStyle/>
                    <a:p>
                      <a:pPr algn="l">
                        <a:spcAft>
                          <a:spcPts val="0"/>
                        </a:spcAft>
                      </a:pPr>
                      <a:r>
                        <a:rPr lang="ja-JP" sz="1800" kern="0">
                          <a:effectLst/>
                          <a:latin typeface="ＭＳ ゴシック" panose="020B0609070205080204" pitchFamily="49" charset="-128"/>
                          <a:ea typeface="ＭＳ ゴシック" panose="020B0609070205080204" pitchFamily="49" charset="-128"/>
                        </a:rPr>
                        <a:t>保健所に期待される役割</a:t>
                      </a:r>
                      <a:endParaRPr lang="ja-JP" sz="18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tc>
                <a:tc>
                  <a:txBody>
                    <a:bodyPr/>
                    <a:lstStyle/>
                    <a:p>
                      <a:pPr algn="l">
                        <a:spcAft>
                          <a:spcPts val="0"/>
                        </a:spcAft>
                      </a:pPr>
                      <a:r>
                        <a:rPr lang="ja-JP" sz="1600" kern="0" dirty="0">
                          <a:effectLst/>
                          <a:latin typeface="ＭＳ ゴシック" panose="020B0609070205080204" pitchFamily="49" charset="-128"/>
                          <a:ea typeface="ＭＳ ゴシック" panose="020B0609070205080204" pitchFamily="49" charset="-128"/>
                        </a:rPr>
                        <a:t>・</a:t>
                      </a:r>
                      <a:r>
                        <a:rPr lang="ja-JP" sz="1600" b="1" kern="0" dirty="0">
                          <a:effectLst/>
                          <a:latin typeface="ＭＳ ゴシック" panose="020B0609070205080204" pitchFamily="49" charset="-128"/>
                          <a:ea typeface="ＭＳ ゴシック" panose="020B0609070205080204" pitchFamily="49" charset="-128"/>
                        </a:rPr>
                        <a:t>新任期保健師ではないリエゾンを市町村が求める前に配置</a:t>
                      </a:r>
                      <a:br>
                        <a:rPr lang="en-US" sz="1600" kern="0" dirty="0">
                          <a:effectLst/>
                          <a:latin typeface="ＭＳ ゴシック" panose="020B0609070205080204" pitchFamily="49" charset="-128"/>
                          <a:ea typeface="ＭＳ ゴシック" panose="020B0609070205080204" pitchFamily="49" charset="-128"/>
                        </a:rPr>
                      </a:br>
                      <a:r>
                        <a:rPr lang="ja-JP" sz="1600" kern="0" dirty="0">
                          <a:effectLst/>
                          <a:latin typeface="ＭＳ ゴシック" panose="020B0609070205080204" pitchFamily="49" charset="-128"/>
                          <a:ea typeface="ＭＳ ゴシック" panose="020B0609070205080204" pitchFamily="49" charset="-128"/>
                        </a:rPr>
                        <a:t>・まず、何をすべきかを説明</a:t>
                      </a:r>
                      <a:br>
                        <a:rPr lang="en-US" sz="1600" kern="0" dirty="0">
                          <a:effectLst/>
                          <a:latin typeface="ＭＳ ゴシック" panose="020B0609070205080204" pitchFamily="49" charset="-128"/>
                          <a:ea typeface="ＭＳ ゴシック" panose="020B0609070205080204" pitchFamily="49" charset="-128"/>
                        </a:rPr>
                      </a:br>
                      <a:r>
                        <a:rPr lang="ja-JP" sz="1600" kern="0" dirty="0">
                          <a:effectLst/>
                          <a:latin typeface="ＭＳ ゴシック" panose="020B0609070205080204" pitchFamily="49" charset="-128"/>
                          <a:ea typeface="ＭＳ ゴシック" panose="020B0609070205080204" pitchFamily="49" charset="-128"/>
                        </a:rPr>
                        <a:t>・休養を取るよう指示</a:t>
                      </a:r>
                      <a:br>
                        <a:rPr lang="en-US" sz="1600" kern="0" dirty="0">
                          <a:effectLst/>
                          <a:latin typeface="ＭＳ ゴシック" panose="020B0609070205080204" pitchFamily="49" charset="-128"/>
                          <a:ea typeface="ＭＳ ゴシック" panose="020B0609070205080204" pitchFamily="49" charset="-128"/>
                        </a:rPr>
                      </a:br>
                      <a:r>
                        <a:rPr lang="ja-JP" sz="1600" kern="0" dirty="0">
                          <a:effectLst/>
                          <a:latin typeface="ＭＳ ゴシック" panose="020B0609070205080204" pitchFamily="49" charset="-128"/>
                          <a:ea typeface="ＭＳ ゴシック" panose="020B0609070205080204" pitchFamily="49" charset="-128"/>
                        </a:rPr>
                        <a:t>・</a:t>
                      </a:r>
                      <a:r>
                        <a:rPr lang="ja-JP" sz="1600" b="1" kern="0" dirty="0">
                          <a:effectLst/>
                          <a:latin typeface="ＭＳ ゴシック" panose="020B0609070205080204" pitchFamily="49" charset="-128"/>
                          <a:ea typeface="ＭＳ ゴシック" panose="020B0609070205080204" pitchFamily="49" charset="-128"/>
                        </a:rPr>
                        <a:t>医療機関との調整や薬の調達</a:t>
                      </a:r>
                      <a:endParaRPr lang="ja-JP" sz="16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tc>
                <a:tc>
                  <a:txBody>
                    <a:bodyPr/>
                    <a:lstStyle/>
                    <a:p>
                      <a:pPr algn="l">
                        <a:spcAft>
                          <a:spcPts val="0"/>
                        </a:spcAft>
                      </a:pPr>
                      <a:r>
                        <a:rPr lang="ja-JP" sz="1600" kern="0" dirty="0">
                          <a:effectLst/>
                          <a:latin typeface="ＭＳ ゴシック" panose="020B0609070205080204" pitchFamily="49" charset="-128"/>
                          <a:ea typeface="ＭＳ ゴシック" panose="020B0609070205080204" pitchFamily="49" charset="-128"/>
                        </a:rPr>
                        <a:t>・</a:t>
                      </a:r>
                      <a:r>
                        <a:rPr lang="ja-JP" sz="1600" b="1" kern="0" dirty="0">
                          <a:effectLst/>
                          <a:latin typeface="ＭＳ ゴシック" panose="020B0609070205080204" pitchFamily="49" charset="-128"/>
                          <a:ea typeface="ＭＳ ゴシック" panose="020B0609070205080204" pitchFamily="49" charset="-128"/>
                        </a:rPr>
                        <a:t>保健所として適切な力量を持つリエゾン配置の必要性を認識</a:t>
                      </a:r>
                      <a:br>
                        <a:rPr lang="en-US" sz="1600" kern="0" dirty="0">
                          <a:effectLst/>
                          <a:latin typeface="ＭＳ ゴシック" panose="020B0609070205080204" pitchFamily="49" charset="-128"/>
                          <a:ea typeface="ＭＳ ゴシック" panose="020B0609070205080204" pitchFamily="49" charset="-128"/>
                        </a:rPr>
                      </a:br>
                      <a:r>
                        <a:rPr lang="ja-JP" sz="1600" kern="0" dirty="0">
                          <a:effectLst/>
                          <a:latin typeface="ＭＳ ゴシック" panose="020B0609070205080204" pitchFamily="49" charset="-128"/>
                          <a:ea typeface="ＭＳ ゴシック" panose="020B0609070205080204" pitchFamily="49" charset="-128"/>
                        </a:rPr>
                        <a:t>・</a:t>
                      </a:r>
                      <a:r>
                        <a:rPr lang="ja-JP" sz="1600" b="1" kern="0" dirty="0">
                          <a:effectLst/>
                          <a:latin typeface="ＭＳ ゴシック" panose="020B0609070205080204" pitchFamily="49" charset="-128"/>
                          <a:ea typeface="ＭＳ ゴシック" panose="020B0609070205080204" pitchFamily="49" charset="-128"/>
                        </a:rPr>
                        <a:t>先見性のある助言・情報提供</a:t>
                      </a:r>
                      <a:br>
                        <a:rPr lang="en-US" sz="1600" kern="0" dirty="0">
                          <a:effectLst/>
                          <a:latin typeface="ＭＳ ゴシック" panose="020B0609070205080204" pitchFamily="49" charset="-128"/>
                          <a:ea typeface="ＭＳ ゴシック" panose="020B0609070205080204" pitchFamily="49" charset="-128"/>
                        </a:rPr>
                      </a:br>
                      <a:r>
                        <a:rPr lang="ja-JP" sz="1600" kern="0" dirty="0">
                          <a:effectLst/>
                          <a:latin typeface="ＭＳ ゴシック" panose="020B0609070205080204" pitchFamily="49" charset="-128"/>
                          <a:ea typeface="ＭＳ ゴシック" panose="020B0609070205080204" pitchFamily="49" charset="-128"/>
                        </a:rPr>
                        <a:t>・客観的観察に基づく指示</a:t>
                      </a:r>
                      <a:br>
                        <a:rPr lang="en-US" sz="1600" kern="0" dirty="0">
                          <a:effectLst/>
                          <a:latin typeface="ＭＳ ゴシック" panose="020B0609070205080204" pitchFamily="49" charset="-128"/>
                          <a:ea typeface="ＭＳ ゴシック" panose="020B0609070205080204" pitchFamily="49" charset="-128"/>
                        </a:rPr>
                      </a:br>
                      <a:r>
                        <a:rPr lang="ja-JP" sz="1600" kern="0" dirty="0">
                          <a:effectLst/>
                          <a:latin typeface="ＭＳ ゴシック" panose="020B0609070205080204" pitchFamily="49" charset="-128"/>
                          <a:ea typeface="ＭＳ ゴシック" panose="020B0609070205080204" pitchFamily="49" charset="-128"/>
                        </a:rPr>
                        <a:t>・</a:t>
                      </a:r>
                      <a:r>
                        <a:rPr lang="ja-JP" sz="1600" b="1" kern="0" dirty="0">
                          <a:effectLst/>
                          <a:latin typeface="ＭＳ ゴシック" panose="020B0609070205080204" pitchFamily="49" charset="-128"/>
                          <a:ea typeface="ＭＳ ゴシック" panose="020B0609070205080204" pitchFamily="49" charset="-128"/>
                        </a:rPr>
                        <a:t>保健所が得意な役割を率先して実施</a:t>
                      </a:r>
                      <a:endParaRPr lang="ja-JP" sz="16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9722537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 name="四角形: 角を丸くする 4"/>
          <p:cNvSpPr/>
          <p:nvPr/>
        </p:nvSpPr>
        <p:spPr>
          <a:xfrm>
            <a:off x="390525" y="3320355"/>
            <a:ext cx="7135690" cy="2834640"/>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venir Next LT Pro Light"/>
              <a:ea typeface="+mn-ea"/>
              <a:cs typeface="+mn-cs"/>
            </a:endParaRPr>
          </a:p>
        </p:txBody>
      </p:sp>
      <p:sp>
        <p:nvSpPr>
          <p:cNvPr id="1209" name="テキスト ボックス 1"/>
          <p:cNvSpPr txBox="1"/>
          <p:nvPr/>
        </p:nvSpPr>
        <p:spPr>
          <a:xfrm>
            <a:off x="4014192" y="292291"/>
            <a:ext cx="4199353" cy="523220"/>
          </a:xfrm>
          <a:prstGeom prst="rect">
            <a:avLst/>
          </a:prstGeom>
          <a:noFill/>
          <a:ln w="15875">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Ⅴ</a:t>
            </a:r>
            <a:r>
              <a:rPr kumimoji="1" lang="ja-JP" altLang="en-US" sz="2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生活環境衛生対策</a:t>
            </a:r>
            <a:endParaRPr kumimoji="1" lang="en-US" altLang="ja-JP" sz="2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p:txBody>
      </p:sp>
      <p:sp>
        <p:nvSpPr>
          <p:cNvPr id="1210" name="テキスト ボックス 2"/>
          <p:cNvSpPr txBox="1"/>
          <p:nvPr/>
        </p:nvSpPr>
        <p:spPr>
          <a:xfrm>
            <a:off x="390525" y="1199537"/>
            <a:ext cx="11089461" cy="1631216"/>
          </a:xfrm>
          <a:prstGeom prst="rect">
            <a:avLst/>
          </a:prstGeom>
          <a:noFill/>
          <a:ln w="158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日常の生活環境と同じ状態を維持できているかの視点を持つことが大切である。</a:t>
            </a:r>
            <a:endParaRPr kumimoji="1" lang="en-US" altLang="ja-JP" sz="2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避難所となる場所は、学校等本来は日常生活を送るところではない場所で、また集団生活を</a:t>
            </a:r>
            <a:endParaRPr kumimoji="1" lang="en-US" altLang="ja-JP" sz="2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2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送る場所でもあるため、身体的負担・精神的ストレスが大きい。</a:t>
            </a:r>
            <a:endParaRPr kumimoji="1" lang="en-US" altLang="ja-JP" sz="2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そのため、生活環境を整備し、衛生対策を維持向上させていく必要がある。</a:t>
            </a:r>
            <a:endParaRPr kumimoji="1" lang="en-US" altLang="ja-JP" sz="2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必要に応じ、保健所環境衛生監視員の助言、協力を求めるとよい。</a:t>
            </a:r>
          </a:p>
        </p:txBody>
      </p:sp>
      <p:sp>
        <p:nvSpPr>
          <p:cNvPr id="1211" name="テキスト ボックス 3"/>
          <p:cNvSpPr txBox="1"/>
          <p:nvPr/>
        </p:nvSpPr>
        <p:spPr>
          <a:xfrm>
            <a:off x="670917" y="3460402"/>
            <a:ext cx="6659523"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実行すること</a:t>
            </a:r>
            <a:r>
              <a:rPr kumimoji="1" lang="en-US" altLang="ja-JP" sz="2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1" lang="ja-JP" altLang="en-US" sz="2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生活環境の整備　　　　　 </a:t>
            </a:r>
            <a:r>
              <a:rPr kumimoji="1" lang="en-US" altLang="ja-JP" sz="2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2)</a:t>
            </a:r>
            <a:r>
              <a:rPr kumimoji="1" lang="ja-JP" altLang="en-US" sz="2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水の衛生</a:t>
            </a:r>
            <a:endParaRPr kumimoji="1" lang="en-US" altLang="ja-JP" sz="2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3)</a:t>
            </a:r>
            <a:r>
              <a:rPr kumimoji="1" lang="ja-JP" altLang="en-US" sz="2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空気環境の衛生　　　　　 </a:t>
            </a:r>
            <a:r>
              <a:rPr kumimoji="1" lang="en-US" altLang="ja-JP" sz="2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4) </a:t>
            </a:r>
            <a:r>
              <a:rPr kumimoji="1" lang="ja-JP" altLang="en-US" sz="2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トイレの衛生</a:t>
            </a:r>
            <a:endParaRPr kumimoji="1" lang="en-US" altLang="ja-JP" sz="2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5) </a:t>
            </a:r>
            <a:r>
              <a:rPr kumimoji="1" lang="ja-JP" altLang="en-US" sz="2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ごみの管理　　　　　　　 </a:t>
            </a:r>
            <a:r>
              <a:rPr kumimoji="1" lang="en-US" altLang="ja-JP" sz="2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6) </a:t>
            </a:r>
            <a:r>
              <a:rPr kumimoji="1" lang="ja-JP" altLang="en-US" sz="2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寝具の管理</a:t>
            </a:r>
            <a:endParaRPr kumimoji="1" lang="en-US" altLang="ja-JP" sz="2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7) </a:t>
            </a:r>
            <a:r>
              <a:rPr kumimoji="1" lang="ja-JP" altLang="en-US" sz="2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ねずみ、害虫の対策　　　 </a:t>
            </a:r>
            <a:r>
              <a:rPr kumimoji="1" lang="en-US" altLang="ja-JP" sz="2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8) </a:t>
            </a:r>
            <a:r>
              <a:rPr kumimoji="1" lang="ja-JP" altLang="en-US" sz="2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風呂の衛生</a:t>
            </a:r>
            <a:endParaRPr kumimoji="1" lang="en-US" altLang="ja-JP" sz="2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9) </a:t>
            </a:r>
            <a:r>
              <a:rPr kumimoji="1" lang="ja-JP" altLang="en-US" sz="2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化学物資　　　　　　　　</a:t>
            </a:r>
            <a:r>
              <a:rPr kumimoji="1" lang="en-US" altLang="ja-JP" sz="2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10)</a:t>
            </a:r>
            <a:r>
              <a:rPr kumimoji="1" lang="ja-JP" altLang="en-US" sz="2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悪臭、騒音</a:t>
            </a:r>
            <a:endParaRPr kumimoji="1" lang="en-US" altLang="ja-JP" sz="2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11) </a:t>
            </a:r>
            <a:r>
              <a:rPr kumimoji="1" lang="ja-JP" altLang="en-US" sz="2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食中毒の予防　　　　　 </a:t>
            </a:r>
            <a:r>
              <a:rPr kumimoji="1" lang="en-US" altLang="ja-JP" sz="2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12) </a:t>
            </a:r>
            <a:r>
              <a:rPr kumimoji="1" lang="ja-JP" altLang="en-US" sz="2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食中毒発生時の対応</a:t>
            </a:r>
            <a:endParaRPr kumimoji="1" lang="en-US" altLang="ja-JP" sz="2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13) </a:t>
            </a:r>
            <a:r>
              <a:rPr kumimoji="1" lang="ja-JP" altLang="en-US" sz="2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ペット対策</a:t>
            </a:r>
            <a:endParaRPr kumimoji="1" lang="en-US" altLang="ja-JP" sz="2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p:txBody>
      </p:sp>
      <p:sp>
        <p:nvSpPr>
          <p:cNvPr id="1212" name="テキスト ボックス 5"/>
          <p:cNvSpPr txBox="1"/>
          <p:nvPr/>
        </p:nvSpPr>
        <p:spPr>
          <a:xfrm>
            <a:off x="8004810" y="3860512"/>
            <a:ext cx="3897630"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Avenir Next LT Pro Light"/>
                <a:ea typeface="+mn-ea"/>
                <a:cs typeface="+mn-cs"/>
              </a:rPr>
              <a:t>・各項目において、生活環境整備のために「課題あり」場合のチェック項目を表示。</a:t>
            </a:r>
            <a:endParaRPr kumimoji="1" lang="en-US" altLang="ja-JP" sz="1800" b="1" i="0" u="none" strike="noStrike" kern="1200" cap="none" spc="0" normalizeH="0" baseline="0" noProof="0" dirty="0">
              <a:ln>
                <a:noFill/>
              </a:ln>
              <a:solidFill>
                <a:srgbClr val="000000"/>
              </a:solidFill>
              <a:effectLst/>
              <a:uLnTx/>
              <a:uFillTx/>
              <a:latin typeface="Avenir Next LT Pr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Avenir Next LT Pro Light"/>
                <a:ea typeface="+mn-ea"/>
                <a:cs typeface="+mn-cs"/>
              </a:rPr>
              <a:t>・その対応として、「保健衛生部局・保健所本部においえる対策の立案」「保健指導」明記。</a:t>
            </a:r>
          </a:p>
        </p:txBody>
      </p:sp>
      <p:sp>
        <p:nvSpPr>
          <p:cNvPr id="1213" name="テキスト ボックス 6"/>
          <p:cNvSpPr txBox="1"/>
          <p:nvPr/>
        </p:nvSpPr>
        <p:spPr>
          <a:xfrm>
            <a:off x="10723600" y="169778"/>
            <a:ext cx="1298902" cy="584775"/>
          </a:xfrm>
          <a:prstGeom prst="rect">
            <a:avLst/>
          </a:prstGeom>
          <a:solidFill>
            <a:schemeClr val="bg1"/>
          </a:solidFill>
          <a:ln w="12700">
            <a:solidFill>
              <a:schemeClr val="accent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00FF"/>
                </a:solidFill>
                <a:effectLst/>
                <a:uLnTx/>
                <a:uFillTx/>
                <a:latin typeface="HG創英角ﾎﾟｯﾌﾟ体" panose="040B0A09000000000000" pitchFamily="49" charset="-128"/>
                <a:ea typeface="HG創英角ﾎﾟｯﾌﾟ体" panose="040B0A09000000000000" pitchFamily="49" charset="-128"/>
                <a:cs typeface="+mn-cs"/>
              </a:rPr>
              <a:t>マニュアル</a:t>
            </a:r>
            <a:r>
              <a:rPr kumimoji="1" lang="en-US" altLang="ja-JP" sz="1600" b="0" i="0" u="none" strike="noStrike" kern="1200" cap="none" spc="0" normalizeH="0" baseline="0" noProof="0" dirty="0">
                <a:ln>
                  <a:noFill/>
                </a:ln>
                <a:solidFill>
                  <a:srgbClr val="0000FF"/>
                </a:solidFill>
                <a:effectLst/>
                <a:uLnTx/>
                <a:uFillTx/>
                <a:latin typeface="HG創英角ﾎﾟｯﾌﾟ体" panose="040B0A09000000000000" pitchFamily="49" charset="-128"/>
                <a:ea typeface="HG創英角ﾎﾟｯﾌﾟ体" panose="040B0A09000000000000" pitchFamily="49" charset="-128"/>
                <a:cs typeface="+mn-cs"/>
              </a:rPr>
              <a:t>P66</a:t>
            </a:r>
            <a:r>
              <a:rPr kumimoji="1" lang="ja-JP" altLang="en-US" sz="1600" b="0" i="0" u="none" strike="noStrike" kern="1200" cap="none" spc="0" normalizeH="0" baseline="0" noProof="0" dirty="0">
                <a:ln>
                  <a:noFill/>
                </a:ln>
                <a:solidFill>
                  <a:srgbClr val="0000FF"/>
                </a:solidFill>
                <a:effectLst/>
                <a:uLnTx/>
                <a:uFillTx/>
                <a:latin typeface="HG創英角ﾎﾟｯﾌﾟ体" panose="040B0A09000000000000" pitchFamily="49" charset="-128"/>
                <a:ea typeface="HG創英角ﾎﾟｯﾌﾟ体" panose="040B0A09000000000000" pitchFamily="49" charset="-128"/>
                <a:cs typeface="+mn-cs"/>
              </a:rPr>
              <a:t>～</a:t>
            </a:r>
            <a:r>
              <a:rPr kumimoji="1" lang="en-US" altLang="ja-JP" sz="1600" b="0" i="0" u="none" strike="noStrike" kern="1200" cap="none" spc="0" normalizeH="0" baseline="0" noProof="0" dirty="0">
                <a:ln>
                  <a:noFill/>
                </a:ln>
                <a:solidFill>
                  <a:srgbClr val="0000FF"/>
                </a:solidFill>
                <a:effectLst/>
                <a:uLnTx/>
                <a:uFillTx/>
                <a:latin typeface="HG創英角ﾎﾟｯﾌﾟ体" panose="040B0A09000000000000" pitchFamily="49" charset="-128"/>
                <a:ea typeface="HG創英角ﾎﾟｯﾌﾟ体" panose="040B0A09000000000000" pitchFamily="49" charset="-128"/>
                <a:cs typeface="+mn-cs"/>
              </a:rPr>
              <a:t>P71</a:t>
            </a:r>
            <a:endParaRPr kumimoji="1" lang="ja-JP" altLang="en-US" sz="1600" b="0" i="0" u="none" strike="noStrike" kern="1200" cap="none" spc="0" normalizeH="0" baseline="0" noProof="0" dirty="0">
              <a:ln>
                <a:noFill/>
              </a:ln>
              <a:solidFill>
                <a:srgbClr val="0000FF"/>
              </a:solidFill>
              <a:effectLst/>
              <a:uLnTx/>
              <a:uFillTx/>
              <a:latin typeface="HG創英角ﾎﾟｯﾌﾟ体" panose="040B0A09000000000000" pitchFamily="49" charset="-128"/>
              <a:ea typeface="HG創英角ﾎﾟｯﾌﾟ体" panose="040B0A09000000000000" pitchFamily="49" charset="-128"/>
              <a:cs typeface="+mn-cs"/>
            </a:endParaRPr>
          </a:p>
        </p:txBody>
      </p:sp>
    </p:spTree>
    <p:extLst>
      <p:ext uri="{BB962C8B-B14F-4D97-AF65-F5344CB8AC3E}">
        <p14:creationId xmlns:p14="http://schemas.microsoft.com/office/powerpoint/2010/main" val="4993430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9" name="テキスト ボックス 2"/>
          <p:cNvSpPr txBox="1"/>
          <p:nvPr/>
        </p:nvSpPr>
        <p:spPr>
          <a:xfrm>
            <a:off x="10658636" y="190232"/>
            <a:ext cx="1298902" cy="584775"/>
          </a:xfrm>
          <a:prstGeom prst="rect">
            <a:avLst/>
          </a:prstGeom>
          <a:solidFill>
            <a:schemeClr val="bg1"/>
          </a:solidFill>
          <a:ln w="12700">
            <a:solidFill>
              <a:schemeClr val="accent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00FF"/>
                </a:solidFill>
                <a:effectLst/>
                <a:uLnTx/>
                <a:uFillTx/>
                <a:latin typeface="HG創英角ﾎﾟｯﾌﾟ体" panose="040B0A09000000000000" pitchFamily="49" charset="-128"/>
                <a:ea typeface="HG創英角ﾎﾟｯﾌﾟ体" panose="040B0A09000000000000" pitchFamily="49" charset="-128"/>
                <a:cs typeface="+mn-cs"/>
              </a:rPr>
              <a:t>マニュアル</a:t>
            </a:r>
            <a:r>
              <a:rPr kumimoji="1" lang="en-US" altLang="ja-JP" sz="1600" b="0" i="0" u="none" strike="noStrike" kern="1200" cap="none" spc="0" normalizeH="0" baseline="0" noProof="0" dirty="0">
                <a:ln>
                  <a:noFill/>
                </a:ln>
                <a:solidFill>
                  <a:srgbClr val="0000FF"/>
                </a:solidFill>
                <a:effectLst/>
                <a:uLnTx/>
                <a:uFillTx/>
                <a:latin typeface="HG創英角ﾎﾟｯﾌﾟ体" panose="040B0A09000000000000" pitchFamily="49" charset="-128"/>
                <a:ea typeface="HG創英角ﾎﾟｯﾌﾟ体" panose="040B0A09000000000000" pitchFamily="49" charset="-128"/>
                <a:cs typeface="+mn-cs"/>
              </a:rPr>
              <a:t>P66</a:t>
            </a:r>
            <a:r>
              <a:rPr kumimoji="1" lang="ja-JP" altLang="en-US" sz="1600" b="0" i="0" u="none" strike="noStrike" kern="1200" cap="none" spc="0" normalizeH="0" baseline="0" noProof="0" dirty="0">
                <a:ln>
                  <a:noFill/>
                </a:ln>
                <a:solidFill>
                  <a:srgbClr val="0000FF"/>
                </a:solidFill>
                <a:effectLst/>
                <a:uLnTx/>
                <a:uFillTx/>
                <a:latin typeface="HG創英角ﾎﾟｯﾌﾟ体" panose="040B0A09000000000000" pitchFamily="49" charset="-128"/>
                <a:ea typeface="HG創英角ﾎﾟｯﾌﾟ体" panose="040B0A09000000000000" pitchFamily="49" charset="-128"/>
                <a:cs typeface="+mn-cs"/>
              </a:rPr>
              <a:t>～</a:t>
            </a:r>
            <a:r>
              <a:rPr kumimoji="1" lang="en-US" altLang="ja-JP" sz="1600" b="0" i="0" u="none" strike="noStrike" kern="1200" cap="none" spc="0" normalizeH="0" baseline="0" noProof="0" dirty="0">
                <a:ln>
                  <a:noFill/>
                </a:ln>
                <a:solidFill>
                  <a:srgbClr val="0000FF"/>
                </a:solidFill>
                <a:effectLst/>
                <a:uLnTx/>
                <a:uFillTx/>
                <a:latin typeface="HG創英角ﾎﾟｯﾌﾟ体" panose="040B0A09000000000000" pitchFamily="49" charset="-128"/>
                <a:ea typeface="HG創英角ﾎﾟｯﾌﾟ体" panose="040B0A09000000000000" pitchFamily="49" charset="-128"/>
                <a:cs typeface="+mn-cs"/>
              </a:rPr>
              <a:t>P71</a:t>
            </a:r>
            <a:endParaRPr kumimoji="1" lang="ja-JP" altLang="en-US" sz="1600" b="0" i="0" u="none" strike="noStrike" kern="1200" cap="none" spc="0" normalizeH="0" baseline="0" noProof="0" dirty="0">
              <a:ln>
                <a:noFill/>
              </a:ln>
              <a:solidFill>
                <a:srgbClr val="0000FF"/>
              </a:solidFill>
              <a:effectLst/>
              <a:uLnTx/>
              <a:uFillTx/>
              <a:latin typeface="HG創英角ﾎﾟｯﾌﾟ体" panose="040B0A09000000000000" pitchFamily="49" charset="-128"/>
              <a:ea typeface="HG創英角ﾎﾟｯﾌﾟ体" panose="040B0A09000000000000" pitchFamily="49" charset="-128"/>
              <a:cs typeface="+mn-cs"/>
            </a:endParaRPr>
          </a:p>
        </p:txBody>
      </p:sp>
      <p:sp>
        <p:nvSpPr>
          <p:cNvPr id="1220" name="テキスト ボックス 5"/>
          <p:cNvSpPr txBox="1"/>
          <p:nvPr/>
        </p:nvSpPr>
        <p:spPr>
          <a:xfrm>
            <a:off x="182878" y="1284886"/>
            <a:ext cx="856722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マニュアル</a:t>
            </a:r>
            <a:r>
              <a:rPr kumimoji="1" lang="en-US" altLang="ja-JP" sz="1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P66</a:t>
            </a:r>
            <a:r>
              <a:rPr kumimoji="1" lang="ja-JP" altLang="en-US" sz="1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から、生活環境衛生対策の項目ごとに以下のチェック表を作成</a:t>
            </a:r>
          </a:p>
        </p:txBody>
      </p:sp>
      <p:sp>
        <p:nvSpPr>
          <p:cNvPr id="1221" name="テキスト ボックス 6"/>
          <p:cNvSpPr txBox="1"/>
          <p:nvPr/>
        </p:nvSpPr>
        <p:spPr>
          <a:xfrm>
            <a:off x="4083072" y="329043"/>
            <a:ext cx="4199353" cy="523220"/>
          </a:xfrm>
          <a:prstGeom prst="rect">
            <a:avLst/>
          </a:prstGeom>
          <a:noFill/>
          <a:ln w="15875">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Ⅴ</a:t>
            </a:r>
            <a:r>
              <a:rPr kumimoji="1" lang="ja-JP" altLang="en-US" sz="2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生活環境衛生対策</a:t>
            </a:r>
            <a:endParaRPr kumimoji="1" lang="en-US" altLang="ja-JP" sz="2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p:txBody>
      </p:sp>
      <p:pic>
        <p:nvPicPr>
          <p:cNvPr id="1222" name="図 4" descr="画面の領域"/>
          <p:cNvPicPr>
            <a:picLocks noChangeAspect="1"/>
          </p:cNvPicPr>
          <p:nvPr/>
        </p:nvPicPr>
        <p:blipFill>
          <a:blip r:embed="rId3"/>
          <a:stretch>
            <a:fillRect/>
          </a:stretch>
        </p:blipFill>
        <p:spPr>
          <a:xfrm>
            <a:off x="759654" y="1654218"/>
            <a:ext cx="10846191" cy="4774717"/>
          </a:xfrm>
          <a:prstGeom prst="rect">
            <a:avLst/>
          </a:prstGeom>
        </p:spPr>
      </p:pic>
    </p:spTree>
    <p:extLst>
      <p:ext uri="{BB962C8B-B14F-4D97-AF65-F5344CB8AC3E}">
        <p14:creationId xmlns:p14="http://schemas.microsoft.com/office/powerpoint/2010/main" val="2858350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 name="テキスト ボックス 1"/>
          <p:cNvSpPr txBox="1"/>
          <p:nvPr/>
        </p:nvSpPr>
        <p:spPr>
          <a:xfrm>
            <a:off x="2732574" y="251787"/>
            <a:ext cx="6833457" cy="523220"/>
          </a:xfrm>
          <a:prstGeom prst="rect">
            <a:avLst/>
          </a:prstGeom>
          <a:noFill/>
          <a:ln w="15875">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Ⅵ</a:t>
            </a:r>
            <a:r>
              <a:rPr kumimoji="1" lang="ja-JP" altLang="en-US" sz="2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自然災害に起因する原子力災害対策</a:t>
            </a:r>
            <a:endParaRPr kumimoji="1" lang="en-US" altLang="ja-JP" sz="2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p:txBody>
      </p:sp>
      <p:sp>
        <p:nvSpPr>
          <p:cNvPr id="1229" name="テキスト ボックス 2"/>
          <p:cNvSpPr txBox="1"/>
          <p:nvPr/>
        </p:nvSpPr>
        <p:spPr>
          <a:xfrm>
            <a:off x="10658636" y="190232"/>
            <a:ext cx="1298902" cy="584775"/>
          </a:xfrm>
          <a:prstGeom prst="rect">
            <a:avLst/>
          </a:prstGeom>
          <a:solidFill>
            <a:schemeClr val="bg1"/>
          </a:solidFill>
          <a:ln w="12700">
            <a:solidFill>
              <a:schemeClr val="accent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00FF"/>
                </a:solidFill>
                <a:effectLst/>
                <a:uLnTx/>
                <a:uFillTx/>
                <a:latin typeface="HG創英角ﾎﾟｯﾌﾟ体" panose="040B0A09000000000000" pitchFamily="49" charset="-128"/>
                <a:ea typeface="HG創英角ﾎﾟｯﾌﾟ体" panose="040B0A09000000000000" pitchFamily="49" charset="-128"/>
                <a:cs typeface="+mn-cs"/>
              </a:rPr>
              <a:t>マニュアル</a:t>
            </a:r>
            <a:r>
              <a:rPr kumimoji="1" lang="en-US" altLang="ja-JP" sz="1600" b="0" i="0" u="none" strike="noStrike" kern="1200" cap="none" spc="0" normalizeH="0" baseline="0" noProof="0" dirty="0">
                <a:ln>
                  <a:noFill/>
                </a:ln>
                <a:solidFill>
                  <a:srgbClr val="0000FF"/>
                </a:solidFill>
                <a:effectLst/>
                <a:uLnTx/>
                <a:uFillTx/>
                <a:latin typeface="HG創英角ﾎﾟｯﾌﾟ体" panose="040B0A09000000000000" pitchFamily="49" charset="-128"/>
                <a:ea typeface="HG創英角ﾎﾟｯﾌﾟ体" panose="040B0A09000000000000" pitchFamily="49" charset="-128"/>
                <a:cs typeface="+mn-cs"/>
              </a:rPr>
              <a:t>P72</a:t>
            </a:r>
            <a:r>
              <a:rPr kumimoji="1" lang="ja-JP" altLang="en-US" sz="1600" b="0" i="0" u="none" strike="noStrike" kern="1200" cap="none" spc="0" normalizeH="0" baseline="0" noProof="0" dirty="0">
                <a:ln>
                  <a:noFill/>
                </a:ln>
                <a:solidFill>
                  <a:srgbClr val="0000FF"/>
                </a:solidFill>
                <a:effectLst/>
                <a:uLnTx/>
                <a:uFillTx/>
                <a:latin typeface="HG創英角ﾎﾟｯﾌﾟ体" panose="040B0A09000000000000" pitchFamily="49" charset="-128"/>
                <a:ea typeface="HG創英角ﾎﾟｯﾌﾟ体" panose="040B0A09000000000000" pitchFamily="49" charset="-128"/>
                <a:cs typeface="+mn-cs"/>
              </a:rPr>
              <a:t>～</a:t>
            </a:r>
            <a:r>
              <a:rPr kumimoji="1" lang="en-US" altLang="ja-JP" sz="1600" b="0" i="0" u="none" strike="noStrike" kern="1200" cap="none" spc="0" normalizeH="0" baseline="0" noProof="0" dirty="0">
                <a:ln>
                  <a:noFill/>
                </a:ln>
                <a:solidFill>
                  <a:srgbClr val="0000FF"/>
                </a:solidFill>
                <a:effectLst/>
                <a:uLnTx/>
                <a:uFillTx/>
                <a:latin typeface="HG創英角ﾎﾟｯﾌﾟ体" panose="040B0A09000000000000" pitchFamily="49" charset="-128"/>
                <a:ea typeface="HG創英角ﾎﾟｯﾌﾟ体" panose="040B0A09000000000000" pitchFamily="49" charset="-128"/>
                <a:cs typeface="+mn-cs"/>
              </a:rPr>
              <a:t>P75</a:t>
            </a:r>
            <a:endParaRPr kumimoji="1" lang="ja-JP" altLang="en-US" sz="1600" b="0" i="0" u="none" strike="noStrike" kern="1200" cap="none" spc="0" normalizeH="0" baseline="0" noProof="0" dirty="0">
              <a:ln>
                <a:noFill/>
              </a:ln>
              <a:solidFill>
                <a:srgbClr val="0000FF"/>
              </a:solidFill>
              <a:effectLst/>
              <a:uLnTx/>
              <a:uFillTx/>
              <a:latin typeface="HG創英角ﾎﾟｯﾌﾟ体" panose="040B0A09000000000000" pitchFamily="49" charset="-128"/>
              <a:ea typeface="HG創英角ﾎﾟｯﾌﾟ体" panose="040B0A09000000000000" pitchFamily="49" charset="-128"/>
              <a:cs typeface="+mn-cs"/>
            </a:endParaRPr>
          </a:p>
        </p:txBody>
      </p:sp>
      <p:sp>
        <p:nvSpPr>
          <p:cNvPr id="1230" name="テキスト ボックス 3"/>
          <p:cNvSpPr txBox="1"/>
          <p:nvPr/>
        </p:nvSpPr>
        <p:spPr>
          <a:xfrm>
            <a:off x="497447" y="1015340"/>
            <a:ext cx="11197106" cy="523220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venir Next LT Pro Light"/>
                <a:ea typeface="+mn-ea"/>
                <a:cs typeface="+mn-cs"/>
              </a:rPr>
              <a:t>■ 災害発生時には短期・長期の派遣職員についても、原子力災害の特殊性を理解し、起こりうる状況を把握し、住民の健康管理に努めるとともに、自らも被ばくを回避することに努める必要があるため、マニュアルに概要を記載した。</a:t>
            </a:r>
            <a:endParaRPr kumimoji="1" lang="en-US" altLang="ja-JP" sz="1800" b="0" i="0" u="none" strike="noStrike" kern="1200" cap="none" spc="0" normalizeH="0" baseline="0" noProof="0" dirty="0">
              <a:ln>
                <a:noFill/>
              </a:ln>
              <a:solidFill>
                <a:srgbClr val="000000"/>
              </a:solidFill>
              <a:effectLst/>
              <a:uLnTx/>
              <a:uFillTx/>
              <a:latin typeface="Avenir Next LT Pr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Avenir Next LT Pr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venir Next LT Pro Light"/>
                <a:ea typeface="+mn-ea"/>
                <a:cs typeface="+mn-cs"/>
              </a:rPr>
              <a:t>　</a:t>
            </a:r>
            <a:r>
              <a:rPr kumimoji="1" lang="ja-JP" altLang="en-US" sz="1600" b="0" i="0" u="none" strike="noStrike" kern="1200" cap="none" spc="0" normalizeH="0" baseline="0" noProof="0" dirty="0">
                <a:ln>
                  <a:noFill/>
                </a:ln>
                <a:solidFill>
                  <a:srgbClr val="000000"/>
                </a:solidFill>
                <a:effectLst/>
                <a:uLnTx/>
                <a:uFillTx/>
                <a:latin typeface="Avenir Next LT Pro Light"/>
                <a:ea typeface="+mn-ea"/>
                <a:cs typeface="+mn-cs"/>
              </a:rPr>
              <a:t>○ 原子力災害対策は、国（原子力規制委員会）が定める「原子力災害対策指針」が基本になっている。</a:t>
            </a:r>
            <a:endParaRPr kumimoji="1" lang="en-US" altLang="ja-JP" sz="1600" b="0" i="0" u="none" strike="noStrike" kern="1200" cap="none" spc="0" normalizeH="0" baseline="0" noProof="0" dirty="0">
              <a:ln>
                <a:noFill/>
              </a:ln>
              <a:solidFill>
                <a:srgbClr val="000000"/>
              </a:solidFill>
              <a:effectLst/>
              <a:uLnTx/>
              <a:uFillTx/>
              <a:latin typeface="Avenir Next LT Pr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Avenir Next LT Pro Light"/>
                <a:ea typeface="+mn-ea"/>
                <a:cs typeface="+mn-cs"/>
              </a:rPr>
              <a:t>【</a:t>
            </a:r>
            <a:r>
              <a:rPr kumimoji="1" lang="ja-JP" altLang="en-US" sz="1600" b="0" i="0" u="none" strike="noStrike" kern="1200" cap="none" spc="0" normalizeH="0" baseline="0" noProof="0" dirty="0">
                <a:ln>
                  <a:noFill/>
                </a:ln>
                <a:solidFill>
                  <a:srgbClr val="000000"/>
                </a:solidFill>
                <a:effectLst/>
                <a:uLnTx/>
                <a:uFillTx/>
                <a:latin typeface="Avenir Next LT Pro Light"/>
                <a:ea typeface="+mn-ea"/>
                <a:cs typeface="+mn-cs"/>
              </a:rPr>
              <a:t>目的</a:t>
            </a:r>
            <a:r>
              <a:rPr kumimoji="1" lang="en-US" altLang="ja-JP" sz="1600" b="0" i="0" u="none" strike="noStrike" kern="1200" cap="none" spc="0" normalizeH="0" baseline="0" noProof="0" dirty="0">
                <a:ln>
                  <a:noFill/>
                </a:ln>
                <a:solidFill>
                  <a:srgbClr val="000000"/>
                </a:solidFill>
                <a:effectLst/>
                <a:uLnTx/>
                <a:uFillTx/>
                <a:latin typeface="Avenir Next LT Pro Light"/>
                <a:ea typeface="+mn-ea"/>
                <a:cs typeface="+mn-cs"/>
              </a:rPr>
              <a:t>】</a:t>
            </a:r>
            <a:r>
              <a:rPr kumimoji="1" lang="ja-JP" altLang="en-US" sz="1600" b="0" i="0" u="none" strike="noStrike" kern="1200" cap="none" spc="0" normalizeH="0" baseline="0" noProof="0" dirty="0">
                <a:ln>
                  <a:noFill/>
                </a:ln>
                <a:solidFill>
                  <a:srgbClr val="000000"/>
                </a:solidFill>
                <a:effectLst/>
                <a:uLnTx/>
                <a:uFillTx/>
                <a:latin typeface="Avenir Next LT Pro Light"/>
                <a:ea typeface="+mn-ea"/>
                <a:cs typeface="+mn-cs"/>
              </a:rPr>
              <a:t>　緊急事態において、原子力施設周辺の住民に対する放射線の重篤な確定的影響を回避、又は最小限化するため、及び確定的影響のリスクを低減するための防護措置を確実にすること。</a:t>
            </a:r>
            <a:endParaRPr kumimoji="1" lang="en-US" altLang="ja-JP" sz="1600" b="0" i="0" u="none" strike="noStrike" kern="1200" cap="none" spc="0" normalizeH="0" baseline="0" noProof="0" dirty="0">
              <a:ln>
                <a:noFill/>
              </a:ln>
              <a:solidFill>
                <a:srgbClr val="000000"/>
              </a:solidFill>
              <a:effectLst/>
              <a:uLnTx/>
              <a:uFillTx/>
              <a:latin typeface="Avenir Next LT Pr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srgbClr val="000000"/>
              </a:solidFill>
              <a:effectLst/>
              <a:uLnTx/>
              <a:uFillTx/>
              <a:latin typeface="Avenir Next LT Pr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Avenir Next LT Pro Light"/>
                <a:ea typeface="+mn-ea"/>
                <a:cs typeface="+mn-cs"/>
              </a:rPr>
              <a:t>　○ 国の防災計画「原子力災害対策編」をもとに、地域防災計画においても「原子力災害対策編」を策定すべき地域（原子力災害対策重点区域）が示されている。</a:t>
            </a:r>
            <a:endParaRPr kumimoji="1" lang="en-US" altLang="ja-JP" sz="1600" b="0" i="0" u="none" strike="noStrike" kern="1200" cap="none" spc="0" normalizeH="0" baseline="0" noProof="0" dirty="0">
              <a:ln>
                <a:noFill/>
              </a:ln>
              <a:solidFill>
                <a:srgbClr val="000000"/>
              </a:solidFill>
              <a:effectLst/>
              <a:uLnTx/>
              <a:uFillTx/>
              <a:latin typeface="Avenir Next LT Pr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Avenir Next LT Pro Light"/>
                <a:ea typeface="+mn-ea"/>
                <a:cs typeface="+mn-cs"/>
              </a:rPr>
              <a:t>　</a:t>
            </a:r>
            <a:endParaRPr kumimoji="1" lang="en-US" altLang="ja-JP" sz="1600" b="0" i="0" u="none" strike="noStrike" kern="1200" cap="none" spc="0" normalizeH="0" baseline="0" noProof="0" dirty="0">
              <a:ln>
                <a:noFill/>
              </a:ln>
              <a:solidFill>
                <a:srgbClr val="000000"/>
              </a:solidFill>
              <a:effectLst/>
              <a:uLnTx/>
              <a:uFillTx/>
              <a:latin typeface="Avenir Next LT Pr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Avenir Next LT Pro Light"/>
                <a:ea typeface="+mn-ea"/>
                <a:cs typeface="+mn-cs"/>
              </a:rPr>
              <a:t>　○ 原子力災害対策特別措置法（以下、「原災法」という。）では、原子力施設外における放射性物質又は放射線の放出が一定の水準を超えた場合には、原子力緊急事態に該当するものとされ、緊急事態応急対策が講じられる。</a:t>
            </a:r>
            <a:endParaRPr kumimoji="1" lang="en-US" altLang="ja-JP" sz="1600" b="0" i="0" u="none" strike="noStrike" kern="1200" cap="none" spc="0" normalizeH="0" baseline="0" noProof="0" dirty="0">
              <a:ln>
                <a:noFill/>
              </a:ln>
              <a:solidFill>
                <a:srgbClr val="000000"/>
              </a:solidFill>
              <a:effectLst/>
              <a:uLnTx/>
              <a:uFillTx/>
              <a:latin typeface="Avenir Next LT Pr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000000"/>
              </a:solidFill>
              <a:effectLst/>
              <a:uLnTx/>
              <a:uFillTx/>
              <a:latin typeface="Avenir Next LT Pr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venir Next LT Pro Light"/>
                <a:ea typeface="+mn-ea"/>
                <a:cs typeface="+mn-cs"/>
              </a:rPr>
              <a:t>　</a:t>
            </a:r>
            <a:r>
              <a:rPr kumimoji="1" lang="ja-JP" altLang="en-US" sz="1600" b="0" i="0" u="none" strike="noStrike" kern="1200" cap="none" spc="0" normalizeH="0" baseline="0" noProof="0" dirty="0">
                <a:ln>
                  <a:noFill/>
                </a:ln>
                <a:solidFill>
                  <a:srgbClr val="000000"/>
                </a:solidFill>
                <a:effectLst/>
                <a:uLnTx/>
                <a:uFillTx/>
                <a:latin typeface="Avenir Next LT Pro Light"/>
                <a:ea typeface="+mn-ea"/>
                <a:cs typeface="+mn-cs"/>
              </a:rPr>
              <a:t>○ 実行することとしては、</a:t>
            </a:r>
            <a:endParaRPr kumimoji="1" lang="en-US" altLang="ja-JP" sz="1600" b="0" i="0" u="none" strike="noStrike" kern="1200" cap="none" spc="0" normalizeH="0" baseline="0" noProof="0" dirty="0">
              <a:ln>
                <a:noFill/>
              </a:ln>
              <a:solidFill>
                <a:srgbClr val="000000"/>
              </a:solidFill>
              <a:effectLst/>
              <a:uLnTx/>
              <a:uFillTx/>
              <a:latin typeface="Avenir Next LT Pr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Avenir Next LT Pro Light"/>
                <a:ea typeface="+mn-ea"/>
                <a:cs typeface="+mn-cs"/>
              </a:rPr>
              <a:t>　（１）緊急事態応急対策として　防護措置（避難及び一時移転、屋内待避、安定ヨウ素剤の予防服用、原子力災害医療、　　　</a:t>
            </a:r>
            <a:endParaRPr kumimoji="1" lang="en-US" altLang="ja-JP" sz="1600" b="0" i="0" u="none" strike="noStrike" kern="1200" cap="none" spc="0" normalizeH="0" baseline="0" noProof="0" dirty="0">
              <a:ln>
                <a:noFill/>
              </a:ln>
              <a:solidFill>
                <a:srgbClr val="000000"/>
              </a:solidFill>
              <a:effectLst/>
              <a:uLnTx/>
              <a:uFillTx/>
              <a:latin typeface="Avenir Next LT Pr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Avenir Next LT Pro Light"/>
                <a:ea typeface="+mn-ea"/>
                <a:cs typeface="+mn-cs"/>
              </a:rPr>
              <a:t>　　　　避難退域時検査及び除染、飲食物の摂取制限、防災業務関係者の防護措置）</a:t>
            </a:r>
            <a:endParaRPr kumimoji="1" lang="en-US" altLang="ja-JP" sz="1600" b="0" i="0" u="none" strike="noStrike" kern="1200" cap="none" spc="0" normalizeH="0" baseline="0" noProof="0" dirty="0">
              <a:ln>
                <a:noFill/>
              </a:ln>
              <a:solidFill>
                <a:srgbClr val="000000"/>
              </a:solidFill>
              <a:effectLst/>
              <a:uLnTx/>
              <a:uFillTx/>
              <a:latin typeface="Avenir Next LT Pr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Avenir Next LT Pro Light"/>
                <a:ea typeface="+mn-ea"/>
                <a:cs typeface="+mn-cs"/>
              </a:rPr>
              <a:t>　（２）中長期的対策として、発災後の復旧に向けた①環境放射線モニタリング、②個人線量推定、③健康評価の実施</a:t>
            </a:r>
            <a:endParaRPr kumimoji="1" lang="en-US" altLang="ja-JP" sz="1600" b="0" i="0" u="none" strike="noStrike" kern="1200" cap="none" spc="0" normalizeH="0" baseline="0" noProof="0" dirty="0">
              <a:ln>
                <a:noFill/>
              </a:ln>
              <a:solidFill>
                <a:srgbClr val="000000"/>
              </a:solidFill>
              <a:effectLst/>
              <a:uLnTx/>
              <a:uFillTx/>
              <a:latin typeface="Avenir Next LT Pr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Avenir Next LT Pro Light"/>
                <a:ea typeface="+mn-ea"/>
                <a:cs typeface="+mn-cs"/>
              </a:rPr>
              <a:t>　（３）平常時の対策として、①原子力災害医療の実施体制の整備、②原子力災害医療に関係する者に対する研修・訓練　</a:t>
            </a:r>
            <a:endParaRPr kumimoji="1" lang="en-US" altLang="ja-JP" sz="1600" b="0" i="0" u="none" strike="noStrike" kern="1200" cap="none" spc="0" normalizeH="0" baseline="0" noProof="0" dirty="0">
              <a:ln>
                <a:noFill/>
              </a:ln>
              <a:solidFill>
                <a:srgbClr val="000000"/>
              </a:solidFill>
              <a:effectLst/>
              <a:uLnTx/>
              <a:uFillTx/>
              <a:latin typeface="Avenir Next LT Pr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Avenir Next LT Pro Light"/>
                <a:ea typeface="+mn-ea"/>
                <a:cs typeface="+mn-cs"/>
              </a:rPr>
              <a:t>　　　　等の実施、③安定ヨウ素剤予防服用の体制の整備、④平常時からの住民等への情報提供</a:t>
            </a:r>
            <a:endParaRPr kumimoji="1" lang="en-US" altLang="ja-JP" sz="1800" b="0" i="0" u="none" strike="noStrike" kern="1200" cap="none" spc="0" normalizeH="0" baseline="0" noProof="0" dirty="0">
              <a:ln>
                <a:noFill/>
              </a:ln>
              <a:solidFill>
                <a:srgbClr val="000000"/>
              </a:solidFill>
              <a:effectLst/>
              <a:uLnTx/>
              <a:uFillTx/>
              <a:latin typeface="Avenir Next LT Pro Light"/>
              <a:ea typeface="+mn-ea"/>
              <a:cs typeface="+mn-cs"/>
            </a:endParaRPr>
          </a:p>
        </p:txBody>
      </p:sp>
    </p:spTree>
    <p:extLst>
      <p:ext uri="{BB962C8B-B14F-4D97-AF65-F5344CB8AC3E}">
        <p14:creationId xmlns:p14="http://schemas.microsoft.com/office/powerpoint/2010/main" val="2048783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6" name="テキスト ボックス 1"/>
          <p:cNvSpPr txBox="1"/>
          <p:nvPr/>
        </p:nvSpPr>
        <p:spPr>
          <a:xfrm>
            <a:off x="2855596" y="287030"/>
            <a:ext cx="6499420" cy="523220"/>
          </a:xfrm>
          <a:prstGeom prst="rect">
            <a:avLst/>
          </a:prstGeom>
          <a:noFill/>
          <a:ln w="15875">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Ⅶ</a:t>
            </a:r>
            <a:r>
              <a:rPr kumimoji="1" lang="ja-JP" altLang="en-US" sz="2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慢性期・復興期における保健活動</a:t>
            </a:r>
            <a:endParaRPr kumimoji="1" lang="en-US" altLang="ja-JP" sz="2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p:txBody>
      </p:sp>
      <p:sp>
        <p:nvSpPr>
          <p:cNvPr id="1237" name="テキスト ボックス 2"/>
          <p:cNvSpPr txBox="1"/>
          <p:nvPr/>
        </p:nvSpPr>
        <p:spPr>
          <a:xfrm>
            <a:off x="731520" y="1236428"/>
            <a:ext cx="10956897" cy="738664"/>
          </a:xfrm>
          <a:prstGeom prst="rect">
            <a:avLst/>
          </a:prstGeom>
          <a:noFill/>
          <a:ln w="158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200" b="1" i="0" u="none" strike="noStrike" kern="1200" cap="none" spc="0" normalizeH="0" baseline="0" noProof="0" dirty="0">
                <a:ln>
                  <a:noFill/>
                </a:ln>
                <a:solidFill>
                  <a:srgbClr val="000000"/>
                </a:solidFill>
                <a:effectLst/>
                <a:uLnTx/>
                <a:uFillTx/>
                <a:latin typeface="Avenir Next LT Pro Light"/>
                <a:ea typeface="+mn-ea"/>
                <a:cs typeface="+mn-cs"/>
              </a:rPr>
              <a:t>■</a:t>
            </a:r>
            <a:r>
              <a:rPr kumimoji="1" lang="ja-JP" altLang="en-US" sz="2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応急仮設住宅等の巡回体制を構築し、潜在化する課題がある場合は、必要に応じ全戸訪問</a:t>
            </a:r>
            <a:endParaRPr kumimoji="1" lang="en-US" altLang="ja-JP" sz="2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を行うなどして、地域のニーズを把握し保健予防活動を立案する。</a:t>
            </a:r>
          </a:p>
        </p:txBody>
      </p:sp>
      <p:pic>
        <p:nvPicPr>
          <p:cNvPr id="1238" name="図 4" descr="スクリーンショット が含まれている画像_x000a__x000a_自動的に生成された説明"/>
          <p:cNvPicPr>
            <a:picLocks noChangeAspect="1"/>
          </p:cNvPicPr>
          <p:nvPr/>
        </p:nvPicPr>
        <p:blipFill>
          <a:blip r:embed="rId3"/>
          <a:stretch>
            <a:fillRect/>
          </a:stretch>
        </p:blipFill>
        <p:spPr>
          <a:xfrm>
            <a:off x="1729491" y="2233748"/>
            <a:ext cx="8733017" cy="4155622"/>
          </a:xfrm>
          <a:prstGeom prst="rect">
            <a:avLst/>
          </a:prstGeom>
        </p:spPr>
      </p:pic>
      <p:sp>
        <p:nvSpPr>
          <p:cNvPr id="1239" name="テキスト ボックス 5"/>
          <p:cNvSpPr txBox="1"/>
          <p:nvPr/>
        </p:nvSpPr>
        <p:spPr>
          <a:xfrm>
            <a:off x="10723600" y="169778"/>
            <a:ext cx="1298902" cy="584775"/>
          </a:xfrm>
          <a:prstGeom prst="rect">
            <a:avLst/>
          </a:prstGeom>
          <a:solidFill>
            <a:schemeClr val="bg1"/>
          </a:solidFill>
          <a:ln w="12700">
            <a:solidFill>
              <a:schemeClr val="accent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00FF"/>
                </a:solidFill>
                <a:effectLst/>
                <a:uLnTx/>
                <a:uFillTx/>
                <a:latin typeface="HG創英角ﾎﾟｯﾌﾟ体" panose="040B0A09000000000000" pitchFamily="49" charset="-128"/>
                <a:ea typeface="HG創英角ﾎﾟｯﾌﾟ体" panose="040B0A09000000000000" pitchFamily="49" charset="-128"/>
                <a:cs typeface="+mn-cs"/>
              </a:rPr>
              <a:t>マニュアル</a:t>
            </a:r>
            <a:r>
              <a:rPr kumimoji="1" lang="en-US" altLang="ja-JP" sz="1600" b="0" i="0" u="none" strike="noStrike" kern="1200" cap="none" spc="0" normalizeH="0" baseline="0" noProof="0" dirty="0">
                <a:ln>
                  <a:noFill/>
                </a:ln>
                <a:solidFill>
                  <a:srgbClr val="0000FF"/>
                </a:solidFill>
                <a:effectLst/>
                <a:uLnTx/>
                <a:uFillTx/>
                <a:latin typeface="HG創英角ﾎﾟｯﾌﾟ体" panose="040B0A09000000000000" pitchFamily="49" charset="-128"/>
                <a:ea typeface="HG創英角ﾎﾟｯﾌﾟ体" panose="040B0A09000000000000" pitchFamily="49" charset="-128"/>
                <a:cs typeface="+mn-cs"/>
              </a:rPr>
              <a:t>P76</a:t>
            </a:r>
            <a:r>
              <a:rPr kumimoji="1" lang="ja-JP" altLang="en-US" sz="1600" b="0" i="0" u="none" strike="noStrike" kern="1200" cap="none" spc="0" normalizeH="0" baseline="0" noProof="0" dirty="0">
                <a:ln>
                  <a:noFill/>
                </a:ln>
                <a:solidFill>
                  <a:srgbClr val="0000FF"/>
                </a:solidFill>
                <a:effectLst/>
                <a:uLnTx/>
                <a:uFillTx/>
                <a:latin typeface="HG創英角ﾎﾟｯﾌﾟ体" panose="040B0A09000000000000" pitchFamily="49" charset="-128"/>
                <a:ea typeface="HG創英角ﾎﾟｯﾌﾟ体" panose="040B0A09000000000000" pitchFamily="49" charset="-128"/>
                <a:cs typeface="+mn-cs"/>
              </a:rPr>
              <a:t>～</a:t>
            </a:r>
            <a:r>
              <a:rPr kumimoji="1" lang="en-US" altLang="ja-JP" sz="1600" b="0" i="0" u="none" strike="noStrike" kern="1200" cap="none" spc="0" normalizeH="0" baseline="0" noProof="0" dirty="0">
                <a:ln>
                  <a:noFill/>
                </a:ln>
                <a:solidFill>
                  <a:srgbClr val="0000FF"/>
                </a:solidFill>
                <a:effectLst/>
                <a:uLnTx/>
                <a:uFillTx/>
                <a:latin typeface="HG創英角ﾎﾟｯﾌﾟ体" panose="040B0A09000000000000" pitchFamily="49" charset="-128"/>
                <a:ea typeface="HG創英角ﾎﾟｯﾌﾟ体" panose="040B0A09000000000000" pitchFamily="49" charset="-128"/>
                <a:cs typeface="+mn-cs"/>
              </a:rPr>
              <a:t>P77</a:t>
            </a:r>
            <a:endParaRPr kumimoji="1" lang="ja-JP" altLang="en-US" sz="1600" b="0" i="0" u="none" strike="noStrike" kern="1200" cap="none" spc="0" normalizeH="0" baseline="0" noProof="0" dirty="0">
              <a:ln>
                <a:noFill/>
              </a:ln>
              <a:solidFill>
                <a:srgbClr val="0000FF"/>
              </a:solidFill>
              <a:effectLst/>
              <a:uLnTx/>
              <a:uFillTx/>
              <a:latin typeface="HG創英角ﾎﾟｯﾌﾟ体" panose="040B0A09000000000000" pitchFamily="49" charset="-128"/>
              <a:ea typeface="HG創英角ﾎﾟｯﾌﾟ体" panose="040B0A09000000000000" pitchFamily="49" charset="-128"/>
              <a:cs typeface="+mn-cs"/>
            </a:endParaRPr>
          </a:p>
        </p:txBody>
      </p:sp>
    </p:spTree>
    <p:extLst>
      <p:ext uri="{BB962C8B-B14F-4D97-AF65-F5344CB8AC3E}">
        <p14:creationId xmlns:p14="http://schemas.microsoft.com/office/powerpoint/2010/main" val="42049028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5" name="テキスト ボックス 1"/>
          <p:cNvSpPr txBox="1"/>
          <p:nvPr/>
        </p:nvSpPr>
        <p:spPr>
          <a:xfrm>
            <a:off x="2855596" y="287030"/>
            <a:ext cx="6499420" cy="523220"/>
          </a:xfrm>
          <a:prstGeom prst="rect">
            <a:avLst/>
          </a:prstGeom>
          <a:noFill/>
          <a:ln w="15875">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Ⅶ</a:t>
            </a:r>
            <a:r>
              <a:rPr kumimoji="1" lang="ja-JP" altLang="en-US" sz="2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慢性期・復興期における保健活動</a:t>
            </a:r>
            <a:endParaRPr kumimoji="1" lang="en-US" altLang="ja-JP" sz="2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p:txBody>
      </p:sp>
      <p:sp>
        <p:nvSpPr>
          <p:cNvPr id="1246" name="テキスト ボックス 2"/>
          <p:cNvSpPr txBox="1"/>
          <p:nvPr/>
        </p:nvSpPr>
        <p:spPr>
          <a:xfrm>
            <a:off x="10723600" y="169778"/>
            <a:ext cx="1298902" cy="584775"/>
          </a:xfrm>
          <a:prstGeom prst="rect">
            <a:avLst/>
          </a:prstGeom>
          <a:solidFill>
            <a:schemeClr val="bg1"/>
          </a:solidFill>
          <a:ln w="12700">
            <a:solidFill>
              <a:schemeClr val="accent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00FF"/>
                </a:solidFill>
                <a:effectLst/>
                <a:uLnTx/>
                <a:uFillTx/>
                <a:latin typeface="HG創英角ﾎﾟｯﾌﾟ体" panose="040B0A09000000000000" pitchFamily="49" charset="-128"/>
                <a:ea typeface="HG創英角ﾎﾟｯﾌﾟ体" panose="040B0A09000000000000" pitchFamily="49" charset="-128"/>
                <a:cs typeface="+mn-cs"/>
              </a:rPr>
              <a:t>マニュアル</a:t>
            </a:r>
            <a:r>
              <a:rPr kumimoji="1" lang="en-US" altLang="ja-JP" sz="1600" b="0" i="0" u="none" strike="noStrike" kern="1200" cap="none" spc="0" normalizeH="0" baseline="0" noProof="0" dirty="0">
                <a:ln>
                  <a:noFill/>
                </a:ln>
                <a:solidFill>
                  <a:srgbClr val="0000FF"/>
                </a:solidFill>
                <a:effectLst/>
                <a:uLnTx/>
                <a:uFillTx/>
                <a:latin typeface="HG創英角ﾎﾟｯﾌﾟ体" panose="040B0A09000000000000" pitchFamily="49" charset="-128"/>
                <a:ea typeface="HG創英角ﾎﾟｯﾌﾟ体" panose="040B0A09000000000000" pitchFamily="49" charset="-128"/>
                <a:cs typeface="+mn-cs"/>
              </a:rPr>
              <a:t>P76</a:t>
            </a:r>
            <a:r>
              <a:rPr kumimoji="1" lang="ja-JP" altLang="en-US" sz="1600" b="0" i="0" u="none" strike="noStrike" kern="1200" cap="none" spc="0" normalizeH="0" baseline="0" noProof="0" dirty="0">
                <a:ln>
                  <a:noFill/>
                </a:ln>
                <a:solidFill>
                  <a:srgbClr val="0000FF"/>
                </a:solidFill>
                <a:effectLst/>
                <a:uLnTx/>
                <a:uFillTx/>
                <a:latin typeface="HG創英角ﾎﾟｯﾌﾟ体" panose="040B0A09000000000000" pitchFamily="49" charset="-128"/>
                <a:ea typeface="HG創英角ﾎﾟｯﾌﾟ体" panose="040B0A09000000000000" pitchFamily="49" charset="-128"/>
                <a:cs typeface="+mn-cs"/>
              </a:rPr>
              <a:t>～</a:t>
            </a:r>
            <a:r>
              <a:rPr kumimoji="1" lang="en-US" altLang="ja-JP" sz="1600" b="0" i="0" u="none" strike="noStrike" kern="1200" cap="none" spc="0" normalizeH="0" baseline="0" noProof="0" dirty="0">
                <a:ln>
                  <a:noFill/>
                </a:ln>
                <a:solidFill>
                  <a:srgbClr val="0000FF"/>
                </a:solidFill>
                <a:effectLst/>
                <a:uLnTx/>
                <a:uFillTx/>
                <a:latin typeface="HG創英角ﾎﾟｯﾌﾟ体" panose="040B0A09000000000000" pitchFamily="49" charset="-128"/>
                <a:ea typeface="HG創英角ﾎﾟｯﾌﾟ体" panose="040B0A09000000000000" pitchFamily="49" charset="-128"/>
                <a:cs typeface="+mn-cs"/>
              </a:rPr>
              <a:t>P77</a:t>
            </a:r>
            <a:endParaRPr kumimoji="1" lang="ja-JP" altLang="en-US" sz="1600" b="0" i="0" u="none" strike="noStrike" kern="1200" cap="none" spc="0" normalizeH="0" baseline="0" noProof="0" dirty="0">
              <a:ln>
                <a:noFill/>
              </a:ln>
              <a:solidFill>
                <a:srgbClr val="0000FF"/>
              </a:solidFill>
              <a:effectLst/>
              <a:uLnTx/>
              <a:uFillTx/>
              <a:latin typeface="HG創英角ﾎﾟｯﾌﾟ体" panose="040B0A09000000000000" pitchFamily="49" charset="-128"/>
              <a:ea typeface="HG創英角ﾎﾟｯﾌﾟ体" panose="040B0A09000000000000" pitchFamily="49" charset="-128"/>
              <a:cs typeface="+mn-cs"/>
            </a:endParaRPr>
          </a:p>
        </p:txBody>
      </p:sp>
      <p:pic>
        <p:nvPicPr>
          <p:cNvPr id="1247" name="図 3" descr="画面の領域"/>
          <p:cNvPicPr>
            <a:picLocks noChangeAspect="1"/>
          </p:cNvPicPr>
          <p:nvPr/>
        </p:nvPicPr>
        <p:blipFill>
          <a:blip r:embed="rId3"/>
          <a:stretch>
            <a:fillRect/>
          </a:stretch>
        </p:blipFill>
        <p:spPr>
          <a:xfrm>
            <a:off x="1000287" y="1429721"/>
            <a:ext cx="10494499" cy="4994031"/>
          </a:xfrm>
          <a:prstGeom prst="rect">
            <a:avLst/>
          </a:prstGeom>
        </p:spPr>
      </p:pic>
      <p:sp>
        <p:nvSpPr>
          <p:cNvPr id="1248" name="テキスト ボックス 5"/>
          <p:cNvSpPr txBox="1"/>
          <p:nvPr/>
        </p:nvSpPr>
        <p:spPr>
          <a:xfrm>
            <a:off x="154742" y="1149979"/>
            <a:ext cx="1169894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マニュアル</a:t>
            </a:r>
            <a:r>
              <a:rPr kumimoji="1" lang="en-US" altLang="ja-JP" sz="1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P76</a:t>
            </a:r>
            <a:r>
              <a:rPr kumimoji="1" lang="ja-JP" altLang="en-US" sz="1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から「コミュニティ支援」「住環境対策」についてチェック表を作成</a:t>
            </a:r>
          </a:p>
        </p:txBody>
      </p:sp>
    </p:spTree>
    <p:extLst>
      <p:ext uri="{BB962C8B-B14F-4D97-AF65-F5344CB8AC3E}">
        <p14:creationId xmlns:p14="http://schemas.microsoft.com/office/powerpoint/2010/main" val="26921747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4" name="テキスト ボックス 1"/>
          <p:cNvSpPr txBox="1"/>
          <p:nvPr/>
        </p:nvSpPr>
        <p:spPr>
          <a:xfrm>
            <a:off x="4632007" y="354449"/>
            <a:ext cx="2927985" cy="523220"/>
          </a:xfrm>
          <a:prstGeom prst="rect">
            <a:avLst/>
          </a:prstGeom>
          <a:noFill/>
          <a:ln w="15875">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Ⅷ</a:t>
            </a:r>
            <a:r>
              <a:rPr kumimoji="1" lang="ja-JP" altLang="en-US" sz="2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業務の再開</a:t>
            </a:r>
            <a:endParaRPr kumimoji="1" lang="en-US" altLang="ja-JP" sz="2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p:txBody>
      </p:sp>
      <p:sp>
        <p:nvSpPr>
          <p:cNvPr id="1255" name="テキスト ボックス 2"/>
          <p:cNvSpPr txBox="1"/>
          <p:nvPr/>
        </p:nvSpPr>
        <p:spPr>
          <a:xfrm>
            <a:off x="457200" y="1394460"/>
            <a:ext cx="11521440" cy="458587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業務継続計画（ＢＣＰ）に基づき、災害時の通常業務の継続の判断を行うが、</a:t>
            </a:r>
            <a:endParaRPr kumimoji="1" lang="en-US" altLang="ja-JP" sz="24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24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災害規模等により通常業務を中止して、災害対応業務に注力する場合もある。</a:t>
            </a:r>
            <a:endParaRPr kumimoji="1" lang="en-US" altLang="ja-JP" sz="24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sng" strike="noStrike" kern="1200" cap="none" spc="0" normalizeH="0" baseline="0" noProof="0" dirty="0">
                <a:ln>
                  <a:noFill/>
                </a:ln>
                <a:solidFill>
                  <a:srgbClr val="0000FF"/>
                </a:solidFill>
                <a:effectLst/>
                <a:uLnTx/>
                <a:uFillTx/>
                <a:latin typeface="ＭＳ ゴシック" panose="020B0609070205080204" pitchFamily="49" charset="-128"/>
                <a:ea typeface="ＭＳ ゴシック" panose="020B0609070205080204" pitchFamily="49" charset="-128"/>
                <a:cs typeface="+mn-cs"/>
              </a:rPr>
              <a:t>■ロードマップの作成</a:t>
            </a:r>
            <a:endParaRPr kumimoji="1" lang="en-US" altLang="ja-JP" sz="2800" b="1" i="0" u="sng" strike="noStrike" kern="1200" cap="none" spc="0" normalizeH="0" baseline="0" noProof="0" dirty="0">
              <a:ln>
                <a:noFill/>
              </a:ln>
              <a:solidFill>
                <a:srgbClr val="0000FF"/>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〇災害時に起こり得る様々な課題の予測と、それに対する支援策の優先順位を</a:t>
            </a:r>
            <a:endParaRPr kumimoji="1" lang="en-US" altLang="ja-JP" sz="24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つける中長期的な活動計画</a:t>
            </a:r>
            <a:endParaRPr kumimoji="1" lang="en-US" altLang="ja-JP" sz="24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〇通常業務の再開を見越した計画を作成することで支援活動の進捗管理ができる。</a:t>
            </a:r>
            <a:endParaRPr kumimoji="1" lang="en-US" altLang="ja-JP" sz="24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〇業務の全体像を把握し、職員や支援チームの配置にも活用できる。</a:t>
            </a:r>
            <a:endParaRPr kumimoji="1" lang="en-US" altLang="ja-JP" sz="24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〇具体的な行動計画を見える化することで、支援者間における支援の方向性を共</a:t>
            </a:r>
            <a:endParaRPr kumimoji="1" lang="en-US" altLang="ja-JP" sz="24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有することができる。災害対策本部等に現状を伝えるツールとしても活用可能</a:t>
            </a:r>
            <a:endParaRPr kumimoji="1" lang="en-US" altLang="ja-JP" sz="24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〇ロードマップは、適宜見直しをすること、応急対策期（フェーズ２）を目途に</a:t>
            </a:r>
            <a:endParaRPr kumimoji="1" lang="en-US" altLang="ja-JP" sz="24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作り始めるとよい。</a:t>
            </a:r>
          </a:p>
        </p:txBody>
      </p:sp>
      <p:sp>
        <p:nvSpPr>
          <p:cNvPr id="1256" name="テキスト ボックス 3"/>
          <p:cNvSpPr txBox="1"/>
          <p:nvPr/>
        </p:nvSpPr>
        <p:spPr>
          <a:xfrm>
            <a:off x="10723600" y="169778"/>
            <a:ext cx="1298902" cy="584775"/>
          </a:xfrm>
          <a:prstGeom prst="rect">
            <a:avLst/>
          </a:prstGeom>
          <a:solidFill>
            <a:schemeClr val="bg1"/>
          </a:solidFill>
          <a:ln w="12700">
            <a:solidFill>
              <a:schemeClr val="accent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00FF"/>
                </a:solidFill>
                <a:effectLst/>
                <a:uLnTx/>
                <a:uFillTx/>
                <a:latin typeface="HG創英角ﾎﾟｯﾌﾟ体" panose="040B0A09000000000000" pitchFamily="49" charset="-128"/>
                <a:ea typeface="HG創英角ﾎﾟｯﾌﾟ体" panose="040B0A09000000000000" pitchFamily="49" charset="-128"/>
                <a:cs typeface="+mn-cs"/>
              </a:rPr>
              <a:t>マニュアル</a:t>
            </a:r>
            <a:r>
              <a:rPr kumimoji="1" lang="en-US" altLang="ja-JP" sz="1600" b="0" i="0" u="none" strike="noStrike" kern="1200" cap="none" spc="0" normalizeH="0" baseline="0" noProof="0" dirty="0">
                <a:ln>
                  <a:noFill/>
                </a:ln>
                <a:solidFill>
                  <a:srgbClr val="0000FF"/>
                </a:solidFill>
                <a:effectLst/>
                <a:uLnTx/>
                <a:uFillTx/>
                <a:latin typeface="HG創英角ﾎﾟｯﾌﾟ体" panose="040B0A09000000000000" pitchFamily="49" charset="-128"/>
                <a:ea typeface="HG創英角ﾎﾟｯﾌﾟ体" panose="040B0A09000000000000" pitchFamily="49" charset="-128"/>
                <a:cs typeface="+mn-cs"/>
              </a:rPr>
              <a:t>P77</a:t>
            </a:r>
            <a:r>
              <a:rPr kumimoji="1" lang="ja-JP" altLang="en-US" sz="1600" b="0" i="0" u="none" strike="noStrike" kern="1200" cap="none" spc="0" normalizeH="0" baseline="0" noProof="0" dirty="0">
                <a:ln>
                  <a:noFill/>
                </a:ln>
                <a:solidFill>
                  <a:srgbClr val="0000FF"/>
                </a:solidFill>
                <a:effectLst/>
                <a:uLnTx/>
                <a:uFillTx/>
                <a:latin typeface="HG創英角ﾎﾟｯﾌﾟ体" panose="040B0A09000000000000" pitchFamily="49" charset="-128"/>
                <a:ea typeface="HG創英角ﾎﾟｯﾌﾟ体" panose="040B0A09000000000000" pitchFamily="49" charset="-128"/>
                <a:cs typeface="+mn-cs"/>
              </a:rPr>
              <a:t>～</a:t>
            </a:r>
            <a:r>
              <a:rPr kumimoji="1" lang="en-US" altLang="ja-JP" sz="1600" b="0" i="0" u="none" strike="noStrike" kern="1200" cap="none" spc="0" normalizeH="0" baseline="0" noProof="0" dirty="0">
                <a:ln>
                  <a:noFill/>
                </a:ln>
                <a:solidFill>
                  <a:srgbClr val="0000FF"/>
                </a:solidFill>
                <a:effectLst/>
                <a:uLnTx/>
                <a:uFillTx/>
                <a:latin typeface="HG創英角ﾎﾟｯﾌﾟ体" panose="040B0A09000000000000" pitchFamily="49" charset="-128"/>
                <a:ea typeface="HG創英角ﾎﾟｯﾌﾟ体" panose="040B0A09000000000000" pitchFamily="49" charset="-128"/>
                <a:cs typeface="+mn-cs"/>
              </a:rPr>
              <a:t>P81</a:t>
            </a:r>
            <a:endParaRPr kumimoji="1" lang="ja-JP" altLang="en-US" sz="1600" b="0" i="0" u="none" strike="noStrike" kern="1200" cap="none" spc="0" normalizeH="0" baseline="0" noProof="0" dirty="0">
              <a:ln>
                <a:noFill/>
              </a:ln>
              <a:solidFill>
                <a:srgbClr val="0000FF"/>
              </a:solidFill>
              <a:effectLst/>
              <a:uLnTx/>
              <a:uFillTx/>
              <a:latin typeface="HG創英角ﾎﾟｯﾌﾟ体" panose="040B0A09000000000000" pitchFamily="49" charset="-128"/>
              <a:ea typeface="HG創英角ﾎﾟｯﾌﾟ体" panose="040B0A09000000000000" pitchFamily="49" charset="-128"/>
              <a:cs typeface="+mn-cs"/>
            </a:endParaRPr>
          </a:p>
        </p:txBody>
      </p:sp>
    </p:spTree>
    <p:extLst>
      <p:ext uri="{BB962C8B-B14F-4D97-AF65-F5344CB8AC3E}">
        <p14:creationId xmlns:p14="http://schemas.microsoft.com/office/powerpoint/2010/main" val="6509988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077ED7FD-458B-48B6-8CFB-A37D3F5825BD}"/>
              </a:ext>
            </a:extLst>
          </p:cNvPr>
          <p:cNvSpPr txBox="1"/>
          <p:nvPr/>
        </p:nvSpPr>
        <p:spPr>
          <a:xfrm>
            <a:off x="514350" y="537210"/>
            <a:ext cx="8275320" cy="523220"/>
          </a:xfrm>
          <a:prstGeom prst="rect">
            <a:avLst/>
          </a:prstGeom>
          <a:noFill/>
        </p:spPr>
        <p:txBody>
          <a:bodyPr wrap="square" rtlCol="0">
            <a:spAutoFit/>
          </a:bodyPr>
          <a:lstStyle/>
          <a:p>
            <a:r>
              <a:rPr lang="ja-JP" altLang="en-US" sz="2800" dirty="0">
                <a:latin typeface="HGP創英角ﾎﾟｯﾌﾟ体" panose="040B0A00000000000000" pitchFamily="50" charset="-128"/>
                <a:ea typeface="HGP創英角ﾎﾟｯﾌﾟ体" panose="040B0A00000000000000" pitchFamily="50" charset="-128"/>
              </a:rPr>
              <a:t>★</a:t>
            </a:r>
            <a:r>
              <a:rPr kumimoji="1" lang="ja-JP" altLang="en-US" sz="2800" dirty="0">
                <a:latin typeface="HGP創英角ﾎﾟｯﾌﾟ体" panose="040B0A00000000000000" pitchFamily="50" charset="-128"/>
                <a:ea typeface="HGP創英角ﾎﾟｯﾌﾟ体" panose="040B0A00000000000000" pitchFamily="50" charset="-128"/>
              </a:rPr>
              <a:t>ロードマップの作成ポイント</a:t>
            </a:r>
          </a:p>
        </p:txBody>
      </p:sp>
      <p:pic>
        <p:nvPicPr>
          <p:cNvPr id="4" name="図 3" descr="文字と写真のスクリーンショット&#10;&#10;自動的に生成された説明">
            <a:extLst>
              <a:ext uri="{FF2B5EF4-FFF2-40B4-BE49-F238E27FC236}">
                <a16:creationId xmlns:a16="http://schemas.microsoft.com/office/drawing/2014/main" id="{B1FD5412-C7DD-449D-A52D-55F5AC11A8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9250" y="133022"/>
            <a:ext cx="6162528" cy="6526530"/>
          </a:xfrm>
          <a:prstGeom prst="rect">
            <a:avLst/>
          </a:prstGeom>
        </p:spPr>
      </p:pic>
      <p:sp>
        <p:nvSpPr>
          <p:cNvPr id="5" name="テキスト ボックス 4">
            <a:extLst>
              <a:ext uri="{FF2B5EF4-FFF2-40B4-BE49-F238E27FC236}">
                <a16:creationId xmlns:a16="http://schemas.microsoft.com/office/drawing/2014/main" id="{E9800590-E7C6-4CD1-AAC3-1891F3D6EFCA}"/>
              </a:ext>
            </a:extLst>
          </p:cNvPr>
          <p:cNvSpPr txBox="1"/>
          <p:nvPr/>
        </p:nvSpPr>
        <p:spPr>
          <a:xfrm>
            <a:off x="337625" y="1657350"/>
            <a:ext cx="5091625" cy="3477875"/>
          </a:xfrm>
          <a:prstGeom prst="rect">
            <a:avLst/>
          </a:prstGeom>
          <a:noFill/>
        </p:spPr>
        <p:txBody>
          <a:bodyPr wrap="square" rtlCol="0">
            <a:spAutoFit/>
          </a:bodyPr>
          <a:lstStyle/>
          <a:p>
            <a:r>
              <a:rPr kumimoji="1" lang="ja-JP" altLang="en-US" sz="2000" b="1" dirty="0">
                <a:latin typeface="ＭＳ ゴシック" panose="020B0609070205080204" pitchFamily="49" charset="-128"/>
                <a:ea typeface="ＭＳ ゴシック" panose="020B0609070205080204" pitchFamily="49" charset="-128"/>
              </a:rPr>
              <a:t>・カテゴリーは、「対策本部の業務」「ライフラインの状況」「関係機関の動き」「健康課題」「保健活動」「必要な調整・連携事項」「派遣保健師等チーム」などがあると、災害対策本部の動きを踏まえた活動を計画しやい。</a:t>
            </a:r>
            <a:endParaRPr kumimoji="1" lang="en-US" altLang="ja-JP" sz="2000" b="1" dirty="0">
              <a:latin typeface="ＭＳ ゴシック" panose="020B0609070205080204" pitchFamily="49" charset="-128"/>
              <a:ea typeface="ＭＳ ゴシック" panose="020B0609070205080204" pitchFamily="49" charset="-128"/>
            </a:endParaRPr>
          </a:p>
          <a:p>
            <a:endParaRPr lang="en-US" altLang="ja-JP" sz="2000" b="1" dirty="0">
              <a:latin typeface="ＭＳ ゴシック" panose="020B0609070205080204" pitchFamily="49" charset="-128"/>
              <a:ea typeface="ＭＳ ゴシック" panose="020B0609070205080204" pitchFamily="49" charset="-128"/>
            </a:endParaRPr>
          </a:p>
          <a:p>
            <a:r>
              <a:rPr kumimoji="1" lang="ja-JP" altLang="en-US" sz="2000" b="1" dirty="0">
                <a:latin typeface="ＭＳ ゴシック" panose="020B0609070205080204" pitchFamily="49" charset="-128"/>
                <a:ea typeface="ＭＳ ゴシック" panose="020B0609070205080204" pitchFamily="49" charset="-128"/>
              </a:rPr>
              <a:t>・「保健活動」は、被災者の住環境別（避難所・車・応急仮設住宅・自宅等）に分けて検討</a:t>
            </a:r>
            <a:endParaRPr kumimoji="1" lang="en-US" altLang="ja-JP" sz="2000" b="1" dirty="0">
              <a:latin typeface="ＭＳ ゴシック" panose="020B0609070205080204" pitchFamily="49" charset="-128"/>
              <a:ea typeface="ＭＳ ゴシック" panose="020B0609070205080204" pitchFamily="49" charset="-128"/>
            </a:endParaRPr>
          </a:p>
          <a:p>
            <a:endParaRPr kumimoji="1" lang="ja-JP" altLang="en-US" sz="2000" b="1" dirty="0"/>
          </a:p>
        </p:txBody>
      </p:sp>
      <p:sp>
        <p:nvSpPr>
          <p:cNvPr id="6" name="テキスト ボックス 5"/>
          <p:cNvSpPr txBox="1"/>
          <p:nvPr/>
        </p:nvSpPr>
        <p:spPr>
          <a:xfrm>
            <a:off x="10723600" y="169778"/>
            <a:ext cx="1298902" cy="584775"/>
          </a:xfrm>
          <a:prstGeom prst="rect">
            <a:avLst/>
          </a:prstGeom>
          <a:solidFill>
            <a:schemeClr val="bg1"/>
          </a:solidFill>
          <a:ln w="12700">
            <a:solidFill>
              <a:schemeClr val="accent1"/>
            </a:solidFill>
          </a:ln>
        </p:spPr>
        <p:txBody>
          <a:bodyPr wrap="square" rtlCol="0" anchor="ctr">
            <a:spAutoFit/>
          </a:bodyPr>
          <a:lstStyle/>
          <a:p>
            <a:pPr algn="ctr"/>
            <a:r>
              <a:rPr kumimoji="1" lang="ja-JP" altLang="en-US" sz="1600" dirty="0">
                <a:solidFill>
                  <a:srgbClr val="0000FF"/>
                </a:solidFill>
                <a:latin typeface="HG創英角ﾎﾟｯﾌﾟ体" panose="040B0A09000000000000" pitchFamily="49" charset="-128"/>
                <a:ea typeface="HG創英角ﾎﾟｯﾌﾟ体" panose="040B0A09000000000000" pitchFamily="49" charset="-128"/>
              </a:rPr>
              <a:t>マニュアル</a:t>
            </a:r>
            <a:r>
              <a:rPr kumimoji="1" lang="en-US" altLang="ja-JP" sz="1600" dirty="0">
                <a:solidFill>
                  <a:srgbClr val="0000FF"/>
                </a:solidFill>
                <a:latin typeface="HG創英角ﾎﾟｯﾌﾟ体" panose="040B0A09000000000000" pitchFamily="49" charset="-128"/>
                <a:ea typeface="HG創英角ﾎﾟｯﾌﾟ体" panose="040B0A09000000000000" pitchFamily="49" charset="-128"/>
              </a:rPr>
              <a:t>P80</a:t>
            </a:r>
            <a:r>
              <a:rPr kumimoji="1" lang="ja-JP" altLang="en-US" sz="1600" dirty="0">
                <a:solidFill>
                  <a:srgbClr val="0000FF"/>
                </a:solidFill>
                <a:latin typeface="HG創英角ﾎﾟｯﾌﾟ体" panose="040B0A09000000000000" pitchFamily="49" charset="-128"/>
                <a:ea typeface="HG創英角ﾎﾟｯﾌﾟ体" panose="040B0A09000000000000" pitchFamily="49" charset="-128"/>
              </a:rPr>
              <a:t>～</a:t>
            </a:r>
            <a:r>
              <a:rPr kumimoji="1" lang="en-US" altLang="ja-JP" sz="1600" dirty="0">
                <a:solidFill>
                  <a:srgbClr val="0000FF"/>
                </a:solidFill>
                <a:latin typeface="HG創英角ﾎﾟｯﾌﾟ体" panose="040B0A09000000000000" pitchFamily="49" charset="-128"/>
                <a:ea typeface="HG創英角ﾎﾟｯﾌﾟ体" panose="040B0A09000000000000" pitchFamily="49" charset="-128"/>
              </a:rPr>
              <a:t>P81</a:t>
            </a:r>
            <a:endParaRPr kumimoji="1" lang="ja-JP" altLang="en-US" sz="1600" dirty="0">
              <a:solidFill>
                <a:srgbClr val="0000FF"/>
              </a:solidFill>
              <a:latin typeface="HG創英角ﾎﾟｯﾌﾟ体" panose="040B0A09000000000000" pitchFamily="49" charset="-128"/>
              <a:ea typeface="HG創英角ﾎﾟｯﾌﾟ体" panose="040B0A09000000000000" pitchFamily="49" charset="-128"/>
            </a:endParaRPr>
          </a:p>
        </p:txBody>
      </p:sp>
    </p:spTree>
    <p:extLst>
      <p:ext uri="{BB962C8B-B14F-4D97-AF65-F5344CB8AC3E}">
        <p14:creationId xmlns:p14="http://schemas.microsoft.com/office/powerpoint/2010/main" val="25779088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44DC20CA-AAEC-4D5F-BB7A-AEC582B41C91}"/>
              </a:ext>
            </a:extLst>
          </p:cNvPr>
          <p:cNvSpPr txBox="1"/>
          <p:nvPr/>
        </p:nvSpPr>
        <p:spPr>
          <a:xfrm>
            <a:off x="2236763" y="359123"/>
            <a:ext cx="7573443" cy="584775"/>
          </a:xfrm>
          <a:prstGeom prst="rect">
            <a:avLst/>
          </a:prstGeom>
          <a:noFill/>
        </p:spPr>
        <p:txBody>
          <a:bodyPr wrap="square" rtlCol="0">
            <a:spAutoFit/>
          </a:bodyPr>
          <a:lstStyle/>
          <a:p>
            <a:r>
              <a:rPr kumimoji="1" lang="en-US" altLang="ja-JP" sz="3200" dirty="0">
                <a:latin typeface="ＭＳ ゴシック" panose="020B0609070205080204" pitchFamily="49" charset="-128"/>
                <a:ea typeface="ＭＳ ゴシック" panose="020B0609070205080204" pitchFamily="49" charset="-128"/>
              </a:rPr>
              <a:t>【</a:t>
            </a:r>
            <a:r>
              <a:rPr kumimoji="1" lang="ja-JP" altLang="en-US" sz="3200" dirty="0">
                <a:latin typeface="ＭＳ ゴシック" panose="020B0609070205080204" pitchFamily="49" charset="-128"/>
                <a:ea typeface="ＭＳ ゴシック" panose="020B0609070205080204" pitchFamily="49" charset="-128"/>
              </a:rPr>
              <a:t>各論</a:t>
            </a:r>
            <a:r>
              <a:rPr kumimoji="1" lang="en-US" altLang="ja-JP" sz="3200" dirty="0">
                <a:latin typeface="ＭＳ ゴシック" panose="020B0609070205080204" pitchFamily="49" charset="-128"/>
                <a:ea typeface="ＭＳ ゴシック" panose="020B0609070205080204" pitchFamily="49" charset="-128"/>
              </a:rPr>
              <a:t>】</a:t>
            </a:r>
            <a:r>
              <a:rPr lang="ja-JP" altLang="ja-JP" sz="3200" b="1" dirty="0">
                <a:latin typeface="ＭＳ ゴシック" panose="020B0609070205080204" pitchFamily="49" charset="-128"/>
                <a:ea typeface="ＭＳ ゴシック" panose="020B0609070205080204" pitchFamily="49" charset="-128"/>
              </a:rPr>
              <a:t>第</a:t>
            </a:r>
            <a:r>
              <a:rPr lang="ja-JP" altLang="en-US" sz="3200" b="1" dirty="0">
                <a:latin typeface="ＭＳ ゴシック" panose="020B0609070205080204" pitchFamily="49" charset="-128"/>
                <a:ea typeface="ＭＳ ゴシック" panose="020B0609070205080204" pitchFamily="49" charset="-128"/>
              </a:rPr>
              <a:t>５</a:t>
            </a:r>
            <a:r>
              <a:rPr lang="ja-JP" altLang="ja-JP" sz="3200" b="1" dirty="0">
                <a:latin typeface="ＭＳ ゴシック" panose="020B0609070205080204" pitchFamily="49" charset="-128"/>
                <a:ea typeface="ＭＳ ゴシック" panose="020B0609070205080204" pitchFamily="49" charset="-128"/>
              </a:rPr>
              <a:t>　</a:t>
            </a:r>
            <a:r>
              <a:rPr lang="ja-JP" altLang="en-US" sz="3200" b="1" dirty="0">
                <a:latin typeface="ＭＳ ゴシック" panose="020B0609070205080204" pitchFamily="49" charset="-128"/>
                <a:ea typeface="ＭＳ ゴシック" panose="020B0609070205080204" pitchFamily="49" charset="-128"/>
              </a:rPr>
              <a:t>応援派遣による活動体制</a:t>
            </a:r>
            <a:endParaRPr lang="ja-JP" altLang="ja-JP" sz="3200" dirty="0">
              <a:latin typeface="ＭＳ ゴシック" panose="020B0609070205080204" pitchFamily="49" charset="-128"/>
              <a:ea typeface="ＭＳ ゴシック" panose="020B0609070205080204" pitchFamily="49" charset="-128"/>
            </a:endParaRPr>
          </a:p>
        </p:txBody>
      </p:sp>
      <p:sp>
        <p:nvSpPr>
          <p:cNvPr id="4" name="テキスト ボックス 3">
            <a:extLst>
              <a:ext uri="{FF2B5EF4-FFF2-40B4-BE49-F238E27FC236}">
                <a16:creationId xmlns:a16="http://schemas.microsoft.com/office/drawing/2014/main" id="{567A909C-939C-4062-9AC5-D15B40C7D4CD}"/>
              </a:ext>
            </a:extLst>
          </p:cNvPr>
          <p:cNvSpPr txBox="1"/>
          <p:nvPr/>
        </p:nvSpPr>
        <p:spPr>
          <a:xfrm>
            <a:off x="380708" y="1489293"/>
            <a:ext cx="4936881" cy="461665"/>
          </a:xfrm>
          <a:prstGeom prst="rect">
            <a:avLst/>
          </a:prstGeom>
          <a:noFill/>
          <a:ln w="15875">
            <a:solidFill>
              <a:schemeClr val="accent1">
                <a:shade val="50000"/>
              </a:schemeClr>
            </a:solidFill>
          </a:ln>
        </p:spPr>
        <p:txBody>
          <a:bodyPr wrap="square" rtlCol="0">
            <a:spAutoFit/>
          </a:bodyPr>
          <a:lstStyle/>
          <a:p>
            <a:r>
              <a:rPr kumimoji="1" lang="en-US" altLang="ja-JP" sz="2400" dirty="0">
                <a:latin typeface="ＭＳ ゴシック" panose="020B0609070205080204" pitchFamily="49" charset="-128"/>
                <a:ea typeface="ＭＳ ゴシック" panose="020B0609070205080204" pitchFamily="49" charset="-128"/>
              </a:rPr>
              <a:t>Ⅰ</a:t>
            </a:r>
            <a:r>
              <a:rPr kumimoji="1" lang="ja-JP" altLang="en-US" sz="2400" dirty="0">
                <a:latin typeface="ＭＳ ゴシック" panose="020B0609070205080204" pitchFamily="49" charset="-128"/>
                <a:ea typeface="ＭＳ ゴシック" panose="020B0609070205080204" pitchFamily="49" charset="-128"/>
              </a:rPr>
              <a:t>　災害発生時の対応の仕組み</a:t>
            </a:r>
          </a:p>
        </p:txBody>
      </p:sp>
      <p:pic>
        <p:nvPicPr>
          <p:cNvPr id="7" name="図 6" descr="スポーツゲーム, ゴルフ, スポーツ が含まれている画像&#10;&#10;自動的に生成された説明">
            <a:extLst>
              <a:ext uri="{FF2B5EF4-FFF2-40B4-BE49-F238E27FC236}">
                <a16:creationId xmlns:a16="http://schemas.microsoft.com/office/drawing/2014/main" id="{25777624-3C57-40BD-AA1D-DB9123E817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1500" y="2630658"/>
            <a:ext cx="7267590" cy="2830382"/>
          </a:xfrm>
          <a:prstGeom prst="rect">
            <a:avLst/>
          </a:prstGeom>
        </p:spPr>
      </p:pic>
      <p:sp>
        <p:nvSpPr>
          <p:cNvPr id="8" name="テキスト ボックス 7">
            <a:extLst>
              <a:ext uri="{FF2B5EF4-FFF2-40B4-BE49-F238E27FC236}">
                <a16:creationId xmlns:a16="http://schemas.microsoft.com/office/drawing/2014/main" id="{00275538-21A4-4582-8EC3-B50096C0DE47}"/>
              </a:ext>
            </a:extLst>
          </p:cNvPr>
          <p:cNvSpPr txBox="1"/>
          <p:nvPr/>
        </p:nvSpPr>
        <p:spPr>
          <a:xfrm>
            <a:off x="895350" y="5362635"/>
            <a:ext cx="10401300" cy="830997"/>
          </a:xfrm>
          <a:prstGeom prst="rect">
            <a:avLst/>
          </a:prstGeom>
          <a:noFill/>
        </p:spPr>
        <p:txBody>
          <a:bodyPr wrap="square" rtlCol="0">
            <a:spAutoFit/>
          </a:bodyPr>
          <a:lstStyle/>
          <a:p>
            <a:r>
              <a:rPr kumimoji="1" lang="en-US" altLang="ja-JP" sz="2400" dirty="0">
                <a:latin typeface="ＭＳ ゴシック" panose="020B0609070205080204" pitchFamily="49" charset="-128"/>
                <a:ea typeface="ＭＳ ゴシック" panose="020B0609070205080204" pitchFamily="49" charset="-128"/>
              </a:rPr>
              <a:t>‣</a:t>
            </a:r>
            <a:r>
              <a:rPr kumimoji="1" lang="ja-JP" altLang="en-US" sz="2400" dirty="0">
                <a:latin typeface="ＭＳ ゴシック" panose="020B0609070205080204" pitchFamily="49" charset="-128"/>
                <a:ea typeface="ＭＳ ゴシック" panose="020B0609070205080204" pitchFamily="49" charset="-128"/>
              </a:rPr>
              <a:t>　災害時における保健衛生職員派遣の要請は、災害の規模、被害状況等により、応援要請の範囲が拡大していく。</a:t>
            </a:r>
          </a:p>
        </p:txBody>
      </p:sp>
      <p:sp>
        <p:nvSpPr>
          <p:cNvPr id="2" name="テキスト ボックス 1"/>
          <p:cNvSpPr txBox="1"/>
          <p:nvPr/>
        </p:nvSpPr>
        <p:spPr>
          <a:xfrm>
            <a:off x="487387" y="2188071"/>
            <a:ext cx="6138496" cy="461665"/>
          </a:xfrm>
          <a:prstGeom prst="rect">
            <a:avLst/>
          </a:prstGeom>
          <a:noFill/>
        </p:spPr>
        <p:txBody>
          <a:bodyPr wrap="square" rtlCol="0">
            <a:spAutoFit/>
          </a:bodyPr>
          <a:lstStyle/>
          <a:p>
            <a:r>
              <a:rPr kumimoji="1" lang="ja-JP" altLang="en-US" sz="2400" dirty="0">
                <a:latin typeface="ＭＳ ゴシック" panose="020B0609070205080204" pitchFamily="49" charset="-128"/>
                <a:ea typeface="ＭＳ ゴシック" panose="020B0609070205080204" pitchFamily="49" charset="-128"/>
              </a:rPr>
              <a:t>１　災害時における保健衛生職員の要請</a:t>
            </a:r>
          </a:p>
        </p:txBody>
      </p:sp>
      <p:sp>
        <p:nvSpPr>
          <p:cNvPr id="9" name="テキスト ボックス 8"/>
          <p:cNvSpPr txBox="1"/>
          <p:nvPr/>
        </p:nvSpPr>
        <p:spPr>
          <a:xfrm>
            <a:off x="10723600" y="169778"/>
            <a:ext cx="1298902" cy="584775"/>
          </a:xfrm>
          <a:prstGeom prst="rect">
            <a:avLst/>
          </a:prstGeom>
          <a:solidFill>
            <a:schemeClr val="bg1"/>
          </a:solidFill>
          <a:ln w="12700">
            <a:solidFill>
              <a:schemeClr val="accent1"/>
            </a:solidFill>
          </a:ln>
        </p:spPr>
        <p:txBody>
          <a:bodyPr wrap="square" rtlCol="0" anchor="ctr">
            <a:spAutoFit/>
          </a:bodyPr>
          <a:lstStyle/>
          <a:p>
            <a:pPr algn="ctr"/>
            <a:r>
              <a:rPr kumimoji="1" lang="ja-JP" altLang="en-US" sz="1600" dirty="0">
                <a:solidFill>
                  <a:srgbClr val="0000FF"/>
                </a:solidFill>
                <a:latin typeface="HG創英角ﾎﾟｯﾌﾟ体" panose="040B0A09000000000000" pitchFamily="49" charset="-128"/>
                <a:ea typeface="HG創英角ﾎﾟｯﾌﾟ体" panose="040B0A09000000000000" pitchFamily="49" charset="-128"/>
              </a:rPr>
              <a:t>マニュアル</a:t>
            </a:r>
            <a:r>
              <a:rPr kumimoji="1" lang="en-US" altLang="ja-JP" sz="1600" dirty="0">
                <a:solidFill>
                  <a:srgbClr val="0000FF"/>
                </a:solidFill>
                <a:latin typeface="HG創英角ﾎﾟｯﾌﾟ体" panose="040B0A09000000000000" pitchFamily="49" charset="-128"/>
                <a:ea typeface="HG創英角ﾎﾟｯﾌﾟ体" panose="040B0A09000000000000" pitchFamily="49" charset="-128"/>
              </a:rPr>
              <a:t>P82</a:t>
            </a:r>
            <a:r>
              <a:rPr kumimoji="1" lang="ja-JP" altLang="en-US" sz="1600" dirty="0">
                <a:solidFill>
                  <a:srgbClr val="0000FF"/>
                </a:solidFill>
                <a:latin typeface="HG創英角ﾎﾟｯﾌﾟ体" panose="040B0A09000000000000" pitchFamily="49" charset="-128"/>
                <a:ea typeface="HG創英角ﾎﾟｯﾌﾟ体" panose="040B0A09000000000000" pitchFamily="49" charset="-128"/>
              </a:rPr>
              <a:t>～</a:t>
            </a:r>
          </a:p>
        </p:txBody>
      </p:sp>
    </p:spTree>
    <p:extLst>
      <p:ext uri="{BB962C8B-B14F-4D97-AF65-F5344CB8AC3E}">
        <p14:creationId xmlns:p14="http://schemas.microsoft.com/office/powerpoint/2010/main" val="32565274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スクリーンショット が含まれている画像&#10;&#10;自動的に生成された説明">
            <a:extLst>
              <a:ext uri="{FF2B5EF4-FFF2-40B4-BE49-F238E27FC236}">
                <a16:creationId xmlns:a16="http://schemas.microsoft.com/office/drawing/2014/main" id="{27D6E69D-BECD-481C-A2DB-BC46B1C955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1686" y="1041009"/>
            <a:ext cx="9762979" cy="5303520"/>
          </a:xfrm>
          <a:prstGeom prst="rect">
            <a:avLst/>
          </a:prstGeom>
        </p:spPr>
      </p:pic>
      <p:sp>
        <p:nvSpPr>
          <p:cNvPr id="4" name="テキスト ボックス 3">
            <a:extLst>
              <a:ext uri="{FF2B5EF4-FFF2-40B4-BE49-F238E27FC236}">
                <a16:creationId xmlns:a16="http://schemas.microsoft.com/office/drawing/2014/main" id="{97AC3174-33EA-4871-9BFE-BA3C738E8335}"/>
              </a:ext>
            </a:extLst>
          </p:cNvPr>
          <p:cNvSpPr txBox="1"/>
          <p:nvPr/>
        </p:nvSpPr>
        <p:spPr>
          <a:xfrm>
            <a:off x="297180" y="373673"/>
            <a:ext cx="8812530" cy="461665"/>
          </a:xfrm>
          <a:prstGeom prst="rect">
            <a:avLst/>
          </a:prstGeom>
          <a:noFill/>
        </p:spPr>
        <p:txBody>
          <a:bodyPr wrap="square" rtlCol="0">
            <a:spAutoFit/>
          </a:bodyPr>
          <a:lstStyle/>
          <a:p>
            <a:r>
              <a:rPr kumimoji="1" lang="ja-JP" altLang="en-US" sz="2400" dirty="0">
                <a:latin typeface="ＭＳ ゴシック" panose="020B0609070205080204" pitchFamily="49" charset="-128"/>
                <a:ea typeface="ＭＳ ゴシック" panose="020B0609070205080204" pitchFamily="49" charset="-128"/>
              </a:rPr>
              <a:t>２　保健衛生職員派遣の要請・受入れに関する流れと役割分担</a:t>
            </a:r>
          </a:p>
        </p:txBody>
      </p:sp>
      <p:sp>
        <p:nvSpPr>
          <p:cNvPr id="5" name="テキスト ボックス 4"/>
          <p:cNvSpPr txBox="1"/>
          <p:nvPr/>
        </p:nvSpPr>
        <p:spPr>
          <a:xfrm>
            <a:off x="10723600" y="169778"/>
            <a:ext cx="1298902" cy="584775"/>
          </a:xfrm>
          <a:prstGeom prst="rect">
            <a:avLst/>
          </a:prstGeom>
          <a:solidFill>
            <a:schemeClr val="bg1"/>
          </a:solidFill>
          <a:ln w="12700">
            <a:solidFill>
              <a:schemeClr val="accent1"/>
            </a:solidFill>
          </a:ln>
        </p:spPr>
        <p:txBody>
          <a:bodyPr wrap="square" rtlCol="0" anchor="ctr">
            <a:spAutoFit/>
          </a:bodyPr>
          <a:lstStyle/>
          <a:p>
            <a:pPr algn="ctr"/>
            <a:r>
              <a:rPr kumimoji="1" lang="ja-JP" altLang="en-US" sz="1600" dirty="0">
                <a:solidFill>
                  <a:srgbClr val="0000FF"/>
                </a:solidFill>
                <a:latin typeface="HG創英角ﾎﾟｯﾌﾟ体" panose="040B0A09000000000000" pitchFamily="49" charset="-128"/>
                <a:ea typeface="HG創英角ﾎﾟｯﾌﾟ体" panose="040B0A09000000000000" pitchFamily="49" charset="-128"/>
              </a:rPr>
              <a:t>マニュアル</a:t>
            </a:r>
            <a:r>
              <a:rPr kumimoji="1" lang="en-US" altLang="ja-JP" sz="1600" dirty="0">
                <a:solidFill>
                  <a:srgbClr val="0000FF"/>
                </a:solidFill>
                <a:latin typeface="HG創英角ﾎﾟｯﾌﾟ体" panose="040B0A09000000000000" pitchFamily="49" charset="-128"/>
                <a:ea typeface="HG創英角ﾎﾟｯﾌﾟ体" panose="040B0A09000000000000" pitchFamily="49" charset="-128"/>
              </a:rPr>
              <a:t>P82</a:t>
            </a:r>
            <a:r>
              <a:rPr kumimoji="1" lang="ja-JP" altLang="en-US" sz="1600" dirty="0">
                <a:solidFill>
                  <a:srgbClr val="0000FF"/>
                </a:solidFill>
                <a:latin typeface="HG創英角ﾎﾟｯﾌﾟ体" panose="040B0A09000000000000" pitchFamily="49" charset="-128"/>
                <a:ea typeface="HG創英角ﾎﾟｯﾌﾟ体" panose="040B0A09000000000000" pitchFamily="49" charset="-128"/>
              </a:rPr>
              <a:t>～</a:t>
            </a:r>
            <a:r>
              <a:rPr kumimoji="1" lang="en-US" altLang="ja-JP" sz="1600" dirty="0">
                <a:solidFill>
                  <a:srgbClr val="0000FF"/>
                </a:solidFill>
                <a:latin typeface="HG創英角ﾎﾟｯﾌﾟ体" panose="040B0A09000000000000" pitchFamily="49" charset="-128"/>
                <a:ea typeface="HG創英角ﾎﾟｯﾌﾟ体" panose="040B0A09000000000000" pitchFamily="49" charset="-128"/>
              </a:rPr>
              <a:t>P84</a:t>
            </a:r>
            <a:endParaRPr kumimoji="1" lang="ja-JP" altLang="en-US" sz="1600" dirty="0">
              <a:solidFill>
                <a:srgbClr val="0000FF"/>
              </a:solidFill>
              <a:latin typeface="HG創英角ﾎﾟｯﾌﾟ体" panose="040B0A09000000000000" pitchFamily="49" charset="-128"/>
              <a:ea typeface="HG創英角ﾎﾟｯﾌﾟ体" panose="040B0A09000000000000" pitchFamily="49" charset="-128"/>
            </a:endParaRPr>
          </a:p>
        </p:txBody>
      </p:sp>
    </p:spTree>
    <p:extLst>
      <p:ext uri="{BB962C8B-B14F-4D97-AF65-F5344CB8AC3E}">
        <p14:creationId xmlns:p14="http://schemas.microsoft.com/office/powerpoint/2010/main" val="12935091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C07C0D0-3A20-4BE5-96D0-06E854A8FB3C}"/>
              </a:ext>
            </a:extLst>
          </p:cNvPr>
          <p:cNvSpPr>
            <a:spLocks noGrp="1"/>
          </p:cNvSpPr>
          <p:nvPr>
            <p:ph type="title"/>
          </p:nvPr>
        </p:nvSpPr>
        <p:spPr>
          <a:xfrm>
            <a:off x="251020" y="250094"/>
            <a:ext cx="5528310" cy="631576"/>
          </a:xfrm>
        </p:spPr>
        <p:txBody>
          <a:bodyPr>
            <a:normAutofit/>
          </a:bodyPr>
          <a:lstStyle/>
          <a:p>
            <a:pPr algn="ctr"/>
            <a:r>
              <a:rPr kumimoji="1" lang="ja-JP" altLang="en-US" sz="2800" b="0" dirty="0">
                <a:latin typeface="ＭＳ ゴシック" panose="020B0609070205080204" pitchFamily="49" charset="-128"/>
                <a:ea typeface="ＭＳ ゴシック" panose="020B0609070205080204" pitchFamily="49" charset="-128"/>
              </a:rPr>
              <a:t>３　保健医療活動チーム</a:t>
            </a:r>
          </a:p>
        </p:txBody>
      </p:sp>
      <p:sp>
        <p:nvSpPr>
          <p:cNvPr id="3" name="テキスト ボックス 2">
            <a:extLst>
              <a:ext uri="{FF2B5EF4-FFF2-40B4-BE49-F238E27FC236}">
                <a16:creationId xmlns:a16="http://schemas.microsoft.com/office/drawing/2014/main" id="{EE403C99-6D45-4E31-AC65-C6B7575140DC}"/>
              </a:ext>
            </a:extLst>
          </p:cNvPr>
          <p:cNvSpPr txBox="1"/>
          <p:nvPr/>
        </p:nvSpPr>
        <p:spPr>
          <a:xfrm>
            <a:off x="482397" y="1177687"/>
            <a:ext cx="11137334" cy="1323439"/>
          </a:xfrm>
          <a:prstGeom prst="rect">
            <a:avLst/>
          </a:prstGeom>
          <a:noFill/>
        </p:spPr>
        <p:txBody>
          <a:bodyPr wrap="square" rtlCol="0">
            <a:spAutoFit/>
          </a:bodyPr>
          <a:lstStyle/>
          <a:p>
            <a:r>
              <a:rPr kumimoji="1" lang="ja-JP" altLang="en-US" sz="2000" dirty="0">
                <a:latin typeface="ＭＳ ゴシック" panose="020B0609070205080204" pitchFamily="49" charset="-128"/>
                <a:ea typeface="ＭＳ ゴシック" panose="020B0609070205080204" pitchFamily="49" charset="-128"/>
              </a:rPr>
              <a:t>■ 保健医療活動チームには、国要綱等が定められている</a:t>
            </a:r>
            <a:r>
              <a:rPr kumimoji="1" lang="en-US" altLang="ja-JP" sz="2000" dirty="0">
                <a:latin typeface="ＭＳ ゴシック" panose="020B0609070205080204" pitchFamily="49" charset="-128"/>
                <a:ea typeface="ＭＳ ゴシック" panose="020B0609070205080204" pitchFamily="49" charset="-128"/>
              </a:rPr>
              <a:t>DMAT</a:t>
            </a:r>
            <a:r>
              <a:rPr kumimoji="1" lang="ja-JP" altLang="en-US" sz="2000" dirty="0">
                <a:latin typeface="ＭＳ ゴシック" panose="020B0609070205080204" pitchFamily="49" charset="-128"/>
                <a:ea typeface="ＭＳ ゴシック" panose="020B0609070205080204" pitchFamily="49" charset="-128"/>
              </a:rPr>
              <a:t>、</a:t>
            </a:r>
            <a:r>
              <a:rPr kumimoji="1" lang="en-US" altLang="ja-JP" sz="2000" dirty="0">
                <a:latin typeface="ＭＳ ゴシック" panose="020B0609070205080204" pitchFamily="49" charset="-128"/>
                <a:ea typeface="ＭＳ ゴシック" panose="020B0609070205080204" pitchFamily="49" charset="-128"/>
              </a:rPr>
              <a:t>DPAT</a:t>
            </a:r>
            <a:r>
              <a:rPr kumimoji="1" lang="ja-JP" altLang="en-US" sz="2000" dirty="0">
                <a:latin typeface="ＭＳ ゴシック" panose="020B0609070205080204" pitchFamily="49" charset="-128"/>
                <a:ea typeface="ＭＳ ゴシック" panose="020B0609070205080204" pitchFamily="49" charset="-128"/>
              </a:rPr>
              <a:t>、</a:t>
            </a:r>
            <a:r>
              <a:rPr kumimoji="1" lang="en-US" altLang="ja-JP" sz="2000" dirty="0">
                <a:latin typeface="ＭＳ ゴシック" panose="020B0609070205080204" pitchFamily="49" charset="-128"/>
                <a:ea typeface="ＭＳ ゴシック" panose="020B0609070205080204" pitchFamily="49" charset="-128"/>
              </a:rPr>
              <a:t>DHEAT</a:t>
            </a:r>
            <a:r>
              <a:rPr lang="ja-JP" altLang="en-US" sz="2000" dirty="0">
                <a:latin typeface="ＭＳ ゴシック" panose="020B0609070205080204" pitchFamily="49" charset="-128"/>
                <a:ea typeface="ＭＳ ゴシック" panose="020B0609070205080204" pitchFamily="49" charset="-128"/>
              </a:rPr>
              <a:t>の他、従来からの</a:t>
            </a:r>
            <a:endParaRPr lang="en-US" altLang="ja-JP" sz="2000" dirty="0">
              <a:latin typeface="ＭＳ ゴシック" panose="020B0609070205080204" pitchFamily="49" charset="-128"/>
              <a:ea typeface="ＭＳ ゴシック" panose="020B0609070205080204" pitchFamily="49" charset="-128"/>
            </a:endParaRPr>
          </a:p>
          <a:p>
            <a:r>
              <a:rPr lang="en-US" altLang="ja-JP" sz="2000" dirty="0">
                <a:latin typeface="ＭＳ ゴシック" panose="020B0609070205080204" pitchFamily="49" charset="-128"/>
                <a:ea typeface="ＭＳ ゴシック" panose="020B0609070205080204" pitchFamily="49" charset="-128"/>
              </a:rPr>
              <a:t>  </a:t>
            </a:r>
            <a:r>
              <a:rPr lang="ja-JP" altLang="en-US" sz="2000" dirty="0">
                <a:latin typeface="ＭＳ ゴシック" panose="020B0609070205080204" pitchFamily="49" charset="-128"/>
                <a:ea typeface="ＭＳ ゴシック" panose="020B0609070205080204" pitchFamily="49" charset="-128"/>
              </a:rPr>
              <a:t>自治体保健師等チーム、様々な職能団体等が組織するものがある。</a:t>
            </a:r>
            <a:endParaRPr lang="en-US" altLang="ja-JP" sz="2000" dirty="0">
              <a:latin typeface="ＭＳ ゴシック" panose="020B0609070205080204" pitchFamily="49" charset="-128"/>
              <a:ea typeface="ＭＳ ゴシック" panose="020B0609070205080204" pitchFamily="49" charset="-128"/>
            </a:endParaRPr>
          </a:p>
          <a:p>
            <a:r>
              <a:rPr lang="ja-JP" altLang="en-US" sz="2000" dirty="0">
                <a:latin typeface="ＭＳ ゴシック" panose="020B0609070205080204" pitchFamily="49" charset="-128"/>
                <a:ea typeface="ＭＳ ゴシック" panose="020B0609070205080204" pitchFamily="49" charset="-128"/>
              </a:rPr>
              <a:t>■ 今後は、様々な専門職種による「チーム」で対応するので、</a:t>
            </a:r>
            <a:r>
              <a:rPr lang="ja-JP" altLang="en-US" sz="2000" b="1" dirty="0">
                <a:solidFill>
                  <a:srgbClr val="FF0000"/>
                </a:solidFill>
                <a:latin typeface="ＭＳ ゴシック" panose="020B0609070205080204" pitchFamily="49" charset="-128"/>
                <a:ea typeface="ＭＳ ゴシック" panose="020B0609070205080204" pitchFamily="49" charset="-128"/>
              </a:rPr>
              <a:t>各チームの特徴を理解しておく</a:t>
            </a:r>
            <a:endParaRPr lang="en-US" altLang="ja-JP" sz="2000" b="1" dirty="0">
              <a:solidFill>
                <a:srgbClr val="FF0000"/>
              </a:solidFill>
              <a:latin typeface="ＭＳ ゴシック" panose="020B0609070205080204" pitchFamily="49" charset="-128"/>
              <a:ea typeface="ＭＳ ゴシック" panose="020B0609070205080204" pitchFamily="49" charset="-128"/>
            </a:endParaRPr>
          </a:p>
          <a:p>
            <a:r>
              <a:rPr lang="ja-JP" altLang="en-US" sz="2000" dirty="0">
                <a:latin typeface="ＭＳ ゴシック" panose="020B0609070205080204" pitchFamily="49" charset="-128"/>
                <a:ea typeface="ＭＳ ゴシック" panose="020B0609070205080204" pitchFamily="49" charset="-128"/>
              </a:rPr>
              <a:t>　が必要である。</a:t>
            </a:r>
            <a:endParaRPr kumimoji="1" lang="ja-JP" altLang="en-US" sz="2000" dirty="0">
              <a:latin typeface="ＭＳ ゴシック" panose="020B0609070205080204" pitchFamily="49" charset="-128"/>
              <a:ea typeface="ＭＳ ゴシック" panose="020B0609070205080204" pitchFamily="49" charset="-128"/>
            </a:endParaRPr>
          </a:p>
        </p:txBody>
      </p:sp>
      <p:sp>
        <p:nvSpPr>
          <p:cNvPr id="10" name="テキスト ボックス 9">
            <a:extLst>
              <a:ext uri="{FF2B5EF4-FFF2-40B4-BE49-F238E27FC236}">
                <a16:creationId xmlns:a16="http://schemas.microsoft.com/office/drawing/2014/main" id="{A262DE52-135B-46A7-B317-B796727AE862}"/>
              </a:ext>
            </a:extLst>
          </p:cNvPr>
          <p:cNvSpPr txBox="1"/>
          <p:nvPr/>
        </p:nvSpPr>
        <p:spPr>
          <a:xfrm>
            <a:off x="584488" y="2903453"/>
            <a:ext cx="9088755" cy="3416320"/>
          </a:xfrm>
          <a:prstGeom prst="rect">
            <a:avLst/>
          </a:prstGeom>
          <a:noFill/>
          <a:ln w="25400">
            <a:solidFill>
              <a:schemeClr val="accent1"/>
            </a:solidFill>
            <a:prstDash val="dash"/>
            <a:extLst>
              <a:ext uri="{C807C97D-BFC1-408E-A445-0C87EB9F89A2}">
                <ask:lineSketchStyleProps xmlns:ask="http://schemas.microsoft.com/office/drawing/2018/sketchyshapes">
                  <ask:type>
                    <ask:lineSketchNone/>
                  </ask:type>
                </ask:lineSketchStyleProps>
              </a:ext>
            </a:extLst>
          </a:ln>
        </p:spPr>
        <p:txBody>
          <a:bodyPr wrap="square" rtlCol="0">
            <a:spAutoFit/>
          </a:bodyPr>
          <a:lstStyle/>
          <a:p>
            <a:r>
              <a:rPr kumimoji="1" lang="en-US" altLang="ja-JP" b="1" u="sng" dirty="0">
                <a:solidFill>
                  <a:srgbClr val="0000FF"/>
                </a:solidFill>
              </a:rPr>
              <a:t>【</a:t>
            </a:r>
            <a:r>
              <a:rPr lang="ja-JP" altLang="en-US" b="1" u="sng" dirty="0">
                <a:solidFill>
                  <a:srgbClr val="0000FF"/>
                </a:solidFill>
              </a:rPr>
              <a:t>保健医療活動チームの例</a:t>
            </a:r>
            <a:r>
              <a:rPr lang="en-US" altLang="ja-JP" b="1" u="sng" dirty="0">
                <a:solidFill>
                  <a:srgbClr val="0000FF"/>
                </a:solidFill>
              </a:rPr>
              <a:t>】</a:t>
            </a:r>
          </a:p>
          <a:p>
            <a:endParaRPr kumimoji="1" lang="en-US" altLang="ja-JP" dirty="0"/>
          </a:p>
          <a:p>
            <a:r>
              <a:rPr lang="ja-JP" altLang="en-US" dirty="0"/>
              <a:t>災害派遣医療チーム（</a:t>
            </a:r>
            <a:r>
              <a:rPr lang="en-US" altLang="ja-JP" dirty="0"/>
              <a:t>Disaster Medical Assistance Team</a:t>
            </a:r>
            <a:r>
              <a:rPr lang="ja-JP" altLang="en-US" dirty="0"/>
              <a:t>：</a:t>
            </a:r>
            <a:r>
              <a:rPr lang="en-US" altLang="ja-JP" dirty="0"/>
              <a:t>DMAT</a:t>
            </a:r>
            <a:r>
              <a:rPr lang="ja-JP" altLang="en-US" dirty="0"/>
              <a:t>）、 </a:t>
            </a:r>
          </a:p>
          <a:p>
            <a:r>
              <a:rPr lang="ja-JP" altLang="en-US" dirty="0"/>
              <a:t>日本医師会災害医療チーム（</a:t>
            </a:r>
            <a:r>
              <a:rPr lang="en-US" altLang="ja-JP" dirty="0"/>
              <a:t>Japan Medical Association Team</a:t>
            </a:r>
            <a:r>
              <a:rPr lang="ja-JP" altLang="en-US" dirty="0"/>
              <a:t>：</a:t>
            </a:r>
            <a:r>
              <a:rPr lang="en-US" altLang="ja-JP" dirty="0"/>
              <a:t>JMAT</a:t>
            </a:r>
            <a:r>
              <a:rPr lang="ja-JP" altLang="en-US" dirty="0"/>
              <a:t>）、 </a:t>
            </a:r>
          </a:p>
          <a:p>
            <a:r>
              <a:rPr lang="ja-JP" altLang="en-US" dirty="0"/>
              <a:t>日本赤十字社の救護班、</a:t>
            </a:r>
            <a:endParaRPr lang="en-US" altLang="ja-JP" dirty="0"/>
          </a:p>
          <a:p>
            <a:r>
              <a:rPr lang="ja-JP" altLang="en-US" dirty="0"/>
              <a:t>独立行政法人国立病院機構の医療班、</a:t>
            </a:r>
            <a:endParaRPr lang="en-US" altLang="ja-JP" dirty="0"/>
          </a:p>
          <a:p>
            <a:r>
              <a:rPr lang="ja-JP" altLang="en-US" dirty="0"/>
              <a:t>歯科医師チーム、</a:t>
            </a:r>
            <a:endParaRPr lang="en-US" altLang="ja-JP" dirty="0"/>
          </a:p>
          <a:p>
            <a:r>
              <a:rPr lang="ja-JP" altLang="en-US" dirty="0"/>
              <a:t>薬剤師チーム、</a:t>
            </a:r>
            <a:endParaRPr lang="en-US" altLang="ja-JP" dirty="0"/>
          </a:p>
          <a:p>
            <a:r>
              <a:rPr lang="ja-JP" altLang="en-US" dirty="0"/>
              <a:t>看護師チーム、</a:t>
            </a:r>
            <a:endParaRPr lang="en-US" altLang="ja-JP" dirty="0"/>
          </a:p>
          <a:p>
            <a:r>
              <a:rPr lang="ja-JP" altLang="en-US" dirty="0"/>
              <a:t>日本栄養士会災害支援チーム</a:t>
            </a:r>
            <a:endParaRPr lang="en-US" altLang="ja-JP" dirty="0"/>
          </a:p>
          <a:p>
            <a:r>
              <a:rPr lang="ja-JP" altLang="en-US" dirty="0"/>
              <a:t>（</a:t>
            </a:r>
            <a:r>
              <a:rPr lang="en-US" altLang="ja-JP" dirty="0"/>
              <a:t>The Japan dietetic Association-Disaster  Assistance Team</a:t>
            </a:r>
            <a:r>
              <a:rPr lang="ja-JP" altLang="en-US" dirty="0"/>
              <a:t>：</a:t>
            </a:r>
            <a:r>
              <a:rPr lang="en-US" altLang="ja-JP" dirty="0"/>
              <a:t>JDA-DAT</a:t>
            </a:r>
            <a:r>
              <a:rPr lang="ja-JP" altLang="en-US" dirty="0"/>
              <a:t>）、</a:t>
            </a:r>
            <a:endParaRPr lang="en-US" altLang="ja-JP" dirty="0"/>
          </a:p>
          <a:p>
            <a:r>
              <a:rPr lang="ja-JP" altLang="en-US" dirty="0"/>
              <a:t>災害派遣精神医療チーム（</a:t>
            </a:r>
            <a:r>
              <a:rPr lang="en-US" altLang="ja-JP" dirty="0"/>
              <a:t>Disaster Psychiatric Assistance Team</a:t>
            </a:r>
            <a:r>
              <a:rPr lang="ja-JP" altLang="en-US" dirty="0"/>
              <a:t>：</a:t>
            </a:r>
            <a:r>
              <a:rPr lang="en-US" altLang="ja-JP" dirty="0"/>
              <a:t>DPAT</a:t>
            </a:r>
            <a:r>
              <a:rPr lang="ja-JP" altLang="en-US" dirty="0"/>
              <a:t>）、他 </a:t>
            </a:r>
            <a:endParaRPr kumimoji="1" lang="ja-JP" altLang="en-US" dirty="0"/>
          </a:p>
        </p:txBody>
      </p:sp>
      <p:sp>
        <p:nvSpPr>
          <p:cNvPr id="5" name="楕円 4">
            <a:extLst>
              <a:ext uri="{FF2B5EF4-FFF2-40B4-BE49-F238E27FC236}">
                <a16:creationId xmlns:a16="http://schemas.microsoft.com/office/drawing/2014/main" id="{CFB5B2BD-6DEC-4BC4-BD26-A9D40088F350}"/>
              </a:ext>
            </a:extLst>
          </p:cNvPr>
          <p:cNvSpPr/>
          <p:nvPr/>
        </p:nvSpPr>
        <p:spPr>
          <a:xfrm>
            <a:off x="8856971" y="2453872"/>
            <a:ext cx="3342143" cy="3835624"/>
          </a:xfrm>
          <a:prstGeom prst="ellipse">
            <a:avLst/>
          </a:prstGeom>
          <a:solidFill>
            <a:srgbClr val="FFC000">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grpSp>
        <p:nvGrpSpPr>
          <p:cNvPr id="6" name="グループ化 5">
            <a:extLst>
              <a:ext uri="{FF2B5EF4-FFF2-40B4-BE49-F238E27FC236}">
                <a16:creationId xmlns:a16="http://schemas.microsoft.com/office/drawing/2014/main" id="{54D53D61-3BAA-4881-B0BC-DDAD54C10187}"/>
              </a:ext>
            </a:extLst>
          </p:cNvPr>
          <p:cNvGrpSpPr/>
          <p:nvPr/>
        </p:nvGrpSpPr>
        <p:grpSpPr>
          <a:xfrm>
            <a:off x="8922569" y="2807010"/>
            <a:ext cx="3026549" cy="3404091"/>
            <a:chOff x="5836918" y="2044640"/>
            <a:chExt cx="5552732" cy="4654860"/>
          </a:xfrm>
        </p:grpSpPr>
        <p:pic>
          <p:nvPicPr>
            <p:cNvPr id="7" name="図 6">
              <a:extLst>
                <a:ext uri="{FF2B5EF4-FFF2-40B4-BE49-F238E27FC236}">
                  <a16:creationId xmlns:a16="http://schemas.microsoft.com/office/drawing/2014/main" id="{9815F2DA-8B45-44C1-A068-6163CD557D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57445" y="3168935"/>
              <a:ext cx="951854" cy="1766783"/>
            </a:xfrm>
            <a:prstGeom prst="rect">
              <a:avLst/>
            </a:prstGeom>
          </p:spPr>
        </p:pic>
        <p:pic>
          <p:nvPicPr>
            <p:cNvPr id="8" name="図 7">
              <a:extLst>
                <a:ext uri="{FF2B5EF4-FFF2-40B4-BE49-F238E27FC236}">
                  <a16:creationId xmlns:a16="http://schemas.microsoft.com/office/drawing/2014/main" id="{F0FF934C-A95F-4508-98F9-9F616642DB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57770" y="3222722"/>
              <a:ext cx="927561" cy="1766783"/>
            </a:xfrm>
            <a:prstGeom prst="rect">
              <a:avLst/>
            </a:prstGeom>
          </p:spPr>
        </p:pic>
        <p:pic>
          <p:nvPicPr>
            <p:cNvPr id="9" name="図 8" descr="おもちゃ, 人形 が含まれている画像  非常に高い精度で生成された説明">
              <a:extLst>
                <a:ext uri="{FF2B5EF4-FFF2-40B4-BE49-F238E27FC236}">
                  <a16:creationId xmlns:a16="http://schemas.microsoft.com/office/drawing/2014/main" id="{A2C08A42-49B7-4C06-90D0-54036FFD34E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36918" y="4529277"/>
              <a:ext cx="1691236" cy="1577078"/>
            </a:xfrm>
            <a:prstGeom prst="rect">
              <a:avLst/>
            </a:prstGeom>
          </p:spPr>
        </p:pic>
        <p:pic>
          <p:nvPicPr>
            <p:cNvPr id="11" name="図 10">
              <a:extLst>
                <a:ext uri="{FF2B5EF4-FFF2-40B4-BE49-F238E27FC236}">
                  <a16:creationId xmlns:a16="http://schemas.microsoft.com/office/drawing/2014/main" id="{AA1F4F9A-C942-419B-B1F1-4DCF5D34180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87776" y="4935718"/>
              <a:ext cx="1006032" cy="1565809"/>
            </a:xfrm>
            <a:prstGeom prst="rect">
              <a:avLst/>
            </a:prstGeom>
          </p:spPr>
        </p:pic>
        <p:pic>
          <p:nvPicPr>
            <p:cNvPr id="12" name="図 11" descr="おもちゃ が含まれている画像  非常に高い精度で生成された説明">
              <a:extLst>
                <a:ext uri="{FF2B5EF4-FFF2-40B4-BE49-F238E27FC236}">
                  <a16:creationId xmlns:a16="http://schemas.microsoft.com/office/drawing/2014/main" id="{D29827E8-AFEC-4753-A93A-F4A81F5FCA0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71266" y="2133787"/>
              <a:ext cx="1476065" cy="1778391"/>
            </a:xfrm>
            <a:prstGeom prst="rect">
              <a:avLst/>
            </a:prstGeom>
          </p:spPr>
        </p:pic>
        <p:pic>
          <p:nvPicPr>
            <p:cNvPr id="13" name="図 12" descr="人形, おもちゃ が含まれている画像  非常に高い精度で生成された説明">
              <a:extLst>
                <a:ext uri="{FF2B5EF4-FFF2-40B4-BE49-F238E27FC236}">
                  <a16:creationId xmlns:a16="http://schemas.microsoft.com/office/drawing/2014/main" id="{8F9DAEBA-F353-4FD2-B266-1FB30CE3888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38254" y="2044640"/>
              <a:ext cx="1988715" cy="1864420"/>
            </a:xfrm>
            <a:prstGeom prst="rect">
              <a:avLst/>
            </a:prstGeom>
          </p:spPr>
        </p:pic>
        <p:pic>
          <p:nvPicPr>
            <p:cNvPr id="14" name="図 13" descr="物体 が含まれている画像  高い精度で生成された説明">
              <a:extLst>
                <a:ext uri="{FF2B5EF4-FFF2-40B4-BE49-F238E27FC236}">
                  <a16:creationId xmlns:a16="http://schemas.microsoft.com/office/drawing/2014/main" id="{5CB8A739-64A5-45BA-87FA-9C2E30C509D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395148" y="2271472"/>
              <a:ext cx="994502" cy="1176925"/>
            </a:xfrm>
            <a:prstGeom prst="rect">
              <a:avLst/>
            </a:prstGeom>
          </p:spPr>
        </p:pic>
        <p:pic>
          <p:nvPicPr>
            <p:cNvPr id="15" name="図 14" descr="人 が含まれている画像  非常に高い精度で生成された説明">
              <a:extLst>
                <a:ext uri="{FF2B5EF4-FFF2-40B4-BE49-F238E27FC236}">
                  <a16:creationId xmlns:a16="http://schemas.microsoft.com/office/drawing/2014/main" id="{9316631E-9B60-4686-A945-A74A865D0ECF}"/>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8763794" y="5241122"/>
              <a:ext cx="1179462" cy="1458378"/>
            </a:xfrm>
            <a:prstGeom prst="rect">
              <a:avLst/>
            </a:prstGeom>
          </p:spPr>
        </p:pic>
      </p:grpSp>
      <p:sp>
        <p:nvSpPr>
          <p:cNvPr id="17" name="テキスト ボックス 16">
            <a:extLst>
              <a:ext uri="{FF2B5EF4-FFF2-40B4-BE49-F238E27FC236}">
                <a16:creationId xmlns:a16="http://schemas.microsoft.com/office/drawing/2014/main" id="{0A6CD36B-4539-4897-84EC-6F890E1B4D4B}"/>
              </a:ext>
            </a:extLst>
          </p:cNvPr>
          <p:cNvSpPr txBox="1"/>
          <p:nvPr/>
        </p:nvSpPr>
        <p:spPr>
          <a:xfrm flipH="1">
            <a:off x="8695123" y="3480639"/>
            <a:ext cx="1335337" cy="307777"/>
          </a:xfrm>
          <a:prstGeom prst="rect">
            <a:avLst/>
          </a:prstGeom>
          <a:noFill/>
          <a:ln>
            <a:noFill/>
          </a:ln>
        </p:spPr>
        <p:txBody>
          <a:bodyPr wrap="square" rtlCol="0">
            <a:spAutoFit/>
          </a:bodyPr>
          <a:lstStyle/>
          <a:p>
            <a:r>
              <a:rPr kumimoji="1" lang="en-US" altLang="ja-JP" sz="1400" b="1" dirty="0"/>
              <a:t>JDA-DAT</a:t>
            </a:r>
            <a:endParaRPr kumimoji="1" lang="ja-JP" altLang="en-US" sz="1400" b="1" dirty="0"/>
          </a:p>
        </p:txBody>
      </p:sp>
      <p:sp>
        <p:nvSpPr>
          <p:cNvPr id="18" name="テキスト ボックス 17">
            <a:extLst>
              <a:ext uri="{FF2B5EF4-FFF2-40B4-BE49-F238E27FC236}">
                <a16:creationId xmlns:a16="http://schemas.microsoft.com/office/drawing/2014/main" id="{F11A58A4-96EA-4372-8235-6971B7F84E55}"/>
              </a:ext>
            </a:extLst>
          </p:cNvPr>
          <p:cNvSpPr txBox="1"/>
          <p:nvPr/>
        </p:nvSpPr>
        <p:spPr>
          <a:xfrm flipH="1">
            <a:off x="9991149" y="5866754"/>
            <a:ext cx="928018" cy="307777"/>
          </a:xfrm>
          <a:prstGeom prst="rect">
            <a:avLst/>
          </a:prstGeom>
          <a:noFill/>
          <a:ln>
            <a:noFill/>
          </a:ln>
        </p:spPr>
        <p:txBody>
          <a:bodyPr wrap="square" rtlCol="0">
            <a:spAutoFit/>
          </a:bodyPr>
          <a:lstStyle/>
          <a:p>
            <a:r>
              <a:rPr kumimoji="1" lang="en-US" altLang="ja-JP" sz="1400" b="1" dirty="0"/>
              <a:t>DPAT</a:t>
            </a:r>
            <a:endParaRPr kumimoji="1" lang="ja-JP" altLang="en-US" sz="1400" b="1" dirty="0"/>
          </a:p>
        </p:txBody>
      </p:sp>
      <p:sp>
        <p:nvSpPr>
          <p:cNvPr id="19" name="テキスト ボックス 18">
            <a:extLst>
              <a:ext uri="{FF2B5EF4-FFF2-40B4-BE49-F238E27FC236}">
                <a16:creationId xmlns:a16="http://schemas.microsoft.com/office/drawing/2014/main" id="{83416BCF-5E55-454E-B1E2-6843E8E3D6C3}"/>
              </a:ext>
            </a:extLst>
          </p:cNvPr>
          <p:cNvSpPr txBox="1"/>
          <p:nvPr/>
        </p:nvSpPr>
        <p:spPr>
          <a:xfrm flipH="1">
            <a:off x="9490077" y="4985413"/>
            <a:ext cx="925055" cy="307777"/>
          </a:xfrm>
          <a:prstGeom prst="rect">
            <a:avLst/>
          </a:prstGeom>
          <a:noFill/>
          <a:ln>
            <a:noFill/>
          </a:ln>
        </p:spPr>
        <p:txBody>
          <a:bodyPr wrap="square" rtlCol="0">
            <a:spAutoFit/>
          </a:bodyPr>
          <a:lstStyle/>
          <a:p>
            <a:r>
              <a:rPr kumimoji="1" lang="en-US" altLang="ja-JP" sz="1400" b="1" dirty="0"/>
              <a:t>JRAT</a:t>
            </a:r>
            <a:endParaRPr kumimoji="1" lang="ja-JP" altLang="en-US" sz="1400" b="1" dirty="0"/>
          </a:p>
        </p:txBody>
      </p:sp>
      <p:sp>
        <p:nvSpPr>
          <p:cNvPr id="20" name="テキスト ボックス 19">
            <a:extLst>
              <a:ext uri="{FF2B5EF4-FFF2-40B4-BE49-F238E27FC236}">
                <a16:creationId xmlns:a16="http://schemas.microsoft.com/office/drawing/2014/main" id="{D618FD1C-EAB7-4D9D-9374-0A89043DD421}"/>
              </a:ext>
            </a:extLst>
          </p:cNvPr>
          <p:cNvSpPr txBox="1"/>
          <p:nvPr/>
        </p:nvSpPr>
        <p:spPr>
          <a:xfrm flipH="1">
            <a:off x="8195930" y="4110074"/>
            <a:ext cx="1764523" cy="523220"/>
          </a:xfrm>
          <a:prstGeom prst="rect">
            <a:avLst/>
          </a:prstGeom>
          <a:noFill/>
          <a:ln>
            <a:noFill/>
          </a:ln>
        </p:spPr>
        <p:txBody>
          <a:bodyPr wrap="square" rtlCol="0">
            <a:spAutoFit/>
          </a:bodyPr>
          <a:lstStyle/>
          <a:p>
            <a:r>
              <a:rPr lang="ja-JP" altLang="en-US" sz="1400" b="1" dirty="0"/>
              <a:t>応援派遣</a:t>
            </a:r>
            <a:endParaRPr lang="en-US" altLang="ja-JP" sz="1400" b="1" dirty="0"/>
          </a:p>
          <a:p>
            <a:r>
              <a:rPr lang="ja-JP" altLang="en-US" sz="1400" b="1" dirty="0"/>
              <a:t>保健師チーム</a:t>
            </a:r>
            <a:endParaRPr kumimoji="1" lang="ja-JP" altLang="en-US" sz="1400" b="1" dirty="0"/>
          </a:p>
        </p:txBody>
      </p:sp>
      <p:sp>
        <p:nvSpPr>
          <p:cNvPr id="21" name="テキスト ボックス 20">
            <a:extLst>
              <a:ext uri="{FF2B5EF4-FFF2-40B4-BE49-F238E27FC236}">
                <a16:creationId xmlns:a16="http://schemas.microsoft.com/office/drawing/2014/main" id="{C50E8804-156C-4D96-8164-3678C1A0D260}"/>
              </a:ext>
            </a:extLst>
          </p:cNvPr>
          <p:cNvSpPr txBox="1"/>
          <p:nvPr/>
        </p:nvSpPr>
        <p:spPr>
          <a:xfrm flipH="1">
            <a:off x="10659300" y="2601848"/>
            <a:ext cx="2124863" cy="307777"/>
          </a:xfrm>
          <a:prstGeom prst="rect">
            <a:avLst/>
          </a:prstGeom>
          <a:noFill/>
          <a:ln>
            <a:noFill/>
          </a:ln>
        </p:spPr>
        <p:txBody>
          <a:bodyPr wrap="square" rtlCol="0">
            <a:spAutoFit/>
          </a:bodyPr>
          <a:lstStyle/>
          <a:p>
            <a:r>
              <a:rPr kumimoji="1" lang="ja-JP" altLang="en-US" sz="1400" b="1" dirty="0"/>
              <a:t>日赤医療チーム</a:t>
            </a:r>
          </a:p>
        </p:txBody>
      </p:sp>
      <p:sp>
        <p:nvSpPr>
          <p:cNvPr id="22" name="テキスト ボックス 21">
            <a:extLst>
              <a:ext uri="{FF2B5EF4-FFF2-40B4-BE49-F238E27FC236}">
                <a16:creationId xmlns:a16="http://schemas.microsoft.com/office/drawing/2014/main" id="{D8D2F29F-AA7A-4CCC-8639-75C3282B154E}"/>
              </a:ext>
            </a:extLst>
          </p:cNvPr>
          <p:cNvSpPr txBox="1"/>
          <p:nvPr/>
        </p:nvSpPr>
        <p:spPr>
          <a:xfrm flipH="1">
            <a:off x="11442416" y="4240335"/>
            <a:ext cx="1160518" cy="307777"/>
          </a:xfrm>
          <a:prstGeom prst="rect">
            <a:avLst/>
          </a:prstGeom>
          <a:noFill/>
          <a:ln>
            <a:noFill/>
          </a:ln>
        </p:spPr>
        <p:txBody>
          <a:bodyPr wrap="square" rtlCol="0">
            <a:spAutoFit/>
          </a:bodyPr>
          <a:lstStyle/>
          <a:p>
            <a:r>
              <a:rPr kumimoji="1" lang="en-US" altLang="ja-JP" sz="1400" b="1" dirty="0"/>
              <a:t>DMAT</a:t>
            </a:r>
            <a:endParaRPr kumimoji="1" lang="ja-JP" altLang="en-US" sz="1400" b="1" dirty="0"/>
          </a:p>
        </p:txBody>
      </p:sp>
      <p:sp>
        <p:nvSpPr>
          <p:cNvPr id="23" name="テキスト ボックス 22">
            <a:extLst>
              <a:ext uri="{FF2B5EF4-FFF2-40B4-BE49-F238E27FC236}">
                <a16:creationId xmlns:a16="http://schemas.microsoft.com/office/drawing/2014/main" id="{5FD5B25F-622F-4240-A598-C7788BD8731B}"/>
              </a:ext>
            </a:extLst>
          </p:cNvPr>
          <p:cNvSpPr txBox="1"/>
          <p:nvPr/>
        </p:nvSpPr>
        <p:spPr>
          <a:xfrm flipH="1">
            <a:off x="10713481" y="6179273"/>
            <a:ext cx="1008250" cy="307777"/>
          </a:xfrm>
          <a:prstGeom prst="rect">
            <a:avLst/>
          </a:prstGeom>
          <a:noFill/>
          <a:ln>
            <a:noFill/>
          </a:ln>
        </p:spPr>
        <p:txBody>
          <a:bodyPr wrap="square" rtlCol="0">
            <a:spAutoFit/>
          </a:bodyPr>
          <a:lstStyle/>
          <a:p>
            <a:r>
              <a:rPr kumimoji="1" lang="ja-JP" altLang="en-US" sz="1400" b="1" dirty="0"/>
              <a:t>自衛隊</a:t>
            </a:r>
          </a:p>
        </p:txBody>
      </p:sp>
      <p:pic>
        <p:nvPicPr>
          <p:cNvPr id="24" name="図 23">
            <a:extLst>
              <a:ext uri="{FF2B5EF4-FFF2-40B4-BE49-F238E27FC236}">
                <a16:creationId xmlns:a16="http://schemas.microsoft.com/office/drawing/2014/main" id="{FF49DA0E-787F-4AF0-A3B1-BCD928E4B2C4}"/>
              </a:ext>
            </a:extLst>
          </p:cNvPr>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10022647" y="3892169"/>
            <a:ext cx="1244215" cy="1124771"/>
          </a:xfrm>
          <a:prstGeom prst="rect">
            <a:avLst/>
          </a:prstGeom>
        </p:spPr>
      </p:pic>
      <p:sp>
        <p:nvSpPr>
          <p:cNvPr id="25" name="テキスト ボックス 24"/>
          <p:cNvSpPr txBox="1"/>
          <p:nvPr/>
        </p:nvSpPr>
        <p:spPr>
          <a:xfrm>
            <a:off x="10723600" y="169778"/>
            <a:ext cx="1298902" cy="584775"/>
          </a:xfrm>
          <a:prstGeom prst="rect">
            <a:avLst/>
          </a:prstGeom>
          <a:solidFill>
            <a:schemeClr val="bg1"/>
          </a:solidFill>
          <a:ln w="12700">
            <a:solidFill>
              <a:schemeClr val="accent1"/>
            </a:solidFill>
          </a:ln>
        </p:spPr>
        <p:txBody>
          <a:bodyPr wrap="square" rtlCol="0" anchor="ctr">
            <a:spAutoFit/>
          </a:bodyPr>
          <a:lstStyle/>
          <a:p>
            <a:pPr algn="ctr"/>
            <a:r>
              <a:rPr kumimoji="1" lang="ja-JP" altLang="en-US" sz="1600" dirty="0">
                <a:solidFill>
                  <a:srgbClr val="0000FF"/>
                </a:solidFill>
                <a:latin typeface="HG創英角ﾎﾟｯﾌﾟ体" panose="040B0A09000000000000" pitchFamily="49" charset="-128"/>
                <a:ea typeface="HG創英角ﾎﾟｯﾌﾟ体" panose="040B0A09000000000000" pitchFamily="49" charset="-128"/>
              </a:rPr>
              <a:t>マニュアル</a:t>
            </a:r>
            <a:r>
              <a:rPr kumimoji="1" lang="en-US" altLang="ja-JP" sz="1600" dirty="0">
                <a:solidFill>
                  <a:srgbClr val="0000FF"/>
                </a:solidFill>
                <a:latin typeface="HG創英角ﾎﾟｯﾌﾟ体" panose="040B0A09000000000000" pitchFamily="49" charset="-128"/>
                <a:ea typeface="HG創英角ﾎﾟｯﾌﾟ体" panose="040B0A09000000000000" pitchFamily="49" charset="-128"/>
              </a:rPr>
              <a:t>P85</a:t>
            </a:r>
            <a:endParaRPr kumimoji="1" lang="ja-JP" altLang="en-US" sz="1600" dirty="0">
              <a:solidFill>
                <a:srgbClr val="0000FF"/>
              </a:solidFill>
              <a:latin typeface="HG創英角ﾎﾟｯﾌﾟ体" panose="040B0A09000000000000" pitchFamily="49" charset="-128"/>
              <a:ea typeface="HG創英角ﾎﾟｯﾌﾟ体" panose="040B0A09000000000000" pitchFamily="49" charset="-128"/>
            </a:endParaRPr>
          </a:p>
        </p:txBody>
      </p:sp>
    </p:spTree>
    <p:extLst>
      <p:ext uri="{BB962C8B-B14F-4D97-AF65-F5344CB8AC3E}">
        <p14:creationId xmlns:p14="http://schemas.microsoft.com/office/powerpoint/2010/main" val="203246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 name="コンテンツ プレースホルダー 2"/>
          <p:cNvSpPr>
            <a:spLocks noGrp="1"/>
          </p:cNvSpPr>
          <p:nvPr>
            <p:ph idx="1"/>
          </p:nvPr>
        </p:nvSpPr>
        <p:spPr>
          <a:xfrm>
            <a:off x="496744" y="1955370"/>
            <a:ext cx="11234057" cy="4351338"/>
          </a:xfrm>
        </p:spPr>
        <p:txBody>
          <a:bodyPr>
            <a:noAutofit/>
          </a:bodyPr>
          <a:lstStyle/>
          <a:p>
            <a:pPr marL="0" indent="0">
              <a:buNone/>
            </a:pPr>
            <a:r>
              <a:rPr lang="ja-JP" altLang="en-US" sz="2200" dirty="0">
                <a:latin typeface="ＭＳ ゴシック" panose="020B0609070205080204" pitchFamily="49" charset="-128"/>
                <a:ea typeface="ＭＳ ゴシック" panose="020B0609070205080204" pitchFamily="49" charset="-128"/>
              </a:rPr>
              <a:t>■　都道府県や保健所設置市と比較して一般市町村において準備状況が遅れている状況</a:t>
            </a:r>
            <a:endParaRPr lang="en-US" altLang="ja-JP" sz="2200" dirty="0">
              <a:latin typeface="ＭＳ ゴシック" panose="020B0609070205080204" pitchFamily="49" charset="-128"/>
              <a:ea typeface="ＭＳ ゴシック" panose="020B0609070205080204" pitchFamily="49" charset="-128"/>
            </a:endParaRPr>
          </a:p>
          <a:p>
            <a:pPr marL="0" indent="0">
              <a:buNone/>
            </a:pPr>
            <a:r>
              <a:rPr lang="ja-JP" altLang="en-US" sz="2200" dirty="0">
                <a:latin typeface="ＭＳ ゴシック" panose="020B0609070205080204" pitchFamily="49" charset="-128"/>
                <a:ea typeface="ＭＳ ゴシック" panose="020B0609070205080204" pitchFamily="49" charset="-128"/>
              </a:rPr>
              <a:t>　　・災害時の所掌事務を超えた活動体制への変更</a:t>
            </a:r>
            <a:endParaRPr lang="en-US" altLang="ja-JP" sz="2200" dirty="0">
              <a:latin typeface="ＭＳ ゴシック" panose="020B0609070205080204" pitchFamily="49" charset="-128"/>
              <a:ea typeface="ＭＳ ゴシック" panose="020B0609070205080204" pitchFamily="49" charset="-128"/>
            </a:endParaRPr>
          </a:p>
          <a:p>
            <a:pPr marL="0" indent="0">
              <a:buNone/>
            </a:pPr>
            <a:r>
              <a:rPr lang="ja-JP" altLang="en-US" sz="2200" dirty="0">
                <a:latin typeface="ＭＳ ゴシック" panose="020B0609070205080204" pitchFamily="49" charset="-128"/>
                <a:ea typeface="ＭＳ ゴシック" panose="020B0609070205080204" pitchFamily="49" charset="-128"/>
              </a:rPr>
              <a:t>　　・独自の災害時マニュアルの作成</a:t>
            </a:r>
            <a:endParaRPr lang="en-US" altLang="ja-JP" sz="2200" dirty="0">
              <a:latin typeface="ＭＳ ゴシック" panose="020B0609070205080204" pitchFamily="49" charset="-128"/>
              <a:ea typeface="ＭＳ ゴシック" panose="020B0609070205080204" pitchFamily="49" charset="-128"/>
            </a:endParaRPr>
          </a:p>
          <a:p>
            <a:pPr marL="0" indent="0">
              <a:buNone/>
            </a:pPr>
            <a:r>
              <a:rPr lang="ja-JP" altLang="en-US" sz="2200" dirty="0">
                <a:latin typeface="ＭＳ ゴシック" panose="020B0609070205080204" pitchFamily="49" charset="-128"/>
                <a:ea typeface="ＭＳ ゴシック" panose="020B0609070205080204" pitchFamily="49" charset="-128"/>
              </a:rPr>
              <a:t>　　・災害時の対応に関する自治体内・医師会等関係機関との連携</a:t>
            </a:r>
            <a:endParaRPr lang="en-US" altLang="ja-JP" sz="2200" dirty="0">
              <a:latin typeface="ＭＳ ゴシック" panose="020B0609070205080204" pitchFamily="49" charset="-128"/>
              <a:ea typeface="ＭＳ ゴシック" panose="020B0609070205080204" pitchFamily="49" charset="-128"/>
            </a:endParaRPr>
          </a:p>
          <a:p>
            <a:pPr marL="0" indent="0">
              <a:buNone/>
            </a:pPr>
            <a:r>
              <a:rPr lang="ja-JP" altLang="en-US" sz="2200" dirty="0">
                <a:latin typeface="ＭＳ ゴシック" panose="020B0609070205080204" pitchFamily="49" charset="-128"/>
                <a:ea typeface="ＭＳ ゴシック" panose="020B0609070205080204" pitchFamily="49" charset="-128"/>
              </a:rPr>
              <a:t>　　・避難行動要支援者として妊産婦や乳幼児を対象とすること</a:t>
            </a:r>
            <a:endParaRPr lang="en-US" altLang="ja-JP" sz="2200" dirty="0">
              <a:latin typeface="ＭＳ ゴシック" panose="020B0609070205080204" pitchFamily="49" charset="-128"/>
              <a:ea typeface="ＭＳ ゴシック" panose="020B0609070205080204" pitchFamily="49" charset="-128"/>
            </a:endParaRPr>
          </a:p>
          <a:p>
            <a:pPr marL="0" indent="0">
              <a:buNone/>
            </a:pPr>
            <a:endParaRPr kumimoji="1" lang="en-US" altLang="ja-JP" sz="2200" dirty="0">
              <a:latin typeface="ＭＳ ゴシック" panose="020B0609070205080204" pitchFamily="49" charset="-128"/>
              <a:ea typeface="ＭＳ ゴシック" panose="020B0609070205080204" pitchFamily="49" charset="-128"/>
            </a:endParaRPr>
          </a:p>
          <a:p>
            <a:pPr marL="0" indent="0">
              <a:buNone/>
            </a:pPr>
            <a:r>
              <a:rPr kumimoji="1" lang="ja-JP" altLang="en-US" sz="2200" dirty="0">
                <a:latin typeface="ＭＳ ゴシック" panose="020B0609070205080204" pitchFamily="49" charset="-128"/>
                <a:ea typeface="ＭＳ ゴシック" panose="020B0609070205080204" pitchFamily="49" charset="-128"/>
              </a:rPr>
              <a:t>■　その他、市町村と保健所間の役割分担・協働体制や各自治体における受援準備が</a:t>
            </a:r>
            <a:endParaRPr kumimoji="1" lang="en-US" altLang="ja-JP" sz="2200" dirty="0">
              <a:latin typeface="ＭＳ ゴシック" panose="020B0609070205080204" pitchFamily="49" charset="-128"/>
              <a:ea typeface="ＭＳ ゴシック" panose="020B0609070205080204" pitchFamily="49" charset="-128"/>
            </a:endParaRPr>
          </a:p>
          <a:p>
            <a:pPr marL="0" indent="0">
              <a:buNone/>
            </a:pPr>
            <a:r>
              <a:rPr kumimoji="1" lang="ja-JP" altLang="en-US" sz="2200" dirty="0">
                <a:latin typeface="ＭＳ ゴシック" panose="020B0609070205080204" pitchFamily="49" charset="-128"/>
                <a:ea typeface="ＭＳ ゴシック" panose="020B0609070205080204" pitchFamily="49" charset="-128"/>
              </a:rPr>
              <a:t>　不十分である可能性がある。</a:t>
            </a:r>
            <a:endParaRPr lang="en-US" altLang="ja-JP" sz="2200" dirty="0">
              <a:latin typeface="ＭＳ ゴシック" panose="020B0609070205080204" pitchFamily="49" charset="-128"/>
              <a:ea typeface="ＭＳ ゴシック" panose="020B0609070205080204" pitchFamily="49" charset="-128"/>
            </a:endParaRPr>
          </a:p>
          <a:p>
            <a:pPr marL="0" indent="0">
              <a:buNone/>
            </a:pPr>
            <a:endParaRPr lang="en-US" altLang="ja-JP" sz="2200" dirty="0">
              <a:latin typeface="ＭＳ ゴシック" panose="020B0609070205080204" pitchFamily="49" charset="-128"/>
              <a:ea typeface="ＭＳ ゴシック" panose="020B0609070205080204" pitchFamily="49" charset="-128"/>
            </a:endParaRPr>
          </a:p>
          <a:p>
            <a:pPr marL="0" indent="0">
              <a:buNone/>
            </a:pPr>
            <a:r>
              <a:rPr lang="ja-JP" altLang="en-US" sz="2200" dirty="0">
                <a:latin typeface="ＭＳ ゴシック" panose="020B0609070205080204" pitchFamily="49" charset="-128"/>
                <a:ea typeface="ＭＳ ゴシック" panose="020B0609070205080204" pitchFamily="49" charset="-128"/>
              </a:rPr>
              <a:t>■　災害訓練や研修の受講率が低いが、災害訓練の実施により、準備状況が進む可能性</a:t>
            </a:r>
            <a:endParaRPr lang="en-US" altLang="ja-JP" sz="2200" dirty="0">
              <a:latin typeface="ＭＳ ゴシック" panose="020B0609070205080204" pitchFamily="49" charset="-128"/>
              <a:ea typeface="ＭＳ ゴシック" panose="020B0609070205080204" pitchFamily="49" charset="-128"/>
            </a:endParaRPr>
          </a:p>
          <a:p>
            <a:pPr marL="0" indent="0">
              <a:buNone/>
            </a:pPr>
            <a:r>
              <a:rPr lang="ja-JP" altLang="en-US" sz="2200" dirty="0">
                <a:latin typeface="ＭＳ ゴシック" panose="020B0609070205080204" pitchFamily="49" charset="-128"/>
                <a:ea typeface="ＭＳ ゴシック" panose="020B0609070205080204" pitchFamily="49" charset="-128"/>
              </a:rPr>
              <a:t>　がある。</a:t>
            </a:r>
            <a:endParaRPr kumimoji="1" lang="ja-JP" altLang="en-US" sz="2200" dirty="0">
              <a:latin typeface="ＭＳ ゴシック" panose="020B0609070205080204" pitchFamily="49" charset="-128"/>
              <a:ea typeface="ＭＳ ゴシック" panose="020B0609070205080204" pitchFamily="49" charset="-128"/>
            </a:endParaRPr>
          </a:p>
        </p:txBody>
      </p:sp>
      <p:sp>
        <p:nvSpPr>
          <p:cNvPr id="1219" name="タイトル 3"/>
          <p:cNvSpPr txBox="1"/>
          <p:nvPr/>
        </p:nvSpPr>
        <p:spPr>
          <a:xfrm>
            <a:off x="444135" y="130629"/>
            <a:ext cx="11339273" cy="1304302"/>
          </a:xfrm>
          <a:prstGeom prst="rect">
            <a:avLst/>
          </a:prstGeom>
        </p:spPr>
        <p:txBody>
          <a:bodyPr vert="horz" lIns="0" tIns="0" rIns="0" bIns="0" rtlCol="0" anchor="b">
            <a:noAutofit/>
          </a:bodyPr>
          <a:lstStyle>
            <a:lvl1pPr algn="l" defTabSz="914400" rtl="0" eaLnBrk="1" latinLnBrk="0" hangingPunct="1">
              <a:lnSpc>
                <a:spcPct val="100000"/>
              </a:lnSpc>
              <a:spcBef>
                <a:spcPct val="0"/>
              </a:spcBef>
              <a:buNone/>
              <a:defRPr sz="3200" b="1" i="0" kern="1200" cap="all" spc="700" baseline="0">
                <a:solidFill>
                  <a:schemeClr val="tx1"/>
                </a:solidFill>
                <a:latin typeface="+mj-lt"/>
                <a:ea typeface="+mj-ea"/>
                <a:cs typeface="+mj-cs"/>
              </a:defRPr>
            </a:lvl1pPr>
          </a:lstStyle>
          <a:p>
            <a:pPr algn="ctr"/>
            <a:r>
              <a:rPr lang="en-US" altLang="ja-JP" sz="2600" b="0" cap="none" spc="0" dirty="0">
                <a:solidFill>
                  <a:prstClr val="black"/>
                </a:solidFill>
                <a:latin typeface="ＭＳ ゴシック" panose="020B0609070205080204" pitchFamily="49" charset="-128"/>
                <a:ea typeface="ＭＳ ゴシック" panose="020B0609070205080204" pitchFamily="49" charset="-128"/>
              </a:rPr>
              <a:t>H29</a:t>
            </a:r>
            <a:r>
              <a:rPr lang="ja-JP" altLang="en-US" sz="2600" b="0" cap="none" spc="0" dirty="0">
                <a:solidFill>
                  <a:prstClr val="black"/>
                </a:solidFill>
                <a:latin typeface="ＭＳ ゴシック" panose="020B0609070205080204" pitchFamily="49" charset="-128"/>
                <a:ea typeface="ＭＳ ゴシック" panose="020B0609070205080204" pitchFamily="49" charset="-128"/>
              </a:rPr>
              <a:t>：アンケート調査の結果</a:t>
            </a:r>
            <a:br>
              <a:rPr lang="en-US" altLang="ja-JP" sz="2600" b="0" cap="none" spc="0" dirty="0">
                <a:solidFill>
                  <a:prstClr val="black"/>
                </a:solidFill>
                <a:latin typeface="ＭＳ ゴシック" panose="020B0609070205080204" pitchFamily="49" charset="-128"/>
                <a:ea typeface="ＭＳ ゴシック" panose="020B0609070205080204" pitchFamily="49" charset="-128"/>
              </a:rPr>
            </a:br>
            <a:r>
              <a:rPr lang="ja-JP" altLang="en-US" sz="2600" b="0" cap="none" spc="0" dirty="0">
                <a:solidFill>
                  <a:prstClr val="black"/>
                </a:solidFill>
                <a:latin typeface="ＭＳ ゴシック" panose="020B0609070205080204" pitchFamily="49" charset="-128"/>
                <a:ea typeface="ＭＳ ゴシック" panose="020B0609070205080204" pitchFamily="49" charset="-128"/>
              </a:rPr>
              <a:t>各自治体における災害時の保健活動に関する準備状況について</a:t>
            </a:r>
            <a:br>
              <a:rPr lang="en-US" altLang="ja-JP" sz="2600" b="0" cap="none" spc="0" dirty="0">
                <a:solidFill>
                  <a:prstClr val="black"/>
                </a:solidFill>
                <a:latin typeface="ＭＳ ゴシック" panose="020B0609070205080204" pitchFamily="49" charset="-128"/>
                <a:ea typeface="ＭＳ ゴシック" panose="020B0609070205080204" pitchFamily="49" charset="-128"/>
              </a:rPr>
            </a:br>
            <a:r>
              <a:rPr lang="ja-JP" altLang="en-US" sz="2600" b="0" cap="none" spc="0" dirty="0">
                <a:solidFill>
                  <a:prstClr val="black"/>
                </a:solidFill>
                <a:latin typeface="ＭＳ ゴシック" panose="020B0609070205080204" pitchFamily="49" charset="-128"/>
                <a:ea typeface="ＭＳ ゴシック" panose="020B0609070205080204" pitchFamily="49" charset="-128"/>
              </a:rPr>
              <a:t>明らかになった課題</a:t>
            </a:r>
            <a:endParaRPr kumimoji="1" lang="ja-JP" altLang="en-US" sz="2000" b="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0958380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a:extLst>
              <a:ext uri="{FF2B5EF4-FFF2-40B4-BE49-F238E27FC236}">
                <a16:creationId xmlns:a16="http://schemas.microsoft.com/office/drawing/2014/main" id="{B17F9945-D728-4F98-B250-1D63CFA27223}"/>
              </a:ext>
            </a:extLst>
          </p:cNvPr>
          <p:cNvSpPr>
            <a:spLocks noGrp="1"/>
          </p:cNvSpPr>
          <p:nvPr>
            <p:ph sz="half" idx="1"/>
          </p:nvPr>
        </p:nvSpPr>
        <p:spPr>
          <a:xfrm>
            <a:off x="361012" y="1194087"/>
            <a:ext cx="5734987" cy="5032375"/>
          </a:xfrm>
          <a:ln w="12700">
            <a:solidFill>
              <a:schemeClr val="accent1"/>
            </a:solidFill>
            <a:prstDash val="dash"/>
          </a:ln>
        </p:spPr>
        <p:txBody>
          <a:bodyPr>
            <a:noAutofit/>
          </a:bodyPr>
          <a:lstStyle/>
          <a:p>
            <a:pPr>
              <a:lnSpc>
                <a:spcPct val="120000"/>
              </a:lnSpc>
            </a:pPr>
            <a:r>
              <a:rPr kumimoji="1" lang="en-US" altLang="ja-JP" sz="2000" b="1" dirty="0">
                <a:latin typeface="Meiryo UI" panose="020B0604030504040204" pitchFamily="50" charset="-128"/>
                <a:ea typeface="Meiryo UI" panose="020B0604030504040204" pitchFamily="50" charset="-128"/>
              </a:rPr>
              <a:t>DMAT</a:t>
            </a:r>
            <a:r>
              <a:rPr kumimoji="1" lang="ja-JP" altLang="en-US" sz="2000" b="1" dirty="0">
                <a:latin typeface="Meiryo UI" panose="020B0604030504040204" pitchFamily="50" charset="-128"/>
                <a:ea typeface="Meiryo UI" panose="020B0604030504040204" pitchFamily="50" charset="-128"/>
              </a:rPr>
              <a:t>（災害派遣医療チーム：</a:t>
            </a:r>
            <a:r>
              <a:rPr kumimoji="1" lang="en-US" altLang="ja-JP" sz="2000" b="1" dirty="0">
                <a:latin typeface="Meiryo UI" panose="020B0604030504040204" pitchFamily="50" charset="-128"/>
                <a:ea typeface="Meiryo UI" panose="020B0604030504040204" pitchFamily="50" charset="-128"/>
              </a:rPr>
              <a:t>Disaster Medical Assistance Team</a:t>
            </a:r>
            <a:r>
              <a:rPr kumimoji="1" lang="ja-JP" altLang="en-US" sz="2000" b="1" dirty="0">
                <a:latin typeface="Meiryo UI" panose="020B0604030504040204" pitchFamily="50" charset="-128"/>
                <a:ea typeface="Meiryo UI" panose="020B0604030504040204" pitchFamily="50" charset="-128"/>
              </a:rPr>
              <a:t>）</a:t>
            </a:r>
            <a:endParaRPr kumimoji="1" lang="en-US" altLang="ja-JP" sz="1800" dirty="0">
              <a:latin typeface="Meiryo UI" panose="020B0604030504040204" pitchFamily="50" charset="-128"/>
              <a:ea typeface="Meiryo UI" panose="020B0604030504040204" pitchFamily="50" charset="-128"/>
            </a:endParaRPr>
          </a:p>
          <a:p>
            <a:pPr marL="0" indent="0">
              <a:lnSpc>
                <a:spcPct val="120000"/>
              </a:lnSpc>
              <a:buNone/>
            </a:pPr>
            <a:r>
              <a:rPr kumimoji="1" lang="en-US" altLang="ja-JP" sz="1800" dirty="0">
                <a:latin typeface="Meiryo UI" panose="020B0604030504040204" pitchFamily="50" charset="-128"/>
                <a:ea typeface="Meiryo UI" panose="020B0604030504040204" pitchFamily="50" charset="-128"/>
              </a:rPr>
              <a:t>【</a:t>
            </a:r>
            <a:r>
              <a:rPr kumimoji="1" lang="ja-JP" altLang="en-US" sz="1800" dirty="0">
                <a:latin typeface="Meiryo UI" panose="020B0604030504040204" pitchFamily="50" charset="-128"/>
                <a:ea typeface="Meiryo UI" panose="020B0604030504040204" pitchFamily="50" charset="-128"/>
              </a:rPr>
              <a:t>定義</a:t>
            </a:r>
            <a:r>
              <a:rPr kumimoji="1" lang="en-US" altLang="ja-JP" sz="1800" dirty="0">
                <a:latin typeface="Meiryo UI" panose="020B0604030504040204" pitchFamily="50" charset="-128"/>
                <a:ea typeface="Meiryo UI" panose="020B0604030504040204" pitchFamily="50" charset="-128"/>
              </a:rPr>
              <a:t>】 </a:t>
            </a:r>
            <a:r>
              <a:rPr lang="ja-JP" altLang="en-US" sz="1800" dirty="0">
                <a:latin typeface="Meiryo UI" panose="020B0604030504040204" pitchFamily="50" charset="-128"/>
                <a:ea typeface="Meiryo UI" panose="020B0604030504040204" pitchFamily="50" charset="-128"/>
              </a:rPr>
              <a:t>災害急性期に活動できる機動性を持ったトレーニングを受けた医療チーム</a:t>
            </a:r>
            <a:endParaRPr lang="en-US" altLang="ja-JP" sz="1800" dirty="0">
              <a:latin typeface="Meiryo UI" panose="020B0604030504040204" pitchFamily="50" charset="-128"/>
              <a:ea typeface="Meiryo UI" panose="020B0604030504040204" pitchFamily="50" charset="-128"/>
            </a:endParaRPr>
          </a:p>
          <a:p>
            <a:pPr marL="0" indent="0">
              <a:lnSpc>
                <a:spcPct val="120000"/>
              </a:lnSpc>
              <a:buNone/>
            </a:pPr>
            <a:endParaRPr lang="en-US" altLang="ja-JP" sz="1800" dirty="0">
              <a:latin typeface="Meiryo UI" panose="020B0604030504040204" pitchFamily="50" charset="-128"/>
              <a:ea typeface="Meiryo UI" panose="020B0604030504040204" pitchFamily="50" charset="-128"/>
            </a:endParaRPr>
          </a:p>
          <a:p>
            <a:pPr marL="0" indent="0">
              <a:lnSpc>
                <a:spcPct val="120000"/>
              </a:lnSpc>
              <a:buNone/>
            </a:pPr>
            <a:r>
              <a:rPr lang="en-US" altLang="ja-JP" sz="1800" dirty="0">
                <a:latin typeface="Meiryo UI" panose="020B0604030504040204" pitchFamily="50" charset="-128"/>
                <a:ea typeface="Meiryo UI" panose="020B0604030504040204" pitchFamily="50" charset="-128"/>
              </a:rPr>
              <a:t>【</a:t>
            </a:r>
            <a:r>
              <a:rPr lang="ja-JP" altLang="en-US" sz="1800" dirty="0">
                <a:latin typeface="Meiryo UI" panose="020B0604030504040204" pitchFamily="50" charset="-128"/>
                <a:ea typeface="Meiryo UI" panose="020B0604030504040204" pitchFamily="50" charset="-128"/>
              </a:rPr>
              <a:t>構成員</a:t>
            </a:r>
            <a:r>
              <a:rPr lang="en-US" altLang="ja-JP" sz="1800" dirty="0">
                <a:latin typeface="Meiryo UI" panose="020B0604030504040204" pitchFamily="50" charset="-128"/>
                <a:ea typeface="Meiryo UI" panose="020B0604030504040204" pitchFamily="50" charset="-128"/>
              </a:rPr>
              <a:t>】 </a:t>
            </a:r>
            <a:r>
              <a:rPr lang="ja-JP" altLang="en-US" sz="1800" dirty="0">
                <a:latin typeface="Meiryo UI" panose="020B0604030504040204" pitchFamily="50" charset="-128"/>
                <a:ea typeface="Meiryo UI" panose="020B0604030504040204" pitchFamily="50" charset="-128"/>
              </a:rPr>
              <a:t>医師</a:t>
            </a:r>
            <a:r>
              <a:rPr lang="en-US" altLang="ja-JP" sz="1800" dirty="0">
                <a:latin typeface="Meiryo UI" panose="020B0604030504040204" pitchFamily="50" charset="-128"/>
                <a:ea typeface="Meiryo UI" panose="020B0604030504040204" pitchFamily="50" charset="-128"/>
              </a:rPr>
              <a:t>1</a:t>
            </a:r>
            <a:r>
              <a:rPr lang="ja-JP" altLang="en-US" sz="1800" dirty="0">
                <a:latin typeface="Meiryo UI" panose="020B0604030504040204" pitchFamily="50" charset="-128"/>
                <a:ea typeface="Meiryo UI" panose="020B0604030504040204" pitchFamily="50" charset="-128"/>
              </a:rPr>
              <a:t>名、看護師</a:t>
            </a:r>
            <a:r>
              <a:rPr lang="en-US" altLang="ja-JP" sz="1800" dirty="0">
                <a:latin typeface="Meiryo UI" panose="020B0604030504040204" pitchFamily="50" charset="-128"/>
                <a:ea typeface="Meiryo UI" panose="020B0604030504040204" pitchFamily="50" charset="-128"/>
              </a:rPr>
              <a:t>2</a:t>
            </a:r>
            <a:r>
              <a:rPr lang="ja-JP" altLang="en-US" sz="1800" dirty="0">
                <a:latin typeface="Meiryo UI" panose="020B0604030504040204" pitchFamily="50" charset="-128"/>
                <a:ea typeface="Meiryo UI" panose="020B0604030504040204" pitchFamily="50" charset="-128"/>
              </a:rPr>
              <a:t>名、業務調整員</a:t>
            </a:r>
            <a:r>
              <a:rPr lang="en-US" altLang="ja-JP" sz="1800" dirty="0">
                <a:latin typeface="Meiryo UI" panose="020B0604030504040204" pitchFamily="50" charset="-128"/>
                <a:ea typeface="Meiryo UI" panose="020B0604030504040204" pitchFamily="50" charset="-128"/>
              </a:rPr>
              <a:t>1</a:t>
            </a:r>
            <a:r>
              <a:rPr lang="ja-JP" altLang="en-US" sz="1800" dirty="0">
                <a:latin typeface="Meiryo UI" panose="020B0604030504040204" pitchFamily="50" charset="-128"/>
                <a:ea typeface="Meiryo UI" panose="020B0604030504040204" pitchFamily="50" charset="-128"/>
              </a:rPr>
              <a:t>名以上</a:t>
            </a:r>
            <a:endParaRPr lang="en-US" altLang="ja-JP" sz="1800" dirty="0">
              <a:latin typeface="Meiryo UI" panose="020B0604030504040204" pitchFamily="50" charset="-128"/>
              <a:ea typeface="Meiryo UI" panose="020B0604030504040204" pitchFamily="50" charset="-128"/>
            </a:endParaRPr>
          </a:p>
          <a:p>
            <a:pPr marL="0" indent="0">
              <a:lnSpc>
                <a:spcPct val="120000"/>
              </a:lnSpc>
              <a:buNone/>
            </a:pPr>
            <a:endParaRPr lang="en-US" altLang="ja-JP" sz="1800" dirty="0">
              <a:latin typeface="Meiryo UI" panose="020B0604030504040204" pitchFamily="50" charset="-128"/>
              <a:ea typeface="Meiryo UI" panose="020B0604030504040204" pitchFamily="50" charset="-128"/>
            </a:endParaRPr>
          </a:p>
          <a:p>
            <a:pPr marL="0" indent="0">
              <a:lnSpc>
                <a:spcPct val="120000"/>
              </a:lnSpc>
              <a:buNone/>
            </a:pPr>
            <a:r>
              <a:rPr lang="en-US" altLang="ja-JP" sz="1800" dirty="0">
                <a:latin typeface="Meiryo UI" panose="020B0604030504040204" pitchFamily="50" charset="-128"/>
                <a:ea typeface="Meiryo UI" panose="020B0604030504040204" pitchFamily="50" charset="-128"/>
              </a:rPr>
              <a:t>【</a:t>
            </a:r>
            <a:r>
              <a:rPr lang="ja-JP" altLang="en-US" sz="1800" dirty="0">
                <a:latin typeface="Meiryo UI" panose="020B0604030504040204" pitchFamily="50" charset="-128"/>
                <a:ea typeface="Meiryo UI" panose="020B0604030504040204" pitchFamily="50" charset="-128"/>
              </a:rPr>
              <a:t>活動契機</a:t>
            </a:r>
            <a:r>
              <a:rPr lang="en-US" altLang="ja-JP" sz="1800" dirty="0">
                <a:latin typeface="Meiryo UI" panose="020B0604030504040204" pitchFamily="50" charset="-128"/>
                <a:ea typeface="Meiryo UI" panose="020B0604030504040204" pitchFamily="50" charset="-128"/>
              </a:rPr>
              <a:t>】 </a:t>
            </a:r>
            <a:r>
              <a:rPr kumimoji="1" lang="en-US" altLang="ja-JP" sz="1800" dirty="0">
                <a:solidFill>
                  <a:srgbClr val="FF0000"/>
                </a:solidFill>
                <a:latin typeface="Meiryo UI" panose="020B0604030504040204" pitchFamily="50" charset="-128"/>
                <a:ea typeface="Meiryo UI" panose="020B0604030504040204" pitchFamily="50" charset="-128"/>
              </a:rPr>
              <a:t>EMIS</a:t>
            </a:r>
            <a:r>
              <a:rPr kumimoji="1" lang="ja-JP" altLang="en-US" sz="1800" dirty="0">
                <a:solidFill>
                  <a:srgbClr val="FF0000"/>
                </a:solidFill>
                <a:latin typeface="Meiryo UI" panose="020B0604030504040204" pitchFamily="50" charset="-128"/>
                <a:ea typeface="Meiryo UI" panose="020B0604030504040204" pitchFamily="50" charset="-128"/>
              </a:rPr>
              <a:t>の災害モードへの切り替え</a:t>
            </a:r>
            <a:r>
              <a:rPr kumimoji="1" lang="ja-JP" altLang="en-US" sz="1800" dirty="0">
                <a:latin typeface="Meiryo UI" panose="020B0604030504040204" pitchFamily="50" charset="-128"/>
                <a:ea typeface="Meiryo UI" panose="020B0604030504040204" pitchFamily="50" charset="-128"/>
              </a:rPr>
              <a:t>・電話・管下の</a:t>
            </a:r>
            <a:r>
              <a:rPr kumimoji="1" lang="en-US" altLang="ja-JP" sz="1800" dirty="0">
                <a:latin typeface="Meiryo UI" panose="020B0604030504040204" pitchFamily="50" charset="-128"/>
                <a:ea typeface="Meiryo UI" panose="020B0604030504040204" pitchFamily="50" charset="-128"/>
              </a:rPr>
              <a:t>DMAT</a:t>
            </a:r>
            <a:r>
              <a:rPr kumimoji="1" lang="ja-JP" altLang="en-US" sz="1800" dirty="0">
                <a:latin typeface="Meiryo UI" panose="020B0604030504040204" pitchFamily="50" charset="-128"/>
                <a:ea typeface="Meiryo UI" panose="020B0604030504040204" pitchFamily="50" charset="-128"/>
              </a:rPr>
              <a:t>派遣</a:t>
            </a:r>
            <a:endParaRPr kumimoji="1" lang="en-US" altLang="ja-JP" sz="1800" dirty="0">
              <a:latin typeface="Meiryo UI" panose="020B0604030504040204" pitchFamily="50" charset="-128"/>
              <a:ea typeface="Meiryo UI" panose="020B0604030504040204" pitchFamily="50" charset="-128"/>
            </a:endParaRPr>
          </a:p>
          <a:p>
            <a:pPr marL="0" indent="0">
              <a:lnSpc>
                <a:spcPct val="120000"/>
              </a:lnSpc>
              <a:buNone/>
            </a:pPr>
            <a:r>
              <a:rPr lang="en-US" altLang="ja-JP" sz="1800" dirty="0">
                <a:latin typeface="Meiryo UI" panose="020B0604030504040204" pitchFamily="50" charset="-128"/>
                <a:ea typeface="Meiryo UI" panose="020B0604030504040204" pitchFamily="50" charset="-128"/>
              </a:rPr>
              <a:t>【</a:t>
            </a:r>
            <a:r>
              <a:rPr lang="ja-JP" altLang="en-US" sz="1800" dirty="0">
                <a:latin typeface="Meiryo UI" panose="020B0604030504040204" pitchFamily="50" charset="-128"/>
                <a:ea typeface="Meiryo UI" panose="020B0604030504040204" pitchFamily="50" charset="-128"/>
              </a:rPr>
              <a:t>活動期間</a:t>
            </a:r>
            <a:r>
              <a:rPr lang="en-US" altLang="ja-JP" sz="1800" dirty="0">
                <a:latin typeface="Meiryo UI" panose="020B0604030504040204" pitchFamily="50" charset="-128"/>
                <a:ea typeface="Meiryo UI" panose="020B0604030504040204" pitchFamily="50" charset="-128"/>
              </a:rPr>
              <a:t>】 </a:t>
            </a:r>
            <a:r>
              <a:rPr lang="ja-JP" altLang="en-US" sz="1800" dirty="0">
                <a:latin typeface="Meiryo UI" panose="020B0604030504040204" pitchFamily="50" charset="-128"/>
                <a:ea typeface="Meiryo UI" panose="020B0604030504040204" pitchFamily="50" charset="-128"/>
              </a:rPr>
              <a:t>１班２日間</a:t>
            </a:r>
            <a:endParaRPr lang="en-US" altLang="ja-JP" sz="1800" dirty="0">
              <a:latin typeface="Meiryo UI" panose="020B0604030504040204" pitchFamily="50" charset="-128"/>
              <a:ea typeface="Meiryo UI" panose="020B0604030504040204" pitchFamily="50" charset="-128"/>
            </a:endParaRPr>
          </a:p>
          <a:p>
            <a:pPr marL="0" indent="0">
              <a:lnSpc>
                <a:spcPct val="120000"/>
              </a:lnSpc>
              <a:buNone/>
            </a:pPr>
            <a:r>
              <a:rPr kumimoji="1" lang="en-US" altLang="ja-JP" sz="1800" dirty="0">
                <a:latin typeface="Meiryo UI" panose="020B0604030504040204" pitchFamily="50" charset="-128"/>
                <a:ea typeface="Meiryo UI" panose="020B0604030504040204" pitchFamily="50" charset="-128"/>
              </a:rPr>
              <a:t>【</a:t>
            </a:r>
            <a:r>
              <a:rPr kumimoji="1" lang="ja-JP" altLang="en-US" sz="1800" dirty="0">
                <a:latin typeface="Meiryo UI" panose="020B0604030504040204" pitchFamily="50" charset="-128"/>
                <a:ea typeface="Meiryo UI" panose="020B0604030504040204" pitchFamily="50" charset="-128"/>
              </a:rPr>
              <a:t>活動内容</a:t>
            </a:r>
            <a:r>
              <a:rPr kumimoji="1" lang="en-US" altLang="ja-JP" sz="1800" dirty="0">
                <a:latin typeface="Meiryo UI" panose="020B0604030504040204" pitchFamily="50" charset="-128"/>
                <a:ea typeface="Meiryo UI" panose="020B0604030504040204" pitchFamily="50" charset="-128"/>
              </a:rPr>
              <a:t>】 </a:t>
            </a:r>
            <a:r>
              <a:rPr kumimoji="1" lang="ja-JP" altLang="en-US" sz="1800" dirty="0">
                <a:latin typeface="Meiryo UI" panose="020B0604030504040204" pitchFamily="50" charset="-128"/>
                <a:ea typeface="Meiryo UI" panose="020B0604030504040204" pitchFamily="50" charset="-128"/>
              </a:rPr>
              <a:t>救急治療、広域搬送、病院支援、避難所救護所活動等</a:t>
            </a:r>
          </a:p>
        </p:txBody>
      </p:sp>
      <p:sp>
        <p:nvSpPr>
          <p:cNvPr id="5" name="コンテンツ プレースホルダー 4">
            <a:extLst>
              <a:ext uri="{FF2B5EF4-FFF2-40B4-BE49-F238E27FC236}">
                <a16:creationId xmlns:a16="http://schemas.microsoft.com/office/drawing/2014/main" id="{AA35E2DE-CAF2-4B4E-BAA0-74DC777782D5}"/>
              </a:ext>
            </a:extLst>
          </p:cNvPr>
          <p:cNvSpPr>
            <a:spLocks noGrp="1"/>
          </p:cNvSpPr>
          <p:nvPr>
            <p:ph sz="half" idx="2"/>
          </p:nvPr>
        </p:nvSpPr>
        <p:spPr>
          <a:xfrm>
            <a:off x="6095999" y="1194087"/>
            <a:ext cx="5887385" cy="5032376"/>
          </a:xfrm>
          <a:ln w="19050">
            <a:solidFill>
              <a:schemeClr val="accent1"/>
            </a:solidFill>
          </a:ln>
        </p:spPr>
        <p:txBody>
          <a:bodyPr>
            <a:noAutofit/>
          </a:bodyPr>
          <a:lstStyle/>
          <a:p>
            <a:pPr>
              <a:lnSpc>
                <a:spcPct val="120000"/>
              </a:lnSpc>
            </a:pPr>
            <a:r>
              <a:rPr lang="en-US" altLang="ja-JP" sz="1800" b="1" dirty="0" err="1">
                <a:solidFill>
                  <a:srgbClr val="0000FF"/>
                </a:solidFill>
                <a:latin typeface="Meiryo UI" panose="020B0604030504040204" pitchFamily="50" charset="-128"/>
                <a:ea typeface="Meiryo UI" panose="020B0604030504040204" pitchFamily="50" charset="-128"/>
              </a:rPr>
              <a:t>災害時健康危機管理支援チーム（DHEAT</a:t>
            </a:r>
            <a:r>
              <a:rPr lang="ja-JP" altLang="en-US" sz="1800" b="1" dirty="0">
                <a:solidFill>
                  <a:srgbClr val="0000FF"/>
                </a:solidFill>
                <a:latin typeface="Meiryo UI" panose="020B0604030504040204" pitchFamily="50" charset="-128"/>
                <a:ea typeface="Meiryo UI" panose="020B0604030504040204" pitchFamily="50" charset="-128"/>
              </a:rPr>
              <a:t>：</a:t>
            </a:r>
            <a:r>
              <a:rPr lang="en-US" altLang="ja-JP" sz="1800" b="1" dirty="0">
                <a:solidFill>
                  <a:srgbClr val="0000FF"/>
                </a:solidFill>
                <a:latin typeface="Meiryo UI" panose="020B0604030504040204" pitchFamily="50" charset="-128"/>
                <a:ea typeface="Meiryo UI" panose="020B0604030504040204" pitchFamily="50" charset="-128"/>
              </a:rPr>
              <a:t>Disaster Health Emergency Assistance Tea</a:t>
            </a:r>
            <a:r>
              <a:rPr lang="en-US" altLang="ja-JP" sz="1800" b="1" dirty="0">
                <a:solidFill>
                  <a:srgbClr val="FF0000"/>
                </a:solidFill>
                <a:latin typeface="Meiryo UI" panose="020B0604030504040204" pitchFamily="50" charset="-128"/>
                <a:ea typeface="Meiryo UI" panose="020B0604030504040204" pitchFamily="50" charset="-128"/>
              </a:rPr>
              <a:t>）</a:t>
            </a:r>
            <a:endParaRPr lang="ja-JP" altLang="ja-JP" sz="1800" b="1" dirty="0">
              <a:solidFill>
                <a:srgbClr val="FF0000"/>
              </a:solidFill>
              <a:latin typeface="Meiryo UI" panose="020B0604030504040204" pitchFamily="50" charset="-128"/>
              <a:ea typeface="Meiryo UI" panose="020B0604030504040204" pitchFamily="50" charset="-128"/>
            </a:endParaRPr>
          </a:p>
          <a:p>
            <a:pPr marL="0" indent="0">
              <a:lnSpc>
                <a:spcPct val="120000"/>
              </a:lnSpc>
              <a:buNone/>
            </a:pPr>
            <a:r>
              <a:rPr lang="en-US" altLang="ja-JP" sz="1800" dirty="0">
                <a:latin typeface="Meiryo UI" panose="020B0604030504040204" pitchFamily="50" charset="-128"/>
                <a:ea typeface="Meiryo UI" panose="020B0604030504040204" pitchFamily="50" charset="-128"/>
              </a:rPr>
              <a:t>【</a:t>
            </a:r>
            <a:r>
              <a:rPr lang="ja-JP" altLang="en-US" sz="1800" dirty="0">
                <a:latin typeface="Meiryo UI" panose="020B0604030504040204" pitchFamily="50" charset="-128"/>
                <a:ea typeface="Meiryo UI" panose="020B0604030504040204" pitchFamily="50" charset="-128"/>
              </a:rPr>
              <a:t>定義</a:t>
            </a:r>
            <a:r>
              <a:rPr lang="en-US" altLang="ja-JP" sz="1800" dirty="0">
                <a:latin typeface="Meiryo UI" panose="020B0604030504040204" pitchFamily="50" charset="-128"/>
                <a:ea typeface="Meiryo UI" panose="020B0604030504040204" pitchFamily="50" charset="-128"/>
              </a:rPr>
              <a:t>】 被災都道府県の保健医療調整本部及び被災都道府県等の保健所が行う、保健医療行政の指揮調整機能等を応援するため、専門的な研修・</a:t>
            </a:r>
            <a:r>
              <a:rPr lang="en-US" altLang="ja-JP" sz="1800" dirty="0">
                <a:solidFill>
                  <a:srgbClr val="FF0000"/>
                </a:solidFill>
                <a:latin typeface="Meiryo UI" panose="020B0604030504040204" pitchFamily="50" charset="-128"/>
                <a:ea typeface="Meiryo UI" panose="020B0604030504040204" pitchFamily="50" charset="-128"/>
              </a:rPr>
              <a:t>訓練を受けた都道府県等の職員により構成する応援派遣チーム</a:t>
            </a:r>
          </a:p>
          <a:p>
            <a:pPr marL="0" indent="0">
              <a:lnSpc>
                <a:spcPct val="120000"/>
              </a:lnSpc>
              <a:buNone/>
            </a:pPr>
            <a:r>
              <a:rPr lang="en-US" altLang="ja-JP" sz="1800" dirty="0">
                <a:latin typeface="Meiryo UI" panose="020B0604030504040204" pitchFamily="50" charset="-128"/>
                <a:ea typeface="Meiryo UI" panose="020B0604030504040204" pitchFamily="50" charset="-128"/>
              </a:rPr>
              <a:t>【</a:t>
            </a:r>
            <a:r>
              <a:rPr lang="ja-JP" altLang="en-US" sz="1800" dirty="0">
                <a:latin typeface="Meiryo UI" panose="020B0604030504040204" pitchFamily="50" charset="-128"/>
                <a:ea typeface="Meiryo UI" panose="020B0604030504040204" pitchFamily="50" charset="-128"/>
              </a:rPr>
              <a:t>構成員</a:t>
            </a:r>
            <a:r>
              <a:rPr lang="en-US" altLang="ja-JP" sz="1800" dirty="0">
                <a:latin typeface="Meiryo UI" panose="020B0604030504040204" pitchFamily="50" charset="-128"/>
                <a:ea typeface="Meiryo UI" panose="020B0604030504040204" pitchFamily="50" charset="-128"/>
              </a:rPr>
              <a:t>】 </a:t>
            </a:r>
            <a:r>
              <a:rPr lang="ja-JP" altLang="en-US" sz="1800" dirty="0">
                <a:latin typeface="Meiryo UI" panose="020B0604030504040204" pitchFamily="50" charset="-128"/>
                <a:ea typeface="Meiryo UI" panose="020B0604030504040204" pitchFamily="50" charset="-128"/>
              </a:rPr>
              <a:t>医師・歯科医師・薬剤師・獣医師・保健師・管理栄養士・監視員等専門職及び業務調整員　</a:t>
            </a:r>
            <a:r>
              <a:rPr lang="en-US" altLang="ja-JP" sz="1800" dirty="0">
                <a:latin typeface="Meiryo UI" panose="020B0604030504040204" pitchFamily="50" charset="-128"/>
                <a:ea typeface="Meiryo UI" panose="020B0604030504040204" pitchFamily="50" charset="-128"/>
              </a:rPr>
              <a:t>5</a:t>
            </a:r>
            <a:r>
              <a:rPr lang="ja-JP" altLang="en-US" sz="1800" dirty="0">
                <a:latin typeface="Meiryo UI" panose="020B0604030504040204" pitchFamily="50" charset="-128"/>
                <a:ea typeface="Meiryo UI" panose="020B0604030504040204" pitchFamily="50" charset="-128"/>
              </a:rPr>
              <a:t>名程度</a:t>
            </a:r>
            <a:endParaRPr lang="en-US" altLang="ja-JP" sz="1800" dirty="0">
              <a:latin typeface="Meiryo UI" panose="020B0604030504040204" pitchFamily="50" charset="-128"/>
              <a:ea typeface="Meiryo UI" panose="020B0604030504040204" pitchFamily="50" charset="-128"/>
            </a:endParaRPr>
          </a:p>
          <a:p>
            <a:pPr marL="0" indent="0">
              <a:lnSpc>
                <a:spcPct val="120000"/>
              </a:lnSpc>
              <a:buNone/>
            </a:pPr>
            <a:r>
              <a:rPr lang="en-US" altLang="ja-JP" sz="1800" dirty="0">
                <a:latin typeface="Meiryo UI" panose="020B0604030504040204" pitchFamily="50" charset="-128"/>
                <a:ea typeface="Meiryo UI" panose="020B0604030504040204" pitchFamily="50" charset="-128"/>
              </a:rPr>
              <a:t>【</a:t>
            </a:r>
            <a:r>
              <a:rPr lang="ja-JP" altLang="en-US" sz="1800" dirty="0">
                <a:latin typeface="Meiryo UI" panose="020B0604030504040204" pitchFamily="50" charset="-128"/>
                <a:ea typeface="Meiryo UI" panose="020B0604030504040204" pitchFamily="50" charset="-128"/>
              </a:rPr>
              <a:t>活動契機</a:t>
            </a:r>
            <a:r>
              <a:rPr lang="en-US" altLang="ja-JP" sz="1800" dirty="0">
                <a:latin typeface="Meiryo UI" panose="020B0604030504040204" pitchFamily="50" charset="-128"/>
                <a:ea typeface="Meiryo UI" panose="020B0604030504040204" pitchFamily="50" charset="-128"/>
              </a:rPr>
              <a:t>】 </a:t>
            </a:r>
            <a:r>
              <a:rPr lang="ja-JP" altLang="en-US" sz="1800" dirty="0">
                <a:latin typeface="Meiryo UI" panose="020B0604030504040204" pitchFamily="50" charset="-128"/>
                <a:ea typeface="Meiryo UI" panose="020B0604030504040204" pitchFamily="50" charset="-128"/>
              </a:rPr>
              <a:t>被災都道府県の</a:t>
            </a:r>
            <a:r>
              <a:rPr lang="ja-JP" altLang="en-US" sz="1800" dirty="0">
                <a:solidFill>
                  <a:srgbClr val="FF0000"/>
                </a:solidFill>
                <a:latin typeface="Meiryo UI" panose="020B0604030504040204" pitchFamily="50" charset="-128"/>
                <a:ea typeface="Meiryo UI" panose="020B0604030504040204" pitchFamily="50" charset="-128"/>
              </a:rPr>
              <a:t>要請</a:t>
            </a:r>
            <a:endParaRPr lang="en-US" altLang="ja-JP" sz="1800" dirty="0">
              <a:solidFill>
                <a:srgbClr val="FF0000"/>
              </a:solidFill>
              <a:latin typeface="Meiryo UI" panose="020B0604030504040204" pitchFamily="50" charset="-128"/>
              <a:ea typeface="Meiryo UI" panose="020B0604030504040204" pitchFamily="50" charset="-128"/>
            </a:endParaRPr>
          </a:p>
          <a:p>
            <a:pPr marL="0" indent="0">
              <a:lnSpc>
                <a:spcPct val="120000"/>
              </a:lnSpc>
              <a:buNone/>
            </a:pPr>
            <a:r>
              <a:rPr lang="en-US" altLang="ja-JP" sz="1800" dirty="0">
                <a:latin typeface="Meiryo UI" panose="020B0604030504040204" pitchFamily="50" charset="-128"/>
                <a:ea typeface="Meiryo UI" panose="020B0604030504040204" pitchFamily="50" charset="-128"/>
              </a:rPr>
              <a:t>【</a:t>
            </a:r>
            <a:r>
              <a:rPr lang="ja-JP" altLang="en-US" sz="1800" dirty="0">
                <a:latin typeface="Meiryo UI" panose="020B0604030504040204" pitchFamily="50" charset="-128"/>
                <a:ea typeface="Meiryo UI" panose="020B0604030504040204" pitchFamily="50" charset="-128"/>
              </a:rPr>
              <a:t>活動期間</a:t>
            </a:r>
            <a:r>
              <a:rPr lang="en-US" altLang="ja-JP" sz="1800" dirty="0">
                <a:latin typeface="Meiryo UI" panose="020B0604030504040204" pitchFamily="50" charset="-128"/>
                <a:ea typeface="Meiryo UI" panose="020B0604030504040204" pitchFamily="50" charset="-128"/>
              </a:rPr>
              <a:t>】 </a:t>
            </a:r>
            <a:r>
              <a:rPr lang="ja-JP" altLang="en-US" sz="1800" dirty="0">
                <a:latin typeface="Meiryo UI" panose="020B0604030504040204" pitchFamily="50" charset="-128"/>
                <a:ea typeface="Meiryo UI" panose="020B0604030504040204" pitchFamily="50" charset="-128"/>
              </a:rPr>
              <a:t>１班７日間</a:t>
            </a:r>
            <a:endParaRPr lang="ja-JP" altLang="ja-JP" sz="1800" dirty="0">
              <a:latin typeface="Meiryo UI" panose="020B0604030504040204" pitchFamily="50" charset="-128"/>
              <a:ea typeface="Meiryo UI" panose="020B0604030504040204" pitchFamily="50" charset="-128"/>
            </a:endParaRPr>
          </a:p>
          <a:p>
            <a:pPr marL="0" indent="0">
              <a:lnSpc>
                <a:spcPct val="120000"/>
              </a:lnSpc>
              <a:buNone/>
            </a:pPr>
            <a:r>
              <a:rPr lang="en-US" altLang="ja-JP" sz="1800" dirty="0">
                <a:latin typeface="Meiryo UI" panose="020B0604030504040204" pitchFamily="50" charset="-128"/>
                <a:ea typeface="Meiryo UI" panose="020B0604030504040204" pitchFamily="50" charset="-128"/>
              </a:rPr>
              <a:t>【</a:t>
            </a:r>
            <a:r>
              <a:rPr lang="ja-JP" altLang="en-US" sz="1800" dirty="0">
                <a:latin typeface="Meiryo UI" panose="020B0604030504040204" pitchFamily="50" charset="-128"/>
                <a:ea typeface="Meiryo UI" panose="020B0604030504040204" pitchFamily="50" charset="-128"/>
              </a:rPr>
              <a:t>活動内容</a:t>
            </a:r>
            <a:r>
              <a:rPr lang="en-US" altLang="ja-JP" sz="1800" dirty="0">
                <a:latin typeface="Meiryo UI" panose="020B0604030504040204" pitchFamily="50" charset="-128"/>
                <a:ea typeface="Meiryo UI" panose="020B0604030504040204" pitchFamily="50" charset="-128"/>
              </a:rPr>
              <a:t>】 健康危機管理に必要な情報収集・分析や全体調整などが円滑に実施されるよう、被災都道府県の保健医療調整本部及び被災都道府県等の保健所</a:t>
            </a:r>
            <a:r>
              <a:rPr lang="ja-JP" altLang="en-US" sz="1800" dirty="0">
                <a:latin typeface="Meiryo UI" panose="020B0604030504040204" pitchFamily="50" charset="-128"/>
                <a:ea typeface="Meiryo UI" panose="020B0604030504040204" pitchFamily="50" charset="-128"/>
              </a:rPr>
              <a:t>への</a:t>
            </a:r>
            <a:r>
              <a:rPr lang="en-US" altLang="ja-JP" sz="1800" dirty="0" err="1">
                <a:latin typeface="Meiryo UI" panose="020B0604030504040204" pitchFamily="50" charset="-128"/>
                <a:ea typeface="Meiryo UI" panose="020B0604030504040204" pitchFamily="50" charset="-128"/>
              </a:rPr>
              <a:t>応援</a:t>
            </a:r>
            <a:endParaRPr kumimoji="1" lang="ja-JP" altLang="en-US" sz="1800" dirty="0">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EE403C99-6D45-4E31-AC65-C6B7575140DC}"/>
              </a:ext>
            </a:extLst>
          </p:cNvPr>
          <p:cNvSpPr txBox="1"/>
          <p:nvPr/>
        </p:nvSpPr>
        <p:spPr>
          <a:xfrm>
            <a:off x="3831907" y="288788"/>
            <a:ext cx="4528185" cy="584775"/>
          </a:xfrm>
          <a:prstGeom prst="rect">
            <a:avLst/>
          </a:prstGeom>
          <a:noFill/>
        </p:spPr>
        <p:txBody>
          <a:bodyPr wrap="square" rtlCol="0">
            <a:spAutoFit/>
          </a:bodyPr>
          <a:lstStyle/>
          <a:p>
            <a:r>
              <a:rPr kumimoji="1" lang="en-US" altLang="ja-JP" sz="3200" b="1" dirty="0"/>
              <a:t>DMAT</a:t>
            </a:r>
            <a:r>
              <a:rPr kumimoji="1" lang="ja-JP" altLang="en-US" sz="3200" b="1" dirty="0"/>
              <a:t>と</a:t>
            </a:r>
            <a:r>
              <a:rPr kumimoji="1" lang="en-US" altLang="ja-JP" sz="3200" b="1" dirty="0"/>
              <a:t>DHEAT</a:t>
            </a:r>
            <a:r>
              <a:rPr kumimoji="1" lang="ja-JP" altLang="en-US" sz="3200" b="1" dirty="0"/>
              <a:t>の理解</a:t>
            </a:r>
          </a:p>
        </p:txBody>
      </p:sp>
      <p:sp>
        <p:nvSpPr>
          <p:cNvPr id="6" name="テキスト ボックス 5"/>
          <p:cNvSpPr txBox="1"/>
          <p:nvPr/>
        </p:nvSpPr>
        <p:spPr>
          <a:xfrm>
            <a:off x="10723600" y="169778"/>
            <a:ext cx="1298902" cy="584775"/>
          </a:xfrm>
          <a:prstGeom prst="rect">
            <a:avLst/>
          </a:prstGeom>
          <a:solidFill>
            <a:schemeClr val="bg1"/>
          </a:solidFill>
          <a:ln w="12700">
            <a:solidFill>
              <a:schemeClr val="accent1"/>
            </a:solidFill>
          </a:ln>
        </p:spPr>
        <p:txBody>
          <a:bodyPr wrap="square" rtlCol="0" anchor="ctr">
            <a:spAutoFit/>
          </a:bodyPr>
          <a:lstStyle/>
          <a:p>
            <a:pPr algn="ctr"/>
            <a:r>
              <a:rPr kumimoji="1" lang="ja-JP" altLang="en-US" sz="1600" dirty="0">
                <a:solidFill>
                  <a:srgbClr val="0000FF"/>
                </a:solidFill>
                <a:latin typeface="HG創英角ﾎﾟｯﾌﾟ体" panose="040B0A09000000000000" pitchFamily="49" charset="-128"/>
                <a:ea typeface="HG創英角ﾎﾟｯﾌﾟ体" panose="040B0A09000000000000" pitchFamily="49" charset="-128"/>
              </a:rPr>
              <a:t>マニュアル</a:t>
            </a:r>
            <a:r>
              <a:rPr kumimoji="1" lang="en-US" altLang="ja-JP" sz="1600" dirty="0">
                <a:solidFill>
                  <a:srgbClr val="0000FF"/>
                </a:solidFill>
                <a:latin typeface="HG創英角ﾎﾟｯﾌﾟ体" panose="040B0A09000000000000" pitchFamily="49" charset="-128"/>
                <a:ea typeface="HG創英角ﾎﾟｯﾌﾟ体" panose="040B0A09000000000000" pitchFamily="49" charset="-128"/>
              </a:rPr>
              <a:t>P85</a:t>
            </a:r>
            <a:r>
              <a:rPr kumimoji="1" lang="ja-JP" altLang="en-US" sz="1600" dirty="0">
                <a:solidFill>
                  <a:srgbClr val="0000FF"/>
                </a:solidFill>
                <a:latin typeface="HG創英角ﾎﾟｯﾌﾟ体" panose="040B0A09000000000000" pitchFamily="49" charset="-128"/>
                <a:ea typeface="HG創英角ﾎﾟｯﾌﾟ体" panose="040B0A09000000000000" pitchFamily="49" charset="-128"/>
              </a:rPr>
              <a:t>～</a:t>
            </a:r>
            <a:r>
              <a:rPr kumimoji="1" lang="en-US" altLang="ja-JP" sz="1600" dirty="0">
                <a:solidFill>
                  <a:srgbClr val="0000FF"/>
                </a:solidFill>
                <a:latin typeface="HG創英角ﾎﾟｯﾌﾟ体" panose="040B0A09000000000000" pitchFamily="49" charset="-128"/>
                <a:ea typeface="HG創英角ﾎﾟｯﾌﾟ体" panose="040B0A09000000000000" pitchFamily="49" charset="-128"/>
              </a:rPr>
              <a:t>P86</a:t>
            </a:r>
            <a:endParaRPr kumimoji="1" lang="ja-JP" altLang="en-US" sz="1600" dirty="0">
              <a:solidFill>
                <a:srgbClr val="0000FF"/>
              </a:solidFill>
              <a:latin typeface="HG創英角ﾎﾟｯﾌﾟ体" panose="040B0A09000000000000" pitchFamily="49" charset="-128"/>
              <a:ea typeface="HG創英角ﾎﾟｯﾌﾟ体" panose="040B0A09000000000000" pitchFamily="49" charset="-128"/>
            </a:endParaRPr>
          </a:p>
        </p:txBody>
      </p:sp>
    </p:spTree>
    <p:extLst>
      <p:ext uri="{BB962C8B-B14F-4D97-AF65-F5344CB8AC3E}">
        <p14:creationId xmlns:p14="http://schemas.microsoft.com/office/powerpoint/2010/main" val="14240339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nvGraphicFramePr>
        <p:xfrm>
          <a:off x="536383" y="601337"/>
          <a:ext cx="11276035" cy="6049310"/>
        </p:xfrm>
        <a:graphic>
          <a:graphicData uri="http://schemas.openxmlformats.org/drawingml/2006/table">
            <a:tbl>
              <a:tblPr firstRow="1" bandRow="1">
                <a:tableStyleId>{5C22544A-7EE6-4342-B048-85BDC9FD1C3A}</a:tableStyleId>
              </a:tblPr>
              <a:tblGrid>
                <a:gridCol w="1521772">
                  <a:extLst>
                    <a:ext uri="{9D8B030D-6E8A-4147-A177-3AD203B41FA5}">
                      <a16:colId xmlns:a16="http://schemas.microsoft.com/office/drawing/2014/main" val="1006420002"/>
                    </a:ext>
                  </a:extLst>
                </a:gridCol>
                <a:gridCol w="5716837">
                  <a:extLst>
                    <a:ext uri="{9D8B030D-6E8A-4147-A177-3AD203B41FA5}">
                      <a16:colId xmlns:a16="http://schemas.microsoft.com/office/drawing/2014/main" val="1956112091"/>
                    </a:ext>
                  </a:extLst>
                </a:gridCol>
                <a:gridCol w="4037426">
                  <a:extLst>
                    <a:ext uri="{9D8B030D-6E8A-4147-A177-3AD203B41FA5}">
                      <a16:colId xmlns:a16="http://schemas.microsoft.com/office/drawing/2014/main" val="2853105944"/>
                    </a:ext>
                  </a:extLst>
                </a:gridCol>
              </a:tblGrid>
              <a:tr h="323920">
                <a:tc>
                  <a:txBody>
                    <a:bodyPr/>
                    <a:lstStyle/>
                    <a:p>
                      <a:endParaRPr kumimoji="1" lang="ja-JP" alt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600" b="1" dirty="0">
                          <a:solidFill>
                            <a:schemeClr val="tx1"/>
                          </a:solidFill>
                          <a:latin typeface="ＭＳ ゴシック" panose="020B0609070205080204" pitchFamily="49" charset="-128"/>
                          <a:ea typeface="ＭＳ ゴシック" panose="020B0609070205080204" pitchFamily="49" charset="-128"/>
                        </a:rPr>
                        <a:t>DHEAT</a:t>
                      </a:r>
                      <a:endParaRPr kumimoji="1" lang="ja-JP" altLang="en-US" sz="1600" b="1"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600" b="1" dirty="0">
                          <a:solidFill>
                            <a:schemeClr val="tx1"/>
                          </a:solidFill>
                          <a:latin typeface="ＭＳ ゴシック" panose="020B0609070205080204" pitchFamily="49" charset="-128"/>
                          <a:ea typeface="ＭＳ ゴシック" panose="020B0609070205080204" pitchFamily="49" charset="-128"/>
                        </a:rPr>
                        <a:t>保健師等チーム</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21287932"/>
                  </a:ext>
                </a:extLst>
              </a:tr>
              <a:tr h="701818">
                <a:tc>
                  <a:txBody>
                    <a:bodyPr/>
                    <a:lstStyle/>
                    <a:p>
                      <a:pPr algn="l"/>
                      <a:r>
                        <a:rPr kumimoji="1" lang="ja-JP" altLang="en-US" sz="1400" dirty="0">
                          <a:solidFill>
                            <a:schemeClr val="tx1"/>
                          </a:solidFill>
                          <a:latin typeface="ＭＳ ゴシック" panose="020B0609070205080204" pitchFamily="49" charset="-128"/>
                          <a:ea typeface="ＭＳ ゴシック" panose="020B0609070205080204" pitchFamily="49" charset="-128"/>
                        </a:rPr>
                        <a:t>活動理念</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ja-JP" altLang="en-US" sz="1400" b="0" i="0" u="none" strike="noStrike" kern="1200" baseline="0" dirty="0">
                          <a:solidFill>
                            <a:schemeClr val="tx1"/>
                          </a:solidFill>
                          <a:latin typeface="ＭＳ ゴシック" panose="020B0609070205080204" pitchFamily="49" charset="-128"/>
                          <a:ea typeface="ＭＳ ゴシック" panose="020B0609070205080204" pitchFamily="49" charset="-128"/>
                          <a:cs typeface="+mn-cs"/>
                        </a:rPr>
                        <a:t>大規模災害時の保健衛生活動に係る体制整備の推進のために、被災した都道府県に設置された「保健医療調整本部」の調整業務を円滑に行うための人的支援。</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ja-JP" altLang="en-US" sz="1400" b="0" i="0" u="none" strike="noStrike" kern="1200" baseline="0" dirty="0">
                          <a:solidFill>
                            <a:schemeClr val="dk1"/>
                          </a:solidFill>
                          <a:latin typeface="ＭＳ ゴシック" panose="020B0609070205080204" pitchFamily="49" charset="-128"/>
                          <a:ea typeface="ＭＳ ゴシック" panose="020B0609070205080204" pitchFamily="49" charset="-128"/>
                          <a:cs typeface="+mn-cs"/>
                        </a:rPr>
                        <a:t>被災市町村及び保健所が行う公衆衛生</a:t>
                      </a:r>
                      <a:r>
                        <a:rPr lang="zh-TW" altLang="en-US" sz="1400" b="0" i="0" u="none" strike="noStrike" kern="1200" baseline="0" dirty="0">
                          <a:solidFill>
                            <a:schemeClr val="dk1"/>
                          </a:solidFill>
                          <a:latin typeface="ＭＳ ゴシック" panose="020B0609070205080204" pitchFamily="49" charset="-128"/>
                          <a:ea typeface="ＭＳ ゴシック" panose="020B0609070205080204" pitchFamily="49" charset="-128"/>
                          <a:cs typeface="+mn-cs"/>
                        </a:rPr>
                        <a:t>施策（保健衛生対策、生活環境対策）</a:t>
                      </a:r>
                      <a:r>
                        <a:rPr lang="ja-JP" altLang="en-US" sz="1400" b="0" i="0" u="none" strike="noStrike" kern="1200" baseline="0" dirty="0">
                          <a:solidFill>
                            <a:schemeClr val="dk1"/>
                          </a:solidFill>
                          <a:latin typeface="ＭＳ ゴシック" panose="020B0609070205080204" pitchFamily="49" charset="-128"/>
                          <a:ea typeface="ＭＳ ゴシック" panose="020B0609070205080204" pitchFamily="49" charset="-128"/>
                          <a:cs typeface="+mn-cs"/>
                        </a:rPr>
                        <a:t>に協力し、その効果的な実行を果たす。</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90326320"/>
                  </a:ext>
                </a:extLst>
              </a:tr>
              <a:tr h="497121">
                <a:tc>
                  <a:txBody>
                    <a:bodyPr/>
                    <a:lstStyle/>
                    <a:p>
                      <a:pPr algn="l"/>
                      <a:r>
                        <a:rPr kumimoji="1" lang="ja-JP" altLang="en-US" sz="1400" dirty="0">
                          <a:solidFill>
                            <a:schemeClr val="tx1"/>
                          </a:solidFill>
                          <a:latin typeface="ＭＳ ゴシック" panose="020B0609070205080204" pitchFamily="49" charset="-128"/>
                          <a:ea typeface="ＭＳ ゴシック" panose="020B0609070205080204" pitchFamily="49" charset="-128"/>
                        </a:rPr>
                        <a:t>設置主体</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ja-JP" altLang="en-US" sz="1400" b="0" i="0" u="none" strike="noStrike" kern="1200" baseline="0" dirty="0">
                          <a:solidFill>
                            <a:schemeClr val="dk1"/>
                          </a:solidFill>
                          <a:latin typeface="ＭＳ ゴシック" panose="020B0609070205080204" pitchFamily="49" charset="-128"/>
                          <a:ea typeface="ＭＳ ゴシック" panose="020B0609070205080204" pitchFamily="49" charset="-128"/>
                          <a:cs typeface="+mn-cs"/>
                        </a:rPr>
                        <a:t>都道府県及び指定都市</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ja-JP" altLang="en-US" sz="1400" b="0" i="0" u="none" strike="noStrike" kern="1200" baseline="0" dirty="0">
                          <a:solidFill>
                            <a:schemeClr val="dk1"/>
                          </a:solidFill>
                          <a:latin typeface="ＭＳ ゴシック" panose="020B0609070205080204" pitchFamily="49" charset="-128"/>
                          <a:ea typeface="ＭＳ ゴシック" panose="020B0609070205080204" pitchFamily="49" charset="-128"/>
                          <a:cs typeface="+mn-cs"/>
                        </a:rPr>
                        <a:t>都道府県、指定都市、中核市、特別区、その他市町村</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1460341"/>
                  </a:ext>
                </a:extLst>
              </a:tr>
              <a:tr h="1520605">
                <a:tc>
                  <a:txBody>
                    <a:bodyPr/>
                    <a:lstStyle/>
                    <a:p>
                      <a:pPr algn="l"/>
                      <a:r>
                        <a:rPr kumimoji="1" lang="ja-JP" altLang="en-US" sz="1400" dirty="0">
                          <a:solidFill>
                            <a:schemeClr val="tx1"/>
                          </a:solidFill>
                          <a:latin typeface="ＭＳ ゴシック" panose="020B0609070205080204" pitchFamily="49" charset="-128"/>
                          <a:ea typeface="ＭＳ ゴシック" panose="020B0609070205080204" pitchFamily="49" charset="-128"/>
                        </a:rPr>
                        <a:t>メンバー</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ja-JP" altLang="en-US" sz="1400" b="0" i="0" u="none" strike="noStrike" kern="1200" baseline="0" dirty="0">
                          <a:solidFill>
                            <a:schemeClr val="dk1"/>
                          </a:solidFill>
                          <a:latin typeface="ＭＳ ゴシック" panose="020B0609070205080204" pitchFamily="49" charset="-128"/>
                          <a:ea typeface="ＭＳ ゴシック" panose="020B0609070205080204" pitchFamily="49" charset="-128"/>
                          <a:cs typeface="+mn-cs"/>
                        </a:rPr>
                        <a:t>原則として、災害時健康危機管理支援チーム養成研修（基礎編：日本公衆衛生協会主催、高度編：国立保健医療科学院主催）によって、専門的な研修・訓練を受けた都道府県及び指定都市の職員（医師、歯科医師、</a:t>
                      </a:r>
                      <a:r>
                        <a:rPr lang="zh-TW" altLang="en-US" sz="1400" b="0" i="0" u="none" strike="noStrike" kern="1200" baseline="0" dirty="0">
                          <a:solidFill>
                            <a:schemeClr val="dk1"/>
                          </a:solidFill>
                          <a:latin typeface="ＭＳ ゴシック" panose="020B0609070205080204" pitchFamily="49" charset="-128"/>
                          <a:ea typeface="ＭＳ ゴシック" panose="020B0609070205080204" pitchFamily="49" charset="-128"/>
                          <a:cs typeface="+mn-cs"/>
                        </a:rPr>
                        <a:t>薬剤師、獣医師、保健師、臨床検査技師</a:t>
                      </a:r>
                      <a:r>
                        <a:rPr lang="ja-JP" altLang="en-US" sz="1400" b="0" i="0" u="none" strike="noStrike" kern="1200" baseline="0" dirty="0" err="1">
                          <a:solidFill>
                            <a:schemeClr val="dk1"/>
                          </a:solidFill>
                          <a:latin typeface="ＭＳ ゴシック" panose="020B0609070205080204" pitchFamily="49" charset="-128"/>
                          <a:ea typeface="ＭＳ ゴシック" panose="020B0609070205080204" pitchFamily="49" charset="-128"/>
                          <a:cs typeface="+mn-cs"/>
                        </a:rPr>
                        <a:t>、</a:t>
                      </a:r>
                      <a:r>
                        <a:rPr lang="zh-TW" altLang="en-US" sz="1400" b="0" i="0" u="none" strike="noStrike" kern="1200" baseline="0" dirty="0">
                          <a:solidFill>
                            <a:schemeClr val="dk1"/>
                          </a:solidFill>
                          <a:latin typeface="ＭＳ ゴシック" panose="020B0609070205080204" pitchFamily="49" charset="-128"/>
                          <a:ea typeface="ＭＳ ゴシック" panose="020B0609070205080204" pitchFamily="49" charset="-128"/>
                          <a:cs typeface="+mn-cs"/>
                        </a:rPr>
                        <a:t>管理栄養士、精神保健福祉士、環境衛生監</a:t>
                      </a:r>
                      <a:r>
                        <a:rPr lang="ja-JP" altLang="en-US" sz="1400" b="0" i="0" u="none" strike="noStrike" kern="1200" baseline="0" dirty="0">
                          <a:solidFill>
                            <a:schemeClr val="dk1"/>
                          </a:solidFill>
                          <a:latin typeface="ＭＳ ゴシック" panose="020B0609070205080204" pitchFamily="49" charset="-128"/>
                          <a:ea typeface="ＭＳ ゴシック" panose="020B0609070205080204" pitchFamily="49" charset="-128"/>
                          <a:cs typeface="+mn-cs"/>
                        </a:rPr>
                        <a:t>視員、食品衛生監視員、その他の専門職及び業務調整員。）</a:t>
                      </a:r>
                    </a:p>
                    <a:p>
                      <a:r>
                        <a:rPr lang="ja-JP" altLang="en-US" sz="1400" b="0" i="0" u="none" strike="noStrike" kern="1200" baseline="0" dirty="0">
                          <a:solidFill>
                            <a:schemeClr val="dk1"/>
                          </a:solidFill>
                          <a:latin typeface="ＭＳ ゴシック" panose="020B0609070205080204" pitchFamily="49" charset="-128"/>
                          <a:ea typeface="ＭＳ ゴシック" panose="020B0609070205080204" pitchFamily="49" charset="-128"/>
                          <a:cs typeface="+mn-cs"/>
                        </a:rPr>
                        <a:t>中核市・特別区等の保健所設置市の職員を加えることができる。</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400" dirty="0">
                          <a:solidFill>
                            <a:schemeClr val="tx1"/>
                          </a:solidFill>
                          <a:latin typeface="ＭＳ ゴシック" panose="020B0609070205080204" pitchFamily="49" charset="-128"/>
                          <a:ea typeface="ＭＳ ゴシック" panose="020B0609070205080204" pitchFamily="49" charset="-128"/>
                        </a:rPr>
                        <a:t>保健師と業務調整員（管理栄養士、歯科</a:t>
                      </a:r>
                    </a:p>
                    <a:p>
                      <a:r>
                        <a:rPr kumimoji="1" lang="ja-JP" altLang="en-US" sz="1400" dirty="0">
                          <a:solidFill>
                            <a:schemeClr val="tx1"/>
                          </a:solidFill>
                          <a:latin typeface="ＭＳ ゴシック" panose="020B0609070205080204" pitchFamily="49" charset="-128"/>
                          <a:ea typeface="ＭＳ ゴシック" panose="020B0609070205080204" pitchFamily="49" charset="-128"/>
                        </a:rPr>
                        <a:t>衛生士、その他の専門職）。</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86138667"/>
                  </a:ext>
                </a:extLst>
              </a:tr>
              <a:tr h="323920">
                <a:tc>
                  <a:txBody>
                    <a:bodyPr/>
                    <a:lstStyle/>
                    <a:p>
                      <a:pPr algn="l"/>
                      <a:r>
                        <a:rPr kumimoji="1" lang="ja-JP" altLang="en-US" sz="1400" dirty="0">
                          <a:solidFill>
                            <a:schemeClr val="tx1"/>
                          </a:solidFill>
                          <a:latin typeface="ＭＳ ゴシック" panose="020B0609070205080204" pitchFamily="49" charset="-128"/>
                          <a:ea typeface="ＭＳ ゴシック" panose="020B0609070205080204" pitchFamily="49" charset="-128"/>
                        </a:rPr>
                        <a:t>１班当たり人数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ja-JP" altLang="en-US" sz="1400" b="0" i="0" u="none" strike="noStrike" kern="1200" baseline="0" dirty="0">
                          <a:solidFill>
                            <a:schemeClr val="dk1"/>
                          </a:solidFill>
                          <a:latin typeface="ＭＳ ゴシック" panose="020B0609070205080204" pitchFamily="49" charset="-128"/>
                          <a:ea typeface="ＭＳ ゴシック" panose="020B0609070205080204" pitchFamily="49" charset="-128"/>
                          <a:cs typeface="+mn-cs"/>
                        </a:rPr>
                        <a:t>５名程度</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ja-JP" altLang="en-US" sz="1400" b="0" i="0" u="none" strike="noStrike" kern="1200" baseline="0" dirty="0">
                          <a:solidFill>
                            <a:schemeClr val="dk1"/>
                          </a:solidFill>
                          <a:latin typeface="ＭＳ ゴシック" panose="020B0609070205080204" pitchFamily="49" charset="-128"/>
                          <a:ea typeface="ＭＳ ゴシック" panose="020B0609070205080204" pitchFamily="49" charset="-128"/>
                          <a:cs typeface="+mn-cs"/>
                        </a:rPr>
                        <a:t>３名程度</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91181678"/>
                  </a:ext>
                </a:extLst>
              </a:tr>
              <a:tr h="323920">
                <a:tc>
                  <a:txBody>
                    <a:bodyPr/>
                    <a:lstStyle/>
                    <a:p>
                      <a:pPr algn="l"/>
                      <a:r>
                        <a:rPr kumimoji="1" lang="ja-JP" altLang="en-US" sz="1400" dirty="0">
                          <a:solidFill>
                            <a:schemeClr val="tx1"/>
                          </a:solidFill>
                          <a:latin typeface="ＭＳ ゴシック" panose="020B0609070205080204" pitchFamily="49" charset="-128"/>
                          <a:ea typeface="ＭＳ ゴシック" panose="020B0609070205080204" pitchFamily="49" charset="-128"/>
                        </a:rPr>
                        <a:t>１班当たり日数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ja-JP" altLang="en-US" sz="1400" b="0" i="0" u="none" strike="noStrike" kern="1200" baseline="0" dirty="0">
                          <a:solidFill>
                            <a:schemeClr val="dk1"/>
                          </a:solidFill>
                          <a:latin typeface="ＭＳ ゴシック" panose="020B0609070205080204" pitchFamily="49" charset="-128"/>
                          <a:ea typeface="ＭＳ ゴシック" panose="020B0609070205080204" pitchFamily="49" charset="-128"/>
                          <a:cs typeface="+mn-cs"/>
                        </a:rPr>
                        <a:t>７日以上</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ja-JP" altLang="en-US" sz="1400" b="0" i="0" u="none" strike="noStrike" kern="1200" baseline="0" dirty="0">
                          <a:solidFill>
                            <a:schemeClr val="dk1"/>
                          </a:solidFill>
                          <a:latin typeface="ＭＳ ゴシック" panose="020B0609070205080204" pitchFamily="49" charset="-128"/>
                          <a:ea typeface="ＭＳ ゴシック" panose="020B0609070205080204" pitchFamily="49" charset="-128"/>
                          <a:cs typeface="+mn-cs"/>
                        </a:rPr>
                        <a:t>７日未満</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74589200"/>
                  </a:ext>
                </a:extLst>
              </a:tr>
              <a:tr h="322670">
                <a:tc>
                  <a:txBody>
                    <a:bodyPr/>
                    <a:lstStyle/>
                    <a:p>
                      <a:pPr algn="l"/>
                      <a:r>
                        <a:rPr kumimoji="1" lang="ja-JP" altLang="en-US" sz="1400" dirty="0">
                          <a:solidFill>
                            <a:schemeClr val="tx1"/>
                          </a:solidFill>
                          <a:latin typeface="ＭＳ ゴシック" panose="020B0609070205080204" pitchFamily="49" charset="-128"/>
                          <a:ea typeface="ＭＳ ゴシック" panose="020B0609070205080204" pitchFamily="49" charset="-128"/>
                        </a:rPr>
                        <a:t>派遣の契機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r>
                        <a:rPr lang="ja-JP" altLang="en-US" sz="1400" b="0" i="0" u="none" strike="noStrike" kern="1200" baseline="0" dirty="0">
                          <a:solidFill>
                            <a:schemeClr val="dk1"/>
                          </a:solidFill>
                          <a:latin typeface="+mn-lt"/>
                          <a:ea typeface="+mn-ea"/>
                          <a:cs typeface="+mn-cs"/>
                        </a:rPr>
                        <a:t>被災都道府県の要請に基づく派遣。自治体間の災害時相互応援協定による派遣。</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4283648576"/>
                  </a:ext>
                </a:extLst>
              </a:tr>
              <a:tr h="323920">
                <a:tc>
                  <a:txBody>
                    <a:bodyPr/>
                    <a:lstStyle/>
                    <a:p>
                      <a:pPr algn="l"/>
                      <a:r>
                        <a:rPr kumimoji="1" lang="ja-JP" altLang="en-US" sz="1400" dirty="0">
                          <a:solidFill>
                            <a:schemeClr val="tx1"/>
                          </a:solidFill>
                          <a:latin typeface="ＭＳ ゴシック" panose="020B0609070205080204" pitchFamily="49" charset="-128"/>
                          <a:ea typeface="ＭＳ ゴシック" panose="020B0609070205080204" pitchFamily="49" charset="-128"/>
                        </a:rPr>
                        <a:t>応援派遣調整</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r>
                        <a:rPr lang="ja-JP" altLang="en-US" sz="1400" b="0" i="0" u="none" strike="noStrike" kern="1200" baseline="0" dirty="0">
                          <a:solidFill>
                            <a:schemeClr val="dk1"/>
                          </a:solidFill>
                          <a:latin typeface="+mn-lt"/>
                          <a:ea typeface="+mn-ea"/>
                          <a:cs typeface="+mn-cs"/>
                        </a:rPr>
                        <a:t>厚生労働省防災業務計画に基づき、厚生労働省が調整を行う。</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2166377958"/>
                  </a:ext>
                </a:extLst>
              </a:tr>
              <a:tr h="1520605">
                <a:tc>
                  <a:txBody>
                    <a:bodyPr/>
                    <a:lstStyle/>
                    <a:p>
                      <a:pPr algn="l"/>
                      <a:r>
                        <a:rPr kumimoji="1" lang="ja-JP" altLang="en-US" sz="1400" dirty="0">
                          <a:solidFill>
                            <a:schemeClr val="tx1"/>
                          </a:solidFill>
                        </a:rPr>
                        <a:t>役割</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400" dirty="0">
                          <a:solidFill>
                            <a:schemeClr val="tx1"/>
                          </a:solidFill>
                        </a:rPr>
                        <a:t>① 健康危機管理組織の立上げと指揮調整体制の構築</a:t>
                      </a:r>
                    </a:p>
                    <a:p>
                      <a:r>
                        <a:rPr kumimoji="1" lang="ja-JP" altLang="en-US" sz="1400" dirty="0">
                          <a:solidFill>
                            <a:schemeClr val="tx1"/>
                          </a:solidFill>
                        </a:rPr>
                        <a:t>② 被災情報等の収集及び分析評価、並びに対策の企画立案</a:t>
                      </a:r>
                    </a:p>
                    <a:p>
                      <a:r>
                        <a:rPr kumimoji="1" lang="ja-JP" altLang="en-US" sz="1400" dirty="0">
                          <a:solidFill>
                            <a:schemeClr val="tx1"/>
                          </a:solidFill>
                        </a:rPr>
                        <a:t>③ 保健医療活動チームの受援調整及び対策会議等による統合指揮調整</a:t>
                      </a:r>
                    </a:p>
                    <a:p>
                      <a:r>
                        <a:rPr kumimoji="1" lang="ja-JP" altLang="en-US" sz="1400" dirty="0">
                          <a:solidFill>
                            <a:schemeClr val="tx1"/>
                          </a:solidFill>
                        </a:rPr>
                        <a:t>④ 保健医療調整本部及び保健所への報告、支援要請及び資源調達</a:t>
                      </a:r>
                    </a:p>
                    <a:p>
                      <a:r>
                        <a:rPr kumimoji="1" lang="ja-JP" altLang="en-US" sz="1400" dirty="0">
                          <a:solidFill>
                            <a:schemeClr val="tx1"/>
                          </a:solidFill>
                        </a:rPr>
                        <a:t>⑤ 広報及び渉外業務</a:t>
                      </a:r>
                      <a:endParaRPr kumimoji="1" lang="en-US" altLang="ja-JP" sz="1400" dirty="0">
                        <a:solidFill>
                          <a:schemeClr val="tx1"/>
                        </a:solidFill>
                      </a:endParaRPr>
                    </a:p>
                    <a:p>
                      <a:r>
                        <a:rPr kumimoji="1" lang="ja-JP" altLang="en-US" sz="1400" dirty="0">
                          <a:solidFill>
                            <a:schemeClr val="tx1"/>
                          </a:solidFill>
                        </a:rPr>
                        <a:t>⑥ 被災都道府県等の職員の安全確保並びに健康管理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400" dirty="0">
                          <a:solidFill>
                            <a:schemeClr val="tx1"/>
                          </a:solidFill>
                        </a:rPr>
                        <a:t>① 地域住民に対する災害時の急性期</a:t>
                      </a:r>
                    </a:p>
                    <a:p>
                      <a:r>
                        <a:rPr kumimoji="1" lang="ja-JP" altLang="en-US" sz="1400" dirty="0">
                          <a:solidFill>
                            <a:schemeClr val="tx1"/>
                          </a:solidFill>
                        </a:rPr>
                        <a:t>から復興期における公衆衛生対策の実施</a:t>
                      </a:r>
                    </a:p>
                    <a:p>
                      <a:r>
                        <a:rPr kumimoji="1" lang="ja-JP" altLang="en-US" sz="1400" dirty="0">
                          <a:solidFill>
                            <a:schemeClr val="tx1"/>
                          </a:solidFill>
                        </a:rPr>
                        <a:t>② 健康ニーズの収集</a:t>
                      </a:r>
                    </a:p>
                    <a:p>
                      <a:r>
                        <a:rPr kumimoji="1" lang="ja-JP" altLang="en-US" sz="1400" dirty="0">
                          <a:solidFill>
                            <a:schemeClr val="tx1"/>
                          </a:solidFill>
                        </a:rPr>
                        <a:t>③ 保健医療活動チームとの協働</a:t>
                      </a:r>
                    </a:p>
                    <a:p>
                      <a:r>
                        <a:rPr kumimoji="1" lang="ja-JP" altLang="en-US" sz="1400" dirty="0">
                          <a:solidFill>
                            <a:schemeClr val="tx1"/>
                          </a:solidFill>
                        </a:rPr>
                        <a:t>④ 市町村及び保健所への報告</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00196526"/>
                  </a:ext>
                </a:extLst>
              </a:tr>
            </a:tbl>
          </a:graphicData>
        </a:graphic>
      </p:graphicFrame>
      <p:sp>
        <p:nvSpPr>
          <p:cNvPr id="3" name="テキスト ボックス 2"/>
          <p:cNvSpPr txBox="1"/>
          <p:nvPr/>
        </p:nvSpPr>
        <p:spPr>
          <a:xfrm>
            <a:off x="3727939" y="78117"/>
            <a:ext cx="630232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0" noProof="0" dirty="0">
                <a:ln>
                  <a:noFill/>
                </a:ln>
                <a:solidFill>
                  <a:srgbClr val="000000"/>
                </a:solidFill>
                <a:effectLst/>
                <a:uLnTx/>
                <a:uFillTx/>
                <a:latin typeface="Avenir Next LT Pro Light"/>
                <a:ea typeface="+mn-ea"/>
                <a:cs typeface="+mn-cs"/>
              </a:rPr>
              <a:t>DHEAT</a:t>
            </a:r>
            <a:r>
              <a:rPr kumimoji="1" lang="ja-JP" altLang="en-US" sz="2800" b="0" i="0" u="none" strike="noStrike" kern="1200" cap="none" spc="0" normalizeH="0" baseline="0" noProof="0" dirty="0">
                <a:ln>
                  <a:noFill/>
                </a:ln>
                <a:solidFill>
                  <a:srgbClr val="000000"/>
                </a:solidFill>
                <a:effectLst/>
                <a:uLnTx/>
                <a:uFillTx/>
                <a:latin typeface="Avenir Next LT Pro Light"/>
                <a:ea typeface="+mn-ea"/>
                <a:cs typeface="+mn-cs"/>
              </a:rPr>
              <a:t>と保健師等チームの比較</a:t>
            </a:r>
          </a:p>
        </p:txBody>
      </p:sp>
      <p:sp>
        <p:nvSpPr>
          <p:cNvPr id="4" name="テキスト ボックス 3"/>
          <p:cNvSpPr txBox="1"/>
          <p:nvPr/>
        </p:nvSpPr>
        <p:spPr>
          <a:xfrm>
            <a:off x="10695465" y="78117"/>
            <a:ext cx="1298902" cy="584775"/>
          </a:xfrm>
          <a:prstGeom prst="rect">
            <a:avLst/>
          </a:prstGeom>
          <a:solidFill>
            <a:schemeClr val="bg1"/>
          </a:solidFill>
          <a:ln w="12700">
            <a:solidFill>
              <a:schemeClr val="accent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00FF"/>
                </a:solidFill>
                <a:effectLst/>
                <a:uLnTx/>
                <a:uFillTx/>
                <a:latin typeface="HG創英角ﾎﾟｯﾌﾟ体" panose="040B0A09000000000000" pitchFamily="49" charset="-128"/>
                <a:ea typeface="HG創英角ﾎﾟｯﾌﾟ体" panose="040B0A09000000000000" pitchFamily="49" charset="-128"/>
                <a:cs typeface="+mn-cs"/>
              </a:rPr>
              <a:t>マニュアル</a:t>
            </a:r>
            <a:r>
              <a:rPr kumimoji="1" lang="en-US" altLang="ja-JP" sz="1600" b="0" i="0" u="none" strike="noStrike" kern="1200" cap="none" spc="0" normalizeH="0" baseline="0" noProof="0" dirty="0">
                <a:ln>
                  <a:noFill/>
                </a:ln>
                <a:solidFill>
                  <a:srgbClr val="0000FF"/>
                </a:solidFill>
                <a:effectLst/>
                <a:uLnTx/>
                <a:uFillTx/>
                <a:latin typeface="HG創英角ﾎﾟｯﾌﾟ体" panose="040B0A09000000000000" pitchFamily="49" charset="-128"/>
                <a:ea typeface="HG創英角ﾎﾟｯﾌﾟ体" panose="040B0A09000000000000" pitchFamily="49" charset="-128"/>
                <a:cs typeface="+mn-cs"/>
              </a:rPr>
              <a:t>P86</a:t>
            </a:r>
            <a:endParaRPr kumimoji="1" lang="ja-JP" altLang="en-US" sz="1600" b="0" i="0" u="none" strike="noStrike" kern="1200" cap="none" spc="0" normalizeH="0" baseline="0" noProof="0" dirty="0">
              <a:ln>
                <a:noFill/>
              </a:ln>
              <a:solidFill>
                <a:srgbClr val="0000FF"/>
              </a:solidFill>
              <a:effectLst/>
              <a:uLnTx/>
              <a:uFillTx/>
              <a:latin typeface="HG創英角ﾎﾟｯﾌﾟ体" panose="040B0A09000000000000" pitchFamily="49" charset="-128"/>
              <a:ea typeface="HG創英角ﾎﾟｯﾌﾟ体" panose="040B0A09000000000000" pitchFamily="49" charset="-128"/>
              <a:cs typeface="+mn-cs"/>
            </a:endParaRPr>
          </a:p>
        </p:txBody>
      </p:sp>
    </p:spTree>
    <p:extLst>
      <p:ext uri="{BB962C8B-B14F-4D97-AF65-F5344CB8AC3E}">
        <p14:creationId xmlns:p14="http://schemas.microsoft.com/office/powerpoint/2010/main" val="41979657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D4B685F-F399-4EBA-8338-1FF6788340EA}"/>
              </a:ext>
            </a:extLst>
          </p:cNvPr>
          <p:cNvSpPr>
            <a:spLocks noGrp="1"/>
          </p:cNvSpPr>
          <p:nvPr>
            <p:ph type="title"/>
          </p:nvPr>
        </p:nvSpPr>
        <p:spPr>
          <a:xfrm>
            <a:off x="0" y="-31576"/>
            <a:ext cx="12192000" cy="849704"/>
          </a:xfrm>
          <a:noFill/>
        </p:spPr>
        <p:txBody>
          <a:bodyPr>
            <a:noAutofit/>
          </a:bodyPr>
          <a:lstStyle/>
          <a:p>
            <a:pPr algn="ctr"/>
            <a:r>
              <a:rPr lang="ja-JP" altLang="en-US" sz="2800" dirty="0">
                <a:latin typeface="ＭＳ ゴシック" panose="020B0609070205080204" pitchFamily="49" charset="-128"/>
                <a:ea typeface="ＭＳ ゴシック" panose="020B0609070205080204" pitchFamily="49" charset="-128"/>
              </a:rPr>
              <a:t>被災都道府県等の職員と</a:t>
            </a:r>
            <a:r>
              <a:rPr lang="en-US" altLang="ja-JP" sz="2800" dirty="0">
                <a:latin typeface="ＭＳ ゴシック" panose="020B0609070205080204" pitchFamily="49" charset="-128"/>
                <a:ea typeface="ＭＳ ゴシック" panose="020B0609070205080204" pitchFamily="49" charset="-128"/>
              </a:rPr>
              <a:t>DHEAT</a:t>
            </a:r>
            <a:r>
              <a:rPr lang="ja-JP" altLang="en-US" sz="2800" dirty="0">
                <a:latin typeface="ＭＳ ゴシック" panose="020B0609070205080204" pitchFamily="49" charset="-128"/>
                <a:ea typeface="ＭＳ ゴシック" panose="020B0609070205080204" pitchFamily="49" charset="-128"/>
              </a:rPr>
              <a:t>の役割分担</a:t>
            </a:r>
          </a:p>
        </p:txBody>
      </p:sp>
      <p:sp>
        <p:nvSpPr>
          <p:cNvPr id="4" name="楕円 3">
            <a:extLst>
              <a:ext uri="{FF2B5EF4-FFF2-40B4-BE49-F238E27FC236}">
                <a16:creationId xmlns:a16="http://schemas.microsoft.com/office/drawing/2014/main" id="{1E89EE2A-E2DB-4B37-992D-810C4C921FEA}"/>
              </a:ext>
            </a:extLst>
          </p:cNvPr>
          <p:cNvSpPr/>
          <p:nvPr/>
        </p:nvSpPr>
        <p:spPr>
          <a:xfrm>
            <a:off x="1847528" y="1399710"/>
            <a:ext cx="7999648" cy="5125634"/>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5" name="楕円 4">
            <a:extLst>
              <a:ext uri="{FF2B5EF4-FFF2-40B4-BE49-F238E27FC236}">
                <a16:creationId xmlns:a16="http://schemas.microsoft.com/office/drawing/2014/main" id="{B807ED62-4E5A-4A72-A2FA-6621A5469CD2}"/>
              </a:ext>
            </a:extLst>
          </p:cNvPr>
          <p:cNvSpPr/>
          <p:nvPr/>
        </p:nvSpPr>
        <p:spPr>
          <a:xfrm>
            <a:off x="3215680" y="1556792"/>
            <a:ext cx="7094016" cy="4824536"/>
          </a:xfrm>
          <a:prstGeom prst="ellipse">
            <a:avLst/>
          </a:prstGeom>
          <a:solidFill>
            <a:schemeClr val="accent6">
              <a:lumMod val="60000"/>
              <a:lumOff val="40000"/>
              <a:alpha val="5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7" name="テキスト ボックス 6">
            <a:extLst>
              <a:ext uri="{FF2B5EF4-FFF2-40B4-BE49-F238E27FC236}">
                <a16:creationId xmlns:a16="http://schemas.microsoft.com/office/drawing/2014/main" id="{F22B504C-F26D-46FF-9888-48D115F10FE3}"/>
              </a:ext>
            </a:extLst>
          </p:cNvPr>
          <p:cNvSpPr txBox="1"/>
          <p:nvPr/>
        </p:nvSpPr>
        <p:spPr>
          <a:xfrm>
            <a:off x="2059301" y="2949359"/>
            <a:ext cx="137665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法令に基づく権限行使</a:t>
            </a:r>
            <a:endPar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8" name="テキスト ボックス 7">
            <a:extLst>
              <a:ext uri="{FF2B5EF4-FFF2-40B4-BE49-F238E27FC236}">
                <a16:creationId xmlns:a16="http://schemas.microsoft.com/office/drawing/2014/main" id="{255662E5-E427-4008-9025-A41F226A25A5}"/>
              </a:ext>
            </a:extLst>
          </p:cNvPr>
          <p:cNvSpPr txBox="1"/>
          <p:nvPr/>
        </p:nvSpPr>
        <p:spPr>
          <a:xfrm>
            <a:off x="2059302" y="3625791"/>
            <a:ext cx="1296143"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地域情報の熟知や地元関係者との信頼関係を要する業務</a:t>
            </a:r>
            <a:endParaRPr kumimoji="1" lang="en-US" altLang="ja-JP"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9" name="楕円 8">
            <a:extLst>
              <a:ext uri="{FF2B5EF4-FFF2-40B4-BE49-F238E27FC236}">
                <a16:creationId xmlns:a16="http://schemas.microsoft.com/office/drawing/2014/main" id="{7201260F-A189-4547-AB36-A5D368D30B40}"/>
              </a:ext>
            </a:extLst>
          </p:cNvPr>
          <p:cNvSpPr/>
          <p:nvPr/>
        </p:nvSpPr>
        <p:spPr>
          <a:xfrm>
            <a:off x="6085449" y="4321247"/>
            <a:ext cx="3191003" cy="1899214"/>
          </a:xfrm>
          <a:prstGeom prst="ellipse">
            <a:avLst/>
          </a:prstGeom>
          <a:solidFill>
            <a:srgbClr val="FFFF00">
              <a:alpha val="1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受援調整業務</a:t>
            </a:r>
            <a:endParaRPr kumimoji="1" lang="en-US" altLang="ja-JP" sz="1800" b="0"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・保健師等支援チーム　</a:t>
            </a:r>
            <a:endParaRPr kumimoji="1" lang="en-US" altLang="ja-JP" sz="1400" b="0"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・医療等支援チーム</a:t>
            </a:r>
            <a:endParaRPr kumimoji="1" lang="en-US" altLang="ja-JP" sz="1400" b="0"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endParaRPr>
          </a:p>
        </p:txBody>
      </p:sp>
      <p:sp>
        <p:nvSpPr>
          <p:cNvPr id="10" name="楕円 9">
            <a:extLst>
              <a:ext uri="{FF2B5EF4-FFF2-40B4-BE49-F238E27FC236}">
                <a16:creationId xmlns:a16="http://schemas.microsoft.com/office/drawing/2014/main" id="{11C02E2A-04E8-4587-8D42-0D15664E7AA0}"/>
              </a:ext>
            </a:extLst>
          </p:cNvPr>
          <p:cNvSpPr/>
          <p:nvPr/>
        </p:nvSpPr>
        <p:spPr>
          <a:xfrm>
            <a:off x="8472265" y="4548951"/>
            <a:ext cx="1424663" cy="902368"/>
          </a:xfrm>
          <a:prstGeom prst="ellipse">
            <a:avLst/>
          </a:prstGeom>
          <a:solidFill>
            <a:srgbClr val="FFFF00">
              <a:alpha val="1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現地ニーズと乖離のある支援者への対応</a:t>
            </a:r>
            <a:endParaRPr kumimoji="1" lang="en-US" altLang="ja-JP"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2" name="楕円 11">
            <a:extLst>
              <a:ext uri="{FF2B5EF4-FFF2-40B4-BE49-F238E27FC236}">
                <a16:creationId xmlns:a16="http://schemas.microsoft.com/office/drawing/2014/main" id="{78D8AAC6-3F21-48B7-AC4A-94867241097F}"/>
              </a:ext>
            </a:extLst>
          </p:cNvPr>
          <p:cNvSpPr/>
          <p:nvPr/>
        </p:nvSpPr>
        <p:spPr>
          <a:xfrm>
            <a:off x="3431705" y="2343802"/>
            <a:ext cx="3240271" cy="2453350"/>
          </a:xfrm>
          <a:prstGeom prst="ellipse">
            <a:avLst/>
          </a:prstGeom>
          <a:solidFill>
            <a:srgbClr val="FFFF00">
              <a:alpha val="1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情報収集・整理</a:t>
            </a:r>
            <a:endPar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情報分析・見える化　</a:t>
            </a:r>
            <a:endPar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対策の企画</a:t>
            </a:r>
            <a:endPar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会議資料作成</a:t>
            </a:r>
            <a:endPar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議事録作成</a:t>
            </a:r>
            <a:endPar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3" name="楕円 12">
            <a:extLst>
              <a:ext uri="{FF2B5EF4-FFF2-40B4-BE49-F238E27FC236}">
                <a16:creationId xmlns:a16="http://schemas.microsoft.com/office/drawing/2014/main" id="{A4573559-8EE8-4227-B07F-CD283ED99818}"/>
              </a:ext>
            </a:extLst>
          </p:cNvPr>
          <p:cNvSpPr/>
          <p:nvPr/>
        </p:nvSpPr>
        <p:spPr>
          <a:xfrm>
            <a:off x="4007769" y="4842298"/>
            <a:ext cx="2447815" cy="902368"/>
          </a:xfrm>
          <a:prstGeom prst="ellipse">
            <a:avLst/>
          </a:prstGeom>
          <a:solidFill>
            <a:srgbClr val="FFFF00">
              <a:alpha val="1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リエゾン業務</a:t>
            </a:r>
            <a:endPar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4" name="楕円 13">
            <a:extLst>
              <a:ext uri="{FF2B5EF4-FFF2-40B4-BE49-F238E27FC236}">
                <a16:creationId xmlns:a16="http://schemas.microsoft.com/office/drawing/2014/main" id="{CB33309D-AFA5-4CB4-831C-06B21AC1CE62}"/>
              </a:ext>
            </a:extLst>
          </p:cNvPr>
          <p:cNvSpPr/>
          <p:nvPr/>
        </p:nvSpPr>
        <p:spPr>
          <a:xfrm>
            <a:off x="6368524" y="3441429"/>
            <a:ext cx="2874419" cy="451184"/>
          </a:xfrm>
          <a:prstGeom prst="ellipse">
            <a:avLst/>
          </a:prstGeom>
          <a:solidFill>
            <a:srgbClr val="FFFF00">
              <a:alpha val="1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職員健康管理支援</a:t>
            </a:r>
            <a:endParaRPr kumimoji="1" lang="en-US" altLang="ja-JP" sz="1800" b="0"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endParaRPr>
          </a:p>
        </p:txBody>
      </p:sp>
      <p:sp>
        <p:nvSpPr>
          <p:cNvPr id="15" name="四角形: 角を丸くする 14">
            <a:extLst>
              <a:ext uri="{FF2B5EF4-FFF2-40B4-BE49-F238E27FC236}">
                <a16:creationId xmlns:a16="http://schemas.microsoft.com/office/drawing/2014/main" id="{433F323E-AB8D-4AE8-9470-0E196B7A2391}"/>
              </a:ext>
            </a:extLst>
          </p:cNvPr>
          <p:cNvSpPr/>
          <p:nvPr/>
        </p:nvSpPr>
        <p:spPr>
          <a:xfrm>
            <a:off x="2567609" y="1258957"/>
            <a:ext cx="2108948" cy="747596"/>
          </a:xfrm>
          <a:prstGeom prst="roundRect">
            <a:avLst/>
          </a:prstGeom>
          <a:solidFill>
            <a:srgbClr val="0000FF">
              <a:alpha val="6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被災都道府県等</a:t>
            </a:r>
            <a:endParaRPr kumimoji="1" lang="en-US" altLang="ja-JP" sz="20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の職員</a:t>
            </a:r>
          </a:p>
        </p:txBody>
      </p:sp>
      <p:sp>
        <p:nvSpPr>
          <p:cNvPr id="16" name="四角形: 角を丸くする 15">
            <a:extLst>
              <a:ext uri="{FF2B5EF4-FFF2-40B4-BE49-F238E27FC236}">
                <a16:creationId xmlns:a16="http://schemas.microsoft.com/office/drawing/2014/main" id="{892D56FB-CE6E-4DE2-A2D2-12F6B158BCD0}"/>
              </a:ext>
            </a:extLst>
          </p:cNvPr>
          <p:cNvSpPr/>
          <p:nvPr/>
        </p:nvSpPr>
        <p:spPr>
          <a:xfrm>
            <a:off x="6601863" y="1221239"/>
            <a:ext cx="1962256" cy="667732"/>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DHEAT</a:t>
            </a:r>
            <a:r>
              <a:rPr kumimoji="1" lang="ja-JP" altLang="en-US" sz="20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構成員</a:t>
            </a:r>
          </a:p>
        </p:txBody>
      </p:sp>
      <p:cxnSp>
        <p:nvCxnSpPr>
          <p:cNvPr id="18" name="直線矢印コネクタ 17">
            <a:extLst>
              <a:ext uri="{FF2B5EF4-FFF2-40B4-BE49-F238E27FC236}">
                <a16:creationId xmlns:a16="http://schemas.microsoft.com/office/drawing/2014/main" id="{E3B7D6BB-02ED-443C-8D4E-06C28EE5558D}"/>
              </a:ext>
            </a:extLst>
          </p:cNvPr>
          <p:cNvCxnSpPr>
            <a:cxnSpLocks/>
            <a:stCxn id="19" idx="1"/>
          </p:cNvCxnSpPr>
          <p:nvPr/>
        </p:nvCxnSpPr>
        <p:spPr>
          <a:xfrm flipH="1">
            <a:off x="9625411" y="4810561"/>
            <a:ext cx="798076" cy="260243"/>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19" name="テキスト ボックス 18">
            <a:extLst>
              <a:ext uri="{FF2B5EF4-FFF2-40B4-BE49-F238E27FC236}">
                <a16:creationId xmlns:a16="http://schemas.microsoft.com/office/drawing/2014/main" id="{346DF10B-44DB-4CBE-98A7-B5A080564E20}"/>
              </a:ext>
            </a:extLst>
          </p:cNvPr>
          <p:cNvSpPr txBox="1"/>
          <p:nvPr/>
        </p:nvSpPr>
        <p:spPr>
          <a:xfrm>
            <a:off x="10423487" y="4548951"/>
            <a:ext cx="127373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部外者の方がやりやすい</a:t>
            </a:r>
          </a:p>
        </p:txBody>
      </p:sp>
      <p:sp>
        <p:nvSpPr>
          <p:cNvPr id="20" name="テキスト ボックス 19">
            <a:extLst>
              <a:ext uri="{FF2B5EF4-FFF2-40B4-BE49-F238E27FC236}">
                <a16:creationId xmlns:a16="http://schemas.microsoft.com/office/drawing/2014/main" id="{A2F17147-980F-49F6-BC42-B797E8C5F9B7}"/>
              </a:ext>
            </a:extLst>
          </p:cNvPr>
          <p:cNvSpPr txBox="1"/>
          <p:nvPr/>
        </p:nvSpPr>
        <p:spPr>
          <a:xfrm>
            <a:off x="5951095" y="6242679"/>
            <a:ext cx="305951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部外者のことは部外者でも可</a:t>
            </a:r>
          </a:p>
        </p:txBody>
      </p:sp>
      <p:cxnSp>
        <p:nvCxnSpPr>
          <p:cNvPr id="21" name="直線矢印コネクタ 20">
            <a:extLst>
              <a:ext uri="{FF2B5EF4-FFF2-40B4-BE49-F238E27FC236}">
                <a16:creationId xmlns:a16="http://schemas.microsoft.com/office/drawing/2014/main" id="{0CB27E46-7B4F-4690-A4B4-6F61D1BB13F7}"/>
              </a:ext>
            </a:extLst>
          </p:cNvPr>
          <p:cNvCxnSpPr>
            <a:cxnSpLocks/>
            <a:stCxn id="20" idx="0"/>
          </p:cNvCxnSpPr>
          <p:nvPr/>
        </p:nvCxnSpPr>
        <p:spPr>
          <a:xfrm flipV="1">
            <a:off x="7480854" y="5648293"/>
            <a:ext cx="763594" cy="594386"/>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23" name="テキスト ボックス 22">
            <a:extLst>
              <a:ext uri="{FF2B5EF4-FFF2-40B4-BE49-F238E27FC236}">
                <a16:creationId xmlns:a16="http://schemas.microsoft.com/office/drawing/2014/main" id="{999E9752-C673-4934-96D6-89E6A13753EA}"/>
              </a:ext>
            </a:extLst>
          </p:cNvPr>
          <p:cNvSpPr txBox="1"/>
          <p:nvPr/>
        </p:nvSpPr>
        <p:spPr>
          <a:xfrm>
            <a:off x="9184595" y="1404343"/>
            <a:ext cx="251262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第三者的に冷静になれることを活かす</a:t>
            </a:r>
          </a:p>
        </p:txBody>
      </p:sp>
      <p:cxnSp>
        <p:nvCxnSpPr>
          <p:cNvPr id="25" name="直線矢印コネクタ 24">
            <a:extLst>
              <a:ext uri="{FF2B5EF4-FFF2-40B4-BE49-F238E27FC236}">
                <a16:creationId xmlns:a16="http://schemas.microsoft.com/office/drawing/2014/main" id="{0F1171C9-0524-4019-A67F-D4A43D1B7192}"/>
              </a:ext>
            </a:extLst>
          </p:cNvPr>
          <p:cNvCxnSpPr/>
          <p:nvPr/>
        </p:nvCxnSpPr>
        <p:spPr>
          <a:xfrm flipH="1">
            <a:off x="9030174" y="1916832"/>
            <a:ext cx="378195" cy="576064"/>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26" name="テキスト ボックス 25">
            <a:extLst>
              <a:ext uri="{FF2B5EF4-FFF2-40B4-BE49-F238E27FC236}">
                <a16:creationId xmlns:a16="http://schemas.microsoft.com/office/drawing/2014/main" id="{B5FD3DB9-771D-4BBB-919F-7D1AAE5DF6B4}"/>
              </a:ext>
            </a:extLst>
          </p:cNvPr>
          <p:cNvSpPr txBox="1"/>
          <p:nvPr/>
        </p:nvSpPr>
        <p:spPr>
          <a:xfrm>
            <a:off x="4590483" y="728266"/>
            <a:ext cx="301103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地域情報を熟知している職員</a:t>
            </a:r>
            <a:endPar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と一緒に作業</a:t>
            </a:r>
          </a:p>
        </p:txBody>
      </p:sp>
      <p:cxnSp>
        <p:nvCxnSpPr>
          <p:cNvPr id="28" name="直線矢印コネクタ 27">
            <a:extLst>
              <a:ext uri="{FF2B5EF4-FFF2-40B4-BE49-F238E27FC236}">
                <a16:creationId xmlns:a16="http://schemas.microsoft.com/office/drawing/2014/main" id="{BE1A5F1B-6B7D-400F-AAA6-206243B80597}"/>
              </a:ext>
            </a:extLst>
          </p:cNvPr>
          <p:cNvCxnSpPr>
            <a:cxnSpLocks/>
          </p:cNvCxnSpPr>
          <p:nvPr/>
        </p:nvCxnSpPr>
        <p:spPr>
          <a:xfrm flipH="1">
            <a:off x="5194901" y="1369610"/>
            <a:ext cx="102131" cy="1123287"/>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29" name="テキスト ボックス 28">
            <a:extLst>
              <a:ext uri="{FF2B5EF4-FFF2-40B4-BE49-F238E27FC236}">
                <a16:creationId xmlns:a16="http://schemas.microsoft.com/office/drawing/2014/main" id="{B5CE771D-D76C-4846-B61D-8E16D07EBE35}"/>
              </a:ext>
            </a:extLst>
          </p:cNvPr>
          <p:cNvSpPr txBox="1"/>
          <p:nvPr/>
        </p:nvSpPr>
        <p:spPr>
          <a:xfrm>
            <a:off x="1278295" y="5918402"/>
            <a:ext cx="272947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職員が顔つなぎをした上で連絡調整業務を担う</a:t>
            </a:r>
          </a:p>
        </p:txBody>
      </p:sp>
      <p:cxnSp>
        <p:nvCxnSpPr>
          <p:cNvPr id="31" name="直線矢印コネクタ 30">
            <a:extLst>
              <a:ext uri="{FF2B5EF4-FFF2-40B4-BE49-F238E27FC236}">
                <a16:creationId xmlns:a16="http://schemas.microsoft.com/office/drawing/2014/main" id="{F252562B-1225-46DC-A1C1-A836063DD9C9}"/>
              </a:ext>
            </a:extLst>
          </p:cNvPr>
          <p:cNvCxnSpPr/>
          <p:nvPr/>
        </p:nvCxnSpPr>
        <p:spPr>
          <a:xfrm flipV="1">
            <a:off x="3575720" y="5229200"/>
            <a:ext cx="864096" cy="1030932"/>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33" name="直線矢印コネクタ 32">
            <a:extLst>
              <a:ext uri="{FF2B5EF4-FFF2-40B4-BE49-F238E27FC236}">
                <a16:creationId xmlns:a16="http://schemas.microsoft.com/office/drawing/2014/main" id="{1DDE9299-A270-4BE6-8CC9-BFE69A65B4B3}"/>
              </a:ext>
            </a:extLst>
          </p:cNvPr>
          <p:cNvCxnSpPr>
            <a:cxnSpLocks/>
          </p:cNvCxnSpPr>
          <p:nvPr/>
        </p:nvCxnSpPr>
        <p:spPr>
          <a:xfrm>
            <a:off x="2185374" y="2343803"/>
            <a:ext cx="382234" cy="68375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6" name="テキスト ボックス 35">
            <a:extLst>
              <a:ext uri="{FF2B5EF4-FFF2-40B4-BE49-F238E27FC236}">
                <a16:creationId xmlns:a16="http://schemas.microsoft.com/office/drawing/2014/main" id="{8F39F26F-8DA8-4BEC-BE99-24385FBCDBBA}"/>
              </a:ext>
            </a:extLst>
          </p:cNvPr>
          <p:cNvSpPr txBox="1"/>
          <p:nvPr/>
        </p:nvSpPr>
        <p:spPr>
          <a:xfrm>
            <a:off x="1065663" y="1931067"/>
            <a:ext cx="181671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部外者では代行できない</a:t>
            </a:r>
          </a:p>
        </p:txBody>
      </p:sp>
      <p:cxnSp>
        <p:nvCxnSpPr>
          <p:cNvPr id="30" name="直線矢印コネクタ 29">
            <a:extLst>
              <a:ext uri="{FF2B5EF4-FFF2-40B4-BE49-F238E27FC236}">
                <a16:creationId xmlns:a16="http://schemas.microsoft.com/office/drawing/2014/main" id="{3D09E83E-EA60-486B-80A6-55DED09B88DA}"/>
              </a:ext>
            </a:extLst>
          </p:cNvPr>
          <p:cNvCxnSpPr>
            <a:cxnSpLocks/>
            <a:endCxn id="14" idx="7"/>
          </p:cNvCxnSpPr>
          <p:nvPr/>
        </p:nvCxnSpPr>
        <p:spPr>
          <a:xfrm flipH="1">
            <a:off x="8821994" y="1932815"/>
            <a:ext cx="745859" cy="1574689"/>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32" name="楕円 31">
            <a:extLst>
              <a:ext uri="{FF2B5EF4-FFF2-40B4-BE49-F238E27FC236}">
                <a16:creationId xmlns:a16="http://schemas.microsoft.com/office/drawing/2014/main" id="{222B596D-C072-4D5D-8801-DD849DEC4A91}"/>
              </a:ext>
            </a:extLst>
          </p:cNvPr>
          <p:cNvSpPr/>
          <p:nvPr/>
        </p:nvSpPr>
        <p:spPr>
          <a:xfrm>
            <a:off x="7464153" y="3852613"/>
            <a:ext cx="2845545" cy="601866"/>
          </a:xfrm>
          <a:prstGeom prst="ellipse">
            <a:avLst/>
          </a:prstGeom>
          <a:solidFill>
            <a:srgbClr val="FFFF00">
              <a:alpha val="1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応援元からの</a:t>
            </a:r>
            <a:endParaRPr kumimoji="1" lang="en-US" altLang="ja-JP"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後方支援の調達</a:t>
            </a:r>
            <a:endParaRPr kumimoji="1" lang="en-US" altLang="ja-JP"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cxnSp>
        <p:nvCxnSpPr>
          <p:cNvPr id="34" name="直線矢印コネクタ 33">
            <a:extLst>
              <a:ext uri="{FF2B5EF4-FFF2-40B4-BE49-F238E27FC236}">
                <a16:creationId xmlns:a16="http://schemas.microsoft.com/office/drawing/2014/main" id="{F9A216E7-ABD1-4D4F-BC87-5B044EEBFA9E}"/>
              </a:ext>
            </a:extLst>
          </p:cNvPr>
          <p:cNvCxnSpPr>
            <a:cxnSpLocks/>
            <a:stCxn id="19" idx="0"/>
          </p:cNvCxnSpPr>
          <p:nvPr/>
        </p:nvCxnSpPr>
        <p:spPr>
          <a:xfrm flipH="1" flipV="1">
            <a:off x="10010719" y="4086757"/>
            <a:ext cx="1049633" cy="462194"/>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3" name="正方形/長方形 2">
            <a:extLst>
              <a:ext uri="{FF2B5EF4-FFF2-40B4-BE49-F238E27FC236}">
                <a16:creationId xmlns:a16="http://schemas.microsoft.com/office/drawing/2014/main" id="{673218EF-4F69-450C-843B-629775DD0B3F}"/>
              </a:ext>
            </a:extLst>
          </p:cNvPr>
          <p:cNvSpPr/>
          <p:nvPr/>
        </p:nvSpPr>
        <p:spPr>
          <a:xfrm>
            <a:off x="9010613" y="6128892"/>
            <a:ext cx="3236467"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※1</a:t>
            </a:r>
            <a:r>
              <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平成</a:t>
            </a:r>
            <a:r>
              <a:rPr kumimoji="1" lang="en-US" altLang="ja-JP"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29</a:t>
            </a:r>
            <a:r>
              <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年</a:t>
            </a:r>
            <a:r>
              <a:rPr kumimoji="1" lang="en-US" altLang="ja-JP"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7</a:t>
            </a:r>
            <a:r>
              <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月</a:t>
            </a:r>
            <a:r>
              <a:rPr kumimoji="1" lang="en-US" altLang="ja-JP"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5</a:t>
            </a:r>
            <a:r>
              <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日付、厚生労働省大臣官房厚生科学課長他部局長通知「大規模災害時の保健医療活動に係る体制整備について」</a:t>
            </a:r>
          </a:p>
        </p:txBody>
      </p:sp>
      <p:sp>
        <p:nvSpPr>
          <p:cNvPr id="11" name="楕円 10">
            <a:extLst>
              <a:ext uri="{FF2B5EF4-FFF2-40B4-BE49-F238E27FC236}">
                <a16:creationId xmlns:a16="http://schemas.microsoft.com/office/drawing/2014/main" id="{68954FC7-BD4E-4270-AE84-B6DEC1FEE57B}"/>
              </a:ext>
            </a:extLst>
          </p:cNvPr>
          <p:cNvSpPr/>
          <p:nvPr/>
        </p:nvSpPr>
        <p:spPr>
          <a:xfrm>
            <a:off x="5843972" y="1934240"/>
            <a:ext cx="3723880" cy="1527995"/>
          </a:xfrm>
          <a:prstGeom prst="ellipse">
            <a:avLst/>
          </a:prstGeom>
          <a:solidFill>
            <a:srgbClr val="FFFF00">
              <a:alpha val="1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第三者的に俯瞰</a:t>
            </a:r>
            <a:endParaRPr kumimoji="1" lang="en-US" altLang="ja-JP" sz="18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05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指揮調整業務点検項目確認</a:t>
            </a:r>
            <a:endParaRPr kumimoji="1" lang="en-US" altLang="ja-JP" sz="16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ロードマップの作成</a:t>
            </a:r>
            <a:endParaRPr kumimoji="1" lang="en-US" altLang="ja-JP" sz="18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35" name="テキスト ボックス 34"/>
          <p:cNvSpPr txBox="1"/>
          <p:nvPr/>
        </p:nvSpPr>
        <p:spPr>
          <a:xfrm>
            <a:off x="10723600" y="169778"/>
            <a:ext cx="1298902" cy="584775"/>
          </a:xfrm>
          <a:prstGeom prst="rect">
            <a:avLst/>
          </a:prstGeom>
          <a:solidFill>
            <a:schemeClr val="bg1"/>
          </a:solidFill>
          <a:ln w="12700">
            <a:solidFill>
              <a:schemeClr val="accent1"/>
            </a:solidFill>
          </a:ln>
        </p:spPr>
        <p:txBody>
          <a:bodyPr wrap="square" rtlCol="0" anchor="ctr">
            <a:spAutoFit/>
          </a:bodyPr>
          <a:lstStyle/>
          <a:p>
            <a:pPr algn="ctr"/>
            <a:r>
              <a:rPr kumimoji="1" lang="ja-JP" altLang="en-US" sz="1600" dirty="0">
                <a:solidFill>
                  <a:srgbClr val="0000FF"/>
                </a:solidFill>
                <a:latin typeface="HG創英角ﾎﾟｯﾌﾟ体" panose="040B0A09000000000000" pitchFamily="49" charset="-128"/>
                <a:ea typeface="HG創英角ﾎﾟｯﾌﾟ体" panose="040B0A09000000000000" pitchFamily="49" charset="-128"/>
              </a:rPr>
              <a:t>マニュアル</a:t>
            </a:r>
            <a:r>
              <a:rPr kumimoji="1" lang="en-US" altLang="ja-JP" sz="1600" dirty="0">
                <a:solidFill>
                  <a:srgbClr val="0000FF"/>
                </a:solidFill>
                <a:latin typeface="HG創英角ﾎﾟｯﾌﾟ体" panose="040B0A09000000000000" pitchFamily="49" charset="-128"/>
                <a:ea typeface="HG創英角ﾎﾟｯﾌﾟ体" panose="040B0A09000000000000" pitchFamily="49" charset="-128"/>
              </a:rPr>
              <a:t>P87</a:t>
            </a:r>
            <a:endParaRPr kumimoji="1" lang="ja-JP" altLang="en-US" sz="1600" dirty="0">
              <a:solidFill>
                <a:srgbClr val="0000FF"/>
              </a:solidFill>
              <a:latin typeface="HG創英角ﾎﾟｯﾌﾟ体" panose="040B0A09000000000000" pitchFamily="49" charset="-128"/>
              <a:ea typeface="HG創英角ﾎﾟｯﾌﾟ体" panose="040B0A09000000000000" pitchFamily="49" charset="-128"/>
            </a:endParaRPr>
          </a:p>
        </p:txBody>
      </p:sp>
    </p:spTree>
    <p:extLst>
      <p:ext uri="{BB962C8B-B14F-4D97-AF65-F5344CB8AC3E}">
        <p14:creationId xmlns:p14="http://schemas.microsoft.com/office/powerpoint/2010/main" val="28853513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05066" y="1368553"/>
            <a:ext cx="6369526"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 発災直後の応援・派遣要請の要否の判断</a:t>
            </a:r>
            <a:endPar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ja-JP" altLang="en-US" sz="1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応援における判断と対応</a:t>
            </a:r>
            <a:r>
              <a:rPr kumimoji="1" lang="en-US" altLang="ja-JP" sz="1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①応援の必要性（ニーズ把握・必要とする支援の特定・</a:t>
            </a:r>
            <a:endPar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人的資源の確保）</a:t>
            </a:r>
            <a:endPar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②応援の継続（モニタリング・調整）</a:t>
            </a:r>
            <a:endPar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③応援の終了（中長期支援体制の再構築）</a:t>
            </a:r>
            <a:endPar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5" name="下矢印 4"/>
          <p:cNvSpPr/>
          <p:nvPr/>
        </p:nvSpPr>
        <p:spPr>
          <a:xfrm>
            <a:off x="1084216" y="2460447"/>
            <a:ext cx="287383" cy="2743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6" name="下矢印 5"/>
          <p:cNvSpPr/>
          <p:nvPr/>
        </p:nvSpPr>
        <p:spPr>
          <a:xfrm>
            <a:off x="1084215" y="3020571"/>
            <a:ext cx="287383" cy="2743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8" name="テキスト ボックス 7"/>
          <p:cNvSpPr txBox="1"/>
          <p:nvPr/>
        </p:nvSpPr>
        <p:spPr>
          <a:xfrm>
            <a:off x="107393" y="4058862"/>
            <a:ext cx="5224262" cy="27392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ja-JP" altLang="en-US" sz="1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応援・派遣要請のための情報収集</a:t>
            </a:r>
            <a:r>
              <a:rPr kumimoji="1" lang="en-US" altLang="ja-JP" sz="1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①要請の判断のため、基本情報を収集</a:t>
            </a:r>
            <a:endPar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②派遣要請チーム数、人数の算定するため、</a:t>
            </a:r>
            <a:endPar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人的稼働状況、被災状況等を把握、分析</a:t>
            </a:r>
            <a:endPar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③時間の経過に伴い状況変化するため、随時</a:t>
            </a:r>
            <a:endPar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情報収集を行う。</a:t>
            </a:r>
            <a:endPar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t>
            </a:r>
            <a:r>
              <a:rPr kumimoji="1" lang="en-US" altLang="ja-JP" sz="1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特に保健師については、発災直後は大規模な避難所では</a:t>
            </a:r>
            <a:endParaRPr kumimoji="1" lang="en-US" altLang="ja-JP" sz="1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保健師２人以上配置</a:t>
            </a:r>
            <a:endParaRPr kumimoji="1" lang="en-US" altLang="ja-JP" sz="1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t>
            </a:r>
            <a:r>
              <a:rPr kumimoji="1" lang="en-US" altLang="ja-JP" sz="1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応援職員、応援チーム状況により、避難所巡回対応も検討</a:t>
            </a:r>
          </a:p>
        </p:txBody>
      </p:sp>
      <p:sp>
        <p:nvSpPr>
          <p:cNvPr id="2" name="テキスト ボックス 1">
            <a:extLst>
              <a:ext uri="{FF2B5EF4-FFF2-40B4-BE49-F238E27FC236}">
                <a16:creationId xmlns:a16="http://schemas.microsoft.com/office/drawing/2014/main" id="{567A909C-939C-4062-9AC5-D15B40C7D4CD}"/>
              </a:ext>
            </a:extLst>
          </p:cNvPr>
          <p:cNvSpPr txBox="1"/>
          <p:nvPr/>
        </p:nvSpPr>
        <p:spPr>
          <a:xfrm>
            <a:off x="360611" y="284496"/>
            <a:ext cx="5527723" cy="461665"/>
          </a:xfrm>
          <a:prstGeom prst="rect">
            <a:avLst/>
          </a:prstGeom>
          <a:noFill/>
          <a:ln w="15875">
            <a:solidFill>
              <a:schemeClr val="accent1">
                <a:shade val="5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Ⅱ</a:t>
            </a:r>
            <a:r>
              <a:rPr kumimoji="1" lang="ja-JP" altLang="en-US" sz="2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被災自治体からの応援・派遣要請</a:t>
            </a:r>
          </a:p>
        </p:txBody>
      </p:sp>
      <p:sp>
        <p:nvSpPr>
          <p:cNvPr id="9" name="テキスト ボックス 8"/>
          <p:cNvSpPr txBox="1"/>
          <p:nvPr/>
        </p:nvSpPr>
        <p:spPr>
          <a:xfrm>
            <a:off x="10723600" y="169778"/>
            <a:ext cx="1298902" cy="584775"/>
          </a:xfrm>
          <a:prstGeom prst="rect">
            <a:avLst/>
          </a:prstGeom>
          <a:solidFill>
            <a:schemeClr val="bg1"/>
          </a:solidFill>
          <a:ln w="12700">
            <a:solidFill>
              <a:schemeClr val="accent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00FF"/>
                </a:solidFill>
                <a:effectLst/>
                <a:uLnTx/>
                <a:uFillTx/>
                <a:latin typeface="HG創英角ﾎﾟｯﾌﾟ体" panose="040B0A09000000000000" pitchFamily="49" charset="-128"/>
                <a:ea typeface="HG創英角ﾎﾟｯﾌﾟ体" panose="040B0A09000000000000" pitchFamily="49" charset="-128"/>
                <a:cs typeface="+mn-cs"/>
              </a:rPr>
              <a:t>マニュアル</a:t>
            </a:r>
            <a:r>
              <a:rPr kumimoji="1" lang="en-US" altLang="ja-JP" sz="1600" b="0" i="0" u="none" strike="noStrike" kern="1200" cap="none" spc="0" normalizeH="0" baseline="0" noProof="0" dirty="0">
                <a:ln>
                  <a:noFill/>
                </a:ln>
                <a:solidFill>
                  <a:srgbClr val="0000FF"/>
                </a:solidFill>
                <a:effectLst/>
                <a:uLnTx/>
                <a:uFillTx/>
                <a:latin typeface="HG創英角ﾎﾟｯﾌﾟ体" panose="040B0A09000000000000" pitchFamily="49" charset="-128"/>
                <a:ea typeface="HG創英角ﾎﾟｯﾌﾟ体" panose="040B0A09000000000000" pitchFamily="49" charset="-128"/>
                <a:cs typeface="+mn-cs"/>
              </a:rPr>
              <a:t>P87</a:t>
            </a:r>
            <a:r>
              <a:rPr kumimoji="1" lang="ja-JP" altLang="en-US" sz="1600" b="0" i="0" u="none" strike="noStrike" kern="1200" cap="none" spc="0" normalizeH="0" baseline="0" noProof="0" dirty="0">
                <a:ln>
                  <a:noFill/>
                </a:ln>
                <a:solidFill>
                  <a:srgbClr val="0000FF"/>
                </a:solidFill>
                <a:effectLst/>
                <a:uLnTx/>
                <a:uFillTx/>
                <a:latin typeface="HG創英角ﾎﾟｯﾌﾟ体" panose="040B0A09000000000000" pitchFamily="49" charset="-128"/>
                <a:ea typeface="HG創英角ﾎﾟｯﾌﾟ体" panose="040B0A09000000000000" pitchFamily="49" charset="-128"/>
                <a:cs typeface="+mn-cs"/>
              </a:rPr>
              <a:t>～</a:t>
            </a:r>
            <a:r>
              <a:rPr kumimoji="1" lang="en-US" altLang="ja-JP" sz="1600" b="0" i="0" u="none" strike="noStrike" kern="1200" cap="none" spc="0" normalizeH="0" baseline="0" noProof="0" dirty="0">
                <a:ln>
                  <a:noFill/>
                </a:ln>
                <a:solidFill>
                  <a:srgbClr val="0000FF"/>
                </a:solidFill>
                <a:effectLst/>
                <a:uLnTx/>
                <a:uFillTx/>
                <a:latin typeface="HG創英角ﾎﾟｯﾌﾟ体" panose="040B0A09000000000000" pitchFamily="49" charset="-128"/>
                <a:ea typeface="HG創英角ﾎﾟｯﾌﾟ体" panose="040B0A09000000000000" pitchFamily="49" charset="-128"/>
                <a:cs typeface="+mn-cs"/>
              </a:rPr>
              <a:t>P89</a:t>
            </a:r>
            <a:endParaRPr kumimoji="1" lang="ja-JP" altLang="en-US" sz="1600" b="0" i="0" u="none" strike="noStrike" kern="1200" cap="none" spc="0" normalizeH="0" baseline="0" noProof="0" dirty="0">
              <a:ln>
                <a:noFill/>
              </a:ln>
              <a:solidFill>
                <a:srgbClr val="0000FF"/>
              </a:solidFill>
              <a:effectLst/>
              <a:uLnTx/>
              <a:uFillTx/>
              <a:latin typeface="HG創英角ﾎﾟｯﾌﾟ体" panose="040B0A09000000000000" pitchFamily="49" charset="-128"/>
              <a:ea typeface="HG創英角ﾎﾟｯﾌﾟ体" panose="040B0A09000000000000" pitchFamily="49" charset="-128"/>
              <a:cs typeface="+mn-cs"/>
            </a:endParaRPr>
          </a:p>
        </p:txBody>
      </p:sp>
      <p:sp>
        <p:nvSpPr>
          <p:cNvPr id="10" name="四角形: 角を丸くする 9">
            <a:extLst>
              <a:ext uri="{FF2B5EF4-FFF2-40B4-BE49-F238E27FC236}">
                <a16:creationId xmlns:a16="http://schemas.microsoft.com/office/drawing/2014/main" id="{E750FD61-97E8-464C-A85C-0395610A224F}"/>
              </a:ext>
            </a:extLst>
          </p:cNvPr>
          <p:cNvSpPr/>
          <p:nvPr/>
        </p:nvSpPr>
        <p:spPr>
          <a:xfrm>
            <a:off x="6244896" y="1048315"/>
            <a:ext cx="5674299" cy="1933460"/>
          </a:xfrm>
          <a:prstGeom prst="roundRect">
            <a:avLst/>
          </a:prstGeom>
          <a:solidFill>
            <a:sysClr val="window" lastClr="FFFFFF"/>
          </a:solidFill>
          <a:ln w="12700" cap="flat" cmpd="sng" algn="ctr">
            <a:solidFill>
              <a:srgbClr val="A5A5A5"/>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○被害状況（死者数、負傷者数、被害家屋数、ライフラインの状況等）</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○被災地保健所や被災地市町村における保健衛生職員の被災状況や参集状況</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（被災前の職員の出勤状況と職位や経験年数等を踏まえること）</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○地域の医療機関の稼働状況等の医療提供状況</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○避難所、救護所、福祉避難所などの設置状況や避難状況</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Times New Roman" panose="02020603050405020304" pitchFamily="18" charset="0"/>
              </a:rPr>
              <a:t>〇要援護者の避難状況及び、在宅要援護者の状況</a:t>
            </a:r>
            <a:endParaRPr kumimoji="1" lang="ja-JP" altLang="en-US" sz="105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endParaRPr>
          </a:p>
        </p:txBody>
      </p:sp>
      <p:sp>
        <p:nvSpPr>
          <p:cNvPr id="11" name="四角形: 角を丸くする 10">
            <a:extLst>
              <a:ext uri="{FF2B5EF4-FFF2-40B4-BE49-F238E27FC236}">
                <a16:creationId xmlns:a16="http://schemas.microsoft.com/office/drawing/2014/main" id="{B48DC8E6-1C60-43BF-95CF-C4603727BC76}"/>
              </a:ext>
            </a:extLst>
          </p:cNvPr>
          <p:cNvSpPr/>
          <p:nvPr/>
        </p:nvSpPr>
        <p:spPr>
          <a:xfrm>
            <a:off x="5888334" y="3876226"/>
            <a:ext cx="6134168" cy="2486365"/>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2" name="四角形: 角を丸くする 11">
            <a:extLst>
              <a:ext uri="{FF2B5EF4-FFF2-40B4-BE49-F238E27FC236}">
                <a16:creationId xmlns:a16="http://schemas.microsoft.com/office/drawing/2014/main" id="{E6AC3F03-B02C-4653-B195-1F9865A1A9C5}"/>
              </a:ext>
            </a:extLst>
          </p:cNvPr>
          <p:cNvSpPr/>
          <p:nvPr/>
        </p:nvSpPr>
        <p:spPr>
          <a:xfrm>
            <a:off x="5967663" y="4058862"/>
            <a:ext cx="2902223" cy="222874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・保健・福祉など在宅ケアに関連する各機関の稼働状況</a:t>
            </a:r>
            <a:endParaRPr kumimoji="1" lang="ja-JP" altLang="en-US" sz="1400" b="0" i="0" u="none" strike="noStrike" kern="1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・応援・派遣保健師等に期待する役割及び必要となる保健衛生職員の稼働量（人数、時間等）</a:t>
            </a:r>
            <a:endParaRPr kumimoji="1" lang="ja-JP" altLang="en-US" sz="1400" b="0" i="0" u="none" strike="noStrike" kern="1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・具体的業務内容や活動体制、勤務体制</a:t>
            </a:r>
            <a:endParaRPr kumimoji="1" lang="ja-JP" altLang="en-US" sz="1400" b="0" i="0" u="none" strike="noStrike" kern="1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・道路、交通状況などの地理的状況</a:t>
            </a:r>
            <a:endParaRPr kumimoji="1" lang="ja-JP" altLang="en-US" sz="1400" b="0" i="0" u="none" strike="noStrike" kern="1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13" name="四角形: 角を丸くする 12">
            <a:extLst>
              <a:ext uri="{FF2B5EF4-FFF2-40B4-BE49-F238E27FC236}">
                <a16:creationId xmlns:a16="http://schemas.microsoft.com/office/drawing/2014/main" id="{0A78290B-5A36-41F1-8DAB-617A5AF31262}"/>
              </a:ext>
            </a:extLst>
          </p:cNvPr>
          <p:cNvSpPr/>
          <p:nvPr/>
        </p:nvSpPr>
        <p:spPr>
          <a:xfrm>
            <a:off x="9076623" y="4058860"/>
            <a:ext cx="2902223" cy="2228741"/>
          </a:xfrm>
          <a:prstGeom prst="roundRect">
            <a:avLst/>
          </a:prstGeom>
          <a:solidFill>
            <a:schemeClr val="bg1"/>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・被災都道府県内の応援による業務補完の可否</a:t>
            </a:r>
            <a:endParaRPr kumimoji="1" lang="ja-JP" altLang="en-US"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・負傷者、後期高齢者数など医療の需要と供給バランス</a:t>
            </a:r>
            <a:endParaRPr kumimoji="1" lang="ja-JP" altLang="en-US"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・避難所及び避難者数など保健の需要と供給バランス</a:t>
            </a:r>
            <a:endParaRPr kumimoji="1" lang="ja-JP" altLang="en-US"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・激甚災害に指定されているか（派遣にかかる費用負担の考慮）</a:t>
            </a:r>
            <a:endParaRPr kumimoji="1" lang="ja-JP" altLang="en-US"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14" name="正方形/長方形 13">
            <a:extLst>
              <a:ext uri="{FF2B5EF4-FFF2-40B4-BE49-F238E27FC236}">
                <a16:creationId xmlns:a16="http://schemas.microsoft.com/office/drawing/2014/main" id="{9D7A7424-81E0-4753-9C32-36EAEC05488A}"/>
              </a:ext>
            </a:extLst>
          </p:cNvPr>
          <p:cNvSpPr/>
          <p:nvPr/>
        </p:nvSpPr>
        <p:spPr>
          <a:xfrm>
            <a:off x="9320970" y="6399932"/>
            <a:ext cx="2460625" cy="288290"/>
          </a:xfrm>
          <a:prstGeom prst="rect">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sz="1800" b="0" i="0" u="none" strike="noStrike" kern="1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Times New Roman" panose="02020603050405020304" pitchFamily="18" charset="0"/>
              </a:rPr>
              <a:t>DHEAT</a:t>
            </a:r>
            <a:r>
              <a:rPr kumimoji="1" lang="ja-JP" altLang="en-US" sz="1800" b="0" i="0" u="none" strike="noStrike" kern="1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Times New Roman" panose="02020603050405020304" pitchFamily="18" charset="0"/>
              </a:rPr>
              <a:t>派遣要請</a:t>
            </a:r>
            <a:r>
              <a:rPr kumimoji="1" lang="en-US" sz="18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endParaRPr kumimoji="1" lang="ja-JP" altLang="en-US" sz="18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15" name="正方形/長方形 14">
            <a:extLst>
              <a:ext uri="{FF2B5EF4-FFF2-40B4-BE49-F238E27FC236}">
                <a16:creationId xmlns:a16="http://schemas.microsoft.com/office/drawing/2014/main" id="{6A2CEEA1-DB8B-4558-B7E8-9723B2345C70}"/>
              </a:ext>
            </a:extLst>
          </p:cNvPr>
          <p:cNvSpPr/>
          <p:nvPr/>
        </p:nvSpPr>
        <p:spPr>
          <a:xfrm>
            <a:off x="6096000" y="6362591"/>
            <a:ext cx="2460625" cy="2882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sng" strike="noStrike" kern="100" cap="none" spc="0" normalizeH="0" baseline="0" noProof="0" dirty="0">
                <a:ln>
                  <a:noFill/>
                </a:ln>
                <a:solidFill>
                  <a:srgbClr val="008080"/>
                </a:solidFill>
                <a:effectLst/>
                <a:uLnTx/>
                <a:uFillTx/>
                <a:latin typeface="游ゴシック" panose="020F0502020204030204"/>
                <a:ea typeface="ＭＳ ゴシック" panose="020B0609070205080204" pitchFamily="49" charset="-128"/>
                <a:cs typeface="Times New Roman" panose="02020603050405020304" pitchFamily="18" charset="0"/>
              </a:rPr>
              <a:t>等</a:t>
            </a:r>
            <a:r>
              <a:rPr kumimoji="1" lang="ja-JP" altLang="en-US" sz="1800" b="1" i="0" u="none" strike="noStrike" kern="1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Times New Roman" panose="02020603050405020304" pitchFamily="18" charset="0"/>
              </a:rPr>
              <a:t>チーム派遣要請</a:t>
            </a:r>
          </a:p>
        </p:txBody>
      </p:sp>
      <p:sp>
        <p:nvSpPr>
          <p:cNvPr id="16" name="四角形: 角を丸くする 15">
            <a:extLst>
              <a:ext uri="{FF2B5EF4-FFF2-40B4-BE49-F238E27FC236}">
                <a16:creationId xmlns:a16="http://schemas.microsoft.com/office/drawing/2014/main" id="{BC81FD02-1E0C-4E39-B2EA-16A99F77E287}"/>
              </a:ext>
            </a:extLst>
          </p:cNvPr>
          <p:cNvSpPr/>
          <p:nvPr/>
        </p:nvSpPr>
        <p:spPr>
          <a:xfrm>
            <a:off x="7576339" y="3676877"/>
            <a:ext cx="3326685" cy="372110"/>
          </a:xfrm>
          <a:prstGeom prst="roundRect">
            <a:avLst/>
          </a:prstGeom>
          <a:solidFill>
            <a:schemeClr val="accent1">
              <a:lumMod val="50000"/>
            </a:schemeClr>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Times New Roman" panose="02020603050405020304" pitchFamily="18" charset="0"/>
              </a:rPr>
              <a:t>派遣要請チーム数、人数の算定</a:t>
            </a:r>
            <a:endParaRPr kumimoji="1" lang="ja-JP" altLang="en-US" sz="18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17" name="四角形: 角を丸くする 16">
            <a:extLst>
              <a:ext uri="{FF2B5EF4-FFF2-40B4-BE49-F238E27FC236}">
                <a16:creationId xmlns:a16="http://schemas.microsoft.com/office/drawing/2014/main" id="{F1E76D0F-4434-4744-A564-82F0F76E53F3}"/>
              </a:ext>
            </a:extLst>
          </p:cNvPr>
          <p:cNvSpPr/>
          <p:nvPr/>
        </p:nvSpPr>
        <p:spPr>
          <a:xfrm>
            <a:off x="7755765" y="3176274"/>
            <a:ext cx="2967835" cy="312000"/>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応援・派遣要請の要否判断</a:t>
            </a:r>
            <a:endParaRPr kumimoji="1" lang="ja-JP" altLang="en-US" sz="1800" b="0" i="0" u="none" strike="noStrike" kern="1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18" name="正方形/長方形 17">
            <a:extLst>
              <a:ext uri="{FF2B5EF4-FFF2-40B4-BE49-F238E27FC236}">
                <a16:creationId xmlns:a16="http://schemas.microsoft.com/office/drawing/2014/main" id="{FC157F3F-0A83-43C0-AC07-E876A6081471}"/>
              </a:ext>
            </a:extLst>
          </p:cNvPr>
          <p:cNvSpPr/>
          <p:nvPr/>
        </p:nvSpPr>
        <p:spPr>
          <a:xfrm>
            <a:off x="7960247" y="811566"/>
            <a:ext cx="2426970" cy="362523"/>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00" cap="none" spc="0" normalizeH="0" baseline="0" noProof="0" dirty="0">
                <a:ln>
                  <a:noFill/>
                </a:ln>
                <a:solidFill>
                  <a:prstClr val="white"/>
                </a:solidFill>
                <a:effectLst/>
                <a:uLnTx/>
                <a:uFillTx/>
                <a:latin typeface="游ゴシック" panose="020F0502020204030204"/>
                <a:ea typeface="ＭＳ ゴシック" panose="020B0609070205080204" pitchFamily="49" charset="-128"/>
                <a:cs typeface="Times New Roman" panose="02020603050405020304" pitchFamily="18" charset="0"/>
              </a:rPr>
              <a:t>基本情報</a:t>
            </a:r>
            <a:endParaRPr kumimoji="1" lang="ja-JP" altLang="en-US" sz="1800" b="0" i="0" u="none" strike="noStrike" kern="100" cap="none" spc="0" normalizeH="0" baseline="0" noProof="0" dirty="0">
              <a:ln>
                <a:noFill/>
              </a:ln>
              <a:solidFill>
                <a:prstClr val="white"/>
              </a:solidFill>
              <a:effectLst/>
              <a:uLnTx/>
              <a:uFillTx/>
              <a:latin typeface="游ゴシック" panose="020F0502020204030204"/>
              <a:ea typeface="游明朝" panose="02020400000000000000" pitchFamily="18" charset="-128"/>
              <a:cs typeface="Times New Roman" panose="02020603050405020304" pitchFamily="18" charset="0"/>
            </a:endParaRPr>
          </a:p>
        </p:txBody>
      </p:sp>
      <p:sp>
        <p:nvSpPr>
          <p:cNvPr id="7" name="矢印: 下 6">
            <a:extLst>
              <a:ext uri="{FF2B5EF4-FFF2-40B4-BE49-F238E27FC236}">
                <a16:creationId xmlns:a16="http://schemas.microsoft.com/office/drawing/2014/main" id="{D7DDAC88-4F96-4019-9519-8DA1C5C2CD3D}"/>
              </a:ext>
            </a:extLst>
          </p:cNvPr>
          <p:cNvSpPr/>
          <p:nvPr/>
        </p:nvSpPr>
        <p:spPr>
          <a:xfrm>
            <a:off x="8778240" y="2981774"/>
            <a:ext cx="683394" cy="194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1" name="矢印: 下 20">
            <a:extLst>
              <a:ext uri="{FF2B5EF4-FFF2-40B4-BE49-F238E27FC236}">
                <a16:creationId xmlns:a16="http://schemas.microsoft.com/office/drawing/2014/main" id="{BEBFA1F9-24FD-4CF4-B438-B5E79D81C57D}"/>
              </a:ext>
            </a:extLst>
          </p:cNvPr>
          <p:cNvSpPr/>
          <p:nvPr/>
        </p:nvSpPr>
        <p:spPr>
          <a:xfrm>
            <a:off x="8778240" y="3490686"/>
            <a:ext cx="683394" cy="194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0540406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8434DEC2-D0CC-4707-AD6D-6D1982F98241}"/>
              </a:ext>
            </a:extLst>
          </p:cNvPr>
          <p:cNvSpPr txBox="1"/>
          <p:nvPr/>
        </p:nvSpPr>
        <p:spPr>
          <a:xfrm>
            <a:off x="1200150" y="720090"/>
            <a:ext cx="45719" cy="369332"/>
          </a:xfrm>
          <a:prstGeom prst="rect">
            <a:avLst/>
          </a:prstGeom>
          <a:noFill/>
        </p:spPr>
        <p:txBody>
          <a:bodyPr wrap="square" rtlCol="0">
            <a:spAutoFit/>
          </a:bodyPr>
          <a:lstStyle/>
          <a:p>
            <a:endParaRPr kumimoji="1" lang="ja-JP" altLang="en-US"/>
          </a:p>
        </p:txBody>
      </p:sp>
      <p:sp>
        <p:nvSpPr>
          <p:cNvPr id="3" name="テキスト ボックス 2">
            <a:extLst>
              <a:ext uri="{FF2B5EF4-FFF2-40B4-BE49-F238E27FC236}">
                <a16:creationId xmlns:a16="http://schemas.microsoft.com/office/drawing/2014/main" id="{FA05E2FC-D19E-4115-BEA3-1F2975548ADB}"/>
              </a:ext>
            </a:extLst>
          </p:cNvPr>
          <p:cNvSpPr txBox="1"/>
          <p:nvPr/>
        </p:nvSpPr>
        <p:spPr>
          <a:xfrm>
            <a:off x="396074" y="288697"/>
            <a:ext cx="7650646" cy="523220"/>
          </a:xfrm>
          <a:prstGeom prst="rect">
            <a:avLst/>
          </a:prstGeom>
          <a:noFill/>
          <a:ln w="15875">
            <a:solidFill>
              <a:schemeClr val="accent1">
                <a:shade val="50000"/>
              </a:schemeClr>
            </a:solidFill>
          </a:ln>
        </p:spPr>
        <p:txBody>
          <a:bodyPr wrap="square" rtlCol="0">
            <a:spAutoFit/>
          </a:bodyPr>
          <a:lstStyle/>
          <a:p>
            <a:r>
              <a:rPr lang="en-US" altLang="ja-JP" sz="2800" dirty="0">
                <a:latin typeface="ＭＳ ゴシック" panose="020B0609070205080204" pitchFamily="49" charset="-128"/>
                <a:ea typeface="ＭＳ ゴシック" panose="020B0609070205080204" pitchFamily="49" charset="-128"/>
              </a:rPr>
              <a:t>Ⅲ</a:t>
            </a:r>
            <a:r>
              <a:rPr lang="ja-JP" altLang="en-US" sz="2800" dirty="0">
                <a:latin typeface="ＭＳ ゴシック" panose="020B0609070205080204" pitchFamily="49" charset="-128"/>
                <a:ea typeface="ＭＳ ゴシック" panose="020B0609070205080204" pitchFamily="49" charset="-128"/>
              </a:rPr>
              <a:t>　応援派遣保健衛生職員の受け入れ（受援）</a:t>
            </a:r>
            <a:endParaRPr kumimoji="1" lang="ja-JP" altLang="en-US" sz="2800" dirty="0">
              <a:latin typeface="ＭＳ ゴシック" panose="020B0609070205080204" pitchFamily="49" charset="-128"/>
              <a:ea typeface="ＭＳ ゴシック" panose="020B0609070205080204" pitchFamily="49" charset="-128"/>
            </a:endParaRPr>
          </a:p>
        </p:txBody>
      </p:sp>
      <p:sp>
        <p:nvSpPr>
          <p:cNvPr id="4" name="テキスト ボックス 3">
            <a:extLst>
              <a:ext uri="{FF2B5EF4-FFF2-40B4-BE49-F238E27FC236}">
                <a16:creationId xmlns:a16="http://schemas.microsoft.com/office/drawing/2014/main" id="{D35DF97A-7CAC-467E-A328-2CA364B3DFAC}"/>
              </a:ext>
            </a:extLst>
          </p:cNvPr>
          <p:cNvSpPr txBox="1"/>
          <p:nvPr/>
        </p:nvSpPr>
        <p:spPr>
          <a:xfrm>
            <a:off x="494548" y="1136094"/>
            <a:ext cx="11195704" cy="738664"/>
          </a:xfrm>
          <a:prstGeom prst="rect">
            <a:avLst/>
          </a:prstGeom>
          <a:noFill/>
        </p:spPr>
        <p:txBody>
          <a:bodyPr wrap="square" rtlCol="0">
            <a:spAutoFit/>
          </a:bodyPr>
          <a:lstStyle/>
          <a:p>
            <a:r>
              <a:rPr kumimoji="1" lang="ja-JP" altLang="en-US" sz="2200" dirty="0">
                <a:latin typeface="ＭＳ ゴシック" panose="020B0609070205080204" pitchFamily="49" charset="-128"/>
                <a:ea typeface="ＭＳ ゴシック" panose="020B0609070205080204" pitchFamily="49" charset="-128"/>
              </a:rPr>
              <a:t>■ </a:t>
            </a:r>
            <a:r>
              <a:rPr kumimoji="1" lang="ja-JP" altLang="en-US" sz="2000" dirty="0">
                <a:latin typeface="ＭＳ ゴシック" panose="020B0609070205080204" pitchFamily="49" charset="-128"/>
                <a:ea typeface="ＭＳ ゴシック" panose="020B0609070205080204" pitchFamily="49" charset="-128"/>
              </a:rPr>
              <a:t>被災自治体職員は、応援派遣職員と効果的に連携、協働して円滑に支援活動が進められるよ  </a:t>
            </a:r>
            <a:endParaRPr kumimoji="1" lang="en-US" altLang="ja-JP" sz="2000" dirty="0">
              <a:latin typeface="ＭＳ ゴシック" panose="020B0609070205080204" pitchFamily="49" charset="-128"/>
              <a:ea typeface="ＭＳ ゴシック" panose="020B0609070205080204" pitchFamily="49" charset="-128"/>
            </a:endParaRPr>
          </a:p>
          <a:p>
            <a:r>
              <a:rPr lang="en-US" altLang="ja-JP" sz="2000" dirty="0">
                <a:latin typeface="ＭＳ ゴシック" panose="020B0609070205080204" pitchFamily="49" charset="-128"/>
                <a:ea typeface="ＭＳ ゴシック" panose="020B0609070205080204" pitchFamily="49" charset="-128"/>
              </a:rPr>
              <a:t>  </a:t>
            </a:r>
            <a:r>
              <a:rPr kumimoji="1" lang="ja-JP" altLang="en-US" sz="2000" dirty="0">
                <a:latin typeface="ＭＳ ゴシック" panose="020B0609070205080204" pitchFamily="49" charset="-128"/>
                <a:ea typeface="ＭＳ ゴシック" panose="020B0609070205080204" pitchFamily="49" charset="-128"/>
              </a:rPr>
              <a:t>う、両者が各々の役割を理解し、被災者支援の全体統括の役割を担う。</a:t>
            </a:r>
          </a:p>
        </p:txBody>
      </p:sp>
      <p:sp>
        <p:nvSpPr>
          <p:cNvPr id="5" name="テキスト ボックス 4">
            <a:extLst>
              <a:ext uri="{FF2B5EF4-FFF2-40B4-BE49-F238E27FC236}">
                <a16:creationId xmlns:a16="http://schemas.microsoft.com/office/drawing/2014/main" id="{FF011407-718D-4FC6-98FC-5DB66940965A}"/>
              </a:ext>
            </a:extLst>
          </p:cNvPr>
          <p:cNvSpPr txBox="1"/>
          <p:nvPr/>
        </p:nvSpPr>
        <p:spPr>
          <a:xfrm>
            <a:off x="1639670" y="2198935"/>
            <a:ext cx="8905460" cy="3970318"/>
          </a:xfrm>
          <a:prstGeom prst="rect">
            <a:avLst/>
          </a:prstGeom>
          <a:noFill/>
          <a:ln w="15875">
            <a:solidFill>
              <a:schemeClr val="tx2"/>
            </a:solidFill>
          </a:ln>
        </p:spPr>
        <p:txBody>
          <a:bodyPr wrap="square" rtlCol="0">
            <a:spAutoFit/>
          </a:bodyPr>
          <a:lstStyle/>
          <a:p>
            <a:r>
              <a:rPr kumimoji="1" lang="ja-JP" altLang="en-US" b="1" dirty="0"/>
              <a:t>１　事前準備</a:t>
            </a:r>
            <a:endParaRPr kumimoji="1" lang="en-US" altLang="ja-JP" b="1" dirty="0"/>
          </a:p>
          <a:p>
            <a:r>
              <a:rPr lang="ja-JP" altLang="en-US" b="1" dirty="0"/>
              <a:t>（１）受援のための情報の整理</a:t>
            </a:r>
            <a:endParaRPr lang="en-US" altLang="ja-JP" b="1" dirty="0"/>
          </a:p>
          <a:p>
            <a:r>
              <a:rPr kumimoji="1" lang="ja-JP" altLang="en-US" b="1" dirty="0"/>
              <a:t>（２）受援のための執務室・資機材の準備</a:t>
            </a:r>
            <a:endParaRPr kumimoji="1" lang="en-US" altLang="ja-JP" b="1" dirty="0"/>
          </a:p>
          <a:p>
            <a:r>
              <a:rPr lang="ja-JP" altLang="en-US" b="1" dirty="0"/>
              <a:t>２　受け入れ</a:t>
            </a:r>
            <a:endParaRPr lang="en-US" altLang="ja-JP" b="1" dirty="0"/>
          </a:p>
          <a:p>
            <a:r>
              <a:rPr lang="ja-JP" altLang="en-US" b="1" dirty="0"/>
              <a:t>（１）応援派遣要請に係る調整</a:t>
            </a:r>
            <a:endParaRPr lang="en-US" altLang="ja-JP" b="1" dirty="0"/>
          </a:p>
          <a:p>
            <a:r>
              <a:rPr lang="ja-JP" altLang="en-US" b="1" dirty="0"/>
              <a:t>　　</a:t>
            </a:r>
            <a:r>
              <a:rPr lang="en-US" altLang="ja-JP" b="1" dirty="0"/>
              <a:t>1)</a:t>
            </a:r>
            <a:r>
              <a:rPr lang="ja-JP" altLang="en-US" b="1" dirty="0"/>
              <a:t>被災都道府県から他の地方公共団体への要請</a:t>
            </a:r>
            <a:endParaRPr lang="en-US" altLang="ja-JP" b="1" dirty="0"/>
          </a:p>
          <a:p>
            <a:r>
              <a:rPr kumimoji="1" lang="ja-JP" altLang="en-US" b="1" dirty="0"/>
              <a:t>　　</a:t>
            </a:r>
            <a:r>
              <a:rPr kumimoji="1" lang="en-US" altLang="ja-JP" b="1" dirty="0"/>
              <a:t>2)</a:t>
            </a:r>
            <a:r>
              <a:rPr kumimoji="1" lang="ja-JP" altLang="en-US" b="1" dirty="0"/>
              <a:t>応援派遣調子から応援派遣元自治体の決定</a:t>
            </a:r>
            <a:endParaRPr kumimoji="1" lang="en-US" altLang="ja-JP" b="1" dirty="0"/>
          </a:p>
          <a:p>
            <a:r>
              <a:rPr lang="ja-JP" altLang="en-US" b="1" dirty="0"/>
              <a:t>　　</a:t>
            </a:r>
            <a:r>
              <a:rPr lang="en-US" altLang="ja-JP" b="1" dirty="0"/>
              <a:t>3)</a:t>
            </a:r>
            <a:r>
              <a:rPr lang="ja-JP" altLang="en-US" b="1" dirty="0"/>
              <a:t>応援派遣元の本庁と被災都道府県保健医療調整本部の連絡調整</a:t>
            </a:r>
            <a:endParaRPr lang="en-US" altLang="ja-JP" b="1" dirty="0"/>
          </a:p>
          <a:p>
            <a:r>
              <a:rPr kumimoji="1" lang="ja-JP" altLang="en-US" b="1" dirty="0"/>
              <a:t>　　</a:t>
            </a:r>
            <a:r>
              <a:rPr kumimoji="1" lang="en-US" altLang="ja-JP" b="1" dirty="0"/>
              <a:t>4)</a:t>
            </a:r>
            <a:r>
              <a:rPr kumimoji="1" lang="ja-JP" altLang="en-US" b="1" dirty="0"/>
              <a:t>被災都道府県保健医療調整本部における受援計画の</a:t>
            </a:r>
            <a:r>
              <a:rPr lang="ja-JP" altLang="en-US" b="1" dirty="0"/>
              <a:t>策定</a:t>
            </a:r>
            <a:endParaRPr lang="en-US" altLang="ja-JP" b="1" dirty="0"/>
          </a:p>
          <a:p>
            <a:r>
              <a:rPr kumimoji="1" lang="ja-JP" altLang="en-US" b="1" dirty="0"/>
              <a:t>　　</a:t>
            </a:r>
            <a:r>
              <a:rPr kumimoji="1" lang="en-US" altLang="ja-JP" b="1" dirty="0"/>
              <a:t>5)</a:t>
            </a:r>
            <a:r>
              <a:rPr kumimoji="1" lang="ja-JP" altLang="en-US" b="1" dirty="0"/>
              <a:t>受援のための確認事項</a:t>
            </a:r>
            <a:endParaRPr kumimoji="1" lang="en-US" altLang="ja-JP" b="1" dirty="0"/>
          </a:p>
          <a:p>
            <a:r>
              <a:rPr lang="ja-JP" altLang="en-US" b="1" u="sng" dirty="0">
                <a:solidFill>
                  <a:srgbClr val="FF0000"/>
                </a:solidFill>
              </a:rPr>
              <a:t>（２）受け入れの実際（オリエンテーション）</a:t>
            </a:r>
            <a:endParaRPr lang="en-US" altLang="ja-JP" b="1" u="sng" dirty="0">
              <a:solidFill>
                <a:srgbClr val="FF0000"/>
              </a:solidFill>
            </a:endParaRPr>
          </a:p>
          <a:p>
            <a:r>
              <a:rPr kumimoji="1" lang="ja-JP" altLang="en-US" b="1" u="sng" dirty="0">
                <a:solidFill>
                  <a:srgbClr val="FF0000"/>
                </a:solidFill>
              </a:rPr>
              <a:t>（３）支援側・受援側の連携と協働（スタッフミーティングなど）</a:t>
            </a:r>
            <a:endParaRPr kumimoji="1" lang="en-US" altLang="ja-JP" b="1" u="sng" dirty="0">
              <a:solidFill>
                <a:srgbClr val="FF0000"/>
              </a:solidFill>
            </a:endParaRPr>
          </a:p>
          <a:p>
            <a:r>
              <a:rPr lang="ja-JP" altLang="en-US" b="1" dirty="0"/>
              <a:t>３　追加の応援派遣、応援派遣期間の延長等</a:t>
            </a:r>
            <a:endParaRPr lang="en-US" altLang="ja-JP" b="1" dirty="0"/>
          </a:p>
          <a:p>
            <a:r>
              <a:rPr kumimoji="1" lang="ja-JP" altLang="en-US" b="1" dirty="0"/>
              <a:t>４　応援・派遣の受け入れ終了（終了の判断、応援派遣の終了）</a:t>
            </a:r>
          </a:p>
        </p:txBody>
      </p:sp>
      <p:sp>
        <p:nvSpPr>
          <p:cNvPr id="6" name="テキスト ボックス 5"/>
          <p:cNvSpPr txBox="1"/>
          <p:nvPr/>
        </p:nvSpPr>
        <p:spPr>
          <a:xfrm>
            <a:off x="10723600" y="169778"/>
            <a:ext cx="1298902" cy="584775"/>
          </a:xfrm>
          <a:prstGeom prst="rect">
            <a:avLst/>
          </a:prstGeom>
          <a:solidFill>
            <a:schemeClr val="bg1"/>
          </a:solidFill>
          <a:ln w="12700">
            <a:solidFill>
              <a:schemeClr val="accent1"/>
            </a:solidFill>
          </a:ln>
        </p:spPr>
        <p:txBody>
          <a:bodyPr wrap="square" rtlCol="0" anchor="ctr">
            <a:spAutoFit/>
          </a:bodyPr>
          <a:lstStyle/>
          <a:p>
            <a:pPr algn="ctr"/>
            <a:r>
              <a:rPr kumimoji="1" lang="ja-JP" altLang="en-US" sz="1600" dirty="0">
                <a:solidFill>
                  <a:srgbClr val="0000FF"/>
                </a:solidFill>
                <a:latin typeface="HG創英角ﾎﾟｯﾌﾟ体" panose="040B0A09000000000000" pitchFamily="49" charset="-128"/>
                <a:ea typeface="HG創英角ﾎﾟｯﾌﾟ体" panose="040B0A09000000000000" pitchFamily="49" charset="-128"/>
              </a:rPr>
              <a:t>マニュアル</a:t>
            </a:r>
            <a:r>
              <a:rPr kumimoji="1" lang="en-US" altLang="ja-JP" sz="1600" dirty="0">
                <a:solidFill>
                  <a:srgbClr val="0000FF"/>
                </a:solidFill>
                <a:latin typeface="HG創英角ﾎﾟｯﾌﾟ体" panose="040B0A09000000000000" pitchFamily="49" charset="-128"/>
                <a:ea typeface="HG創英角ﾎﾟｯﾌﾟ体" panose="040B0A09000000000000" pitchFamily="49" charset="-128"/>
              </a:rPr>
              <a:t>P91</a:t>
            </a:r>
            <a:r>
              <a:rPr kumimoji="1" lang="ja-JP" altLang="en-US" sz="1600" dirty="0">
                <a:solidFill>
                  <a:srgbClr val="0000FF"/>
                </a:solidFill>
                <a:latin typeface="HG創英角ﾎﾟｯﾌﾟ体" panose="040B0A09000000000000" pitchFamily="49" charset="-128"/>
                <a:ea typeface="HG創英角ﾎﾟｯﾌﾟ体" panose="040B0A09000000000000" pitchFamily="49" charset="-128"/>
              </a:rPr>
              <a:t>～</a:t>
            </a:r>
            <a:r>
              <a:rPr kumimoji="1" lang="en-US" altLang="ja-JP" sz="1600" dirty="0">
                <a:solidFill>
                  <a:srgbClr val="0000FF"/>
                </a:solidFill>
                <a:latin typeface="HG創英角ﾎﾟｯﾌﾟ体" panose="040B0A09000000000000" pitchFamily="49" charset="-128"/>
                <a:ea typeface="HG創英角ﾎﾟｯﾌﾟ体" panose="040B0A09000000000000" pitchFamily="49" charset="-128"/>
              </a:rPr>
              <a:t>P98</a:t>
            </a:r>
            <a:endParaRPr kumimoji="1" lang="ja-JP" altLang="en-US" sz="1600" dirty="0">
              <a:solidFill>
                <a:srgbClr val="0000FF"/>
              </a:solidFill>
              <a:latin typeface="HG創英角ﾎﾟｯﾌﾟ体" panose="040B0A09000000000000" pitchFamily="49" charset="-128"/>
              <a:ea typeface="HG創英角ﾎﾟｯﾌﾟ体" panose="040B0A09000000000000" pitchFamily="49" charset="-128"/>
            </a:endParaRPr>
          </a:p>
        </p:txBody>
      </p:sp>
    </p:spTree>
    <p:extLst>
      <p:ext uri="{BB962C8B-B14F-4D97-AF65-F5344CB8AC3E}">
        <p14:creationId xmlns:p14="http://schemas.microsoft.com/office/powerpoint/2010/main" val="343866108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FDC90D63-1274-4666-BD6A-F4E9063F98C6}"/>
              </a:ext>
            </a:extLst>
          </p:cNvPr>
          <p:cNvSpPr/>
          <p:nvPr/>
        </p:nvSpPr>
        <p:spPr>
          <a:xfrm>
            <a:off x="829116" y="754553"/>
            <a:ext cx="10401300" cy="5632311"/>
          </a:xfrm>
          <a:prstGeom prst="rect">
            <a:avLst/>
          </a:prstGeom>
          <a:ln>
            <a:solidFill>
              <a:schemeClr val="tx2"/>
            </a:solidFill>
            <a:prstDash val="lgDashDot"/>
          </a:ln>
        </p:spPr>
        <p:txBody>
          <a:bodyPr wrap="square">
            <a:spAutoFit/>
          </a:bodyPr>
          <a:lstStyle/>
          <a:p>
            <a:r>
              <a:rPr lang="ja-JP" altLang="en-US" sz="1500" b="1" dirty="0"/>
              <a:t>①安全確認 </a:t>
            </a:r>
            <a:endParaRPr lang="en-US" altLang="ja-JP" sz="1500" b="1" dirty="0"/>
          </a:p>
          <a:p>
            <a:r>
              <a:rPr lang="ja-JP" altLang="en-US" sz="1500" b="1" dirty="0"/>
              <a:t>　・応援・派遣保健衛生職員の体調の確認 </a:t>
            </a:r>
            <a:endParaRPr lang="en-US" altLang="ja-JP" sz="1500" b="1" dirty="0"/>
          </a:p>
          <a:p>
            <a:r>
              <a:rPr lang="ja-JP" altLang="en-US" sz="1500" b="1" dirty="0"/>
              <a:t>　・緊急連絡先及び緊急と判断される基準</a:t>
            </a:r>
            <a:endParaRPr lang="en-US" altLang="ja-JP" sz="1500" b="1" dirty="0"/>
          </a:p>
          <a:p>
            <a:r>
              <a:rPr lang="ja-JP" altLang="en-US" sz="1500" b="1" dirty="0"/>
              <a:t> ②地域の被害状況（管内地図及びハザードマップ）</a:t>
            </a:r>
            <a:endParaRPr lang="en-US" altLang="ja-JP" sz="1500" b="1" dirty="0"/>
          </a:p>
          <a:p>
            <a:r>
              <a:rPr lang="ja-JP" altLang="en-US" sz="1500" b="1" dirty="0"/>
              <a:t> 　・発災後のライフライン、道路状況、避難所・避難者数 　・余震等の発生状況</a:t>
            </a:r>
            <a:endParaRPr lang="en-US" altLang="ja-JP" sz="1500" b="1" dirty="0"/>
          </a:p>
          <a:p>
            <a:r>
              <a:rPr lang="ja-JP" altLang="en-US" sz="1500" b="1" dirty="0"/>
              <a:t> ③組織体制</a:t>
            </a:r>
            <a:endParaRPr lang="en-US" altLang="ja-JP" sz="1500" b="1" dirty="0"/>
          </a:p>
          <a:p>
            <a:r>
              <a:rPr lang="ja-JP" altLang="en-US" sz="1500" b="1" dirty="0"/>
              <a:t> 　・被災自治体における災害時組織体制、応援・派遣職員は被災自治体の指揮下にあること</a:t>
            </a:r>
            <a:endParaRPr lang="en-US" altLang="ja-JP" sz="1500" b="1" dirty="0"/>
          </a:p>
          <a:p>
            <a:r>
              <a:rPr lang="ja-JP" altLang="en-US" sz="1500" b="1" dirty="0"/>
              <a:t> 　・自治体組織の指揮命令系統図・保健医療調整本部組織図</a:t>
            </a:r>
            <a:endParaRPr lang="en-US" altLang="ja-JP" sz="1500" b="1" dirty="0"/>
          </a:p>
          <a:p>
            <a:r>
              <a:rPr lang="ja-JP" altLang="en-US" sz="1500" b="1" dirty="0"/>
              <a:t> 　・管内関係機関（医療機関・医師会・歯科医師会・薬剤師会・看護協会等）の連絡先</a:t>
            </a:r>
            <a:endParaRPr lang="en-US" altLang="ja-JP" sz="1500" b="1" dirty="0"/>
          </a:p>
          <a:p>
            <a:r>
              <a:rPr lang="ja-JP" altLang="en-US" sz="1500" b="1" dirty="0"/>
              <a:t> ④情報収集</a:t>
            </a:r>
            <a:endParaRPr lang="en-US" altLang="ja-JP" sz="1500" b="1" dirty="0"/>
          </a:p>
          <a:p>
            <a:r>
              <a:rPr lang="ja-JP" altLang="en-US" sz="1500" b="1" dirty="0"/>
              <a:t> 　・情報収集に関する各種帳票類、連絡先の交換 </a:t>
            </a:r>
            <a:endParaRPr lang="en-US" altLang="ja-JP" sz="1500" b="1" dirty="0"/>
          </a:p>
          <a:p>
            <a:r>
              <a:rPr lang="ja-JP" altLang="en-US" sz="1500" b="1" dirty="0"/>
              <a:t>⑤個人情報の取り扱い規定の確認  </a:t>
            </a:r>
            <a:endParaRPr lang="en-US" altLang="ja-JP" sz="1500" b="1" dirty="0"/>
          </a:p>
          <a:p>
            <a:r>
              <a:rPr lang="ja-JP" altLang="en-US" sz="1500" b="1" dirty="0"/>
              <a:t>⑥任務及び具体的役割 </a:t>
            </a:r>
            <a:endParaRPr lang="en-US" altLang="ja-JP" sz="1500" b="1" dirty="0"/>
          </a:p>
          <a:p>
            <a:r>
              <a:rPr lang="ja-JP" altLang="en-US" sz="1500" b="1" dirty="0"/>
              <a:t>　・ロードマップ、現在の健康課題</a:t>
            </a:r>
            <a:endParaRPr lang="en-US" altLang="ja-JP" sz="1500" b="1" dirty="0"/>
          </a:p>
          <a:p>
            <a:r>
              <a:rPr lang="ja-JP" altLang="en-US" sz="1500" b="1" dirty="0"/>
              <a:t> 　・依頼業務の目的等（応援・派遣保健衛生職員に期待する事、従事上の留意点）</a:t>
            </a:r>
            <a:endParaRPr lang="en-US" altLang="ja-JP" sz="1500" b="1" dirty="0"/>
          </a:p>
          <a:p>
            <a:r>
              <a:rPr lang="ja-JP" altLang="en-US" sz="1500" b="1" dirty="0"/>
              <a:t> 　・依頼業務内容、使用する媒体、個人情報の管理 </a:t>
            </a:r>
            <a:endParaRPr lang="en-US" altLang="ja-JP" sz="1500" b="1" dirty="0"/>
          </a:p>
          <a:p>
            <a:r>
              <a:rPr lang="ja-JP" altLang="en-US" sz="1500" b="1" dirty="0"/>
              <a:t>　・ミーティング開催時間及び場所、収集した情報の報告時間及び報告方法、報告先</a:t>
            </a:r>
            <a:endParaRPr lang="en-US" altLang="ja-JP" sz="1500" b="1" dirty="0"/>
          </a:p>
          <a:p>
            <a:r>
              <a:rPr lang="ja-JP" altLang="en-US" sz="1500" b="1" dirty="0"/>
              <a:t> 　・本部から現地までの移動ルート・移動に要する時間</a:t>
            </a:r>
            <a:endParaRPr lang="en-US" altLang="ja-JP" sz="1500" b="1" dirty="0"/>
          </a:p>
          <a:p>
            <a:r>
              <a:rPr lang="ja-JP" altLang="en-US" sz="1500" b="1" dirty="0"/>
              <a:t> ⑦ビブス等の装着</a:t>
            </a:r>
            <a:endParaRPr lang="en-US" altLang="ja-JP" sz="1500" b="1" dirty="0"/>
          </a:p>
          <a:p>
            <a:r>
              <a:rPr lang="ja-JP" altLang="en-US" sz="1500" b="1" dirty="0"/>
              <a:t> 　・被災自治体の準備するビブス等に派遣元の自治体名の記載された名札等を付けることが 望ましい。</a:t>
            </a:r>
            <a:endParaRPr lang="en-US" altLang="ja-JP" sz="1500" b="1" dirty="0"/>
          </a:p>
          <a:p>
            <a:r>
              <a:rPr lang="ja-JP" altLang="en-US" sz="1500" b="1" dirty="0"/>
              <a:t> ⑧その他</a:t>
            </a:r>
            <a:endParaRPr lang="en-US" altLang="ja-JP" sz="1500" b="1" dirty="0"/>
          </a:p>
          <a:p>
            <a:r>
              <a:rPr lang="ja-JP" altLang="en-US" sz="1500" b="1" dirty="0"/>
              <a:t> 　・交通遮断、現地付近の危険箇所 ・被災自治体の保健・医療・福祉関係の体系図 ・最新の医療機関情報（診療でき</a:t>
            </a:r>
            <a:endParaRPr lang="en-US" altLang="ja-JP" sz="1500" b="1" dirty="0"/>
          </a:p>
          <a:p>
            <a:r>
              <a:rPr lang="ja-JP" altLang="en-US" sz="1500" b="1" dirty="0"/>
              <a:t>　　る医療機関：病院、医院、歯科医院、薬局等） ・最新の介護・福祉関係サービス事業所情報、福祉避難所などの情</a:t>
            </a:r>
            <a:endParaRPr lang="en-US" altLang="ja-JP" sz="1500" b="1" dirty="0"/>
          </a:p>
          <a:p>
            <a:r>
              <a:rPr lang="ja-JP" altLang="en-US" sz="1500" b="1" dirty="0"/>
              <a:t>　　報 ・保健医療活動チームの支援状況 ・現地で飲食ができる場所等 オリエンテーション</a:t>
            </a:r>
          </a:p>
        </p:txBody>
      </p:sp>
      <p:sp>
        <p:nvSpPr>
          <p:cNvPr id="3" name="テキスト ボックス 2">
            <a:extLst>
              <a:ext uri="{FF2B5EF4-FFF2-40B4-BE49-F238E27FC236}">
                <a16:creationId xmlns:a16="http://schemas.microsoft.com/office/drawing/2014/main" id="{3EB22C61-95EE-43CD-B9A9-40701C8D7C90}"/>
              </a:ext>
            </a:extLst>
          </p:cNvPr>
          <p:cNvSpPr txBox="1"/>
          <p:nvPr/>
        </p:nvSpPr>
        <p:spPr>
          <a:xfrm>
            <a:off x="3920490" y="192465"/>
            <a:ext cx="4998427" cy="584775"/>
          </a:xfrm>
          <a:prstGeom prst="rect">
            <a:avLst/>
          </a:prstGeom>
          <a:noFill/>
        </p:spPr>
        <p:txBody>
          <a:bodyPr wrap="square" rtlCol="0">
            <a:spAutoFit/>
          </a:bodyPr>
          <a:lstStyle/>
          <a:p>
            <a:r>
              <a:rPr kumimoji="1" lang="ja-JP" altLang="en-US" sz="3200" b="1" dirty="0">
                <a:latin typeface="ＭＳ ゴシック" panose="020B0609070205080204" pitchFamily="49" charset="-128"/>
                <a:ea typeface="ＭＳ ゴシック" panose="020B0609070205080204" pitchFamily="49" charset="-128"/>
              </a:rPr>
              <a:t>オリエンテーションの例</a:t>
            </a:r>
          </a:p>
        </p:txBody>
      </p:sp>
      <p:sp>
        <p:nvSpPr>
          <p:cNvPr id="5" name="テキスト ボックス 4">
            <a:extLst>
              <a:ext uri="{FF2B5EF4-FFF2-40B4-BE49-F238E27FC236}">
                <a16:creationId xmlns:a16="http://schemas.microsoft.com/office/drawing/2014/main" id="{43143E9E-FC38-4F93-91AA-4F699A5BC828}"/>
              </a:ext>
            </a:extLst>
          </p:cNvPr>
          <p:cNvSpPr txBox="1"/>
          <p:nvPr/>
        </p:nvSpPr>
        <p:spPr>
          <a:xfrm>
            <a:off x="9174480" y="1198007"/>
            <a:ext cx="2506980" cy="1631216"/>
          </a:xfrm>
          <a:prstGeom prst="rect">
            <a:avLst/>
          </a:prstGeom>
          <a:noFill/>
        </p:spPr>
        <p:txBody>
          <a:bodyPr wrap="square" rtlCol="0">
            <a:spAutoFit/>
          </a:bodyPr>
          <a:lstStyle/>
          <a:p>
            <a:r>
              <a:rPr kumimoji="1" lang="ja-JP" altLang="en-US" sz="2000" dirty="0">
                <a:solidFill>
                  <a:srgbClr val="0000FF"/>
                </a:solidFill>
                <a:latin typeface="HGS創英角ﾎﾟｯﾌﾟ体" panose="040B0A00000000000000" pitchFamily="50" charset="-128"/>
                <a:ea typeface="HGS創英角ﾎﾟｯﾌﾟ体" panose="040B0A00000000000000" pitchFamily="50" charset="-128"/>
              </a:rPr>
              <a:t>受け入れの際は、</a:t>
            </a:r>
            <a:endParaRPr kumimoji="1" lang="en-US" altLang="ja-JP" sz="2000" dirty="0">
              <a:solidFill>
                <a:srgbClr val="0000FF"/>
              </a:solidFill>
              <a:latin typeface="HGS創英角ﾎﾟｯﾌﾟ体" panose="040B0A00000000000000" pitchFamily="50" charset="-128"/>
              <a:ea typeface="HGS創英角ﾎﾟｯﾌﾟ体" panose="040B0A00000000000000" pitchFamily="50" charset="-128"/>
            </a:endParaRPr>
          </a:p>
          <a:p>
            <a:r>
              <a:rPr kumimoji="1" lang="ja-JP" altLang="en-US" sz="2000" dirty="0">
                <a:solidFill>
                  <a:srgbClr val="0000FF"/>
                </a:solidFill>
                <a:latin typeface="HGS創英角ﾎﾟｯﾌﾟ体" panose="040B0A00000000000000" pitchFamily="50" charset="-128"/>
                <a:ea typeface="HGS創英角ﾎﾟｯﾌﾟ体" panose="040B0A00000000000000" pitchFamily="50" charset="-128"/>
              </a:rPr>
              <a:t>オリエンテーションを行い、情報共有</a:t>
            </a:r>
            <a:r>
              <a:rPr lang="ja-JP" altLang="en-US" sz="2000" dirty="0">
                <a:solidFill>
                  <a:srgbClr val="0000FF"/>
                </a:solidFill>
                <a:latin typeface="HGS創英角ﾎﾟｯﾌﾟ体" panose="040B0A00000000000000" pitchFamily="50" charset="-128"/>
                <a:ea typeface="HGS創英角ﾎﾟｯﾌﾟ体" panose="040B0A00000000000000" pitchFamily="50" charset="-128"/>
              </a:rPr>
              <a:t>や</a:t>
            </a:r>
            <a:r>
              <a:rPr kumimoji="1" lang="ja-JP" altLang="en-US" sz="2000" dirty="0">
                <a:solidFill>
                  <a:srgbClr val="0000FF"/>
                </a:solidFill>
                <a:latin typeface="HGS創英角ﾎﾟｯﾌﾟ体" panose="040B0A00000000000000" pitchFamily="50" charset="-128"/>
                <a:ea typeface="HGS創英角ﾎﾟｯﾌﾟ体" panose="040B0A00000000000000" pitchFamily="50" charset="-128"/>
              </a:rPr>
              <a:t>任務・役割等の確認</a:t>
            </a:r>
            <a:r>
              <a:rPr lang="ja-JP" altLang="en-US" sz="2000" dirty="0">
                <a:solidFill>
                  <a:srgbClr val="0000FF"/>
                </a:solidFill>
                <a:latin typeface="HGS創英角ﾎﾟｯﾌﾟ体" panose="040B0A00000000000000" pitchFamily="50" charset="-128"/>
                <a:ea typeface="HGS創英角ﾎﾟｯﾌﾟ体" panose="040B0A00000000000000" pitchFamily="50" charset="-128"/>
              </a:rPr>
              <a:t>を行う</a:t>
            </a:r>
            <a:endParaRPr kumimoji="1" lang="ja-JP" altLang="en-US" sz="2000" dirty="0">
              <a:solidFill>
                <a:srgbClr val="0000FF"/>
              </a:solidFill>
              <a:latin typeface="HGS創英角ﾎﾟｯﾌﾟ体" panose="040B0A00000000000000" pitchFamily="50" charset="-128"/>
              <a:ea typeface="HGS創英角ﾎﾟｯﾌﾟ体" panose="040B0A00000000000000" pitchFamily="50" charset="-128"/>
            </a:endParaRPr>
          </a:p>
        </p:txBody>
      </p:sp>
      <p:sp>
        <p:nvSpPr>
          <p:cNvPr id="6" name="吹き出し: 角を丸めた四角形 5">
            <a:extLst>
              <a:ext uri="{FF2B5EF4-FFF2-40B4-BE49-F238E27FC236}">
                <a16:creationId xmlns:a16="http://schemas.microsoft.com/office/drawing/2014/main" id="{D0014328-4BF6-4D2F-9639-2115760F5340}"/>
              </a:ext>
            </a:extLst>
          </p:cNvPr>
          <p:cNvSpPr/>
          <p:nvPr/>
        </p:nvSpPr>
        <p:spPr>
          <a:xfrm>
            <a:off x="8918917" y="868680"/>
            <a:ext cx="2762543" cy="2103120"/>
          </a:xfrm>
          <a:prstGeom prst="wedgeRoundRectCallout">
            <a:avLst>
              <a:gd name="adj1" fmla="val -58616"/>
              <a:gd name="adj2" fmla="val -59114"/>
              <a:gd name="adj3" fmla="val 16667"/>
            </a:avLst>
          </a:prstGeom>
          <a:solidFill>
            <a:schemeClr val="accent1">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10723600" y="169778"/>
            <a:ext cx="1298902" cy="584775"/>
          </a:xfrm>
          <a:prstGeom prst="rect">
            <a:avLst/>
          </a:prstGeom>
          <a:solidFill>
            <a:schemeClr val="bg1"/>
          </a:solidFill>
          <a:ln w="12700">
            <a:solidFill>
              <a:schemeClr val="accent1"/>
            </a:solidFill>
          </a:ln>
        </p:spPr>
        <p:txBody>
          <a:bodyPr wrap="square" rtlCol="0" anchor="ctr">
            <a:spAutoFit/>
          </a:bodyPr>
          <a:lstStyle/>
          <a:p>
            <a:pPr algn="ctr"/>
            <a:r>
              <a:rPr kumimoji="1" lang="ja-JP" altLang="en-US" sz="1600" dirty="0">
                <a:solidFill>
                  <a:srgbClr val="0000FF"/>
                </a:solidFill>
                <a:latin typeface="HG創英角ﾎﾟｯﾌﾟ体" panose="040B0A09000000000000" pitchFamily="49" charset="-128"/>
                <a:ea typeface="HG創英角ﾎﾟｯﾌﾟ体" panose="040B0A09000000000000" pitchFamily="49" charset="-128"/>
              </a:rPr>
              <a:t>マニュアル</a:t>
            </a:r>
            <a:r>
              <a:rPr kumimoji="1" lang="en-US" altLang="ja-JP" sz="1600" dirty="0">
                <a:solidFill>
                  <a:srgbClr val="0000FF"/>
                </a:solidFill>
                <a:latin typeface="HG創英角ﾎﾟｯﾌﾟ体" panose="040B0A09000000000000" pitchFamily="49" charset="-128"/>
                <a:ea typeface="HG創英角ﾎﾟｯﾌﾟ体" panose="040B0A09000000000000" pitchFamily="49" charset="-128"/>
              </a:rPr>
              <a:t>P96</a:t>
            </a:r>
            <a:endParaRPr kumimoji="1" lang="ja-JP" altLang="en-US" sz="1600" dirty="0">
              <a:solidFill>
                <a:srgbClr val="0000FF"/>
              </a:solidFill>
              <a:latin typeface="HG創英角ﾎﾟｯﾌﾟ体" panose="040B0A09000000000000" pitchFamily="49" charset="-128"/>
              <a:ea typeface="HG創英角ﾎﾟｯﾌﾟ体" panose="040B0A09000000000000" pitchFamily="49" charset="-128"/>
            </a:endParaRPr>
          </a:p>
        </p:txBody>
      </p:sp>
    </p:spTree>
    <p:extLst>
      <p:ext uri="{BB962C8B-B14F-4D97-AF65-F5344CB8AC3E}">
        <p14:creationId xmlns:p14="http://schemas.microsoft.com/office/powerpoint/2010/main" val="294684712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A4C3A9ED-7F49-48BA-8ECF-75BA18521828}"/>
              </a:ext>
            </a:extLst>
          </p:cNvPr>
          <p:cNvSpPr txBox="1"/>
          <p:nvPr/>
        </p:nvSpPr>
        <p:spPr>
          <a:xfrm>
            <a:off x="365760" y="377190"/>
            <a:ext cx="4400550" cy="1077218"/>
          </a:xfrm>
          <a:prstGeom prst="rect">
            <a:avLst/>
          </a:prstGeom>
          <a:noFill/>
        </p:spPr>
        <p:txBody>
          <a:bodyPr wrap="square" rtlCol="0">
            <a:spAutoFit/>
          </a:bodyPr>
          <a:lstStyle/>
          <a:p>
            <a:r>
              <a:rPr kumimoji="1" lang="ja-JP" altLang="en-US" sz="3200" dirty="0">
                <a:latin typeface="ＭＳ ゴシック" panose="020B0609070205080204" pitchFamily="49" charset="-128"/>
                <a:ea typeface="ＭＳ ゴシック" panose="020B0609070205080204" pitchFamily="49" charset="-128"/>
              </a:rPr>
              <a:t>スタッフミーティング</a:t>
            </a:r>
            <a:endParaRPr kumimoji="1" lang="en-US" altLang="ja-JP" sz="3200" dirty="0">
              <a:latin typeface="ＭＳ ゴシック" panose="020B0609070205080204" pitchFamily="49" charset="-128"/>
              <a:ea typeface="ＭＳ ゴシック" panose="020B0609070205080204" pitchFamily="49" charset="-128"/>
            </a:endParaRPr>
          </a:p>
          <a:p>
            <a:r>
              <a:rPr kumimoji="1" lang="ja-JP" altLang="en-US" sz="3200" dirty="0">
                <a:latin typeface="ＭＳ ゴシック" panose="020B0609070205080204" pitchFamily="49" charset="-128"/>
                <a:ea typeface="ＭＳ ゴシック" panose="020B0609070205080204" pitchFamily="49" charset="-128"/>
              </a:rPr>
              <a:t>の実際</a:t>
            </a:r>
          </a:p>
        </p:txBody>
      </p:sp>
      <p:pic>
        <p:nvPicPr>
          <p:cNvPr id="4" name="図 3" descr="スクリーンショットの画面&#10;&#10;自動的に生成された説明">
            <a:extLst>
              <a:ext uri="{FF2B5EF4-FFF2-40B4-BE49-F238E27FC236}">
                <a16:creationId xmlns:a16="http://schemas.microsoft.com/office/drawing/2014/main" id="{38D6ED8E-D0C8-4F35-8AD3-4BAFEB2251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2510" y="80010"/>
            <a:ext cx="7326630" cy="6777990"/>
          </a:xfrm>
          <a:prstGeom prst="rect">
            <a:avLst/>
          </a:prstGeom>
        </p:spPr>
      </p:pic>
      <p:sp>
        <p:nvSpPr>
          <p:cNvPr id="5" name="テキスト ボックス 4">
            <a:extLst>
              <a:ext uri="{FF2B5EF4-FFF2-40B4-BE49-F238E27FC236}">
                <a16:creationId xmlns:a16="http://schemas.microsoft.com/office/drawing/2014/main" id="{7B010E4C-A9C4-437F-90B2-DEBDFF88917E}"/>
              </a:ext>
            </a:extLst>
          </p:cNvPr>
          <p:cNvSpPr txBox="1"/>
          <p:nvPr/>
        </p:nvSpPr>
        <p:spPr>
          <a:xfrm>
            <a:off x="228600" y="2068830"/>
            <a:ext cx="4537710" cy="2862322"/>
          </a:xfrm>
          <a:prstGeom prst="rect">
            <a:avLst/>
          </a:prstGeom>
          <a:noFill/>
        </p:spPr>
        <p:txBody>
          <a:bodyPr wrap="square" rtlCol="0">
            <a:spAutoFit/>
          </a:bodyPr>
          <a:lstStyle/>
          <a:p>
            <a:r>
              <a:rPr lang="ja-JP" altLang="en-US" sz="2000" dirty="0">
                <a:latin typeface="ＭＳ ゴシック" panose="020B0609070205080204" pitchFamily="49" charset="-128"/>
                <a:ea typeface="ＭＳ ゴシック" panose="020B0609070205080204" pitchFamily="49" charset="-128"/>
              </a:rPr>
              <a:t>■ 効果的に保健・医療・福祉活動を</a:t>
            </a:r>
            <a:endParaRPr lang="en-US" altLang="ja-JP" sz="2000" dirty="0">
              <a:latin typeface="ＭＳ ゴシック" panose="020B0609070205080204" pitchFamily="49" charset="-128"/>
              <a:ea typeface="ＭＳ ゴシック" panose="020B0609070205080204" pitchFamily="49" charset="-128"/>
            </a:endParaRPr>
          </a:p>
          <a:p>
            <a:r>
              <a:rPr lang="en-US" altLang="ja-JP" sz="2000" dirty="0">
                <a:latin typeface="ＭＳ ゴシック" panose="020B0609070205080204" pitchFamily="49" charset="-128"/>
                <a:ea typeface="ＭＳ ゴシック" panose="020B0609070205080204" pitchFamily="49" charset="-128"/>
              </a:rPr>
              <a:t> </a:t>
            </a:r>
            <a:r>
              <a:rPr lang="ja-JP" altLang="en-US" sz="2000" dirty="0">
                <a:latin typeface="ＭＳ ゴシック" panose="020B0609070205080204" pitchFamily="49" charset="-128"/>
                <a:ea typeface="ＭＳ ゴシック" panose="020B0609070205080204" pitchFamily="49" charset="-128"/>
              </a:rPr>
              <a:t>展開する際、関係者相互の役割を最 </a:t>
            </a:r>
            <a:endParaRPr lang="en-US" altLang="ja-JP" sz="2000" dirty="0">
              <a:latin typeface="ＭＳ ゴシック" panose="020B0609070205080204" pitchFamily="49" charset="-128"/>
              <a:ea typeface="ＭＳ ゴシック" panose="020B0609070205080204" pitchFamily="49" charset="-128"/>
            </a:endParaRPr>
          </a:p>
          <a:p>
            <a:r>
              <a:rPr lang="en-US" altLang="ja-JP" sz="2000" dirty="0">
                <a:latin typeface="ＭＳ ゴシック" panose="020B0609070205080204" pitchFamily="49" charset="-128"/>
                <a:ea typeface="ＭＳ ゴシック" panose="020B0609070205080204" pitchFamily="49" charset="-128"/>
              </a:rPr>
              <a:t> </a:t>
            </a:r>
            <a:r>
              <a:rPr lang="ja-JP" altLang="en-US" sz="2000" dirty="0">
                <a:latin typeface="ＭＳ ゴシック" panose="020B0609070205080204" pitchFamily="49" charset="-128"/>
                <a:ea typeface="ＭＳ ゴシック" panose="020B0609070205080204" pitchFamily="49" charset="-128"/>
              </a:rPr>
              <a:t>大限発揮できる「協働」体制を構築</a:t>
            </a:r>
            <a:endParaRPr lang="en-US" altLang="ja-JP" sz="2000" dirty="0">
              <a:latin typeface="ＭＳ ゴシック" panose="020B0609070205080204" pitchFamily="49" charset="-128"/>
              <a:ea typeface="ＭＳ ゴシック" panose="020B0609070205080204" pitchFamily="49" charset="-128"/>
            </a:endParaRPr>
          </a:p>
          <a:p>
            <a:r>
              <a:rPr lang="en-US" altLang="ja-JP" sz="2000" dirty="0">
                <a:latin typeface="ＭＳ ゴシック" panose="020B0609070205080204" pitchFamily="49" charset="-128"/>
                <a:ea typeface="ＭＳ ゴシック" panose="020B0609070205080204" pitchFamily="49" charset="-128"/>
              </a:rPr>
              <a:t> </a:t>
            </a:r>
            <a:r>
              <a:rPr lang="ja-JP" altLang="en-US" sz="2000" dirty="0">
                <a:latin typeface="ＭＳ ゴシック" panose="020B0609070205080204" pitchFamily="49" charset="-128"/>
                <a:ea typeface="ＭＳ ゴシック" panose="020B0609070205080204" pitchFamily="49" charset="-128"/>
              </a:rPr>
              <a:t>することが重要である。</a:t>
            </a:r>
            <a:endParaRPr lang="en-US" altLang="ja-JP" sz="2000" dirty="0">
              <a:latin typeface="ＭＳ ゴシック" panose="020B0609070205080204" pitchFamily="49" charset="-128"/>
              <a:ea typeface="ＭＳ ゴシック" panose="020B0609070205080204" pitchFamily="49" charset="-128"/>
            </a:endParaRPr>
          </a:p>
          <a:p>
            <a:endParaRPr lang="en-US" altLang="ja-JP" sz="2000" dirty="0">
              <a:latin typeface="ＭＳ ゴシック" panose="020B0609070205080204" pitchFamily="49" charset="-128"/>
              <a:ea typeface="ＭＳ ゴシック" panose="020B0609070205080204" pitchFamily="49" charset="-128"/>
            </a:endParaRPr>
          </a:p>
          <a:p>
            <a:r>
              <a:rPr lang="ja-JP" altLang="en-US" sz="2000" dirty="0">
                <a:latin typeface="ＭＳ ゴシック" panose="020B0609070205080204" pitchFamily="49" charset="-128"/>
                <a:ea typeface="ＭＳ ゴシック" panose="020B0609070205080204" pitchFamily="49" charset="-128"/>
              </a:rPr>
              <a:t>■ 現状の課題の共有、お互いの役割</a:t>
            </a:r>
            <a:endParaRPr lang="en-US" altLang="ja-JP" sz="2000" dirty="0">
              <a:latin typeface="ＭＳ ゴシック" panose="020B0609070205080204" pitchFamily="49" charset="-128"/>
              <a:ea typeface="ＭＳ ゴシック" panose="020B0609070205080204" pitchFamily="49" charset="-128"/>
            </a:endParaRPr>
          </a:p>
          <a:p>
            <a:r>
              <a:rPr lang="en-US" altLang="ja-JP" sz="2000" dirty="0">
                <a:latin typeface="ＭＳ ゴシック" panose="020B0609070205080204" pitchFamily="49" charset="-128"/>
                <a:ea typeface="ＭＳ ゴシック" panose="020B0609070205080204" pitchFamily="49" charset="-128"/>
              </a:rPr>
              <a:t> </a:t>
            </a:r>
            <a:r>
              <a:rPr lang="ja-JP" altLang="en-US" sz="2000" dirty="0">
                <a:latin typeface="ＭＳ ゴシック" panose="020B0609070205080204" pitchFamily="49" charset="-128"/>
                <a:ea typeface="ＭＳ ゴシック" panose="020B0609070205080204" pitchFamily="49" charset="-128"/>
              </a:rPr>
              <a:t>を確認するため にも、日々のスタッ</a:t>
            </a:r>
            <a:endParaRPr lang="en-US" altLang="ja-JP" sz="2000" dirty="0">
              <a:latin typeface="ＭＳ ゴシック" panose="020B0609070205080204" pitchFamily="49" charset="-128"/>
              <a:ea typeface="ＭＳ ゴシック" panose="020B0609070205080204" pitchFamily="49" charset="-128"/>
            </a:endParaRPr>
          </a:p>
          <a:p>
            <a:r>
              <a:rPr lang="en-US" altLang="ja-JP" sz="2000" dirty="0">
                <a:latin typeface="ＭＳ ゴシック" panose="020B0609070205080204" pitchFamily="49" charset="-128"/>
                <a:ea typeface="ＭＳ ゴシック" panose="020B0609070205080204" pitchFamily="49" charset="-128"/>
              </a:rPr>
              <a:t> </a:t>
            </a:r>
            <a:r>
              <a:rPr lang="ja-JP" altLang="en-US" sz="2000" dirty="0">
                <a:latin typeface="ＭＳ ゴシック" panose="020B0609070205080204" pitchFamily="49" charset="-128"/>
                <a:ea typeface="ＭＳ ゴシック" panose="020B0609070205080204" pitchFamily="49" charset="-128"/>
              </a:rPr>
              <a:t>フミーティングは欠かせない。 </a:t>
            </a:r>
          </a:p>
          <a:p>
            <a:r>
              <a:rPr lang="ja-JP" altLang="en-US" sz="2000" dirty="0">
                <a:latin typeface="ＭＳ ゴシック" panose="020B0609070205080204" pitchFamily="49" charset="-128"/>
                <a:ea typeface="ＭＳ ゴシック" panose="020B0609070205080204" pitchFamily="49" charset="-128"/>
              </a:rPr>
              <a:t> </a:t>
            </a:r>
            <a:endParaRPr kumimoji="1" lang="ja-JP" altLang="en-US" sz="2000" dirty="0">
              <a:latin typeface="ＭＳ ゴシック" panose="020B0609070205080204" pitchFamily="49" charset="-128"/>
              <a:ea typeface="ＭＳ ゴシック" panose="020B0609070205080204" pitchFamily="49" charset="-128"/>
            </a:endParaRPr>
          </a:p>
        </p:txBody>
      </p:sp>
      <p:sp>
        <p:nvSpPr>
          <p:cNvPr id="6" name="テキスト ボックス 5"/>
          <p:cNvSpPr txBox="1"/>
          <p:nvPr/>
        </p:nvSpPr>
        <p:spPr>
          <a:xfrm>
            <a:off x="10723600" y="169778"/>
            <a:ext cx="1298902" cy="584775"/>
          </a:xfrm>
          <a:prstGeom prst="rect">
            <a:avLst/>
          </a:prstGeom>
          <a:solidFill>
            <a:schemeClr val="bg1"/>
          </a:solidFill>
          <a:ln w="12700">
            <a:solidFill>
              <a:schemeClr val="accent1"/>
            </a:solidFill>
          </a:ln>
        </p:spPr>
        <p:txBody>
          <a:bodyPr wrap="square" rtlCol="0" anchor="ctr">
            <a:spAutoFit/>
          </a:bodyPr>
          <a:lstStyle/>
          <a:p>
            <a:pPr algn="ctr"/>
            <a:r>
              <a:rPr kumimoji="1" lang="ja-JP" altLang="en-US" sz="1600" dirty="0">
                <a:solidFill>
                  <a:srgbClr val="0000FF"/>
                </a:solidFill>
                <a:latin typeface="HG創英角ﾎﾟｯﾌﾟ体" panose="040B0A09000000000000" pitchFamily="49" charset="-128"/>
                <a:ea typeface="HG創英角ﾎﾟｯﾌﾟ体" panose="040B0A09000000000000" pitchFamily="49" charset="-128"/>
              </a:rPr>
              <a:t>マニュアル</a:t>
            </a:r>
            <a:r>
              <a:rPr kumimoji="1" lang="en-US" altLang="ja-JP" sz="1600" dirty="0">
                <a:solidFill>
                  <a:srgbClr val="0000FF"/>
                </a:solidFill>
                <a:latin typeface="HG創英角ﾎﾟｯﾌﾟ体" panose="040B0A09000000000000" pitchFamily="49" charset="-128"/>
                <a:ea typeface="HG創英角ﾎﾟｯﾌﾟ体" panose="040B0A09000000000000" pitchFamily="49" charset="-128"/>
              </a:rPr>
              <a:t>P96</a:t>
            </a:r>
            <a:r>
              <a:rPr kumimoji="1" lang="ja-JP" altLang="en-US" sz="1600" dirty="0">
                <a:solidFill>
                  <a:srgbClr val="0000FF"/>
                </a:solidFill>
                <a:latin typeface="HG創英角ﾎﾟｯﾌﾟ体" panose="040B0A09000000000000" pitchFamily="49" charset="-128"/>
                <a:ea typeface="HG創英角ﾎﾟｯﾌﾟ体" panose="040B0A09000000000000" pitchFamily="49" charset="-128"/>
              </a:rPr>
              <a:t>～</a:t>
            </a:r>
            <a:r>
              <a:rPr kumimoji="1" lang="en-US" altLang="ja-JP" sz="1600" dirty="0">
                <a:solidFill>
                  <a:srgbClr val="0000FF"/>
                </a:solidFill>
                <a:latin typeface="HG創英角ﾎﾟｯﾌﾟ体" panose="040B0A09000000000000" pitchFamily="49" charset="-128"/>
                <a:ea typeface="HG創英角ﾎﾟｯﾌﾟ体" panose="040B0A09000000000000" pitchFamily="49" charset="-128"/>
              </a:rPr>
              <a:t>P97</a:t>
            </a:r>
            <a:endParaRPr kumimoji="1" lang="ja-JP" altLang="en-US" sz="1600" dirty="0">
              <a:solidFill>
                <a:srgbClr val="0000FF"/>
              </a:solidFill>
              <a:latin typeface="HG創英角ﾎﾟｯﾌﾟ体" panose="040B0A09000000000000" pitchFamily="49" charset="-128"/>
              <a:ea typeface="HG創英角ﾎﾟｯﾌﾟ体" panose="040B0A09000000000000" pitchFamily="49" charset="-128"/>
            </a:endParaRPr>
          </a:p>
        </p:txBody>
      </p:sp>
    </p:spTree>
    <p:extLst>
      <p:ext uri="{BB962C8B-B14F-4D97-AF65-F5344CB8AC3E}">
        <p14:creationId xmlns:p14="http://schemas.microsoft.com/office/powerpoint/2010/main" val="38854972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519E5899-0A2C-427A-B536-201B99980FDA}"/>
              </a:ext>
            </a:extLst>
          </p:cNvPr>
          <p:cNvSpPr txBox="1"/>
          <p:nvPr/>
        </p:nvSpPr>
        <p:spPr>
          <a:xfrm>
            <a:off x="220279" y="262110"/>
            <a:ext cx="10421781" cy="492443"/>
          </a:xfrm>
          <a:prstGeom prst="rect">
            <a:avLst/>
          </a:prstGeom>
          <a:noFill/>
          <a:ln w="15875">
            <a:solidFill>
              <a:schemeClr val="tx2"/>
            </a:solidFill>
          </a:ln>
        </p:spPr>
        <p:txBody>
          <a:bodyPr wrap="square" rtlCol="0">
            <a:spAutoFit/>
          </a:bodyPr>
          <a:lstStyle/>
          <a:p>
            <a:r>
              <a:rPr lang="en-US" altLang="ja-JP" sz="2600" dirty="0">
                <a:latin typeface="ＭＳ ゴシック" panose="020B0609070205080204" pitchFamily="49" charset="-128"/>
                <a:ea typeface="ＭＳ ゴシック" panose="020B0609070205080204" pitchFamily="49" charset="-128"/>
              </a:rPr>
              <a:t>Ⅳ</a:t>
            </a:r>
            <a:r>
              <a:rPr lang="ja-JP" altLang="en-US" sz="2600" dirty="0">
                <a:latin typeface="ＭＳ ゴシック" panose="020B0609070205080204" pitchFamily="49" charset="-128"/>
                <a:ea typeface="ＭＳ ゴシック" panose="020B0609070205080204" pitchFamily="49" charset="-128"/>
              </a:rPr>
              <a:t>　被災地へ応援派遣する派遣元自治体の体制と派遣の実際（支援）</a:t>
            </a:r>
            <a:endParaRPr kumimoji="1" lang="ja-JP" altLang="en-US" sz="2600" dirty="0">
              <a:latin typeface="ＭＳ ゴシック" panose="020B0609070205080204" pitchFamily="49" charset="-128"/>
              <a:ea typeface="ＭＳ ゴシック" panose="020B0609070205080204" pitchFamily="49" charset="-128"/>
            </a:endParaRPr>
          </a:p>
        </p:txBody>
      </p:sp>
      <p:sp>
        <p:nvSpPr>
          <p:cNvPr id="3" name="正方形/長方形 2">
            <a:extLst>
              <a:ext uri="{FF2B5EF4-FFF2-40B4-BE49-F238E27FC236}">
                <a16:creationId xmlns:a16="http://schemas.microsoft.com/office/drawing/2014/main" id="{6F56BF20-394F-401E-B0DE-E3706BB3046B}"/>
              </a:ext>
            </a:extLst>
          </p:cNvPr>
          <p:cNvSpPr/>
          <p:nvPr/>
        </p:nvSpPr>
        <p:spPr>
          <a:xfrm>
            <a:off x="379367" y="1397674"/>
            <a:ext cx="11407140" cy="1323439"/>
          </a:xfrm>
          <a:prstGeom prst="rect">
            <a:avLst/>
          </a:prstGeom>
          <a:ln w="15875">
            <a:noFill/>
          </a:ln>
        </p:spPr>
        <p:txBody>
          <a:bodyPr wrap="square">
            <a:spAutoFit/>
          </a:bodyPr>
          <a:lstStyle/>
          <a:p>
            <a:r>
              <a:rPr lang="ja-JP" altLang="en-US" sz="2000" dirty="0">
                <a:latin typeface="ＭＳ ゴシック" panose="020B0609070205080204" pitchFamily="49" charset="-128"/>
                <a:ea typeface="ＭＳ ゴシック" panose="020B0609070205080204" pitchFamily="49" charset="-128"/>
              </a:rPr>
              <a:t>■ 応援派遣自治体職員は、応援派遣元自治体と連絡と取りあいながら、</a:t>
            </a:r>
            <a:r>
              <a:rPr lang="ja-JP" altLang="en-US" sz="2000" u="sng" dirty="0">
                <a:solidFill>
                  <a:srgbClr val="FF0000"/>
                </a:solidFill>
                <a:latin typeface="ＭＳ ゴシック" panose="020B0609070205080204" pitchFamily="49" charset="-128"/>
                <a:ea typeface="ＭＳ ゴシック" panose="020B0609070205080204" pitchFamily="49" charset="-128"/>
              </a:rPr>
              <a:t>被災地自治体の統括の下</a:t>
            </a:r>
            <a:r>
              <a:rPr lang="ja-JP" altLang="en-US" sz="2000" dirty="0">
                <a:latin typeface="ＭＳ ゴシック" panose="020B0609070205080204" pitchFamily="49" charset="-128"/>
                <a:ea typeface="ＭＳ ゴシック" panose="020B0609070205080204" pitchFamily="49" charset="-128"/>
              </a:rPr>
              <a:t>、</a:t>
            </a:r>
            <a:endParaRPr lang="en-US" altLang="ja-JP" sz="2000" dirty="0">
              <a:latin typeface="ＭＳ ゴシック" panose="020B0609070205080204" pitchFamily="49" charset="-128"/>
              <a:ea typeface="ＭＳ ゴシック" panose="020B0609070205080204" pitchFamily="49" charset="-128"/>
            </a:endParaRPr>
          </a:p>
          <a:p>
            <a:r>
              <a:rPr lang="en-US" altLang="ja-JP" sz="2000" dirty="0">
                <a:latin typeface="ＭＳ ゴシック" panose="020B0609070205080204" pitchFamily="49" charset="-128"/>
                <a:ea typeface="ＭＳ ゴシック" panose="020B0609070205080204" pitchFamily="49" charset="-128"/>
              </a:rPr>
              <a:t>  </a:t>
            </a:r>
            <a:r>
              <a:rPr lang="ja-JP" altLang="en-US" sz="2000" dirty="0">
                <a:latin typeface="ＭＳ ゴシック" panose="020B0609070205080204" pitchFamily="49" charset="-128"/>
                <a:ea typeface="ＭＳ ゴシック" panose="020B0609070205080204" pitchFamily="49" charset="-128"/>
              </a:rPr>
              <a:t>効果的かつ自律して活動を行う。</a:t>
            </a:r>
            <a:endParaRPr lang="en-US" altLang="ja-JP" sz="2000" dirty="0">
              <a:latin typeface="ＭＳ ゴシック" panose="020B0609070205080204" pitchFamily="49" charset="-128"/>
              <a:ea typeface="ＭＳ ゴシック" panose="020B0609070205080204" pitchFamily="49" charset="-128"/>
            </a:endParaRPr>
          </a:p>
          <a:p>
            <a:r>
              <a:rPr lang="ja-JP" altLang="en-US" sz="2000" dirty="0">
                <a:latin typeface="ＭＳ ゴシック" panose="020B0609070205080204" pitchFamily="49" charset="-128"/>
                <a:ea typeface="ＭＳ ゴシック" panose="020B0609070205080204" pitchFamily="49" charset="-128"/>
              </a:rPr>
              <a:t>　 </a:t>
            </a:r>
            <a:r>
              <a:rPr lang="en-US" altLang="ja-JP" sz="2000" dirty="0">
                <a:latin typeface="ＭＳ ゴシック" panose="020B0609070205080204" pitchFamily="49" charset="-128"/>
                <a:ea typeface="ＭＳ ゴシック" panose="020B0609070205080204" pitchFamily="49" charset="-128"/>
              </a:rPr>
              <a:t>※</a:t>
            </a:r>
            <a:r>
              <a:rPr lang="ja-JP" altLang="en-US" sz="2000" dirty="0">
                <a:latin typeface="ＭＳ ゴシック" panose="020B0609070205080204" pitchFamily="49" charset="-128"/>
                <a:ea typeface="ＭＳ ゴシック" panose="020B0609070205080204" pitchFamily="49" charset="-128"/>
              </a:rPr>
              <a:t>厚生労働科学研究費助成事業「広域大規模災害時における地域保健支援・受援体制構築に関</a:t>
            </a:r>
            <a:endParaRPr lang="en-US" altLang="ja-JP" sz="2000" dirty="0">
              <a:latin typeface="ＭＳ ゴシック" panose="020B0609070205080204" pitchFamily="49" charset="-128"/>
              <a:ea typeface="ＭＳ ゴシック" panose="020B0609070205080204" pitchFamily="49" charset="-128"/>
            </a:endParaRPr>
          </a:p>
          <a:p>
            <a:r>
              <a:rPr lang="en-US" altLang="ja-JP" sz="2000" dirty="0">
                <a:latin typeface="ＭＳ ゴシック" panose="020B0609070205080204" pitchFamily="49" charset="-128"/>
                <a:ea typeface="ＭＳ ゴシック" panose="020B0609070205080204" pitchFamily="49" charset="-128"/>
              </a:rPr>
              <a:t>     </a:t>
            </a:r>
            <a:r>
              <a:rPr lang="ja-JP" altLang="en-US" sz="2000" dirty="0">
                <a:latin typeface="ＭＳ ゴシック" panose="020B0609070205080204" pitchFamily="49" charset="-128"/>
                <a:ea typeface="ＭＳ ゴシック" panose="020B0609070205080204" pitchFamily="49" charset="-128"/>
              </a:rPr>
              <a:t>する研究」（研究代表者：木脇弘二）の成果物を参考に掲載する</a:t>
            </a:r>
          </a:p>
        </p:txBody>
      </p:sp>
      <p:sp>
        <p:nvSpPr>
          <p:cNvPr id="4" name="テキスト ボックス 3">
            <a:extLst>
              <a:ext uri="{FF2B5EF4-FFF2-40B4-BE49-F238E27FC236}">
                <a16:creationId xmlns:a16="http://schemas.microsoft.com/office/drawing/2014/main" id="{893F248D-5CB8-40C2-B6E7-9EDB1030F483}"/>
              </a:ext>
            </a:extLst>
          </p:cNvPr>
          <p:cNvSpPr txBox="1"/>
          <p:nvPr/>
        </p:nvSpPr>
        <p:spPr>
          <a:xfrm>
            <a:off x="703364" y="3025150"/>
            <a:ext cx="10927080" cy="3139321"/>
          </a:xfrm>
          <a:prstGeom prst="rect">
            <a:avLst/>
          </a:prstGeom>
          <a:noFill/>
          <a:ln w="15875">
            <a:solidFill>
              <a:schemeClr val="tx2"/>
            </a:solidFill>
            <a:prstDash val="lgDashDot"/>
          </a:ln>
        </p:spPr>
        <p:txBody>
          <a:bodyPr wrap="square" rtlCol="0">
            <a:spAutoFit/>
          </a:bodyPr>
          <a:lstStyle/>
          <a:p>
            <a:r>
              <a:rPr kumimoji="1" lang="ja-JP" altLang="en-US" b="1" dirty="0"/>
              <a:t>１　保健衛生職員の派遣根拠及び費用負担の考え方　（５）派遣の実際</a:t>
            </a:r>
            <a:endParaRPr kumimoji="1" lang="en-US" altLang="ja-JP" b="1" dirty="0"/>
          </a:p>
          <a:p>
            <a:r>
              <a:rPr lang="ja-JP" altLang="en-US" b="1" dirty="0"/>
              <a:t>２　平常時における保健衛生職員派遣体制の整備　　（６）標準資機材・個人装備の準備</a:t>
            </a:r>
            <a:endParaRPr lang="en-US" altLang="ja-JP" b="1" dirty="0"/>
          </a:p>
          <a:p>
            <a:r>
              <a:rPr kumimoji="1" lang="ja-JP" altLang="en-US" b="1" dirty="0"/>
              <a:t>（１）派遣調整に係る組織体制の構築　　　　　　　（７）</a:t>
            </a:r>
            <a:r>
              <a:rPr lang="ja-JP" altLang="en-US" b="1" dirty="0"/>
              <a:t>ロジスティックス</a:t>
            </a:r>
            <a:endParaRPr lang="en-US" altLang="ja-JP" b="1" dirty="0"/>
          </a:p>
          <a:p>
            <a:r>
              <a:rPr lang="ja-JP" altLang="en-US" b="1" dirty="0"/>
              <a:t>　　</a:t>
            </a:r>
            <a:r>
              <a:rPr lang="en-US" altLang="ja-JP" b="1" dirty="0"/>
              <a:t>1)</a:t>
            </a:r>
            <a:r>
              <a:rPr lang="ja-JP" altLang="en-US" b="1" dirty="0"/>
              <a:t>応援調整窓口の設置　　　　　　　　　　　　　（物資の調達や補給など後方支援を担う役割）　　</a:t>
            </a:r>
            <a:endParaRPr lang="en-US" altLang="ja-JP" b="1" dirty="0"/>
          </a:p>
          <a:p>
            <a:r>
              <a:rPr kumimoji="1" lang="ja-JP" altLang="en-US" b="1" dirty="0"/>
              <a:t>　　</a:t>
            </a:r>
            <a:r>
              <a:rPr kumimoji="1" lang="en-US" altLang="ja-JP" b="1" dirty="0"/>
              <a:t>2)</a:t>
            </a:r>
            <a:r>
              <a:rPr kumimoji="1" lang="ja-JP" altLang="en-US" b="1" dirty="0"/>
              <a:t>調整に係る連絡体制の整備　　　　　　　　 　</a:t>
            </a:r>
            <a:r>
              <a:rPr kumimoji="1" lang="ja-JP" altLang="en-US" b="1" dirty="0">
                <a:solidFill>
                  <a:srgbClr val="FF0000"/>
                </a:solidFill>
              </a:rPr>
              <a:t>（８）</a:t>
            </a:r>
            <a:r>
              <a:rPr lang="ja-JP" altLang="en-US" b="1" dirty="0">
                <a:solidFill>
                  <a:srgbClr val="FF0000"/>
                </a:solidFill>
              </a:rPr>
              <a:t>派遣時オリエンテーション</a:t>
            </a:r>
            <a:endParaRPr kumimoji="1" lang="en-US" altLang="ja-JP" b="1" dirty="0">
              <a:solidFill>
                <a:srgbClr val="FF0000"/>
              </a:solidFill>
            </a:endParaRPr>
          </a:p>
          <a:p>
            <a:r>
              <a:rPr lang="ja-JP" altLang="en-US" b="1" dirty="0"/>
              <a:t>　　</a:t>
            </a:r>
            <a:r>
              <a:rPr lang="en-US" altLang="ja-JP" b="1" dirty="0"/>
              <a:t>3)</a:t>
            </a:r>
            <a:r>
              <a:rPr lang="ja-JP" altLang="en-US" b="1" dirty="0"/>
              <a:t>保健衛生派遣職員の健康管理体制の整備 　　　（９）</a:t>
            </a:r>
            <a:r>
              <a:rPr lang="en-US" altLang="ja-JP" b="1" dirty="0"/>
              <a:t> DHEAT</a:t>
            </a:r>
            <a:r>
              <a:rPr lang="ja-JP" altLang="en-US" b="1" dirty="0"/>
              <a:t>の活動</a:t>
            </a:r>
            <a:endParaRPr lang="en-US" altLang="ja-JP" b="1" dirty="0"/>
          </a:p>
          <a:p>
            <a:r>
              <a:rPr kumimoji="1" lang="ja-JP" altLang="en-US" b="1" dirty="0"/>
              <a:t>３　災害時における保健衛生職員派遣の実際　　　 　（</a:t>
            </a:r>
            <a:r>
              <a:rPr kumimoji="1" lang="en-US" altLang="ja-JP" b="1" dirty="0"/>
              <a:t>10</a:t>
            </a:r>
            <a:r>
              <a:rPr kumimoji="1" lang="ja-JP" altLang="en-US" b="1" dirty="0"/>
              <a:t>）</a:t>
            </a:r>
            <a:r>
              <a:rPr lang="ja-JP" altLang="en-US" b="1" dirty="0"/>
              <a:t>保健師等チームの活動</a:t>
            </a:r>
            <a:endParaRPr kumimoji="1" lang="en-US" altLang="ja-JP" b="1" dirty="0"/>
          </a:p>
          <a:p>
            <a:r>
              <a:rPr lang="ja-JP" altLang="en-US" b="1" dirty="0"/>
              <a:t>（１）応援派遣調整の開始　　　　　　　　　 　　　（</a:t>
            </a:r>
            <a:r>
              <a:rPr lang="en-US" altLang="ja-JP" b="1" dirty="0"/>
              <a:t>11</a:t>
            </a:r>
            <a:r>
              <a:rPr lang="ja-JP" altLang="en-US" b="1" dirty="0"/>
              <a:t>）応援派遣の継続</a:t>
            </a:r>
            <a:endParaRPr lang="en-US" altLang="ja-JP" b="1" dirty="0"/>
          </a:p>
          <a:p>
            <a:r>
              <a:rPr kumimoji="1" lang="ja-JP" altLang="en-US" b="1" dirty="0"/>
              <a:t>（２）</a:t>
            </a:r>
            <a:r>
              <a:rPr lang="en-US" altLang="ja-JP" b="1" dirty="0"/>
              <a:t>DHEAT</a:t>
            </a:r>
            <a:r>
              <a:rPr lang="ja-JP" altLang="en-US" b="1" dirty="0"/>
              <a:t>及び保健師等チームの編成　　　　　    （</a:t>
            </a:r>
            <a:r>
              <a:rPr lang="en-US" altLang="ja-JP" b="1" dirty="0"/>
              <a:t>12</a:t>
            </a:r>
            <a:r>
              <a:rPr lang="ja-JP" altLang="en-US" b="1" dirty="0"/>
              <a:t>）応援派遣の終了</a:t>
            </a:r>
            <a:endParaRPr lang="en-US" altLang="ja-JP" b="1" dirty="0"/>
          </a:p>
          <a:p>
            <a:r>
              <a:rPr kumimoji="1" lang="ja-JP" altLang="en-US" b="1" dirty="0"/>
              <a:t>（３）応援派遣の応諾</a:t>
            </a:r>
            <a:endParaRPr kumimoji="1" lang="en-US" altLang="ja-JP" b="1" dirty="0"/>
          </a:p>
          <a:p>
            <a:r>
              <a:rPr lang="ja-JP" altLang="en-US" b="1" dirty="0"/>
              <a:t>（４）応援派遣先窓口との調整</a:t>
            </a:r>
            <a:endParaRPr lang="en-US" altLang="ja-JP" b="1" dirty="0"/>
          </a:p>
        </p:txBody>
      </p:sp>
      <p:sp>
        <p:nvSpPr>
          <p:cNvPr id="5" name="テキスト ボックス 4"/>
          <p:cNvSpPr txBox="1"/>
          <p:nvPr/>
        </p:nvSpPr>
        <p:spPr>
          <a:xfrm>
            <a:off x="10677134" y="185029"/>
            <a:ext cx="1298902" cy="584775"/>
          </a:xfrm>
          <a:prstGeom prst="rect">
            <a:avLst/>
          </a:prstGeom>
          <a:solidFill>
            <a:schemeClr val="bg1"/>
          </a:solidFill>
          <a:ln w="12700">
            <a:solidFill>
              <a:schemeClr val="accent1"/>
            </a:solidFill>
          </a:ln>
        </p:spPr>
        <p:txBody>
          <a:bodyPr wrap="square" rtlCol="0" anchor="ctr">
            <a:spAutoFit/>
          </a:bodyPr>
          <a:lstStyle/>
          <a:p>
            <a:pPr algn="ctr"/>
            <a:r>
              <a:rPr kumimoji="1" lang="ja-JP" altLang="en-US" sz="1600" dirty="0">
                <a:solidFill>
                  <a:srgbClr val="0000FF"/>
                </a:solidFill>
                <a:latin typeface="HG創英角ﾎﾟｯﾌﾟ体" panose="040B0A09000000000000" pitchFamily="49" charset="-128"/>
                <a:ea typeface="HG創英角ﾎﾟｯﾌﾟ体" panose="040B0A09000000000000" pitchFamily="49" charset="-128"/>
              </a:rPr>
              <a:t>マニュアル</a:t>
            </a:r>
            <a:r>
              <a:rPr kumimoji="1" lang="en-US" altLang="ja-JP" sz="1600" dirty="0">
                <a:solidFill>
                  <a:srgbClr val="0000FF"/>
                </a:solidFill>
                <a:latin typeface="HG創英角ﾎﾟｯﾌﾟ体" panose="040B0A09000000000000" pitchFamily="49" charset="-128"/>
                <a:ea typeface="HG創英角ﾎﾟｯﾌﾟ体" panose="040B0A09000000000000" pitchFamily="49" charset="-128"/>
              </a:rPr>
              <a:t>P98</a:t>
            </a:r>
            <a:r>
              <a:rPr kumimoji="1" lang="ja-JP" altLang="en-US" sz="1600" dirty="0">
                <a:solidFill>
                  <a:srgbClr val="0000FF"/>
                </a:solidFill>
                <a:latin typeface="HG創英角ﾎﾟｯﾌﾟ体" panose="040B0A09000000000000" pitchFamily="49" charset="-128"/>
                <a:ea typeface="HG創英角ﾎﾟｯﾌﾟ体" panose="040B0A09000000000000" pitchFamily="49" charset="-128"/>
              </a:rPr>
              <a:t>～</a:t>
            </a:r>
            <a:r>
              <a:rPr kumimoji="1" lang="en-US" altLang="ja-JP" sz="1600" dirty="0">
                <a:solidFill>
                  <a:srgbClr val="0000FF"/>
                </a:solidFill>
                <a:latin typeface="HG創英角ﾎﾟｯﾌﾟ体" panose="040B0A09000000000000" pitchFamily="49" charset="-128"/>
                <a:ea typeface="HG創英角ﾎﾟｯﾌﾟ体" panose="040B0A09000000000000" pitchFamily="49" charset="-128"/>
              </a:rPr>
              <a:t>P107</a:t>
            </a:r>
          </a:p>
        </p:txBody>
      </p:sp>
    </p:spTree>
    <p:extLst>
      <p:ext uri="{BB962C8B-B14F-4D97-AF65-F5344CB8AC3E}">
        <p14:creationId xmlns:p14="http://schemas.microsoft.com/office/powerpoint/2010/main" val="390104216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297517AA-4154-4AF5-AB07-0E1D58E735F9}"/>
              </a:ext>
            </a:extLst>
          </p:cNvPr>
          <p:cNvSpPr txBox="1"/>
          <p:nvPr/>
        </p:nvSpPr>
        <p:spPr>
          <a:xfrm>
            <a:off x="3451860" y="251460"/>
            <a:ext cx="6777990" cy="584775"/>
          </a:xfrm>
          <a:prstGeom prst="rect">
            <a:avLst/>
          </a:prstGeom>
          <a:noFill/>
        </p:spPr>
        <p:txBody>
          <a:bodyPr wrap="square" rtlCol="0">
            <a:spAutoFit/>
          </a:bodyPr>
          <a:lstStyle/>
          <a:p>
            <a:r>
              <a:rPr kumimoji="1" lang="ja-JP" altLang="en-US" sz="3200" dirty="0">
                <a:latin typeface="ＭＳ ゴシック" panose="020B0609070205080204" pitchFamily="49" charset="-128"/>
                <a:ea typeface="ＭＳ ゴシック" panose="020B0609070205080204" pitchFamily="49" charset="-128"/>
              </a:rPr>
              <a:t>派遣時のオリエンテーション</a:t>
            </a:r>
          </a:p>
        </p:txBody>
      </p:sp>
      <p:sp>
        <p:nvSpPr>
          <p:cNvPr id="3" name="テキスト ボックス 2">
            <a:extLst>
              <a:ext uri="{FF2B5EF4-FFF2-40B4-BE49-F238E27FC236}">
                <a16:creationId xmlns:a16="http://schemas.microsoft.com/office/drawing/2014/main" id="{D5074C5D-C89F-44BA-87A6-42E4AFC0CE23}"/>
              </a:ext>
            </a:extLst>
          </p:cNvPr>
          <p:cNvSpPr txBox="1"/>
          <p:nvPr/>
        </p:nvSpPr>
        <p:spPr>
          <a:xfrm>
            <a:off x="327953" y="1281149"/>
            <a:ext cx="11521440" cy="4832092"/>
          </a:xfrm>
          <a:prstGeom prst="rect">
            <a:avLst/>
          </a:prstGeom>
          <a:noFill/>
        </p:spPr>
        <p:txBody>
          <a:bodyPr wrap="square" rtlCol="0">
            <a:spAutoFit/>
          </a:bodyPr>
          <a:lstStyle/>
          <a:p>
            <a:r>
              <a:rPr lang="ja-JP" altLang="en-US" sz="2200" b="1" dirty="0">
                <a:latin typeface="ＭＳ ゴシック" panose="020B0609070205080204" pitchFamily="49" charset="-128"/>
                <a:ea typeface="ＭＳ ゴシック" panose="020B0609070205080204" pitchFamily="49" charset="-128"/>
              </a:rPr>
              <a:t>■オリエンテーションを行う意義は、チームメンバーが一堂に会し、</a:t>
            </a:r>
            <a:endParaRPr lang="en-US" altLang="ja-JP" sz="2200" b="1" dirty="0">
              <a:latin typeface="ＭＳ ゴシック" panose="020B0609070205080204" pitchFamily="49" charset="-128"/>
              <a:ea typeface="ＭＳ ゴシック" panose="020B0609070205080204" pitchFamily="49" charset="-128"/>
            </a:endParaRPr>
          </a:p>
          <a:p>
            <a:r>
              <a:rPr lang="ja-JP" altLang="en-US" sz="2200" b="1" dirty="0">
                <a:latin typeface="ＭＳ ゴシック" panose="020B0609070205080204" pitchFamily="49" charset="-128"/>
                <a:ea typeface="ＭＳ ゴシック" panose="020B0609070205080204" pitchFamily="49" charset="-128"/>
              </a:rPr>
              <a:t>　・支援者としての共 通認識を形成し、</a:t>
            </a:r>
            <a:endParaRPr lang="en-US" altLang="ja-JP" sz="2200" b="1" dirty="0">
              <a:latin typeface="ＭＳ ゴシック" panose="020B0609070205080204" pitchFamily="49" charset="-128"/>
              <a:ea typeface="ＭＳ ゴシック" panose="020B0609070205080204" pitchFamily="49" charset="-128"/>
            </a:endParaRPr>
          </a:p>
          <a:p>
            <a:r>
              <a:rPr lang="ja-JP" altLang="en-US" sz="2200" b="1" dirty="0">
                <a:latin typeface="ＭＳ ゴシック" panose="020B0609070205080204" pitchFamily="49" charset="-128"/>
                <a:ea typeface="ＭＳ ゴシック" panose="020B0609070205080204" pitchFamily="49" charset="-128"/>
              </a:rPr>
              <a:t>　・チームとして機能する準備を行うこと、</a:t>
            </a:r>
            <a:endParaRPr lang="en-US" altLang="ja-JP" sz="2200" b="1" dirty="0">
              <a:latin typeface="ＭＳ ゴシック" panose="020B0609070205080204" pitchFamily="49" charset="-128"/>
              <a:ea typeface="ＭＳ ゴシック" panose="020B0609070205080204" pitchFamily="49" charset="-128"/>
            </a:endParaRPr>
          </a:p>
          <a:p>
            <a:r>
              <a:rPr lang="ja-JP" altLang="en-US" sz="2200" b="1" dirty="0">
                <a:latin typeface="ＭＳ ゴシック" panose="020B0609070205080204" pitchFamily="49" charset="-128"/>
                <a:ea typeface="ＭＳ ゴシック" panose="020B0609070205080204" pitchFamily="49" charset="-128"/>
              </a:rPr>
              <a:t>　・被災地での活動イメージをも ち、活動の見通しや心構えの準備をすること、</a:t>
            </a:r>
            <a:endParaRPr lang="en-US" altLang="ja-JP" sz="2200" b="1" dirty="0">
              <a:latin typeface="ＭＳ ゴシック" panose="020B0609070205080204" pitchFamily="49" charset="-128"/>
              <a:ea typeface="ＭＳ ゴシック" panose="020B0609070205080204" pitchFamily="49" charset="-128"/>
            </a:endParaRPr>
          </a:p>
          <a:p>
            <a:r>
              <a:rPr lang="ja-JP" altLang="en-US" sz="2200" b="1" dirty="0">
                <a:latin typeface="ＭＳ ゴシック" panose="020B0609070205080204" pitchFamily="49" charset="-128"/>
                <a:ea typeface="ＭＳ ゴシック" panose="020B0609070205080204" pitchFamily="49" charset="-128"/>
              </a:rPr>
              <a:t>　・派遣元の組織の一員としての自覚を もち安全に安心して行動できるようにすること</a:t>
            </a:r>
            <a:endParaRPr lang="en-US" altLang="ja-JP" sz="2200" b="1" dirty="0">
              <a:latin typeface="ＭＳ ゴシック" panose="020B0609070205080204" pitchFamily="49" charset="-128"/>
              <a:ea typeface="ＭＳ ゴシック" panose="020B0609070205080204" pitchFamily="49" charset="-128"/>
            </a:endParaRPr>
          </a:p>
          <a:p>
            <a:r>
              <a:rPr lang="ja-JP" altLang="en-US" sz="2200" b="1" dirty="0">
                <a:latin typeface="ＭＳ ゴシック" panose="020B0609070205080204" pitchFamily="49" charset="-128"/>
                <a:ea typeface="ＭＳ ゴシック" panose="020B0609070205080204" pitchFamily="49" charset="-128"/>
              </a:rPr>
              <a:t>■応援派遣者としての姿勢は、</a:t>
            </a:r>
            <a:endParaRPr lang="en-US" altLang="ja-JP" sz="2200" b="1" dirty="0">
              <a:latin typeface="ＭＳ ゴシック" panose="020B0609070205080204" pitchFamily="49" charset="-128"/>
              <a:ea typeface="ＭＳ ゴシック" panose="020B0609070205080204" pitchFamily="49" charset="-128"/>
            </a:endParaRPr>
          </a:p>
          <a:p>
            <a:r>
              <a:rPr lang="ja-JP" altLang="en-US" sz="2200" b="1" dirty="0">
                <a:latin typeface="ＭＳ ゴシック" panose="020B0609070205080204" pitchFamily="49" charset="-128"/>
                <a:ea typeface="ＭＳ ゴシック" panose="020B0609070205080204" pitchFamily="49" charset="-128"/>
              </a:rPr>
              <a:t>　・自己完結型の装備、</a:t>
            </a:r>
            <a:endParaRPr lang="en-US" altLang="ja-JP" sz="2200" b="1" dirty="0">
              <a:latin typeface="ＭＳ ゴシック" panose="020B0609070205080204" pitchFamily="49" charset="-128"/>
              <a:ea typeface="ＭＳ ゴシック" panose="020B0609070205080204" pitchFamily="49" charset="-128"/>
            </a:endParaRPr>
          </a:p>
          <a:p>
            <a:r>
              <a:rPr lang="ja-JP" altLang="en-US" sz="2200" b="1" dirty="0">
                <a:latin typeface="ＭＳ ゴシック" panose="020B0609070205080204" pitchFamily="49" charset="-128"/>
                <a:ea typeface="ＭＳ ゴシック" panose="020B0609070205080204" pitchFamily="49" charset="-128"/>
              </a:rPr>
              <a:t>　・被災自治体の活動方針の尊重、寄り添った配慮ある行動</a:t>
            </a:r>
            <a:endParaRPr lang="en-US" altLang="ja-JP" sz="2200" b="1" dirty="0">
              <a:latin typeface="ＭＳ ゴシック" panose="020B0609070205080204" pitchFamily="49" charset="-128"/>
              <a:ea typeface="ＭＳ ゴシック" panose="020B0609070205080204" pitchFamily="49" charset="-128"/>
            </a:endParaRPr>
          </a:p>
          <a:p>
            <a:r>
              <a:rPr lang="ja-JP" altLang="en-US" sz="2200" b="1" dirty="0">
                <a:latin typeface="ＭＳ ゴシック" panose="020B0609070205080204" pitchFamily="49" charset="-128"/>
                <a:ea typeface="ＭＳ ゴシック" panose="020B0609070205080204" pitchFamily="49" charset="-128"/>
              </a:rPr>
              <a:t>　・指示待ちではなく自ら考え行動する</a:t>
            </a:r>
            <a:endParaRPr lang="en-US" altLang="ja-JP" sz="2200" b="1" dirty="0">
              <a:latin typeface="ＭＳ ゴシック" panose="020B0609070205080204" pitchFamily="49" charset="-128"/>
              <a:ea typeface="ＭＳ ゴシック" panose="020B0609070205080204" pitchFamily="49" charset="-128"/>
            </a:endParaRPr>
          </a:p>
          <a:p>
            <a:r>
              <a:rPr lang="ja-JP" altLang="en-US" sz="2200" b="1" dirty="0">
                <a:latin typeface="ＭＳ ゴシック" panose="020B0609070205080204" pitchFamily="49" charset="-128"/>
                <a:ea typeface="ＭＳ ゴシック" panose="020B0609070205080204" pitchFamily="49" charset="-128"/>
              </a:rPr>
              <a:t>　・被災自治体職員も被災者であることへの配慮、</a:t>
            </a:r>
            <a:endParaRPr lang="en-US" altLang="ja-JP" sz="2200" b="1" dirty="0">
              <a:latin typeface="ＭＳ ゴシック" panose="020B0609070205080204" pitchFamily="49" charset="-128"/>
              <a:ea typeface="ＭＳ ゴシック" panose="020B0609070205080204" pitchFamily="49" charset="-128"/>
            </a:endParaRPr>
          </a:p>
          <a:p>
            <a:r>
              <a:rPr lang="ja-JP" altLang="en-US" sz="2200" b="1" dirty="0">
                <a:latin typeface="ＭＳ ゴシック" panose="020B0609070205080204" pitchFamily="49" charset="-128"/>
                <a:ea typeface="ＭＳ ゴシック" panose="020B0609070205080204" pitchFamily="49" charset="-128"/>
              </a:rPr>
              <a:t>　・他チームとの連携、チームワーク</a:t>
            </a:r>
            <a:endParaRPr lang="en-US" altLang="ja-JP" sz="2200" b="1" dirty="0">
              <a:latin typeface="ＭＳ ゴシック" panose="020B0609070205080204" pitchFamily="49" charset="-128"/>
              <a:ea typeface="ＭＳ ゴシック" panose="020B0609070205080204" pitchFamily="49" charset="-128"/>
            </a:endParaRPr>
          </a:p>
          <a:p>
            <a:r>
              <a:rPr lang="ja-JP" altLang="en-US" sz="2200" b="1" dirty="0">
                <a:latin typeface="ＭＳ ゴシック" panose="020B0609070205080204" pitchFamily="49" charset="-128"/>
                <a:ea typeface="ＭＳ ゴシック" panose="020B0609070205080204" pitchFamily="49" charset="-128"/>
              </a:rPr>
              <a:t>　・引継ぎによる継続的、計画的な課題解決</a:t>
            </a:r>
            <a:endParaRPr lang="en-US" altLang="ja-JP" sz="2200" b="1" dirty="0">
              <a:latin typeface="ＭＳ ゴシック" panose="020B0609070205080204" pitchFamily="49" charset="-128"/>
              <a:ea typeface="ＭＳ ゴシック" panose="020B0609070205080204" pitchFamily="49" charset="-128"/>
            </a:endParaRPr>
          </a:p>
          <a:p>
            <a:r>
              <a:rPr lang="ja-JP" altLang="en-US" sz="2200" b="1" dirty="0">
                <a:latin typeface="ＭＳ ゴシック" panose="020B0609070205080204" pitchFamily="49" charset="-128"/>
                <a:ea typeface="ＭＳ ゴシック" panose="020B0609070205080204" pitchFamily="49" charset="-128"/>
              </a:rPr>
              <a:t>　・健康安全面の管理、</a:t>
            </a:r>
            <a:endParaRPr lang="en-US" altLang="ja-JP" sz="2200" b="1" dirty="0">
              <a:latin typeface="ＭＳ ゴシック" panose="020B0609070205080204" pitchFamily="49" charset="-128"/>
              <a:ea typeface="ＭＳ ゴシック" panose="020B0609070205080204" pitchFamily="49" charset="-128"/>
            </a:endParaRPr>
          </a:p>
          <a:p>
            <a:r>
              <a:rPr lang="ja-JP" altLang="en-US" sz="2200" b="1" dirty="0">
                <a:latin typeface="ＭＳ ゴシック" panose="020B0609070205080204" pitchFamily="49" charset="-128"/>
                <a:ea typeface="ＭＳ ゴシック" panose="020B0609070205080204" pitchFamily="49" charset="-128"/>
              </a:rPr>
              <a:t>　・派遣元の後方支援体制、</a:t>
            </a:r>
            <a:endParaRPr lang="en-US" altLang="ja-JP" sz="2200" b="1" dirty="0">
              <a:latin typeface="ＭＳ ゴシック" panose="020B0609070205080204" pitchFamily="49" charset="-128"/>
              <a:ea typeface="ＭＳ ゴシック" panose="020B0609070205080204" pitchFamily="49" charset="-128"/>
            </a:endParaRPr>
          </a:p>
        </p:txBody>
      </p:sp>
      <p:sp>
        <p:nvSpPr>
          <p:cNvPr id="4" name="テキスト ボックス 3">
            <a:extLst>
              <a:ext uri="{FF2B5EF4-FFF2-40B4-BE49-F238E27FC236}">
                <a16:creationId xmlns:a16="http://schemas.microsoft.com/office/drawing/2014/main" id="{C07DCC33-B7DC-4DE0-B7EE-5AADB88A3878}"/>
              </a:ext>
            </a:extLst>
          </p:cNvPr>
          <p:cNvSpPr txBox="1"/>
          <p:nvPr/>
        </p:nvSpPr>
        <p:spPr>
          <a:xfrm>
            <a:off x="6541770" y="5162609"/>
            <a:ext cx="5448300" cy="830997"/>
          </a:xfrm>
          <a:prstGeom prst="rect">
            <a:avLst/>
          </a:prstGeom>
          <a:noFill/>
        </p:spPr>
        <p:txBody>
          <a:bodyPr wrap="square" rtlCol="0">
            <a:spAutoFit/>
          </a:bodyPr>
          <a:lstStyle/>
          <a:p>
            <a:r>
              <a:rPr lang="en-US" altLang="ja-JP" sz="2400" dirty="0">
                <a:solidFill>
                  <a:srgbClr val="0000FF"/>
                </a:solidFill>
                <a:latin typeface="HGS創英角ﾎﾟｯﾌﾟ体" panose="040B0A00000000000000" pitchFamily="50" charset="-128"/>
                <a:ea typeface="HGS創英角ﾎﾟｯﾌﾟ体" panose="040B0A00000000000000" pitchFamily="50" charset="-128"/>
              </a:rPr>
              <a:t>※</a:t>
            </a:r>
            <a:r>
              <a:rPr lang="ja-JP" altLang="en-US" sz="2400" dirty="0">
                <a:solidFill>
                  <a:srgbClr val="0000FF"/>
                </a:solidFill>
                <a:latin typeface="HGS創英角ﾎﾟｯﾌﾟ体" panose="040B0A00000000000000" pitchFamily="50" charset="-128"/>
                <a:ea typeface="HGS創英角ﾎﾟｯﾌﾟ体" panose="040B0A00000000000000" pitchFamily="50" charset="-128"/>
              </a:rPr>
              <a:t>資料編；</a:t>
            </a:r>
            <a:endParaRPr lang="en-US" altLang="ja-JP" sz="2400" dirty="0">
              <a:solidFill>
                <a:srgbClr val="0000FF"/>
              </a:solidFill>
              <a:latin typeface="HGS創英角ﾎﾟｯﾌﾟ体" panose="040B0A00000000000000" pitchFamily="50" charset="-128"/>
              <a:ea typeface="HGS創英角ﾎﾟｯﾌﾟ体" panose="040B0A00000000000000" pitchFamily="50" charset="-128"/>
            </a:endParaRPr>
          </a:p>
          <a:p>
            <a:r>
              <a:rPr lang="ja-JP" altLang="en-US" sz="2400" dirty="0">
                <a:solidFill>
                  <a:srgbClr val="0000FF"/>
                </a:solidFill>
                <a:latin typeface="HGS創英角ﾎﾟｯﾌﾟ体" panose="040B0A00000000000000" pitchFamily="50" charset="-128"/>
                <a:ea typeface="HGS創英角ﾎﾟｯﾌﾟ体" panose="040B0A00000000000000" pitchFamily="50" charset="-128"/>
              </a:rPr>
              <a:t>「応援派遣保健師のみなさまへ」参照</a:t>
            </a:r>
            <a:endParaRPr kumimoji="1" lang="ja-JP" altLang="en-US" sz="2400" dirty="0">
              <a:solidFill>
                <a:srgbClr val="0000FF"/>
              </a:solidFill>
              <a:latin typeface="HGS創英角ﾎﾟｯﾌﾟ体" panose="040B0A00000000000000" pitchFamily="50" charset="-128"/>
              <a:ea typeface="HGS創英角ﾎﾟｯﾌﾟ体" panose="040B0A00000000000000" pitchFamily="50" charset="-128"/>
            </a:endParaRPr>
          </a:p>
        </p:txBody>
      </p:sp>
      <p:sp>
        <p:nvSpPr>
          <p:cNvPr id="5" name="テキスト ボックス 4"/>
          <p:cNvSpPr txBox="1"/>
          <p:nvPr/>
        </p:nvSpPr>
        <p:spPr>
          <a:xfrm>
            <a:off x="10723600" y="169778"/>
            <a:ext cx="1298902" cy="584775"/>
          </a:xfrm>
          <a:prstGeom prst="rect">
            <a:avLst/>
          </a:prstGeom>
          <a:solidFill>
            <a:schemeClr val="bg1"/>
          </a:solidFill>
          <a:ln w="12700">
            <a:solidFill>
              <a:schemeClr val="accent1"/>
            </a:solidFill>
          </a:ln>
        </p:spPr>
        <p:txBody>
          <a:bodyPr wrap="square" rtlCol="0" anchor="ctr">
            <a:spAutoFit/>
          </a:bodyPr>
          <a:lstStyle/>
          <a:p>
            <a:pPr algn="ctr"/>
            <a:r>
              <a:rPr kumimoji="1" lang="ja-JP" altLang="en-US" sz="1600" dirty="0">
                <a:solidFill>
                  <a:srgbClr val="0000FF"/>
                </a:solidFill>
                <a:latin typeface="HG創英角ﾎﾟｯﾌﾟ体" panose="040B0A09000000000000" pitchFamily="49" charset="-128"/>
                <a:ea typeface="HG創英角ﾎﾟｯﾌﾟ体" panose="040B0A09000000000000" pitchFamily="49" charset="-128"/>
              </a:rPr>
              <a:t>マニュアル</a:t>
            </a:r>
            <a:r>
              <a:rPr kumimoji="1" lang="en-US" altLang="ja-JP" sz="1600" dirty="0">
                <a:solidFill>
                  <a:srgbClr val="0000FF"/>
                </a:solidFill>
                <a:latin typeface="HG創英角ﾎﾟｯﾌﾟ体" panose="040B0A09000000000000" pitchFamily="49" charset="-128"/>
                <a:ea typeface="HG創英角ﾎﾟｯﾌﾟ体" panose="040B0A09000000000000" pitchFamily="49" charset="-128"/>
              </a:rPr>
              <a:t>P103</a:t>
            </a:r>
            <a:r>
              <a:rPr kumimoji="1" lang="ja-JP" altLang="en-US" sz="1600" dirty="0">
                <a:solidFill>
                  <a:srgbClr val="0000FF"/>
                </a:solidFill>
                <a:latin typeface="HG創英角ﾎﾟｯﾌﾟ体" panose="040B0A09000000000000" pitchFamily="49" charset="-128"/>
                <a:ea typeface="HG創英角ﾎﾟｯﾌﾟ体" panose="040B0A09000000000000" pitchFamily="49" charset="-128"/>
              </a:rPr>
              <a:t>～</a:t>
            </a:r>
            <a:r>
              <a:rPr kumimoji="1" lang="en-US" altLang="ja-JP" sz="1600" dirty="0">
                <a:solidFill>
                  <a:srgbClr val="0000FF"/>
                </a:solidFill>
                <a:latin typeface="HG創英角ﾎﾟｯﾌﾟ体" panose="040B0A09000000000000" pitchFamily="49" charset="-128"/>
                <a:ea typeface="HG創英角ﾎﾟｯﾌﾟ体" panose="040B0A09000000000000" pitchFamily="49" charset="-128"/>
              </a:rPr>
              <a:t>P104</a:t>
            </a:r>
            <a:endParaRPr kumimoji="1" lang="ja-JP" altLang="en-US" sz="1600" dirty="0">
              <a:solidFill>
                <a:srgbClr val="0000FF"/>
              </a:solidFill>
              <a:latin typeface="HG創英角ﾎﾟｯﾌﾟ体" panose="040B0A09000000000000" pitchFamily="49" charset="-128"/>
              <a:ea typeface="HG創英角ﾎﾟｯﾌﾟ体" panose="040B0A09000000000000" pitchFamily="49" charset="-128"/>
            </a:endParaRPr>
          </a:p>
        </p:txBody>
      </p:sp>
    </p:spTree>
    <p:extLst>
      <p:ext uri="{BB962C8B-B14F-4D97-AF65-F5344CB8AC3E}">
        <p14:creationId xmlns:p14="http://schemas.microsoft.com/office/powerpoint/2010/main" val="3293680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CBFFBB3-E2EF-49C2-9ACE-A3D773248D58}"/>
              </a:ext>
            </a:extLst>
          </p:cNvPr>
          <p:cNvSpPr txBox="1"/>
          <p:nvPr/>
        </p:nvSpPr>
        <p:spPr>
          <a:xfrm>
            <a:off x="552659" y="428927"/>
            <a:ext cx="1017094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8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各論</a:t>
            </a:r>
            <a:r>
              <a:rPr kumimoji="1" lang="en-US" altLang="ja-JP" sz="28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8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第６　被災者を受け入れた市町村における保健活動</a:t>
            </a:r>
            <a:endParaRPr kumimoji="1" lang="en-US" altLang="ja-JP" sz="28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p:txBody>
      </p:sp>
      <p:sp>
        <p:nvSpPr>
          <p:cNvPr id="4" name="テキスト ボックス 3"/>
          <p:cNvSpPr txBox="1"/>
          <p:nvPr/>
        </p:nvSpPr>
        <p:spPr>
          <a:xfrm>
            <a:off x="10723600" y="365600"/>
            <a:ext cx="1298902" cy="584775"/>
          </a:xfrm>
          <a:prstGeom prst="rect">
            <a:avLst/>
          </a:prstGeom>
          <a:solidFill>
            <a:schemeClr val="bg1"/>
          </a:solidFill>
          <a:ln w="12700">
            <a:solidFill>
              <a:schemeClr val="accent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00FF"/>
                </a:solidFill>
                <a:effectLst/>
                <a:uLnTx/>
                <a:uFillTx/>
                <a:latin typeface="HG創英角ﾎﾟｯﾌﾟ体" panose="040B0A09000000000000" pitchFamily="49" charset="-128"/>
                <a:ea typeface="HG創英角ﾎﾟｯﾌﾟ体" panose="040B0A09000000000000" pitchFamily="49" charset="-128"/>
                <a:cs typeface="+mn-cs"/>
              </a:rPr>
              <a:t>マニュアル</a:t>
            </a:r>
            <a:r>
              <a:rPr kumimoji="1" lang="en-US" altLang="ja-JP" sz="1600" b="0" i="0" u="none" strike="noStrike" kern="1200" cap="none" spc="0" normalizeH="0" baseline="0" noProof="0" dirty="0">
                <a:ln>
                  <a:noFill/>
                </a:ln>
                <a:solidFill>
                  <a:srgbClr val="0000FF"/>
                </a:solidFill>
                <a:effectLst/>
                <a:uLnTx/>
                <a:uFillTx/>
                <a:latin typeface="HG創英角ﾎﾟｯﾌﾟ体" panose="040B0A09000000000000" pitchFamily="49" charset="-128"/>
                <a:ea typeface="HG創英角ﾎﾟｯﾌﾟ体" panose="040B0A09000000000000" pitchFamily="49" charset="-128"/>
                <a:cs typeface="+mn-cs"/>
              </a:rPr>
              <a:t>P108</a:t>
            </a:r>
            <a:endParaRPr kumimoji="1" lang="ja-JP" altLang="en-US" sz="1600" b="0" i="0" u="none" strike="noStrike" kern="1200" cap="none" spc="0" normalizeH="0" baseline="0" noProof="0" dirty="0">
              <a:ln>
                <a:noFill/>
              </a:ln>
              <a:solidFill>
                <a:srgbClr val="0000FF"/>
              </a:solidFill>
              <a:effectLst/>
              <a:uLnTx/>
              <a:uFillTx/>
              <a:latin typeface="HG創英角ﾎﾟｯﾌﾟ体" panose="040B0A09000000000000" pitchFamily="49" charset="-128"/>
              <a:ea typeface="HG創英角ﾎﾟｯﾌﾟ体" panose="040B0A09000000000000" pitchFamily="49" charset="-128"/>
              <a:cs typeface="+mn-cs"/>
            </a:endParaRPr>
          </a:p>
        </p:txBody>
      </p:sp>
      <p:sp>
        <p:nvSpPr>
          <p:cNvPr id="5" name="テキスト ボックス 4"/>
          <p:cNvSpPr txBox="1"/>
          <p:nvPr/>
        </p:nvSpPr>
        <p:spPr>
          <a:xfrm>
            <a:off x="946555" y="1617784"/>
            <a:ext cx="10659292" cy="40934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被災者の受け入れは、①都道府県及び市町村が受け入れ施設・住宅を準備する場合、</a:t>
            </a:r>
            <a:endParaRPr kumimoji="1" lang="en-US" altLang="ja-JP" sz="2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②被災者が自主的に避難する場合があり、住民票を移動しない場合が多い。</a:t>
            </a:r>
            <a:endParaRPr kumimoji="1" lang="en-US" altLang="ja-JP" sz="2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②の場合、市町村では避難の実態の把握が難しく、サービスに関する情報等がタイム</a:t>
            </a:r>
            <a:endParaRPr kumimoji="1" lang="en-US" altLang="ja-JP" sz="2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リーに提供できない可能性があるため、相談窓口の設置等広く地域に情報提供できる工夫</a:t>
            </a:r>
            <a:endParaRPr kumimoji="1" lang="en-US" altLang="ja-JP" sz="2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を行う。</a:t>
            </a:r>
            <a:endParaRPr kumimoji="1" lang="en-US" altLang="ja-JP" sz="2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避難者は転居する場合もあり、</a:t>
            </a:r>
            <a:r>
              <a:rPr kumimoji="1" lang="en-US" altLang="ja-JP" sz="2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ICT</a:t>
            </a:r>
            <a:r>
              <a:rPr kumimoji="1" lang="ja-JP" altLang="en-US" sz="2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等を活用した広報周知を行うことも必要である。</a:t>
            </a:r>
            <a:endParaRPr kumimoji="1" lang="en-US" altLang="ja-JP" sz="2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継続した健康管理ができるよう、住民票のある被災自治体と連携する。</a:t>
            </a:r>
            <a:endParaRPr kumimoji="1" lang="en-US" altLang="ja-JP" sz="2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被災者同士のコミュニティ形成や地域のコミュニティに馴染めるような支援や見守り体</a:t>
            </a:r>
            <a:endParaRPr kumimoji="1" lang="en-US" altLang="ja-JP" sz="2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制づくりを行う。</a:t>
            </a:r>
            <a:r>
              <a:rPr kumimoji="1" lang="en-US" altLang="ja-JP" sz="2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I</a:t>
            </a:r>
          </a:p>
        </p:txBody>
      </p:sp>
    </p:spTree>
    <p:extLst>
      <p:ext uri="{BB962C8B-B14F-4D97-AF65-F5344CB8AC3E}">
        <p14:creationId xmlns:p14="http://schemas.microsoft.com/office/powerpoint/2010/main" val="28931766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5" name="テキスト ボックス 1"/>
          <p:cNvSpPr txBox="1"/>
          <p:nvPr/>
        </p:nvSpPr>
        <p:spPr>
          <a:xfrm>
            <a:off x="529046" y="1522564"/>
            <a:ext cx="11452859" cy="44012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rPr>
              <a:t>■　</a:t>
            </a:r>
            <a:r>
              <a:rPr kumimoji="1" lang="ja-JP" altLang="ja-JP" sz="2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rPr>
              <a:t>災害時は、多様化する健康課題に対応すべく、保健師以外の多くの専門職・ボランティア、</a:t>
            </a:r>
            <a:endParaRPr kumimoji="1" lang="en-US" altLang="ja-JP" sz="2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rPr>
              <a:t>　</a:t>
            </a:r>
            <a:r>
              <a:rPr kumimoji="1" lang="ja-JP" altLang="ja-JP" sz="2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rPr>
              <a:t>また核となる自治体職員による支援が</a:t>
            </a:r>
            <a:r>
              <a:rPr kumimoji="1" lang="ja-JP" altLang="en-US" sz="2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rPr>
              <a:t>展開される。</a:t>
            </a:r>
            <a:endParaRPr kumimoji="1" lang="en-US" altLang="ja-JP" sz="2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000" b="1" dirty="0">
                <a:solidFill>
                  <a:srgbClr val="000000"/>
                </a:solidFill>
                <a:latin typeface="ＭＳ ゴシック" panose="020B0609070205080204" pitchFamily="49" charset="-128"/>
                <a:ea typeface="ＭＳ ゴシック" panose="020B0609070205080204" pitchFamily="49" charset="-128"/>
              </a:rPr>
              <a:t>　　自治体では、多くは事務職が上司で、専門職と事務職が一組織として災害対応している現状</a:t>
            </a:r>
            <a:endParaRPr lang="en-US" altLang="ja-JP" sz="2000" b="1" dirty="0">
              <a:solidFill>
                <a:srgbClr val="000000"/>
              </a:solidFill>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000" b="1" dirty="0">
                <a:solidFill>
                  <a:srgbClr val="000000"/>
                </a:solidFill>
                <a:latin typeface="ＭＳ ゴシック" panose="020B0609070205080204" pitchFamily="49" charset="-128"/>
                <a:ea typeface="ＭＳ ゴシック" panose="020B0609070205080204" pitchFamily="49" charset="-128"/>
              </a:rPr>
              <a:t>　がある。</a:t>
            </a:r>
            <a:endParaRPr kumimoji="1" lang="en-US" altLang="ja-JP" sz="2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rPr>
              <a:t>■　</a:t>
            </a:r>
            <a:r>
              <a:rPr kumimoji="1" lang="ja-JP" altLang="ja-JP" sz="2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rPr>
              <a:t>今回の改訂では、保健師</a:t>
            </a:r>
            <a:r>
              <a:rPr kumimoji="1" lang="ja-JP" altLang="en-US" sz="2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rPr>
              <a:t>をはじめとする</a:t>
            </a:r>
            <a:r>
              <a:rPr kumimoji="1" lang="ja-JP" altLang="ja-JP" sz="2000" b="1"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rPr>
              <a:t>保健医療活動を担う行政職員</a:t>
            </a:r>
            <a:r>
              <a:rPr kumimoji="1" lang="ja-JP" altLang="ja-JP" sz="2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rPr>
              <a:t>（医師、歯科医師、薬</a:t>
            </a:r>
            <a:endParaRPr kumimoji="1" lang="en-US" altLang="ja-JP" sz="2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rPr>
              <a:t>　</a:t>
            </a:r>
            <a:r>
              <a:rPr kumimoji="1" lang="ja-JP" altLang="ja-JP" sz="2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rPr>
              <a:t>剤師、管理栄養士等の専門職や事務職）</a:t>
            </a:r>
            <a:r>
              <a:rPr kumimoji="1" lang="ja-JP" altLang="en-US" sz="2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rPr>
              <a:t>が</a:t>
            </a:r>
            <a:r>
              <a:rPr kumimoji="1" lang="ja-JP" altLang="ja-JP" sz="2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rPr>
              <a:t>本マニュアルを活用し、</a:t>
            </a:r>
            <a:r>
              <a:rPr kumimoji="1" lang="ja-JP" altLang="en-US" sz="2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rPr>
              <a:t>災害時に迅速かつ効果的な</a:t>
            </a:r>
            <a:endParaRPr kumimoji="1" lang="en-US" altLang="ja-JP" sz="2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rPr>
              <a:t>　公衆衛生活動を協働して行うことができるよう「保健活動推進マニュアル」として改訂。</a:t>
            </a:r>
            <a:endParaRPr kumimoji="1" lang="en-US" altLang="ja-JP" sz="2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rPr>
              <a:t>■　平常時は、災害対応の準備、研修や訓練のテキストとして、また発災時には必要な帳票類や</a:t>
            </a:r>
            <a:endParaRPr kumimoji="1" lang="en-US" altLang="ja-JP" sz="2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rPr>
              <a:t>　リーフレットの活用、保健予防活動の具体的対応の参考として活用していただくことが目的。</a:t>
            </a:r>
            <a:endParaRPr kumimoji="1" lang="en-US" altLang="ja-JP" sz="2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rPr>
              <a:t>■　マニュアル全編を通して、</a:t>
            </a:r>
            <a:r>
              <a:rPr kumimoji="1" lang="ja-JP" altLang="ja-JP" sz="2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rPr>
              <a:t>災害時どのような健康課題が表出</a:t>
            </a:r>
            <a:r>
              <a:rPr kumimoji="1" lang="ja-JP" altLang="en-US" sz="2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rPr>
              <a:t>し、保健</a:t>
            </a:r>
            <a:r>
              <a:rPr kumimoji="1" lang="ja-JP" altLang="ja-JP" sz="2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rPr>
              <a:t>医療活動が展開される</a:t>
            </a:r>
            <a:endParaRPr kumimoji="1" lang="en-US" altLang="ja-JP" sz="2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rPr>
              <a:t>　</a:t>
            </a:r>
            <a:r>
              <a:rPr kumimoji="1" lang="ja-JP" altLang="ja-JP" sz="2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rPr>
              <a:t>のか、災害時保健活動の一連のイメージを想定</a:t>
            </a:r>
            <a:r>
              <a:rPr kumimoji="1" lang="ja-JP" altLang="en-US" sz="2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rPr>
              <a:t>できるものとして改訂。</a:t>
            </a:r>
            <a:endParaRPr kumimoji="1" lang="ja-JP" altLang="ja-JP" sz="2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endParaRPr>
          </a:p>
        </p:txBody>
      </p:sp>
      <p:sp>
        <p:nvSpPr>
          <p:cNvPr id="1226" name="テキスト ボックス 2"/>
          <p:cNvSpPr txBox="1"/>
          <p:nvPr/>
        </p:nvSpPr>
        <p:spPr>
          <a:xfrm>
            <a:off x="2498460" y="373972"/>
            <a:ext cx="782209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0000FF"/>
                </a:solidFill>
                <a:effectLst/>
                <a:uLnTx/>
                <a:uFillTx/>
                <a:latin typeface="ＭＳ ゴシック" panose="020B0609070205080204" pitchFamily="49" charset="-128"/>
                <a:ea typeface="ＭＳ ゴシック" panose="020B0609070205080204" pitchFamily="49" charset="-128"/>
              </a:rPr>
              <a:t>「</a:t>
            </a:r>
            <a:r>
              <a:rPr kumimoji="1" lang="ja-JP" altLang="ja-JP" sz="3200" b="1" i="0" u="none" strike="noStrike" kern="1200" cap="none" spc="0" normalizeH="0" baseline="0" noProof="0" dirty="0">
                <a:ln>
                  <a:noFill/>
                </a:ln>
                <a:solidFill>
                  <a:srgbClr val="0000FF"/>
                </a:solidFill>
                <a:effectLst/>
                <a:uLnTx/>
                <a:uFillTx/>
                <a:latin typeface="ＭＳ ゴシック" panose="020B0609070205080204" pitchFamily="49" charset="-128"/>
                <a:ea typeface="ＭＳ ゴシック" panose="020B0609070205080204" pitchFamily="49" charset="-128"/>
              </a:rPr>
              <a:t>保健活動推進マニュアル</a:t>
            </a:r>
            <a:r>
              <a:rPr kumimoji="1" lang="ja-JP" altLang="en-US" sz="3200" b="1" i="0" u="none" strike="noStrike" kern="1200" cap="none" spc="0" normalizeH="0" baseline="0" noProof="0" dirty="0">
                <a:ln>
                  <a:noFill/>
                </a:ln>
                <a:solidFill>
                  <a:srgbClr val="0000FF"/>
                </a:solidFill>
                <a:effectLst/>
                <a:uLnTx/>
                <a:uFillTx/>
                <a:latin typeface="ＭＳ ゴシック" panose="020B0609070205080204" pitchFamily="49" charset="-128"/>
                <a:ea typeface="ＭＳ ゴシック" panose="020B0609070205080204" pitchFamily="49" charset="-128"/>
              </a:rPr>
              <a:t>」</a:t>
            </a:r>
            <a:r>
              <a:rPr kumimoji="1" lang="ja-JP" altLang="ja-JP" sz="3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rPr>
              <a:t>として改訂</a:t>
            </a:r>
          </a:p>
        </p:txBody>
      </p:sp>
    </p:spTree>
    <p:extLst>
      <p:ext uri="{BB962C8B-B14F-4D97-AF65-F5344CB8AC3E}">
        <p14:creationId xmlns:p14="http://schemas.microsoft.com/office/powerpoint/2010/main" val="199961480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1CBFFBB3-E2EF-49C2-9ACE-A3D773248D58}"/>
              </a:ext>
            </a:extLst>
          </p:cNvPr>
          <p:cNvSpPr txBox="1"/>
          <p:nvPr/>
        </p:nvSpPr>
        <p:spPr>
          <a:xfrm>
            <a:off x="3662664" y="329149"/>
            <a:ext cx="5179091" cy="523220"/>
          </a:xfrm>
          <a:prstGeom prst="rect">
            <a:avLst/>
          </a:prstGeom>
          <a:noFill/>
        </p:spPr>
        <p:txBody>
          <a:bodyPr wrap="square" rtlCol="0">
            <a:spAutoFit/>
          </a:bodyPr>
          <a:lstStyle/>
          <a:p>
            <a:r>
              <a:rPr kumimoji="1" lang="en-US" altLang="ja-JP" sz="2800" dirty="0">
                <a:latin typeface="ＭＳ ゴシック" panose="020B0609070205080204" pitchFamily="49" charset="-128"/>
                <a:ea typeface="ＭＳ ゴシック" panose="020B0609070205080204" pitchFamily="49" charset="-128"/>
              </a:rPr>
              <a:t>【</a:t>
            </a:r>
            <a:r>
              <a:rPr kumimoji="1" lang="ja-JP" altLang="en-US" sz="2800" dirty="0">
                <a:latin typeface="ＭＳ ゴシック" panose="020B0609070205080204" pitchFamily="49" charset="-128"/>
                <a:ea typeface="ＭＳ ゴシック" panose="020B0609070205080204" pitchFamily="49" charset="-128"/>
              </a:rPr>
              <a:t>各論</a:t>
            </a:r>
            <a:r>
              <a:rPr kumimoji="1" lang="en-US" altLang="ja-JP" sz="2800" dirty="0">
                <a:latin typeface="ＭＳ ゴシック" panose="020B0609070205080204" pitchFamily="49" charset="-128"/>
                <a:ea typeface="ＭＳ ゴシック" panose="020B0609070205080204" pitchFamily="49" charset="-128"/>
              </a:rPr>
              <a:t>】</a:t>
            </a:r>
            <a:r>
              <a:rPr lang="ja-JP" altLang="en-US" sz="2800" dirty="0">
                <a:latin typeface="ＭＳ ゴシック" panose="020B0609070205080204" pitchFamily="49" charset="-128"/>
                <a:ea typeface="ＭＳ ゴシック" panose="020B0609070205080204" pitchFamily="49" charset="-128"/>
              </a:rPr>
              <a:t>第</a:t>
            </a:r>
            <a:r>
              <a:rPr lang="en-US" altLang="ja-JP" sz="2800" dirty="0">
                <a:latin typeface="ＭＳ ゴシック" panose="020B0609070205080204" pitchFamily="49" charset="-128"/>
                <a:ea typeface="ＭＳ ゴシック" panose="020B0609070205080204" pitchFamily="49" charset="-128"/>
              </a:rPr>
              <a:t>7</a:t>
            </a:r>
            <a:r>
              <a:rPr lang="ja-JP" altLang="en-US" sz="2800" dirty="0">
                <a:latin typeface="ＭＳ ゴシック" panose="020B0609070205080204" pitchFamily="49" charset="-128"/>
                <a:ea typeface="ＭＳ ゴシック" panose="020B0609070205080204" pitchFamily="49" charset="-128"/>
              </a:rPr>
              <a:t>　平常時の準備</a:t>
            </a:r>
            <a:r>
              <a:rPr lang="ja-JP" altLang="ja-JP" sz="2800" dirty="0">
                <a:latin typeface="ＭＳ ゴシック" panose="020B0609070205080204" pitchFamily="49" charset="-128"/>
                <a:ea typeface="ＭＳ ゴシック" panose="020B0609070205080204" pitchFamily="49" charset="-128"/>
              </a:rPr>
              <a:t>　</a:t>
            </a:r>
            <a:endParaRPr lang="en-US" altLang="ja-JP" sz="2800" dirty="0">
              <a:latin typeface="ＭＳ ゴシック" panose="020B0609070205080204" pitchFamily="49" charset="-128"/>
              <a:ea typeface="ＭＳ ゴシック" panose="020B0609070205080204" pitchFamily="49" charset="-128"/>
            </a:endParaRPr>
          </a:p>
        </p:txBody>
      </p:sp>
      <p:sp>
        <p:nvSpPr>
          <p:cNvPr id="3" name="テキスト ボックス 2">
            <a:extLst>
              <a:ext uri="{FF2B5EF4-FFF2-40B4-BE49-F238E27FC236}">
                <a16:creationId xmlns:a16="http://schemas.microsoft.com/office/drawing/2014/main" id="{8B3FBC61-E250-47B8-B147-13C93F5CCB7C}"/>
              </a:ext>
            </a:extLst>
          </p:cNvPr>
          <p:cNvSpPr txBox="1"/>
          <p:nvPr/>
        </p:nvSpPr>
        <p:spPr>
          <a:xfrm>
            <a:off x="605790" y="1188720"/>
            <a:ext cx="11292840" cy="1015663"/>
          </a:xfrm>
          <a:prstGeom prst="rect">
            <a:avLst/>
          </a:prstGeom>
          <a:noFill/>
        </p:spPr>
        <p:txBody>
          <a:bodyPr wrap="square" rtlCol="0">
            <a:spAutoFit/>
          </a:bodyPr>
          <a:lstStyle/>
          <a:p>
            <a:r>
              <a:rPr lang="ja-JP" altLang="en-US" sz="2000" dirty="0">
                <a:latin typeface="ＭＳ ゴシック" panose="020B0609070205080204" pitchFamily="49" charset="-128"/>
                <a:ea typeface="ＭＳ ゴシック" panose="020B0609070205080204" pitchFamily="49" charset="-128"/>
              </a:rPr>
              <a:t>■ 平常時を発災前と位置づけ、組織内の体制整備、ガイドラインやマニュアルの作成及び周知、</a:t>
            </a:r>
            <a:endParaRPr lang="en-US" altLang="ja-JP" sz="2000" dirty="0">
              <a:latin typeface="ＭＳ ゴシック" panose="020B0609070205080204" pitchFamily="49" charset="-128"/>
              <a:ea typeface="ＭＳ ゴシック" panose="020B0609070205080204" pitchFamily="49" charset="-128"/>
            </a:endParaRPr>
          </a:p>
          <a:p>
            <a:r>
              <a:rPr lang="en-US" altLang="ja-JP" sz="2000" dirty="0">
                <a:latin typeface="ＭＳ ゴシック" panose="020B0609070205080204" pitchFamily="49" charset="-128"/>
                <a:ea typeface="ＭＳ ゴシック" panose="020B0609070205080204" pitchFamily="49" charset="-128"/>
              </a:rPr>
              <a:t>  </a:t>
            </a:r>
            <a:r>
              <a:rPr lang="ja-JP" altLang="en-US" sz="2000" dirty="0">
                <a:latin typeface="ＭＳ ゴシック" panose="020B0609070205080204" pitchFamily="49" charset="-128"/>
                <a:ea typeface="ＭＳ ゴシック" panose="020B0609070205080204" pitchFamily="49" charset="-128"/>
              </a:rPr>
              <a:t>地域住民への防災教育や関係機関との連携を含む災害を想定した保健活動、保健師自身の災害</a:t>
            </a:r>
            <a:endParaRPr lang="en-US" altLang="ja-JP" sz="2000" dirty="0">
              <a:latin typeface="ＭＳ ゴシック" panose="020B0609070205080204" pitchFamily="49" charset="-128"/>
              <a:ea typeface="ＭＳ ゴシック" panose="020B0609070205080204" pitchFamily="49" charset="-128"/>
            </a:endParaRPr>
          </a:p>
          <a:p>
            <a:r>
              <a:rPr lang="en-US" altLang="ja-JP" sz="2000" dirty="0">
                <a:latin typeface="ＭＳ ゴシック" panose="020B0609070205080204" pitchFamily="49" charset="-128"/>
                <a:ea typeface="ＭＳ ゴシック" panose="020B0609070205080204" pitchFamily="49" charset="-128"/>
              </a:rPr>
              <a:t>  </a:t>
            </a:r>
            <a:r>
              <a:rPr lang="ja-JP" altLang="en-US" sz="2000" dirty="0">
                <a:latin typeface="ＭＳ ゴシック" panose="020B0609070205080204" pitchFamily="49" charset="-128"/>
                <a:ea typeface="ＭＳ ゴシック" panose="020B0609070205080204" pitchFamily="49" charset="-128"/>
              </a:rPr>
              <a:t>に特化した研修の企画や受講、訓練によるスキルアップが必要である。 </a:t>
            </a:r>
          </a:p>
        </p:txBody>
      </p:sp>
      <p:sp>
        <p:nvSpPr>
          <p:cNvPr id="4" name="テキスト ボックス 3">
            <a:extLst>
              <a:ext uri="{FF2B5EF4-FFF2-40B4-BE49-F238E27FC236}">
                <a16:creationId xmlns:a16="http://schemas.microsoft.com/office/drawing/2014/main" id="{48A849A9-37B3-4397-B067-5CBAA403BE7F}"/>
              </a:ext>
            </a:extLst>
          </p:cNvPr>
          <p:cNvSpPr txBox="1"/>
          <p:nvPr/>
        </p:nvSpPr>
        <p:spPr>
          <a:xfrm>
            <a:off x="293370" y="2353866"/>
            <a:ext cx="5909310" cy="2862322"/>
          </a:xfrm>
          <a:prstGeom prst="rect">
            <a:avLst/>
          </a:prstGeom>
          <a:noFill/>
          <a:ln>
            <a:solidFill>
              <a:schemeClr val="tx2"/>
            </a:solidFill>
          </a:ln>
        </p:spPr>
        <p:txBody>
          <a:bodyPr wrap="square" rtlCol="0">
            <a:spAutoFit/>
          </a:bodyPr>
          <a:lstStyle/>
          <a:p>
            <a:r>
              <a:rPr kumimoji="1" lang="en-US" altLang="ja-JP" b="1" dirty="0"/>
              <a:t>Ⅰ</a:t>
            </a:r>
            <a:r>
              <a:rPr kumimoji="1" lang="ja-JP" altLang="en-US" b="1" dirty="0"/>
              <a:t>　災害時の保健活動のための体制整備</a:t>
            </a:r>
            <a:endParaRPr kumimoji="1" lang="en-US" altLang="ja-JP" b="1" dirty="0"/>
          </a:p>
          <a:p>
            <a:r>
              <a:rPr lang="ja-JP" altLang="en-US" b="1" dirty="0"/>
              <a:t>１　組織体制の構築と指揮命令系統・役割の明確化</a:t>
            </a:r>
            <a:endParaRPr lang="en-US" altLang="ja-JP" b="1" dirty="0"/>
          </a:p>
          <a:p>
            <a:r>
              <a:rPr kumimoji="1" lang="ja-JP" altLang="en-US" b="1" dirty="0"/>
              <a:t>（１）統括保健師等の配置</a:t>
            </a:r>
            <a:endParaRPr kumimoji="1" lang="en-US" altLang="ja-JP" b="1" dirty="0"/>
          </a:p>
          <a:p>
            <a:r>
              <a:rPr lang="ja-JP" altLang="en-US" b="1" dirty="0"/>
              <a:t>（２）組織体制づくり</a:t>
            </a:r>
            <a:endParaRPr lang="en-US" altLang="ja-JP" b="1" dirty="0"/>
          </a:p>
          <a:p>
            <a:r>
              <a:rPr kumimoji="1" lang="ja-JP" altLang="en-US" b="1" dirty="0"/>
              <a:t>（３）職員の参集体制の整備</a:t>
            </a:r>
            <a:endParaRPr kumimoji="1" lang="en-US" altLang="ja-JP" b="1" dirty="0"/>
          </a:p>
          <a:p>
            <a:r>
              <a:rPr lang="ja-JP" altLang="en-US" b="1" dirty="0"/>
              <a:t>　２　情報伝達体制の整備</a:t>
            </a:r>
            <a:endParaRPr lang="en-US" altLang="ja-JP" b="1" dirty="0"/>
          </a:p>
          <a:p>
            <a:r>
              <a:rPr kumimoji="1" lang="ja-JP" altLang="en-US" b="1" dirty="0"/>
              <a:t>　３　活動体制の整備</a:t>
            </a:r>
            <a:endParaRPr kumimoji="1" lang="en-US" altLang="ja-JP" b="1" dirty="0"/>
          </a:p>
          <a:p>
            <a:r>
              <a:rPr lang="ja-JP" altLang="en-US" b="1" dirty="0"/>
              <a:t>　４　避難勧告時の活動の検討</a:t>
            </a:r>
            <a:endParaRPr lang="en-US" altLang="ja-JP" b="1" dirty="0"/>
          </a:p>
          <a:p>
            <a:r>
              <a:rPr kumimoji="1" lang="ja-JP" altLang="en-US" b="1" dirty="0"/>
              <a:t>　５　長期化に備えた活動体制の整備</a:t>
            </a:r>
            <a:endParaRPr kumimoji="1" lang="en-US" altLang="ja-JP" b="1" dirty="0"/>
          </a:p>
          <a:p>
            <a:r>
              <a:rPr lang="ja-JP" altLang="en-US" b="1" dirty="0"/>
              <a:t>　６　関係機関の把握と役割の明確化</a:t>
            </a:r>
            <a:endParaRPr kumimoji="1" lang="ja-JP" altLang="en-US" b="1" dirty="0"/>
          </a:p>
        </p:txBody>
      </p:sp>
      <p:sp>
        <p:nvSpPr>
          <p:cNvPr id="5" name="テキスト ボックス 4">
            <a:extLst>
              <a:ext uri="{FF2B5EF4-FFF2-40B4-BE49-F238E27FC236}">
                <a16:creationId xmlns:a16="http://schemas.microsoft.com/office/drawing/2014/main" id="{04033E93-016B-4D25-998A-CC9A02759497}"/>
              </a:ext>
            </a:extLst>
          </p:cNvPr>
          <p:cNvSpPr txBox="1"/>
          <p:nvPr/>
        </p:nvSpPr>
        <p:spPr>
          <a:xfrm>
            <a:off x="6503670" y="2353866"/>
            <a:ext cx="5394960" cy="3693319"/>
          </a:xfrm>
          <a:prstGeom prst="rect">
            <a:avLst/>
          </a:prstGeom>
          <a:noFill/>
          <a:ln>
            <a:solidFill>
              <a:schemeClr val="tx2"/>
            </a:solidFill>
          </a:ln>
        </p:spPr>
        <p:txBody>
          <a:bodyPr wrap="square" rtlCol="0">
            <a:spAutoFit/>
          </a:bodyPr>
          <a:lstStyle/>
          <a:p>
            <a:r>
              <a:rPr kumimoji="1" lang="en-US" altLang="ja-JP" b="1" dirty="0"/>
              <a:t>Ⅱ</a:t>
            </a:r>
            <a:r>
              <a:rPr kumimoji="1" lang="ja-JP" altLang="en-US" b="1" dirty="0"/>
              <a:t>　受援準備</a:t>
            </a:r>
            <a:endParaRPr kumimoji="1" lang="en-US" altLang="ja-JP" b="1" dirty="0"/>
          </a:p>
          <a:p>
            <a:r>
              <a:rPr lang="ja-JP" altLang="en-US" b="1" dirty="0"/>
              <a:t>１　受援に係る組織体制の構築</a:t>
            </a:r>
            <a:endParaRPr lang="en-US" altLang="ja-JP" b="1" dirty="0"/>
          </a:p>
          <a:p>
            <a:r>
              <a:rPr kumimoji="1" lang="ja-JP" altLang="en-US" b="1" dirty="0"/>
              <a:t>（１）受援調整窓口の設置</a:t>
            </a:r>
            <a:endParaRPr kumimoji="1" lang="en-US" altLang="ja-JP" b="1" dirty="0"/>
          </a:p>
          <a:p>
            <a:r>
              <a:rPr lang="ja-JP" altLang="en-US" b="1" dirty="0"/>
              <a:t>（２）受援調整に係る連絡体制の整備</a:t>
            </a:r>
            <a:endParaRPr lang="en-US" altLang="ja-JP" b="1" dirty="0"/>
          </a:p>
          <a:p>
            <a:r>
              <a:rPr lang="ja-JP" altLang="en-US" b="1" u="sng" dirty="0">
                <a:solidFill>
                  <a:srgbClr val="FF0000"/>
                </a:solidFill>
              </a:rPr>
              <a:t>２　</a:t>
            </a:r>
            <a:r>
              <a:rPr kumimoji="1" lang="ja-JP" altLang="en-US" b="1" u="sng" dirty="0">
                <a:solidFill>
                  <a:srgbClr val="FF0000"/>
                </a:solidFill>
              </a:rPr>
              <a:t>受援のための応援業務計画書の作成</a:t>
            </a:r>
            <a:endParaRPr kumimoji="1" lang="en-US" altLang="ja-JP" b="1" u="sng" dirty="0">
              <a:solidFill>
                <a:srgbClr val="FF0000"/>
              </a:solidFill>
            </a:endParaRPr>
          </a:p>
          <a:p>
            <a:r>
              <a:rPr lang="ja-JP" altLang="en-US" b="1" u="sng" dirty="0">
                <a:solidFill>
                  <a:srgbClr val="FF0000"/>
                </a:solidFill>
              </a:rPr>
              <a:t>（１）職員の参集計画の立案</a:t>
            </a:r>
            <a:endParaRPr lang="en-US" altLang="ja-JP" b="1" u="sng" dirty="0">
              <a:solidFill>
                <a:srgbClr val="FF0000"/>
              </a:solidFill>
            </a:endParaRPr>
          </a:p>
          <a:p>
            <a:r>
              <a:rPr kumimoji="1" lang="ja-JP" altLang="en-US" b="1" u="sng" dirty="0">
                <a:solidFill>
                  <a:srgbClr val="FF0000"/>
                </a:solidFill>
              </a:rPr>
              <a:t>（２）非常時優先業務の算定（ＢＣＰ）</a:t>
            </a:r>
            <a:endParaRPr kumimoji="1" lang="en-US" altLang="ja-JP" b="1" u="sng" dirty="0">
              <a:solidFill>
                <a:srgbClr val="FF0000"/>
              </a:solidFill>
            </a:endParaRPr>
          </a:p>
          <a:p>
            <a:r>
              <a:rPr lang="ja-JP" altLang="en-US" b="1" u="sng" dirty="0">
                <a:solidFill>
                  <a:srgbClr val="FF0000"/>
                </a:solidFill>
              </a:rPr>
              <a:t>（３）災害応急対応業務の算定</a:t>
            </a:r>
            <a:endParaRPr lang="en-US" altLang="ja-JP" b="1" u="sng" dirty="0">
              <a:solidFill>
                <a:srgbClr val="FF0000"/>
              </a:solidFill>
            </a:endParaRPr>
          </a:p>
          <a:p>
            <a:r>
              <a:rPr kumimoji="1" lang="ja-JP" altLang="en-US" b="1" u="sng" dirty="0">
                <a:solidFill>
                  <a:srgbClr val="FF0000"/>
                </a:solidFill>
              </a:rPr>
              <a:t>（４）応援可能業務の選定</a:t>
            </a:r>
            <a:endParaRPr kumimoji="1" lang="en-US" altLang="ja-JP" b="1" u="sng" dirty="0">
              <a:solidFill>
                <a:srgbClr val="FF0000"/>
              </a:solidFill>
            </a:endParaRPr>
          </a:p>
          <a:p>
            <a:r>
              <a:rPr lang="ja-JP" altLang="en-US" b="1" u="sng" dirty="0">
                <a:solidFill>
                  <a:srgbClr val="FF0000"/>
                </a:solidFill>
              </a:rPr>
              <a:t>（５）応援可能業務計画書の作成</a:t>
            </a:r>
            <a:endParaRPr lang="en-US" altLang="ja-JP" b="1" u="sng" dirty="0">
              <a:solidFill>
                <a:srgbClr val="FF0000"/>
              </a:solidFill>
            </a:endParaRPr>
          </a:p>
          <a:p>
            <a:r>
              <a:rPr lang="en-US" altLang="ja-JP" b="1" dirty="0"/>
              <a:t>Ⅲ</a:t>
            </a:r>
            <a:r>
              <a:rPr lang="ja-JP" altLang="en-US" b="1" dirty="0"/>
              <a:t>　各自治体における災害時保健活動マニュアル</a:t>
            </a:r>
            <a:endParaRPr lang="en-US" altLang="ja-JP" b="1" dirty="0"/>
          </a:p>
          <a:p>
            <a:r>
              <a:rPr lang="ja-JP" altLang="en-US" b="1" dirty="0"/>
              <a:t>　等の作成</a:t>
            </a:r>
            <a:endParaRPr lang="en-US" altLang="ja-JP" b="1" dirty="0"/>
          </a:p>
          <a:p>
            <a:r>
              <a:rPr lang="en-US" altLang="ja-JP" b="1" dirty="0"/>
              <a:t>Ⅳ</a:t>
            </a:r>
            <a:r>
              <a:rPr lang="ja-JP" altLang="en-US" b="1" dirty="0"/>
              <a:t>　災害を想定した保健活動の在り方</a:t>
            </a:r>
            <a:endParaRPr kumimoji="1" lang="en-US" altLang="ja-JP" b="1" dirty="0"/>
          </a:p>
        </p:txBody>
      </p:sp>
      <p:sp>
        <p:nvSpPr>
          <p:cNvPr id="6" name="テキスト ボックス 5"/>
          <p:cNvSpPr txBox="1"/>
          <p:nvPr/>
        </p:nvSpPr>
        <p:spPr>
          <a:xfrm>
            <a:off x="10723600" y="169778"/>
            <a:ext cx="1298902" cy="584775"/>
          </a:xfrm>
          <a:prstGeom prst="rect">
            <a:avLst/>
          </a:prstGeom>
          <a:solidFill>
            <a:schemeClr val="bg1"/>
          </a:solidFill>
          <a:ln w="12700">
            <a:solidFill>
              <a:schemeClr val="accent1"/>
            </a:solidFill>
          </a:ln>
        </p:spPr>
        <p:txBody>
          <a:bodyPr wrap="square" rtlCol="0" anchor="ctr">
            <a:spAutoFit/>
          </a:bodyPr>
          <a:lstStyle/>
          <a:p>
            <a:pPr algn="ctr"/>
            <a:r>
              <a:rPr kumimoji="1" lang="ja-JP" altLang="en-US" sz="1600" dirty="0">
                <a:solidFill>
                  <a:srgbClr val="0000FF"/>
                </a:solidFill>
                <a:latin typeface="HG創英角ﾎﾟｯﾌﾟ体" panose="040B0A09000000000000" pitchFamily="49" charset="-128"/>
                <a:ea typeface="HG創英角ﾎﾟｯﾌﾟ体" panose="040B0A09000000000000" pitchFamily="49" charset="-128"/>
              </a:rPr>
              <a:t>マニュアル</a:t>
            </a:r>
            <a:r>
              <a:rPr kumimoji="1" lang="en-US" altLang="ja-JP" sz="1600" dirty="0">
                <a:solidFill>
                  <a:srgbClr val="0000FF"/>
                </a:solidFill>
                <a:latin typeface="HG創英角ﾎﾟｯﾌﾟ体" panose="040B0A09000000000000" pitchFamily="49" charset="-128"/>
                <a:ea typeface="HG創英角ﾎﾟｯﾌﾟ体" panose="040B0A09000000000000" pitchFamily="49" charset="-128"/>
              </a:rPr>
              <a:t>P109</a:t>
            </a:r>
            <a:r>
              <a:rPr kumimoji="1" lang="ja-JP" altLang="en-US" sz="1600" dirty="0">
                <a:solidFill>
                  <a:srgbClr val="0000FF"/>
                </a:solidFill>
                <a:latin typeface="HG創英角ﾎﾟｯﾌﾟ体" panose="040B0A09000000000000" pitchFamily="49" charset="-128"/>
                <a:ea typeface="HG創英角ﾎﾟｯﾌﾟ体" panose="040B0A09000000000000" pitchFamily="49" charset="-128"/>
              </a:rPr>
              <a:t>～</a:t>
            </a:r>
          </a:p>
        </p:txBody>
      </p:sp>
    </p:spTree>
    <p:extLst>
      <p:ext uri="{BB962C8B-B14F-4D97-AF65-F5344CB8AC3E}">
        <p14:creationId xmlns:p14="http://schemas.microsoft.com/office/powerpoint/2010/main" val="37434689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コンテンツ プレースホルダー 5">
            <a:extLst>
              <a:ext uri="{FF2B5EF4-FFF2-40B4-BE49-F238E27FC236}">
                <a16:creationId xmlns:a16="http://schemas.microsoft.com/office/drawing/2014/main" id="{3B60FBB5-C8D6-474D-B39A-2521E81C5E3D}"/>
              </a:ext>
            </a:extLst>
          </p:cNvPr>
          <p:cNvGraphicFramePr>
            <a:graphicFrameLocks noGrp="1"/>
          </p:cNvGraphicFramePr>
          <p:nvPr>
            <p:ph idx="1"/>
          </p:nvPr>
        </p:nvGraphicFramePr>
        <p:xfrm>
          <a:off x="-1073365" y="1598023"/>
          <a:ext cx="12192000" cy="52805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フローチャート: 書類 6">
            <a:extLst>
              <a:ext uri="{FF2B5EF4-FFF2-40B4-BE49-F238E27FC236}">
                <a16:creationId xmlns:a16="http://schemas.microsoft.com/office/drawing/2014/main" id="{AF56DB6A-FE50-47EA-84BD-B29DDDBC3D81}"/>
              </a:ext>
            </a:extLst>
          </p:cNvPr>
          <p:cNvSpPr/>
          <p:nvPr/>
        </p:nvSpPr>
        <p:spPr>
          <a:xfrm>
            <a:off x="10050530" y="2090158"/>
            <a:ext cx="1834820" cy="3386989"/>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応援業務</a:t>
            </a:r>
            <a:endParaRPr kumimoji="1" lang="en-US" altLang="ja-JP"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計画書の作成</a:t>
            </a:r>
            <a:endParaRPr kumimoji="1" lang="en-US" altLang="ja-JP"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8" name="正方形/長方形 7">
            <a:extLst>
              <a:ext uri="{FF2B5EF4-FFF2-40B4-BE49-F238E27FC236}">
                <a16:creationId xmlns:a16="http://schemas.microsoft.com/office/drawing/2014/main" id="{150D3268-26CB-4411-ADA6-49C0188393CC}"/>
              </a:ext>
            </a:extLst>
          </p:cNvPr>
          <p:cNvSpPr/>
          <p:nvPr/>
        </p:nvSpPr>
        <p:spPr>
          <a:xfrm>
            <a:off x="169648" y="255143"/>
            <a:ext cx="6750566" cy="584775"/>
          </a:xfrm>
          <a:prstGeom prst="rect">
            <a:avLst/>
          </a:prstGeom>
        </p:spPr>
        <p:txBody>
          <a:bodyPr wrap="none">
            <a:spAutoFit/>
          </a:bodyPr>
          <a:lstStyle/>
          <a:p>
            <a:r>
              <a:rPr lang="ja-JP" altLang="en-US" sz="3200" dirty="0">
                <a:latin typeface="ＭＳ ゴシック" panose="020B0609070205080204" pitchFamily="49" charset="-128"/>
                <a:ea typeface="ＭＳ ゴシック" panose="020B0609070205080204" pitchFamily="49" charset="-128"/>
              </a:rPr>
              <a:t>受援のための応援業務計画書の作成</a:t>
            </a:r>
            <a:endParaRPr lang="en-US" altLang="ja-JP" sz="3200" dirty="0">
              <a:latin typeface="ＭＳ ゴシック" panose="020B0609070205080204" pitchFamily="49" charset="-128"/>
              <a:ea typeface="ＭＳ ゴシック" panose="020B0609070205080204" pitchFamily="49" charset="-128"/>
            </a:endParaRPr>
          </a:p>
        </p:txBody>
      </p:sp>
      <p:sp>
        <p:nvSpPr>
          <p:cNvPr id="5" name="テキスト ボックス 4">
            <a:extLst>
              <a:ext uri="{FF2B5EF4-FFF2-40B4-BE49-F238E27FC236}">
                <a16:creationId xmlns:a16="http://schemas.microsoft.com/office/drawing/2014/main" id="{BFE5D5F4-7BB3-4432-AF94-D0C8FC45AAE2}"/>
              </a:ext>
            </a:extLst>
          </p:cNvPr>
          <p:cNvSpPr txBox="1"/>
          <p:nvPr/>
        </p:nvSpPr>
        <p:spPr>
          <a:xfrm>
            <a:off x="418195" y="1074649"/>
            <a:ext cx="11159516" cy="769441"/>
          </a:xfrm>
          <a:prstGeom prst="rect">
            <a:avLst/>
          </a:prstGeom>
          <a:noFill/>
          <a:ln>
            <a:solidFill>
              <a:schemeClr val="accent1">
                <a:shade val="50000"/>
              </a:schemeClr>
            </a:solidFill>
          </a:ln>
        </p:spPr>
        <p:txBody>
          <a:bodyPr wrap="square" rtlCol="0">
            <a:spAutoFit/>
          </a:bodyPr>
          <a:lstStyle/>
          <a:p>
            <a:r>
              <a:rPr kumimoji="1" lang="ja-JP" altLang="en-US" sz="2200" b="1" dirty="0"/>
              <a:t>■ 市町村及び保健所の業務は膨大になるため、どの業務をどのような外部支援者に応援　　</a:t>
            </a:r>
            <a:endParaRPr kumimoji="1" lang="en-US" altLang="ja-JP" sz="2200" b="1" dirty="0"/>
          </a:p>
          <a:p>
            <a:r>
              <a:rPr kumimoji="1" lang="ja-JP" altLang="en-US" sz="2200" b="1" dirty="0"/>
              <a:t>　してもらうのか明記した応援業務計画書を作成しておく。</a:t>
            </a:r>
          </a:p>
        </p:txBody>
      </p:sp>
      <p:sp>
        <p:nvSpPr>
          <p:cNvPr id="9" name="テキスト ボックス 8"/>
          <p:cNvSpPr txBox="1"/>
          <p:nvPr/>
        </p:nvSpPr>
        <p:spPr>
          <a:xfrm>
            <a:off x="10723600" y="169778"/>
            <a:ext cx="1298902" cy="584775"/>
          </a:xfrm>
          <a:prstGeom prst="rect">
            <a:avLst/>
          </a:prstGeom>
          <a:solidFill>
            <a:schemeClr val="bg1"/>
          </a:solidFill>
          <a:ln w="12700">
            <a:solidFill>
              <a:schemeClr val="accent1"/>
            </a:solidFill>
          </a:ln>
        </p:spPr>
        <p:txBody>
          <a:bodyPr wrap="square" rtlCol="0" anchor="ctr">
            <a:spAutoFit/>
          </a:bodyPr>
          <a:lstStyle/>
          <a:p>
            <a:pPr algn="ctr"/>
            <a:r>
              <a:rPr kumimoji="1" lang="ja-JP" altLang="en-US" sz="1600" dirty="0">
                <a:solidFill>
                  <a:srgbClr val="0000FF"/>
                </a:solidFill>
                <a:latin typeface="HG創英角ﾎﾟｯﾌﾟ体" panose="040B0A09000000000000" pitchFamily="49" charset="-128"/>
                <a:ea typeface="HG創英角ﾎﾟｯﾌﾟ体" panose="040B0A09000000000000" pitchFamily="49" charset="-128"/>
              </a:rPr>
              <a:t>マニュアル</a:t>
            </a:r>
            <a:r>
              <a:rPr kumimoji="1" lang="en-US" altLang="ja-JP" sz="1600" dirty="0">
                <a:solidFill>
                  <a:srgbClr val="0000FF"/>
                </a:solidFill>
                <a:latin typeface="HG創英角ﾎﾟｯﾌﾟ体" panose="040B0A09000000000000" pitchFamily="49" charset="-128"/>
                <a:ea typeface="HG創英角ﾎﾟｯﾌﾟ体" panose="040B0A09000000000000" pitchFamily="49" charset="-128"/>
              </a:rPr>
              <a:t>P112</a:t>
            </a:r>
            <a:r>
              <a:rPr kumimoji="1" lang="ja-JP" altLang="en-US" sz="1600" dirty="0">
                <a:solidFill>
                  <a:srgbClr val="0000FF"/>
                </a:solidFill>
                <a:latin typeface="HG創英角ﾎﾟｯﾌﾟ体" panose="040B0A09000000000000" pitchFamily="49" charset="-128"/>
                <a:ea typeface="HG創英角ﾎﾟｯﾌﾟ体" panose="040B0A09000000000000" pitchFamily="49" charset="-128"/>
              </a:rPr>
              <a:t>～</a:t>
            </a:r>
            <a:r>
              <a:rPr kumimoji="1" lang="en-US" altLang="ja-JP" sz="1600" dirty="0">
                <a:solidFill>
                  <a:srgbClr val="0000FF"/>
                </a:solidFill>
                <a:latin typeface="HG創英角ﾎﾟｯﾌﾟ体" panose="040B0A09000000000000" pitchFamily="49" charset="-128"/>
                <a:ea typeface="HG創英角ﾎﾟｯﾌﾟ体" panose="040B0A09000000000000" pitchFamily="49" charset="-128"/>
              </a:rPr>
              <a:t>P117</a:t>
            </a:r>
            <a:endParaRPr kumimoji="1" lang="ja-JP" altLang="en-US" sz="1600" dirty="0">
              <a:solidFill>
                <a:srgbClr val="0000FF"/>
              </a:solidFill>
              <a:latin typeface="HG創英角ﾎﾟｯﾌﾟ体" panose="040B0A09000000000000" pitchFamily="49" charset="-128"/>
              <a:ea typeface="HG創英角ﾎﾟｯﾌﾟ体" panose="040B0A09000000000000" pitchFamily="49" charset="-128"/>
            </a:endParaRPr>
          </a:p>
        </p:txBody>
      </p:sp>
    </p:spTree>
    <p:extLst>
      <p:ext uri="{BB962C8B-B14F-4D97-AF65-F5344CB8AC3E}">
        <p14:creationId xmlns:p14="http://schemas.microsoft.com/office/powerpoint/2010/main" val="17874599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3AC1DA5-5998-4306-835F-95B2EF8D4DD7}"/>
              </a:ext>
            </a:extLst>
          </p:cNvPr>
          <p:cNvSpPr>
            <a:spLocks noGrp="1"/>
          </p:cNvSpPr>
          <p:nvPr>
            <p:ph type="title"/>
          </p:nvPr>
        </p:nvSpPr>
        <p:spPr>
          <a:xfrm>
            <a:off x="0" y="0"/>
            <a:ext cx="10515600" cy="1325563"/>
          </a:xfrm>
        </p:spPr>
        <p:txBody>
          <a:bodyPr>
            <a:normAutofit/>
          </a:bodyPr>
          <a:lstStyle/>
          <a:p>
            <a:r>
              <a:rPr kumimoji="1" lang="ja-JP" altLang="en-US" sz="3200" dirty="0">
                <a:latin typeface="ＭＳ ゴシック" panose="020B0609070205080204" pitchFamily="49" charset="-128"/>
                <a:ea typeface="ＭＳ ゴシック" panose="020B0609070205080204" pitchFamily="49" charset="-128"/>
              </a:rPr>
              <a:t>（１）</a:t>
            </a:r>
            <a:r>
              <a:rPr lang="ja-JP" altLang="en-US" sz="3200" dirty="0">
                <a:latin typeface="ＭＳ ゴシック" panose="020B0609070205080204" pitchFamily="49" charset="-128"/>
                <a:ea typeface="ＭＳ ゴシック" panose="020B0609070205080204" pitchFamily="49" charset="-128"/>
              </a:rPr>
              <a:t>職員の参集計画の立案</a:t>
            </a:r>
            <a:endParaRPr kumimoji="1" lang="ja-JP" altLang="en-US" sz="3200" dirty="0">
              <a:latin typeface="ＭＳ ゴシック" panose="020B0609070205080204" pitchFamily="49" charset="-128"/>
              <a:ea typeface="ＭＳ ゴシック" panose="020B0609070205080204" pitchFamily="49" charset="-128"/>
            </a:endParaRPr>
          </a:p>
        </p:txBody>
      </p:sp>
      <p:sp>
        <p:nvSpPr>
          <p:cNvPr id="3" name="コンテンツ プレースホルダー 2">
            <a:extLst>
              <a:ext uri="{FF2B5EF4-FFF2-40B4-BE49-F238E27FC236}">
                <a16:creationId xmlns:a16="http://schemas.microsoft.com/office/drawing/2014/main" id="{78F3A1FE-F89F-46F8-ADD8-30B7F44B7560}"/>
              </a:ext>
            </a:extLst>
          </p:cNvPr>
          <p:cNvSpPr>
            <a:spLocks noGrp="1"/>
          </p:cNvSpPr>
          <p:nvPr>
            <p:ph idx="1"/>
          </p:nvPr>
        </p:nvSpPr>
        <p:spPr>
          <a:xfrm>
            <a:off x="514643" y="1325563"/>
            <a:ext cx="10781714" cy="4351338"/>
          </a:xfrm>
        </p:spPr>
        <p:txBody>
          <a:bodyPr>
            <a:noAutofit/>
          </a:bodyPr>
          <a:lstStyle/>
          <a:p>
            <a:pPr marL="0" indent="0">
              <a:buNone/>
            </a:pPr>
            <a:r>
              <a:rPr kumimoji="1" lang="ja-JP" altLang="en-US" sz="2400" dirty="0"/>
              <a:t>・夜間、休日等に何人の職員が参集できるかを時間の経過とともに把握する。</a:t>
            </a:r>
            <a:endParaRPr kumimoji="1" lang="en-US" altLang="ja-JP" sz="2400" dirty="0"/>
          </a:p>
          <a:p>
            <a:pPr marL="0" indent="0">
              <a:buNone/>
            </a:pPr>
            <a:endParaRPr kumimoji="1" lang="en-US" altLang="ja-JP" sz="2400" dirty="0"/>
          </a:p>
          <a:p>
            <a:pPr marL="0" indent="0">
              <a:buNone/>
            </a:pPr>
            <a:r>
              <a:rPr kumimoji="1" lang="ja-JP" altLang="en-US" sz="2400" dirty="0"/>
              <a:t>・発災後、公共交通機関が使えない、車による移動が困難な場合を想定し、自宅から徒歩等で職場に参集できる時間を想定する。</a:t>
            </a:r>
            <a:endParaRPr kumimoji="1" lang="en-US" altLang="ja-JP" sz="2400" dirty="0"/>
          </a:p>
          <a:p>
            <a:pPr marL="0" indent="0">
              <a:buNone/>
            </a:pPr>
            <a:endParaRPr kumimoji="1" lang="en-US" altLang="ja-JP" sz="2400" dirty="0"/>
          </a:p>
          <a:p>
            <a:pPr marL="0" indent="0">
              <a:buNone/>
            </a:pPr>
            <a:r>
              <a:rPr kumimoji="1" lang="ja-JP" altLang="en-US" sz="2400" dirty="0"/>
              <a:t>・</a:t>
            </a:r>
            <a:r>
              <a:rPr lang="ja-JP" altLang="en-US" sz="2400" dirty="0"/>
              <a:t>保育すべき子、介護すべき親族などがある場合は、代行してくれる体制について各自で検討しておく。</a:t>
            </a:r>
            <a:endParaRPr lang="en-US" altLang="ja-JP" sz="2400" dirty="0"/>
          </a:p>
          <a:p>
            <a:pPr marL="0" indent="0">
              <a:buNone/>
            </a:pPr>
            <a:endParaRPr kumimoji="1" lang="en-US" altLang="ja-JP" sz="2400" dirty="0"/>
          </a:p>
          <a:p>
            <a:pPr marL="0" indent="0">
              <a:buNone/>
            </a:pPr>
            <a:r>
              <a:rPr kumimoji="1" lang="ja-JP" altLang="en-US" sz="2400" dirty="0"/>
              <a:t>・地域防災計画に基づくタイムラン（</a:t>
            </a:r>
            <a:r>
              <a:rPr kumimoji="1" lang="en-US" altLang="ja-JP" sz="2400" dirty="0"/>
              <a:t>3</a:t>
            </a:r>
            <a:r>
              <a:rPr kumimoji="1" lang="ja-JP" altLang="en-US" sz="2400" dirty="0"/>
              <a:t>時間以内、</a:t>
            </a:r>
            <a:r>
              <a:rPr kumimoji="1" lang="en-US" altLang="ja-JP" sz="2400" dirty="0"/>
              <a:t>12</a:t>
            </a:r>
            <a:r>
              <a:rPr kumimoji="1" lang="ja-JP" altLang="en-US" sz="2400" dirty="0"/>
              <a:t>時間以内など）をもとに、発災後参集できる職種別の職員数を算定する。</a:t>
            </a:r>
            <a:endParaRPr kumimoji="1" lang="en-US" altLang="ja-JP" sz="2400" dirty="0"/>
          </a:p>
          <a:p>
            <a:pPr marL="0" indent="0">
              <a:buNone/>
            </a:pPr>
            <a:endParaRPr lang="en-US" altLang="ja-JP" sz="2400" dirty="0"/>
          </a:p>
          <a:p>
            <a:pPr marL="0" indent="0">
              <a:buNone/>
            </a:pPr>
            <a:r>
              <a:rPr lang="ja-JP" altLang="en-US" sz="2400" dirty="0"/>
              <a:t>・連絡網、連絡方法を決めておく。</a:t>
            </a:r>
            <a:endParaRPr lang="en-US" altLang="ja-JP" sz="2400" dirty="0"/>
          </a:p>
          <a:p>
            <a:pPr marL="0" indent="0">
              <a:buNone/>
            </a:pPr>
            <a:endParaRPr kumimoji="1" lang="ja-JP" altLang="en-US" sz="2400" dirty="0"/>
          </a:p>
        </p:txBody>
      </p:sp>
      <p:sp>
        <p:nvSpPr>
          <p:cNvPr id="4" name="テキスト ボックス 3"/>
          <p:cNvSpPr txBox="1"/>
          <p:nvPr/>
        </p:nvSpPr>
        <p:spPr>
          <a:xfrm>
            <a:off x="10723600" y="169778"/>
            <a:ext cx="1298902" cy="584775"/>
          </a:xfrm>
          <a:prstGeom prst="rect">
            <a:avLst/>
          </a:prstGeom>
          <a:solidFill>
            <a:schemeClr val="bg1"/>
          </a:solidFill>
          <a:ln w="12700">
            <a:solidFill>
              <a:schemeClr val="accent1"/>
            </a:solidFill>
          </a:ln>
        </p:spPr>
        <p:txBody>
          <a:bodyPr wrap="square" rtlCol="0" anchor="ctr">
            <a:spAutoFit/>
          </a:bodyPr>
          <a:lstStyle/>
          <a:p>
            <a:pPr algn="ctr"/>
            <a:r>
              <a:rPr kumimoji="1" lang="ja-JP" altLang="en-US" sz="1600" dirty="0">
                <a:solidFill>
                  <a:srgbClr val="0000FF"/>
                </a:solidFill>
                <a:latin typeface="HG創英角ﾎﾟｯﾌﾟ体" panose="040B0A09000000000000" pitchFamily="49" charset="-128"/>
                <a:ea typeface="HG創英角ﾎﾟｯﾌﾟ体" panose="040B0A09000000000000" pitchFamily="49" charset="-128"/>
              </a:rPr>
              <a:t>マニュアル</a:t>
            </a:r>
            <a:r>
              <a:rPr kumimoji="1" lang="en-US" altLang="ja-JP" sz="1600" dirty="0">
                <a:solidFill>
                  <a:srgbClr val="0000FF"/>
                </a:solidFill>
                <a:latin typeface="HG創英角ﾎﾟｯﾌﾟ体" panose="040B0A09000000000000" pitchFamily="49" charset="-128"/>
                <a:ea typeface="HG創英角ﾎﾟｯﾌﾟ体" panose="040B0A09000000000000" pitchFamily="49" charset="-128"/>
              </a:rPr>
              <a:t>P113</a:t>
            </a:r>
            <a:endParaRPr kumimoji="1" lang="ja-JP" altLang="en-US" sz="1600" dirty="0">
              <a:solidFill>
                <a:srgbClr val="0000FF"/>
              </a:solidFill>
              <a:latin typeface="HG創英角ﾎﾟｯﾌﾟ体" panose="040B0A09000000000000" pitchFamily="49" charset="-128"/>
              <a:ea typeface="HG創英角ﾎﾟｯﾌﾟ体" panose="040B0A09000000000000" pitchFamily="49" charset="-128"/>
            </a:endParaRPr>
          </a:p>
        </p:txBody>
      </p:sp>
    </p:spTree>
    <p:extLst>
      <p:ext uri="{BB962C8B-B14F-4D97-AF65-F5344CB8AC3E}">
        <p14:creationId xmlns:p14="http://schemas.microsoft.com/office/powerpoint/2010/main" val="331773828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7E147A9-F98D-47CE-8E82-DC256F9FF6BE}"/>
              </a:ext>
            </a:extLst>
          </p:cNvPr>
          <p:cNvSpPr>
            <a:spLocks noGrp="1"/>
          </p:cNvSpPr>
          <p:nvPr>
            <p:ph type="title"/>
          </p:nvPr>
        </p:nvSpPr>
        <p:spPr>
          <a:xfrm>
            <a:off x="212231" y="171813"/>
            <a:ext cx="11767538" cy="1074167"/>
          </a:xfrm>
        </p:spPr>
        <p:txBody>
          <a:bodyPr>
            <a:normAutofit fontScale="90000"/>
          </a:bodyPr>
          <a:lstStyle/>
          <a:p>
            <a:r>
              <a:rPr lang="ja-JP" altLang="en-US" sz="2800" dirty="0">
                <a:latin typeface="ＭＳ ゴシック" panose="020B0609070205080204" pitchFamily="49" charset="-128"/>
                <a:ea typeface="ＭＳ ゴシック" panose="020B0609070205080204" pitchFamily="49" charset="-128"/>
              </a:rPr>
              <a:t>（２）非常時優先業務の算定</a:t>
            </a:r>
            <a:br>
              <a:rPr lang="en-US" altLang="ja-JP" sz="2800" dirty="0">
                <a:latin typeface="ＭＳ ゴシック" panose="020B0609070205080204" pitchFamily="49" charset="-128"/>
                <a:ea typeface="ＭＳ ゴシック" panose="020B0609070205080204" pitchFamily="49" charset="-128"/>
              </a:rPr>
            </a:br>
            <a:r>
              <a:rPr lang="en-US" altLang="ja-JP" sz="2800" dirty="0">
                <a:latin typeface="ＭＳ ゴシック" panose="020B0609070205080204" pitchFamily="49" charset="-128"/>
                <a:ea typeface="ＭＳ ゴシック" panose="020B0609070205080204" pitchFamily="49" charset="-128"/>
              </a:rPr>
              <a:t>   </a:t>
            </a:r>
            <a:r>
              <a:rPr lang="en-US" altLang="ja-JP" sz="2800" b="1" dirty="0">
                <a:latin typeface="ＭＳ ゴシック" panose="020B0609070205080204" pitchFamily="49" charset="-128"/>
                <a:ea typeface="ＭＳ ゴシック" panose="020B0609070205080204" pitchFamily="49" charset="-128"/>
              </a:rPr>
              <a:t>BCP</a:t>
            </a:r>
            <a:r>
              <a:rPr lang="ja-JP" altLang="en-US" sz="2800" b="1" dirty="0">
                <a:latin typeface="ＭＳ ゴシック" panose="020B0609070205080204" pitchFamily="49" charset="-128"/>
                <a:ea typeface="ＭＳ ゴシック" panose="020B0609070205080204" pitchFamily="49" charset="-128"/>
              </a:rPr>
              <a:t>：</a:t>
            </a:r>
            <a:r>
              <a:rPr lang="en-US" altLang="ja-JP" sz="2800" b="1" dirty="0">
                <a:latin typeface="ＭＳ ゴシック" panose="020B0609070205080204" pitchFamily="49" charset="-128"/>
                <a:ea typeface="ＭＳ ゴシック" panose="020B0609070205080204" pitchFamily="49" charset="-128"/>
              </a:rPr>
              <a:t>Business Continuity Plan</a:t>
            </a:r>
            <a:r>
              <a:rPr kumimoji="1" lang="ja-JP" altLang="en-US" sz="2800" b="1" dirty="0">
                <a:latin typeface="ＭＳ ゴシック" panose="020B0609070205080204" pitchFamily="49" charset="-128"/>
                <a:ea typeface="ＭＳ ゴシック" panose="020B0609070205080204" pitchFamily="49" charset="-128"/>
              </a:rPr>
              <a:t>（業務継続計画の立案）</a:t>
            </a:r>
          </a:p>
        </p:txBody>
      </p:sp>
      <p:graphicFrame>
        <p:nvGraphicFramePr>
          <p:cNvPr id="4" name="コンテンツ プレースホルダー 3">
            <a:extLst>
              <a:ext uri="{FF2B5EF4-FFF2-40B4-BE49-F238E27FC236}">
                <a16:creationId xmlns:a16="http://schemas.microsoft.com/office/drawing/2014/main" id="{1DF3F73C-ADD6-4006-AF82-D35116E63F47}"/>
              </a:ext>
            </a:extLst>
          </p:cNvPr>
          <p:cNvGraphicFramePr>
            <a:graphicFrameLocks noGrp="1"/>
          </p:cNvGraphicFramePr>
          <p:nvPr>
            <p:ph idx="1"/>
          </p:nvPr>
        </p:nvGraphicFramePr>
        <p:xfrm>
          <a:off x="695468" y="3302907"/>
          <a:ext cx="11104537" cy="3383280"/>
        </p:xfrm>
        <a:graphic>
          <a:graphicData uri="http://schemas.openxmlformats.org/drawingml/2006/table">
            <a:tbl>
              <a:tblPr firstRow="1" bandRow="1">
                <a:tableStyleId>{5C22544A-7EE6-4342-B048-85BDC9FD1C3A}</a:tableStyleId>
              </a:tblPr>
              <a:tblGrid>
                <a:gridCol w="4276183">
                  <a:extLst>
                    <a:ext uri="{9D8B030D-6E8A-4147-A177-3AD203B41FA5}">
                      <a16:colId xmlns:a16="http://schemas.microsoft.com/office/drawing/2014/main" val="831043305"/>
                    </a:ext>
                  </a:extLst>
                </a:gridCol>
                <a:gridCol w="1138059">
                  <a:extLst>
                    <a:ext uri="{9D8B030D-6E8A-4147-A177-3AD203B41FA5}">
                      <a16:colId xmlns:a16="http://schemas.microsoft.com/office/drawing/2014/main" val="746525723"/>
                    </a:ext>
                  </a:extLst>
                </a:gridCol>
                <a:gridCol w="1138059">
                  <a:extLst>
                    <a:ext uri="{9D8B030D-6E8A-4147-A177-3AD203B41FA5}">
                      <a16:colId xmlns:a16="http://schemas.microsoft.com/office/drawing/2014/main" val="1450147202"/>
                    </a:ext>
                  </a:extLst>
                </a:gridCol>
                <a:gridCol w="1138059">
                  <a:extLst>
                    <a:ext uri="{9D8B030D-6E8A-4147-A177-3AD203B41FA5}">
                      <a16:colId xmlns:a16="http://schemas.microsoft.com/office/drawing/2014/main" val="3175745358"/>
                    </a:ext>
                  </a:extLst>
                </a:gridCol>
                <a:gridCol w="1138059">
                  <a:extLst>
                    <a:ext uri="{9D8B030D-6E8A-4147-A177-3AD203B41FA5}">
                      <a16:colId xmlns:a16="http://schemas.microsoft.com/office/drawing/2014/main" val="3287170551"/>
                    </a:ext>
                  </a:extLst>
                </a:gridCol>
                <a:gridCol w="1138059">
                  <a:extLst>
                    <a:ext uri="{9D8B030D-6E8A-4147-A177-3AD203B41FA5}">
                      <a16:colId xmlns:a16="http://schemas.microsoft.com/office/drawing/2014/main" val="2305659059"/>
                    </a:ext>
                  </a:extLst>
                </a:gridCol>
                <a:gridCol w="1138059">
                  <a:extLst>
                    <a:ext uri="{9D8B030D-6E8A-4147-A177-3AD203B41FA5}">
                      <a16:colId xmlns:a16="http://schemas.microsoft.com/office/drawing/2014/main" val="952475881"/>
                    </a:ext>
                  </a:extLst>
                </a:gridCol>
              </a:tblGrid>
              <a:tr h="577369">
                <a:tc>
                  <a:txBody>
                    <a:bodyPr/>
                    <a:lstStyle/>
                    <a:p>
                      <a:r>
                        <a:rPr kumimoji="1" lang="zh-TW" altLang="en-US" sz="2800" dirty="0">
                          <a:latin typeface="Yu Gothic Medium" panose="020B0500000000000000" pitchFamily="50" charset="-128"/>
                          <a:ea typeface="Yu Gothic Medium" panose="020B0500000000000000" pitchFamily="50" charset="-128"/>
                        </a:rPr>
                        <a:t>非常時優先業務</a:t>
                      </a:r>
                      <a:r>
                        <a:rPr kumimoji="1" lang="ja-JP" altLang="en-US" sz="2800" dirty="0">
                          <a:latin typeface="Yu Gothic Medium" panose="020B0500000000000000" pitchFamily="50" charset="-128"/>
                          <a:ea typeface="Yu Gothic Medium" panose="020B0500000000000000" pitchFamily="50" charset="-128"/>
                        </a:rPr>
                        <a:t>例</a:t>
                      </a:r>
                    </a:p>
                  </a:txBody>
                  <a:tcPr/>
                </a:tc>
                <a:tc>
                  <a:txBody>
                    <a:bodyPr/>
                    <a:lstStyle/>
                    <a:p>
                      <a:r>
                        <a:rPr kumimoji="1" lang="en-US" altLang="ja-JP" sz="1800" dirty="0">
                          <a:latin typeface="Yu Gothic Medium" panose="020B0500000000000000" pitchFamily="50" charset="-128"/>
                          <a:ea typeface="Yu Gothic Medium" panose="020B0500000000000000" pitchFamily="50" charset="-128"/>
                        </a:rPr>
                        <a:t>~24</a:t>
                      </a:r>
                      <a:r>
                        <a:rPr kumimoji="1" lang="ja-JP" altLang="en-US" sz="1800" dirty="0">
                          <a:latin typeface="Yu Gothic Medium" panose="020B0500000000000000" pitchFamily="50" charset="-128"/>
                          <a:ea typeface="Yu Gothic Medium" panose="020B0500000000000000" pitchFamily="50" charset="-128"/>
                        </a:rPr>
                        <a:t>時間まで</a:t>
                      </a:r>
                    </a:p>
                  </a:txBody>
                  <a:tcPr/>
                </a:tc>
                <a:tc>
                  <a:txBody>
                    <a:bodyPr/>
                    <a:lstStyle/>
                    <a:p>
                      <a:r>
                        <a:rPr kumimoji="1" lang="en-US" altLang="ja-JP" sz="1800" dirty="0">
                          <a:latin typeface="Yu Gothic Medium" panose="020B0500000000000000" pitchFamily="50" charset="-128"/>
                          <a:ea typeface="Yu Gothic Medium" panose="020B0500000000000000" pitchFamily="50" charset="-128"/>
                        </a:rPr>
                        <a:t>72</a:t>
                      </a:r>
                      <a:r>
                        <a:rPr kumimoji="1" lang="ja-JP" altLang="en-US" sz="1800" dirty="0">
                          <a:latin typeface="Yu Gothic Medium" panose="020B0500000000000000" pitchFamily="50" charset="-128"/>
                          <a:ea typeface="Yu Gothic Medium" panose="020B0500000000000000" pitchFamily="50" charset="-128"/>
                        </a:rPr>
                        <a:t>時間まで</a:t>
                      </a:r>
                    </a:p>
                  </a:txBody>
                  <a:tcPr/>
                </a:tc>
                <a:tc>
                  <a:txBody>
                    <a:bodyPr/>
                    <a:lstStyle/>
                    <a:p>
                      <a:r>
                        <a:rPr kumimoji="1" lang="en-US" altLang="ja-JP" sz="1800" dirty="0">
                          <a:latin typeface="Yu Gothic Medium" panose="020B0500000000000000" pitchFamily="50" charset="-128"/>
                          <a:ea typeface="Yu Gothic Medium" panose="020B0500000000000000" pitchFamily="50" charset="-128"/>
                        </a:rPr>
                        <a:t>1</a:t>
                      </a:r>
                      <a:r>
                        <a:rPr kumimoji="1" lang="ja-JP" altLang="en-US" sz="1800" dirty="0">
                          <a:latin typeface="Yu Gothic Medium" panose="020B0500000000000000" pitchFamily="50" charset="-128"/>
                          <a:ea typeface="Yu Gothic Medium" panose="020B0500000000000000" pitchFamily="50" charset="-128"/>
                        </a:rPr>
                        <a:t>週間まで</a:t>
                      </a:r>
                    </a:p>
                  </a:txBody>
                  <a:tcPr/>
                </a:tc>
                <a:tc>
                  <a:txBody>
                    <a:bodyPr/>
                    <a:lstStyle/>
                    <a:p>
                      <a:r>
                        <a:rPr kumimoji="1" lang="en-US" altLang="ja-JP" sz="1800" dirty="0">
                          <a:latin typeface="Yu Gothic Medium" panose="020B0500000000000000" pitchFamily="50" charset="-128"/>
                          <a:ea typeface="Yu Gothic Medium" panose="020B0500000000000000" pitchFamily="50" charset="-128"/>
                        </a:rPr>
                        <a:t>2</a:t>
                      </a:r>
                      <a:r>
                        <a:rPr kumimoji="1" lang="ja-JP" altLang="en-US" sz="1800" dirty="0">
                          <a:latin typeface="Yu Gothic Medium" panose="020B0500000000000000" pitchFamily="50" charset="-128"/>
                          <a:ea typeface="Yu Gothic Medium" panose="020B0500000000000000" pitchFamily="50" charset="-128"/>
                        </a:rPr>
                        <a:t>週間まで</a:t>
                      </a:r>
                    </a:p>
                  </a:txBody>
                  <a:tcPr/>
                </a:tc>
                <a:tc>
                  <a:txBody>
                    <a:bodyPr/>
                    <a:lstStyle/>
                    <a:p>
                      <a:r>
                        <a:rPr kumimoji="1" lang="en-US" altLang="ja-JP" sz="1800" dirty="0">
                          <a:latin typeface="Yu Gothic Medium" panose="020B0500000000000000" pitchFamily="50" charset="-128"/>
                          <a:ea typeface="Yu Gothic Medium" panose="020B0500000000000000" pitchFamily="50" charset="-128"/>
                        </a:rPr>
                        <a:t>1</a:t>
                      </a:r>
                      <a:r>
                        <a:rPr kumimoji="1" lang="ja-JP" altLang="en-US" sz="1800" dirty="0">
                          <a:latin typeface="Yu Gothic Medium" panose="020B0500000000000000" pitchFamily="50" charset="-128"/>
                          <a:ea typeface="Yu Gothic Medium" panose="020B0500000000000000" pitchFamily="50" charset="-128"/>
                        </a:rPr>
                        <a:t>か月まで</a:t>
                      </a:r>
                    </a:p>
                  </a:txBody>
                  <a:tcPr/>
                </a:tc>
                <a:tc>
                  <a:txBody>
                    <a:bodyPr/>
                    <a:lstStyle/>
                    <a:p>
                      <a:r>
                        <a:rPr kumimoji="1" lang="en-US" altLang="ja-JP" sz="1800" dirty="0">
                          <a:latin typeface="Yu Gothic Medium" panose="020B0500000000000000" pitchFamily="50" charset="-128"/>
                          <a:ea typeface="Yu Gothic Medium" panose="020B0500000000000000" pitchFamily="50" charset="-128"/>
                        </a:rPr>
                        <a:t>3</a:t>
                      </a:r>
                      <a:r>
                        <a:rPr kumimoji="1" lang="ja-JP" altLang="en-US" sz="1800" dirty="0">
                          <a:latin typeface="Yu Gothic Medium" panose="020B0500000000000000" pitchFamily="50" charset="-128"/>
                          <a:ea typeface="Yu Gothic Medium" panose="020B0500000000000000" pitchFamily="50" charset="-128"/>
                        </a:rPr>
                        <a:t>か月まで</a:t>
                      </a:r>
                    </a:p>
                  </a:txBody>
                  <a:tcPr/>
                </a:tc>
                <a:extLst>
                  <a:ext uri="{0D108BD9-81ED-4DB2-BD59-A6C34878D82A}">
                    <a16:rowId xmlns:a16="http://schemas.microsoft.com/office/drawing/2014/main" val="3038166668"/>
                  </a:ext>
                </a:extLst>
              </a:tr>
              <a:tr h="412406">
                <a:tc>
                  <a:txBody>
                    <a:bodyPr/>
                    <a:lstStyle/>
                    <a:p>
                      <a:r>
                        <a:rPr kumimoji="1" lang="ja-JP" altLang="en-US" sz="2400" dirty="0">
                          <a:latin typeface="Yu Gothic Medium" panose="020B0500000000000000" pitchFamily="50" charset="-128"/>
                          <a:ea typeface="Yu Gothic Medium" panose="020B0500000000000000" pitchFamily="50" charset="-128"/>
                        </a:rPr>
                        <a:t>予防接種</a:t>
                      </a:r>
                    </a:p>
                  </a:txBody>
                  <a:tcPr/>
                </a:tc>
                <a:tc>
                  <a:txBody>
                    <a:bodyPr/>
                    <a:lstStyle/>
                    <a:p>
                      <a:endParaRPr kumimoji="1" lang="ja-JP" altLang="en-US" sz="1600" dirty="0">
                        <a:latin typeface="Yu Gothic Medium" panose="020B0500000000000000" pitchFamily="50" charset="-128"/>
                        <a:ea typeface="Yu Gothic Medium" panose="020B0500000000000000" pitchFamily="50" charset="-128"/>
                      </a:endParaRPr>
                    </a:p>
                  </a:txBody>
                  <a:tcPr/>
                </a:tc>
                <a:tc>
                  <a:txBody>
                    <a:bodyPr/>
                    <a:lstStyle/>
                    <a:p>
                      <a:endParaRPr kumimoji="1" lang="ja-JP" altLang="en-US" sz="1600">
                        <a:latin typeface="Yu Gothic Medium" panose="020B0500000000000000" pitchFamily="50" charset="-128"/>
                        <a:ea typeface="Yu Gothic Medium" panose="020B0500000000000000" pitchFamily="50" charset="-128"/>
                      </a:endParaRPr>
                    </a:p>
                  </a:txBody>
                  <a:tcPr/>
                </a:tc>
                <a:tc>
                  <a:txBody>
                    <a:bodyPr/>
                    <a:lstStyle/>
                    <a:p>
                      <a:pPr algn="ctr"/>
                      <a:r>
                        <a:rPr kumimoji="1" lang="ja-JP" altLang="en-US" sz="1600" dirty="0">
                          <a:latin typeface="Yu Gothic Medium" panose="020B0500000000000000" pitchFamily="50" charset="-128"/>
                          <a:ea typeface="Yu Gothic Medium" panose="020B0500000000000000" pitchFamily="50" charset="-128"/>
                        </a:rPr>
                        <a:t>○</a:t>
                      </a:r>
                    </a:p>
                  </a:txBody>
                  <a:tcPr anchor="ctr">
                    <a:solidFill>
                      <a:schemeClr val="accent2"/>
                    </a:solidFill>
                  </a:tcPr>
                </a:tc>
                <a:tc>
                  <a:txBody>
                    <a:bodyPr/>
                    <a:lstStyle/>
                    <a:p>
                      <a:pPr algn="ctr"/>
                      <a:endParaRPr kumimoji="1" lang="ja-JP" altLang="en-US" sz="1600" dirty="0">
                        <a:latin typeface="Yu Gothic Medium" panose="020B0500000000000000" pitchFamily="50" charset="-128"/>
                        <a:ea typeface="Yu Gothic Medium" panose="020B0500000000000000" pitchFamily="50" charset="-128"/>
                      </a:endParaRPr>
                    </a:p>
                  </a:txBody>
                  <a:tcPr anchor="ctr">
                    <a:solidFill>
                      <a:schemeClr val="accent2"/>
                    </a:solidFill>
                  </a:tcPr>
                </a:tc>
                <a:tc>
                  <a:txBody>
                    <a:bodyPr/>
                    <a:lstStyle/>
                    <a:p>
                      <a:pPr algn="ctr"/>
                      <a:endParaRPr kumimoji="1" lang="ja-JP" altLang="en-US" sz="1600" dirty="0">
                        <a:latin typeface="Yu Gothic Medium" panose="020B0500000000000000" pitchFamily="50" charset="-128"/>
                        <a:ea typeface="Yu Gothic Medium" panose="020B0500000000000000" pitchFamily="50" charset="-128"/>
                      </a:endParaRPr>
                    </a:p>
                  </a:txBody>
                  <a:tcPr>
                    <a:solidFill>
                      <a:schemeClr val="accent2"/>
                    </a:solidFill>
                  </a:tcPr>
                </a:tc>
                <a:tc>
                  <a:txBody>
                    <a:bodyPr/>
                    <a:lstStyle/>
                    <a:p>
                      <a:pPr algn="ctr"/>
                      <a:endParaRPr kumimoji="1" lang="ja-JP" altLang="en-US" sz="1600" dirty="0">
                        <a:latin typeface="Yu Gothic Medium" panose="020B0500000000000000" pitchFamily="50" charset="-128"/>
                        <a:ea typeface="Yu Gothic Medium" panose="020B0500000000000000" pitchFamily="50" charset="-128"/>
                      </a:endParaRPr>
                    </a:p>
                  </a:txBody>
                  <a:tcPr>
                    <a:solidFill>
                      <a:schemeClr val="accent2"/>
                    </a:solidFill>
                  </a:tcPr>
                </a:tc>
                <a:extLst>
                  <a:ext uri="{0D108BD9-81ED-4DB2-BD59-A6C34878D82A}">
                    <a16:rowId xmlns:a16="http://schemas.microsoft.com/office/drawing/2014/main" val="2804449629"/>
                  </a:ext>
                </a:extLst>
              </a:tr>
              <a:tr h="412406">
                <a:tc>
                  <a:txBody>
                    <a:bodyPr/>
                    <a:lstStyle/>
                    <a:p>
                      <a:r>
                        <a:rPr kumimoji="1" lang="en-US" altLang="ja-JP" sz="2400" dirty="0">
                          <a:latin typeface="Yu Gothic Medium" panose="020B0500000000000000" pitchFamily="50" charset="-128"/>
                          <a:ea typeface="Yu Gothic Medium" panose="020B0500000000000000" pitchFamily="50" charset="-128"/>
                        </a:rPr>
                        <a:t>3</a:t>
                      </a:r>
                      <a:r>
                        <a:rPr kumimoji="1" lang="ja-JP" altLang="en-US" sz="2400" dirty="0">
                          <a:latin typeface="Yu Gothic Medium" panose="020B0500000000000000" pitchFamily="50" charset="-128"/>
                          <a:ea typeface="Yu Gothic Medium" panose="020B0500000000000000" pitchFamily="50" charset="-128"/>
                        </a:rPr>
                        <a:t>か月児健診</a:t>
                      </a:r>
                    </a:p>
                  </a:txBody>
                  <a:tcPr/>
                </a:tc>
                <a:tc>
                  <a:txBody>
                    <a:bodyPr/>
                    <a:lstStyle/>
                    <a:p>
                      <a:endParaRPr kumimoji="1" lang="ja-JP" altLang="en-US" sz="1600">
                        <a:latin typeface="Yu Gothic Medium" panose="020B0500000000000000" pitchFamily="50" charset="-128"/>
                        <a:ea typeface="Yu Gothic Medium" panose="020B0500000000000000" pitchFamily="50" charset="-128"/>
                      </a:endParaRPr>
                    </a:p>
                  </a:txBody>
                  <a:tcPr/>
                </a:tc>
                <a:tc>
                  <a:txBody>
                    <a:bodyPr/>
                    <a:lstStyle/>
                    <a:p>
                      <a:endParaRPr kumimoji="1" lang="ja-JP" altLang="en-US" sz="1600">
                        <a:latin typeface="Yu Gothic Medium" panose="020B0500000000000000" pitchFamily="50" charset="-128"/>
                        <a:ea typeface="Yu Gothic Medium" panose="020B0500000000000000" pitchFamily="50" charset="-128"/>
                      </a:endParaRPr>
                    </a:p>
                  </a:txBody>
                  <a:tcPr/>
                </a:tc>
                <a:tc>
                  <a:txBody>
                    <a:bodyPr/>
                    <a:lstStyle/>
                    <a:p>
                      <a:pPr algn="ctr"/>
                      <a:endParaRPr kumimoji="1" lang="ja-JP" altLang="en-US" sz="1600" dirty="0">
                        <a:latin typeface="Yu Gothic Medium" panose="020B0500000000000000" pitchFamily="50" charset="-128"/>
                        <a:ea typeface="Yu Gothic Medium" panose="020B0500000000000000" pitchFamily="50" charset="-128"/>
                      </a:endParaRPr>
                    </a:p>
                  </a:txBody>
                  <a:tcPr anchor="ctr"/>
                </a:tc>
                <a:tc>
                  <a:txBody>
                    <a:bodyPr/>
                    <a:lstStyle/>
                    <a:p>
                      <a:pPr algn="ctr"/>
                      <a:r>
                        <a:rPr kumimoji="1" lang="ja-JP" altLang="en-US" sz="1600" dirty="0">
                          <a:latin typeface="Yu Gothic Medium" panose="020B0500000000000000" pitchFamily="50" charset="-128"/>
                          <a:ea typeface="Yu Gothic Medium" panose="020B0500000000000000" pitchFamily="50" charset="-128"/>
                        </a:rPr>
                        <a:t>○</a:t>
                      </a:r>
                    </a:p>
                  </a:txBody>
                  <a:tcPr anchor="ctr">
                    <a:solidFill>
                      <a:schemeClr val="accent2"/>
                    </a:solidFill>
                  </a:tcPr>
                </a:tc>
                <a:tc>
                  <a:txBody>
                    <a:bodyPr/>
                    <a:lstStyle/>
                    <a:p>
                      <a:pPr algn="ctr"/>
                      <a:r>
                        <a:rPr kumimoji="1" lang="ja-JP" altLang="en-US" sz="1600" dirty="0">
                          <a:latin typeface="Yu Gothic Medium" panose="020B0500000000000000" pitchFamily="50" charset="-128"/>
                          <a:ea typeface="Yu Gothic Medium" panose="020B0500000000000000" pitchFamily="50" charset="-128"/>
                        </a:rPr>
                        <a:t>○</a:t>
                      </a:r>
                    </a:p>
                  </a:txBody>
                  <a:tcPr>
                    <a:solidFill>
                      <a:schemeClr val="accent2"/>
                    </a:solidFill>
                  </a:tcPr>
                </a:tc>
                <a:tc>
                  <a:txBody>
                    <a:bodyPr/>
                    <a:lstStyle/>
                    <a:p>
                      <a:pPr algn="ctr"/>
                      <a:endParaRPr kumimoji="1" lang="ja-JP" altLang="en-US" sz="1600" dirty="0">
                        <a:latin typeface="Yu Gothic Medium" panose="020B0500000000000000" pitchFamily="50" charset="-128"/>
                        <a:ea typeface="Yu Gothic Medium" panose="020B0500000000000000" pitchFamily="50" charset="-128"/>
                      </a:endParaRPr>
                    </a:p>
                  </a:txBody>
                  <a:tcPr>
                    <a:solidFill>
                      <a:schemeClr val="accent2"/>
                    </a:solidFill>
                  </a:tcPr>
                </a:tc>
                <a:extLst>
                  <a:ext uri="{0D108BD9-81ED-4DB2-BD59-A6C34878D82A}">
                    <a16:rowId xmlns:a16="http://schemas.microsoft.com/office/drawing/2014/main" val="3278632021"/>
                  </a:ext>
                </a:extLst>
              </a:tr>
              <a:tr h="412406">
                <a:tc>
                  <a:txBody>
                    <a:bodyPr/>
                    <a:lstStyle/>
                    <a:p>
                      <a:r>
                        <a:rPr kumimoji="1" lang="en-US" altLang="ja-JP" sz="2400" dirty="0">
                          <a:latin typeface="Yu Gothic Medium" panose="020B0500000000000000" pitchFamily="50" charset="-128"/>
                          <a:ea typeface="Yu Gothic Medium" panose="020B0500000000000000" pitchFamily="50" charset="-128"/>
                        </a:rPr>
                        <a:t>1</a:t>
                      </a:r>
                      <a:r>
                        <a:rPr kumimoji="1" lang="ja-JP" altLang="en-US" sz="2400" dirty="0">
                          <a:latin typeface="Yu Gothic Medium" panose="020B0500000000000000" pitchFamily="50" charset="-128"/>
                          <a:ea typeface="Yu Gothic Medium" panose="020B0500000000000000" pitchFamily="50" charset="-128"/>
                        </a:rPr>
                        <a:t>歳</a:t>
                      </a:r>
                      <a:r>
                        <a:rPr kumimoji="1" lang="en-US" altLang="ja-JP" sz="2400" dirty="0">
                          <a:latin typeface="Yu Gothic Medium" panose="020B0500000000000000" pitchFamily="50" charset="-128"/>
                          <a:ea typeface="Yu Gothic Medium" panose="020B0500000000000000" pitchFamily="50" charset="-128"/>
                        </a:rPr>
                        <a:t>6</a:t>
                      </a:r>
                      <a:r>
                        <a:rPr kumimoji="1" lang="ja-JP" altLang="en-US" sz="2400" dirty="0">
                          <a:latin typeface="Yu Gothic Medium" panose="020B0500000000000000" pitchFamily="50" charset="-128"/>
                          <a:ea typeface="Yu Gothic Medium" panose="020B0500000000000000" pitchFamily="50" charset="-128"/>
                        </a:rPr>
                        <a:t>か月児健診</a:t>
                      </a:r>
                    </a:p>
                  </a:txBody>
                  <a:tcPr/>
                </a:tc>
                <a:tc>
                  <a:txBody>
                    <a:bodyPr/>
                    <a:lstStyle/>
                    <a:p>
                      <a:endParaRPr kumimoji="1" lang="ja-JP" altLang="en-US" sz="1600">
                        <a:latin typeface="Yu Gothic Medium" panose="020B0500000000000000" pitchFamily="50" charset="-128"/>
                        <a:ea typeface="Yu Gothic Medium" panose="020B0500000000000000" pitchFamily="50" charset="-128"/>
                      </a:endParaRPr>
                    </a:p>
                  </a:txBody>
                  <a:tcPr/>
                </a:tc>
                <a:tc>
                  <a:txBody>
                    <a:bodyPr/>
                    <a:lstStyle/>
                    <a:p>
                      <a:endParaRPr kumimoji="1" lang="ja-JP" altLang="en-US" sz="1600">
                        <a:latin typeface="Yu Gothic Medium" panose="020B0500000000000000" pitchFamily="50" charset="-128"/>
                        <a:ea typeface="Yu Gothic Medium" panose="020B0500000000000000" pitchFamily="50" charset="-128"/>
                      </a:endParaRPr>
                    </a:p>
                  </a:txBody>
                  <a:tcPr/>
                </a:tc>
                <a:tc>
                  <a:txBody>
                    <a:bodyPr/>
                    <a:lstStyle/>
                    <a:p>
                      <a:endParaRPr kumimoji="1" lang="ja-JP" altLang="en-US" sz="1600">
                        <a:latin typeface="Yu Gothic Medium" panose="020B0500000000000000" pitchFamily="50" charset="-128"/>
                        <a:ea typeface="Yu Gothic Medium" panose="020B0500000000000000" pitchFamily="50" charset="-128"/>
                      </a:endParaRPr>
                    </a:p>
                  </a:txBody>
                  <a:tcPr/>
                </a:tc>
                <a:tc>
                  <a:txBody>
                    <a:bodyPr/>
                    <a:lstStyle/>
                    <a:p>
                      <a:pPr algn="ctr"/>
                      <a:endParaRPr kumimoji="1" lang="ja-JP" altLang="en-US" sz="1600" dirty="0">
                        <a:latin typeface="Yu Gothic Medium" panose="020B0500000000000000" pitchFamily="50" charset="-128"/>
                        <a:ea typeface="Yu Gothic Medium" panose="020B0500000000000000" pitchFamily="50" charset="-128"/>
                      </a:endParaRPr>
                    </a:p>
                  </a:txBody>
                  <a:tcPr/>
                </a:tc>
                <a:tc>
                  <a:txBody>
                    <a:bodyPr/>
                    <a:lstStyle/>
                    <a:p>
                      <a:pPr algn="ctr"/>
                      <a:r>
                        <a:rPr kumimoji="1" lang="ja-JP" altLang="en-US" sz="1600" dirty="0">
                          <a:latin typeface="Yu Gothic Medium" panose="020B0500000000000000" pitchFamily="50" charset="-128"/>
                          <a:ea typeface="Yu Gothic Medium" panose="020B0500000000000000" pitchFamily="50" charset="-128"/>
                        </a:rPr>
                        <a:t>○</a:t>
                      </a:r>
                    </a:p>
                  </a:txBody>
                  <a:tcPr>
                    <a:solidFill>
                      <a:schemeClr val="accent2"/>
                    </a:solidFill>
                  </a:tcPr>
                </a:tc>
                <a:tc>
                  <a:txBody>
                    <a:bodyPr/>
                    <a:lstStyle/>
                    <a:p>
                      <a:pPr algn="ctr"/>
                      <a:endParaRPr kumimoji="1" lang="ja-JP" altLang="en-US" sz="1600" dirty="0">
                        <a:latin typeface="Yu Gothic Medium" panose="020B0500000000000000" pitchFamily="50" charset="-128"/>
                        <a:ea typeface="Yu Gothic Medium" panose="020B0500000000000000" pitchFamily="50" charset="-128"/>
                      </a:endParaRPr>
                    </a:p>
                  </a:txBody>
                  <a:tcPr>
                    <a:solidFill>
                      <a:schemeClr val="accent2"/>
                    </a:solidFill>
                  </a:tcPr>
                </a:tc>
                <a:extLst>
                  <a:ext uri="{0D108BD9-81ED-4DB2-BD59-A6C34878D82A}">
                    <a16:rowId xmlns:a16="http://schemas.microsoft.com/office/drawing/2014/main" val="1026353015"/>
                  </a:ext>
                </a:extLst>
              </a:tr>
              <a:tr h="412406">
                <a:tc>
                  <a:txBody>
                    <a:bodyPr/>
                    <a:lstStyle/>
                    <a:p>
                      <a:r>
                        <a:rPr kumimoji="1" lang="en-US" altLang="ja-JP" sz="2400" dirty="0">
                          <a:latin typeface="Yu Gothic Medium" panose="020B0500000000000000" pitchFamily="50" charset="-128"/>
                          <a:ea typeface="Yu Gothic Medium" panose="020B0500000000000000" pitchFamily="50" charset="-128"/>
                        </a:rPr>
                        <a:t>3</a:t>
                      </a:r>
                      <a:r>
                        <a:rPr kumimoji="1" lang="ja-JP" altLang="en-US" sz="2400" dirty="0">
                          <a:latin typeface="Yu Gothic Medium" panose="020B0500000000000000" pitchFamily="50" charset="-128"/>
                          <a:ea typeface="Yu Gothic Medium" panose="020B0500000000000000" pitchFamily="50" charset="-128"/>
                        </a:rPr>
                        <a:t>歳児健診</a:t>
                      </a:r>
                    </a:p>
                  </a:txBody>
                  <a:tcPr/>
                </a:tc>
                <a:tc>
                  <a:txBody>
                    <a:bodyPr/>
                    <a:lstStyle/>
                    <a:p>
                      <a:endParaRPr kumimoji="1" lang="ja-JP" altLang="en-US" sz="1600">
                        <a:latin typeface="Yu Gothic Medium" panose="020B0500000000000000" pitchFamily="50" charset="-128"/>
                        <a:ea typeface="Yu Gothic Medium" panose="020B0500000000000000" pitchFamily="50" charset="-128"/>
                      </a:endParaRPr>
                    </a:p>
                  </a:txBody>
                  <a:tcPr/>
                </a:tc>
                <a:tc>
                  <a:txBody>
                    <a:bodyPr/>
                    <a:lstStyle/>
                    <a:p>
                      <a:endParaRPr kumimoji="1" lang="ja-JP" altLang="en-US" sz="1600">
                        <a:latin typeface="Yu Gothic Medium" panose="020B0500000000000000" pitchFamily="50" charset="-128"/>
                        <a:ea typeface="Yu Gothic Medium" panose="020B0500000000000000" pitchFamily="50" charset="-128"/>
                      </a:endParaRPr>
                    </a:p>
                  </a:txBody>
                  <a:tcPr/>
                </a:tc>
                <a:tc>
                  <a:txBody>
                    <a:bodyPr/>
                    <a:lstStyle/>
                    <a:p>
                      <a:endParaRPr kumimoji="1" lang="ja-JP" altLang="en-US" sz="1600">
                        <a:latin typeface="Yu Gothic Medium" panose="020B0500000000000000" pitchFamily="50" charset="-128"/>
                        <a:ea typeface="Yu Gothic Medium" panose="020B0500000000000000" pitchFamily="50" charset="-128"/>
                      </a:endParaRPr>
                    </a:p>
                  </a:txBody>
                  <a:tcPr/>
                </a:tc>
                <a:tc>
                  <a:txBody>
                    <a:bodyPr/>
                    <a:lstStyle/>
                    <a:p>
                      <a:pPr algn="ctr"/>
                      <a:endParaRPr kumimoji="1" lang="ja-JP" altLang="en-US" sz="1600" dirty="0">
                        <a:latin typeface="Yu Gothic Medium" panose="020B0500000000000000" pitchFamily="50" charset="-128"/>
                        <a:ea typeface="Yu Gothic Medium" panose="020B0500000000000000" pitchFamily="50" charset="-128"/>
                      </a:endParaRPr>
                    </a:p>
                  </a:txBody>
                  <a:tcPr/>
                </a:tc>
                <a:tc>
                  <a:txBody>
                    <a:bodyPr/>
                    <a:lstStyle/>
                    <a:p>
                      <a:pPr algn="ctr"/>
                      <a:endParaRPr kumimoji="1" lang="ja-JP" altLang="en-US" sz="1600" dirty="0">
                        <a:latin typeface="Yu Gothic Medium" panose="020B0500000000000000" pitchFamily="50" charset="-128"/>
                        <a:ea typeface="Yu Gothic Medium" panose="020B0500000000000000" pitchFamily="50" charset="-128"/>
                      </a:endParaRPr>
                    </a:p>
                  </a:txBody>
                  <a:tcPr/>
                </a:tc>
                <a:tc>
                  <a:txBody>
                    <a:bodyPr/>
                    <a:lstStyle/>
                    <a:p>
                      <a:pPr algn="ctr"/>
                      <a:r>
                        <a:rPr kumimoji="1" lang="ja-JP" altLang="en-US" sz="1600" dirty="0">
                          <a:latin typeface="Yu Gothic Medium" panose="020B0500000000000000" pitchFamily="50" charset="-128"/>
                          <a:ea typeface="Yu Gothic Medium" panose="020B0500000000000000" pitchFamily="50" charset="-128"/>
                        </a:rPr>
                        <a:t>○</a:t>
                      </a:r>
                    </a:p>
                  </a:txBody>
                  <a:tcPr>
                    <a:solidFill>
                      <a:schemeClr val="accent2"/>
                    </a:solidFill>
                  </a:tcPr>
                </a:tc>
                <a:extLst>
                  <a:ext uri="{0D108BD9-81ED-4DB2-BD59-A6C34878D82A}">
                    <a16:rowId xmlns:a16="http://schemas.microsoft.com/office/drawing/2014/main" val="3331928930"/>
                  </a:ext>
                </a:extLst>
              </a:tr>
              <a:tr h="412406">
                <a:tc>
                  <a:txBody>
                    <a:bodyPr/>
                    <a:lstStyle/>
                    <a:p>
                      <a:r>
                        <a:rPr kumimoji="1" lang="ja-JP" altLang="en-US" sz="2400" dirty="0">
                          <a:latin typeface="Yu Gothic Medium" panose="020B0500000000000000" pitchFamily="50" charset="-128"/>
                          <a:ea typeface="Yu Gothic Medium" panose="020B0500000000000000" pitchFamily="50" charset="-128"/>
                        </a:rPr>
                        <a:t>特定健診</a:t>
                      </a:r>
                    </a:p>
                  </a:txBody>
                  <a:tcPr/>
                </a:tc>
                <a:tc>
                  <a:txBody>
                    <a:bodyPr/>
                    <a:lstStyle/>
                    <a:p>
                      <a:endParaRPr kumimoji="1" lang="ja-JP" altLang="en-US" sz="1600">
                        <a:latin typeface="Yu Gothic Medium" panose="020B0500000000000000" pitchFamily="50" charset="-128"/>
                        <a:ea typeface="Yu Gothic Medium" panose="020B0500000000000000" pitchFamily="50" charset="-128"/>
                      </a:endParaRPr>
                    </a:p>
                  </a:txBody>
                  <a:tcPr/>
                </a:tc>
                <a:tc>
                  <a:txBody>
                    <a:bodyPr/>
                    <a:lstStyle/>
                    <a:p>
                      <a:endParaRPr kumimoji="1" lang="ja-JP" altLang="en-US" sz="1600">
                        <a:latin typeface="Yu Gothic Medium" panose="020B0500000000000000" pitchFamily="50" charset="-128"/>
                        <a:ea typeface="Yu Gothic Medium" panose="020B0500000000000000" pitchFamily="50" charset="-128"/>
                      </a:endParaRPr>
                    </a:p>
                  </a:txBody>
                  <a:tcPr/>
                </a:tc>
                <a:tc>
                  <a:txBody>
                    <a:bodyPr/>
                    <a:lstStyle/>
                    <a:p>
                      <a:endParaRPr kumimoji="1" lang="ja-JP" altLang="en-US" sz="1600">
                        <a:latin typeface="Yu Gothic Medium" panose="020B0500000000000000" pitchFamily="50" charset="-128"/>
                        <a:ea typeface="Yu Gothic Medium" panose="020B0500000000000000" pitchFamily="50" charset="-128"/>
                      </a:endParaRPr>
                    </a:p>
                  </a:txBody>
                  <a:tcPr/>
                </a:tc>
                <a:tc>
                  <a:txBody>
                    <a:bodyPr/>
                    <a:lstStyle/>
                    <a:p>
                      <a:pPr algn="ctr"/>
                      <a:endParaRPr kumimoji="1" lang="ja-JP" altLang="en-US" sz="1600" dirty="0">
                        <a:latin typeface="Yu Gothic Medium" panose="020B0500000000000000" pitchFamily="50" charset="-128"/>
                        <a:ea typeface="Yu Gothic Medium" panose="020B0500000000000000" pitchFamily="50" charset="-128"/>
                      </a:endParaRPr>
                    </a:p>
                  </a:txBody>
                  <a:tcPr/>
                </a:tc>
                <a:tc>
                  <a:txBody>
                    <a:bodyPr/>
                    <a:lstStyle/>
                    <a:p>
                      <a:pPr algn="ctr"/>
                      <a:r>
                        <a:rPr kumimoji="1" lang="ja-JP" altLang="en-US" sz="1600" dirty="0">
                          <a:latin typeface="Yu Gothic Medium" panose="020B0500000000000000" pitchFamily="50" charset="-128"/>
                          <a:ea typeface="Yu Gothic Medium" panose="020B0500000000000000" pitchFamily="50" charset="-128"/>
                        </a:rPr>
                        <a:t>○</a:t>
                      </a:r>
                    </a:p>
                  </a:txBody>
                  <a:tcPr>
                    <a:solidFill>
                      <a:schemeClr val="accent2"/>
                    </a:solidFill>
                  </a:tcPr>
                </a:tc>
                <a:tc>
                  <a:txBody>
                    <a:bodyPr/>
                    <a:lstStyle/>
                    <a:p>
                      <a:pPr algn="ctr"/>
                      <a:endParaRPr kumimoji="1" lang="ja-JP" altLang="en-US" sz="1600" dirty="0">
                        <a:latin typeface="Yu Gothic Medium" panose="020B0500000000000000" pitchFamily="50" charset="-128"/>
                        <a:ea typeface="Yu Gothic Medium" panose="020B0500000000000000" pitchFamily="50" charset="-128"/>
                      </a:endParaRPr>
                    </a:p>
                  </a:txBody>
                  <a:tcPr>
                    <a:solidFill>
                      <a:schemeClr val="accent2"/>
                    </a:solidFill>
                  </a:tcPr>
                </a:tc>
                <a:extLst>
                  <a:ext uri="{0D108BD9-81ED-4DB2-BD59-A6C34878D82A}">
                    <a16:rowId xmlns:a16="http://schemas.microsoft.com/office/drawing/2014/main" val="775578312"/>
                  </a:ext>
                </a:extLst>
              </a:tr>
              <a:tr h="412406">
                <a:tc>
                  <a:txBody>
                    <a:bodyPr/>
                    <a:lstStyle/>
                    <a:p>
                      <a:r>
                        <a:rPr kumimoji="1" lang="ja-JP" altLang="en-US" sz="2400" dirty="0">
                          <a:latin typeface="Yu Gothic Medium" panose="020B0500000000000000" pitchFamily="50" charset="-128"/>
                          <a:ea typeface="Yu Gothic Medium" panose="020B0500000000000000" pitchFamily="50" charset="-128"/>
                        </a:rPr>
                        <a:t>特定保健指導</a:t>
                      </a:r>
                    </a:p>
                  </a:txBody>
                  <a:tcPr/>
                </a:tc>
                <a:tc>
                  <a:txBody>
                    <a:bodyPr/>
                    <a:lstStyle/>
                    <a:p>
                      <a:endParaRPr kumimoji="1" lang="ja-JP" altLang="en-US" sz="1600" dirty="0">
                        <a:latin typeface="Yu Gothic Medium" panose="020B0500000000000000" pitchFamily="50" charset="-128"/>
                        <a:ea typeface="Yu Gothic Medium" panose="020B0500000000000000" pitchFamily="50" charset="-128"/>
                      </a:endParaRPr>
                    </a:p>
                  </a:txBody>
                  <a:tcPr/>
                </a:tc>
                <a:tc>
                  <a:txBody>
                    <a:bodyPr/>
                    <a:lstStyle/>
                    <a:p>
                      <a:endParaRPr kumimoji="1" lang="ja-JP" altLang="en-US" sz="1600">
                        <a:latin typeface="Yu Gothic Medium" panose="020B0500000000000000" pitchFamily="50" charset="-128"/>
                        <a:ea typeface="Yu Gothic Medium" panose="020B0500000000000000" pitchFamily="50" charset="-128"/>
                      </a:endParaRPr>
                    </a:p>
                  </a:txBody>
                  <a:tcPr/>
                </a:tc>
                <a:tc>
                  <a:txBody>
                    <a:bodyPr/>
                    <a:lstStyle/>
                    <a:p>
                      <a:endParaRPr kumimoji="1" lang="ja-JP" altLang="en-US" sz="1600">
                        <a:latin typeface="Yu Gothic Medium" panose="020B0500000000000000" pitchFamily="50" charset="-128"/>
                        <a:ea typeface="Yu Gothic Medium" panose="020B0500000000000000" pitchFamily="50" charset="-128"/>
                      </a:endParaRPr>
                    </a:p>
                  </a:txBody>
                  <a:tcPr/>
                </a:tc>
                <a:tc>
                  <a:txBody>
                    <a:bodyPr/>
                    <a:lstStyle/>
                    <a:p>
                      <a:pPr algn="ctr"/>
                      <a:endParaRPr kumimoji="1" lang="ja-JP" altLang="en-US" sz="1600" dirty="0">
                        <a:latin typeface="Yu Gothic Medium" panose="020B0500000000000000" pitchFamily="50" charset="-128"/>
                        <a:ea typeface="Yu Gothic Medium" panose="020B0500000000000000" pitchFamily="50" charset="-128"/>
                      </a:endParaRPr>
                    </a:p>
                  </a:txBody>
                  <a:tcPr/>
                </a:tc>
                <a:tc>
                  <a:txBody>
                    <a:bodyPr/>
                    <a:lstStyle/>
                    <a:p>
                      <a:pPr algn="ctr"/>
                      <a:endParaRPr kumimoji="1" lang="ja-JP" altLang="en-US" sz="1600" dirty="0">
                        <a:latin typeface="Yu Gothic Medium" panose="020B0500000000000000" pitchFamily="50" charset="-128"/>
                        <a:ea typeface="Yu Gothic Medium" panose="020B0500000000000000" pitchFamily="50" charset="-128"/>
                      </a:endParaRPr>
                    </a:p>
                  </a:txBody>
                  <a:tcPr/>
                </a:tc>
                <a:tc>
                  <a:txBody>
                    <a:bodyPr/>
                    <a:lstStyle/>
                    <a:p>
                      <a:pPr algn="ctr"/>
                      <a:r>
                        <a:rPr kumimoji="1" lang="ja-JP" altLang="en-US" sz="1600" dirty="0">
                          <a:latin typeface="Yu Gothic Medium" panose="020B0500000000000000" pitchFamily="50" charset="-128"/>
                          <a:ea typeface="Yu Gothic Medium" panose="020B0500000000000000" pitchFamily="50" charset="-128"/>
                        </a:rPr>
                        <a:t>○</a:t>
                      </a:r>
                    </a:p>
                  </a:txBody>
                  <a:tcPr>
                    <a:solidFill>
                      <a:schemeClr val="accent2"/>
                    </a:solidFill>
                  </a:tcPr>
                </a:tc>
                <a:extLst>
                  <a:ext uri="{0D108BD9-81ED-4DB2-BD59-A6C34878D82A}">
                    <a16:rowId xmlns:a16="http://schemas.microsoft.com/office/drawing/2014/main" val="240812419"/>
                  </a:ext>
                </a:extLst>
              </a:tr>
            </a:tbl>
          </a:graphicData>
        </a:graphic>
      </p:graphicFrame>
      <p:sp>
        <p:nvSpPr>
          <p:cNvPr id="3" name="正方形/長方形 2">
            <a:extLst>
              <a:ext uri="{FF2B5EF4-FFF2-40B4-BE49-F238E27FC236}">
                <a16:creationId xmlns:a16="http://schemas.microsoft.com/office/drawing/2014/main" id="{A75E16DA-816A-401E-BE69-4D3BFD72D544}"/>
              </a:ext>
            </a:extLst>
          </p:cNvPr>
          <p:cNvSpPr/>
          <p:nvPr/>
        </p:nvSpPr>
        <p:spPr>
          <a:xfrm>
            <a:off x="695468" y="1245980"/>
            <a:ext cx="10801064" cy="1938992"/>
          </a:xfrm>
          <a:prstGeom prst="rect">
            <a:avLst/>
          </a:prstGeom>
          <a:ln>
            <a:solidFill>
              <a:schemeClr val="accent1">
                <a:shade val="50000"/>
              </a:schemeClr>
            </a:solidFill>
          </a:ln>
        </p:spPr>
        <p:txBody>
          <a:bodyPr wrap="square">
            <a:spAutoFit/>
          </a:bodyPr>
          <a:lstStyle/>
          <a:p>
            <a:r>
              <a:rPr lang="ja-JP" altLang="en-US" sz="2000" dirty="0"/>
              <a:t>■ </a:t>
            </a:r>
            <a:r>
              <a:rPr lang="ja-JP" altLang="en-US" sz="2000" dirty="0">
                <a:latin typeface="ＭＳ ゴシック" panose="020B0609070205080204" pitchFamily="49" charset="-128"/>
                <a:ea typeface="ＭＳ ゴシック" panose="020B0609070205080204" pitchFamily="49" charset="-128"/>
              </a:rPr>
              <a:t>タイムライン（</a:t>
            </a:r>
            <a:r>
              <a:rPr lang="en-US" altLang="ja-JP" sz="2000" dirty="0">
                <a:latin typeface="ＭＳ ゴシック" panose="020B0609070205080204" pitchFamily="49" charset="-128"/>
                <a:ea typeface="ＭＳ ゴシック" panose="020B0609070205080204" pitchFamily="49" charset="-128"/>
              </a:rPr>
              <a:t>3H</a:t>
            </a:r>
            <a:r>
              <a:rPr lang="ja-JP" altLang="en-US" sz="2000" dirty="0">
                <a:latin typeface="ＭＳ ゴシック" panose="020B0609070205080204" pitchFamily="49" charset="-128"/>
                <a:ea typeface="ＭＳ ゴシック" panose="020B0609070205080204" pitchFamily="49" charset="-128"/>
              </a:rPr>
              <a:t>以内、</a:t>
            </a:r>
            <a:r>
              <a:rPr lang="en-US" altLang="ja-JP" sz="2000" dirty="0">
                <a:latin typeface="ＭＳ ゴシック" panose="020B0609070205080204" pitchFamily="49" charset="-128"/>
                <a:ea typeface="ＭＳ ゴシック" panose="020B0609070205080204" pitchFamily="49" charset="-128"/>
              </a:rPr>
              <a:t>12H</a:t>
            </a:r>
            <a:r>
              <a:rPr lang="ja-JP" altLang="en-US" sz="2000" dirty="0">
                <a:latin typeface="ＭＳ ゴシック" panose="020B0609070205080204" pitchFamily="49" charset="-128"/>
                <a:ea typeface="ＭＳ ゴシック" panose="020B0609070205080204" pitchFamily="49" charset="-128"/>
              </a:rPr>
              <a:t>以内、</a:t>
            </a:r>
            <a:r>
              <a:rPr lang="en-US" altLang="ja-JP" sz="2000" dirty="0">
                <a:latin typeface="ＭＳ ゴシック" panose="020B0609070205080204" pitchFamily="49" charset="-128"/>
                <a:ea typeface="ＭＳ ゴシック" panose="020B0609070205080204" pitchFamily="49" charset="-128"/>
              </a:rPr>
              <a:t>24H</a:t>
            </a:r>
            <a:r>
              <a:rPr lang="ja-JP" altLang="en-US" sz="2000" dirty="0">
                <a:latin typeface="ＭＳ ゴシック" panose="020B0609070205080204" pitchFamily="49" charset="-128"/>
                <a:ea typeface="ＭＳ ゴシック" panose="020B0609070205080204" pitchFamily="49" charset="-128"/>
              </a:rPr>
              <a:t>以内、</a:t>
            </a:r>
            <a:r>
              <a:rPr lang="en-US" altLang="ja-JP" sz="2000" dirty="0">
                <a:latin typeface="ＭＳ ゴシック" panose="020B0609070205080204" pitchFamily="49" charset="-128"/>
                <a:ea typeface="ＭＳ ゴシック" panose="020B0609070205080204" pitchFamily="49" charset="-128"/>
              </a:rPr>
              <a:t>72H</a:t>
            </a:r>
            <a:r>
              <a:rPr lang="ja-JP" altLang="en-US" sz="2000" dirty="0">
                <a:latin typeface="ＭＳ ゴシック" panose="020B0609070205080204" pitchFamily="49" charset="-128"/>
                <a:ea typeface="ＭＳ ゴシック" panose="020B0609070205080204" pitchFamily="49" charset="-128"/>
              </a:rPr>
              <a:t>以内、</a:t>
            </a:r>
            <a:r>
              <a:rPr lang="en-US" altLang="ja-JP" sz="2000" dirty="0">
                <a:latin typeface="ＭＳ ゴシック" panose="020B0609070205080204" pitchFamily="49" charset="-128"/>
                <a:ea typeface="ＭＳ ゴシック" panose="020B0609070205080204" pitchFamily="49" charset="-128"/>
              </a:rPr>
              <a:t>1 </a:t>
            </a:r>
            <a:r>
              <a:rPr lang="ja-JP" altLang="en-US" sz="2000" dirty="0">
                <a:latin typeface="ＭＳ ゴシック" panose="020B0609070205080204" pitchFamily="49" charset="-128"/>
                <a:ea typeface="ＭＳ ゴシック" panose="020B0609070205080204" pitchFamily="49" charset="-128"/>
              </a:rPr>
              <a:t>週間以内、</a:t>
            </a:r>
            <a:r>
              <a:rPr lang="en-US" altLang="ja-JP" sz="2000" dirty="0">
                <a:latin typeface="ＭＳ ゴシック" panose="020B0609070205080204" pitchFamily="49" charset="-128"/>
                <a:ea typeface="ＭＳ ゴシック" panose="020B0609070205080204" pitchFamily="49" charset="-128"/>
              </a:rPr>
              <a:t>1 </a:t>
            </a:r>
            <a:r>
              <a:rPr lang="ja-JP" altLang="en-US" sz="2000" dirty="0">
                <a:latin typeface="ＭＳ ゴシック" panose="020B0609070205080204" pitchFamily="49" charset="-128"/>
                <a:ea typeface="ＭＳ ゴシック" panose="020B0609070205080204" pitchFamily="49" charset="-128"/>
              </a:rPr>
              <a:t>か月以内など）</a:t>
            </a:r>
            <a:r>
              <a:rPr lang="ja-JP" altLang="en-US" sz="2000" dirty="0" err="1">
                <a:latin typeface="ＭＳ ゴシック" panose="020B0609070205080204" pitchFamily="49" charset="-128"/>
                <a:ea typeface="ＭＳ ゴシック" panose="020B0609070205080204" pitchFamily="49" charset="-128"/>
              </a:rPr>
              <a:t>ご</a:t>
            </a:r>
            <a:r>
              <a:rPr lang="ja-JP" altLang="en-US" sz="2000" dirty="0">
                <a:latin typeface="ＭＳ ゴシック" panose="020B0609070205080204" pitchFamily="49" charset="-128"/>
                <a:ea typeface="ＭＳ ゴシック" panose="020B0609070205080204" pitchFamily="49" charset="-128"/>
              </a:rPr>
              <a:t>と</a:t>
            </a:r>
            <a:endParaRPr lang="en-US" altLang="ja-JP" sz="2000" dirty="0">
              <a:latin typeface="ＭＳ ゴシック" panose="020B0609070205080204" pitchFamily="49" charset="-128"/>
              <a:ea typeface="ＭＳ ゴシック" panose="020B0609070205080204" pitchFamily="49" charset="-128"/>
            </a:endParaRPr>
          </a:p>
          <a:p>
            <a:r>
              <a:rPr lang="en-US" altLang="ja-JP" sz="2000" dirty="0">
                <a:latin typeface="ＭＳ ゴシック" panose="020B0609070205080204" pitchFamily="49" charset="-128"/>
                <a:ea typeface="ＭＳ ゴシック" panose="020B0609070205080204" pitchFamily="49" charset="-128"/>
              </a:rPr>
              <a:t>  </a:t>
            </a:r>
            <a:r>
              <a:rPr lang="ja-JP" altLang="en-US" sz="2000" dirty="0">
                <a:latin typeface="ＭＳ ゴシック" panose="020B0609070205080204" pitchFamily="49" charset="-128"/>
                <a:ea typeface="ＭＳ ゴシック" panose="020B0609070205080204" pitchFamily="49" charset="-128"/>
              </a:rPr>
              <a:t>に、組織として優先して実施すべき業務（非常時優先業務）を特定する。</a:t>
            </a:r>
            <a:endParaRPr lang="en-US" altLang="ja-JP" sz="2000" dirty="0">
              <a:latin typeface="ＭＳ ゴシック" panose="020B0609070205080204" pitchFamily="49" charset="-128"/>
              <a:ea typeface="ＭＳ ゴシック" panose="020B0609070205080204" pitchFamily="49" charset="-128"/>
            </a:endParaRPr>
          </a:p>
          <a:p>
            <a:r>
              <a:rPr lang="ja-JP" altLang="en-US" sz="2000" dirty="0">
                <a:latin typeface="ＭＳ ゴシック" panose="020B0609070205080204" pitchFamily="49" charset="-128"/>
                <a:ea typeface="ＭＳ ゴシック" panose="020B0609070205080204" pitchFamily="49" charset="-128"/>
              </a:rPr>
              <a:t>■ 非常時優先業務を遂行するに当たり必要な職種、職員数を算定する。 </a:t>
            </a:r>
            <a:endParaRPr lang="en-US" altLang="ja-JP" sz="2000" dirty="0">
              <a:latin typeface="ＭＳ ゴシック" panose="020B0609070205080204" pitchFamily="49" charset="-128"/>
              <a:ea typeface="ＭＳ ゴシック" panose="020B0609070205080204" pitchFamily="49" charset="-128"/>
            </a:endParaRPr>
          </a:p>
          <a:p>
            <a:r>
              <a:rPr lang="ja-JP" altLang="en-US" sz="2000" dirty="0">
                <a:latin typeface="ＭＳ ゴシック" panose="020B0609070205080204" pitchFamily="49" charset="-128"/>
                <a:ea typeface="ＭＳ ゴシック" panose="020B0609070205080204" pitchFamily="49" charset="-128"/>
              </a:rPr>
              <a:t>■ 参集計画を踏まえ、業務を遂行するに当たり不足する職種、人員を算定する。 </a:t>
            </a:r>
          </a:p>
          <a:p>
            <a:r>
              <a:rPr lang="ja-JP" altLang="en-US" sz="2000" dirty="0">
                <a:latin typeface="ＭＳ ゴシック" panose="020B0609070205080204" pitchFamily="49" charset="-128"/>
                <a:ea typeface="ＭＳ ゴシック" panose="020B0609070205080204" pitchFamily="49" charset="-128"/>
              </a:rPr>
              <a:t>■ 平常時にで不足する職種、人員を賄うために、自治体内の他部署に人員を要請する方法</a:t>
            </a:r>
            <a:endParaRPr lang="en-US" altLang="ja-JP" sz="2000" dirty="0">
              <a:latin typeface="ＭＳ ゴシック" panose="020B0609070205080204" pitchFamily="49" charset="-128"/>
              <a:ea typeface="ＭＳ ゴシック" panose="020B0609070205080204" pitchFamily="49" charset="-128"/>
            </a:endParaRPr>
          </a:p>
          <a:p>
            <a:r>
              <a:rPr lang="en-US" altLang="ja-JP" sz="2000" dirty="0">
                <a:latin typeface="ＭＳ ゴシック" panose="020B0609070205080204" pitchFamily="49" charset="-128"/>
                <a:ea typeface="ＭＳ ゴシック" panose="020B0609070205080204" pitchFamily="49" charset="-128"/>
              </a:rPr>
              <a:t>  </a:t>
            </a:r>
            <a:r>
              <a:rPr lang="ja-JP" altLang="en-US" sz="2000" dirty="0">
                <a:latin typeface="ＭＳ ゴシック" panose="020B0609070205080204" pitchFamily="49" charset="-128"/>
                <a:ea typeface="ＭＳ ゴシック" panose="020B0609070205080204" pitchFamily="49" charset="-128"/>
              </a:rPr>
              <a:t>を検討・協議する。 </a:t>
            </a:r>
          </a:p>
        </p:txBody>
      </p:sp>
      <p:sp>
        <p:nvSpPr>
          <p:cNvPr id="5" name="テキスト ボックス 4"/>
          <p:cNvSpPr txBox="1"/>
          <p:nvPr/>
        </p:nvSpPr>
        <p:spPr>
          <a:xfrm>
            <a:off x="10723600" y="169778"/>
            <a:ext cx="1298902" cy="584775"/>
          </a:xfrm>
          <a:prstGeom prst="rect">
            <a:avLst/>
          </a:prstGeom>
          <a:solidFill>
            <a:schemeClr val="bg1"/>
          </a:solidFill>
          <a:ln w="12700">
            <a:solidFill>
              <a:schemeClr val="accent1"/>
            </a:solidFill>
          </a:ln>
        </p:spPr>
        <p:txBody>
          <a:bodyPr wrap="square" rtlCol="0" anchor="ctr">
            <a:spAutoFit/>
          </a:bodyPr>
          <a:lstStyle/>
          <a:p>
            <a:pPr algn="ctr"/>
            <a:r>
              <a:rPr kumimoji="1" lang="ja-JP" altLang="en-US" sz="1600" dirty="0">
                <a:solidFill>
                  <a:srgbClr val="0000FF"/>
                </a:solidFill>
                <a:latin typeface="HG創英角ﾎﾟｯﾌﾟ体" panose="040B0A09000000000000" pitchFamily="49" charset="-128"/>
                <a:ea typeface="HG創英角ﾎﾟｯﾌﾟ体" panose="040B0A09000000000000" pitchFamily="49" charset="-128"/>
              </a:rPr>
              <a:t>マニュアル</a:t>
            </a:r>
            <a:r>
              <a:rPr kumimoji="1" lang="en-US" altLang="ja-JP" sz="1600" dirty="0">
                <a:solidFill>
                  <a:srgbClr val="0000FF"/>
                </a:solidFill>
                <a:latin typeface="HG創英角ﾎﾟｯﾌﾟ体" panose="040B0A09000000000000" pitchFamily="49" charset="-128"/>
                <a:ea typeface="HG創英角ﾎﾟｯﾌﾟ体" panose="040B0A09000000000000" pitchFamily="49" charset="-128"/>
              </a:rPr>
              <a:t>P113</a:t>
            </a:r>
            <a:r>
              <a:rPr kumimoji="1" lang="ja-JP" altLang="en-US" sz="1600" dirty="0">
                <a:solidFill>
                  <a:srgbClr val="0000FF"/>
                </a:solidFill>
                <a:latin typeface="HG創英角ﾎﾟｯﾌﾟ体" panose="040B0A09000000000000" pitchFamily="49" charset="-128"/>
                <a:ea typeface="HG創英角ﾎﾟｯﾌﾟ体" panose="040B0A09000000000000" pitchFamily="49" charset="-128"/>
              </a:rPr>
              <a:t>～</a:t>
            </a:r>
          </a:p>
        </p:txBody>
      </p:sp>
    </p:spTree>
    <p:extLst>
      <p:ext uri="{BB962C8B-B14F-4D97-AF65-F5344CB8AC3E}">
        <p14:creationId xmlns:p14="http://schemas.microsoft.com/office/powerpoint/2010/main" val="63432325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4E34670-AC10-47FD-A603-8A7D12CD1D1A}"/>
              </a:ext>
            </a:extLst>
          </p:cNvPr>
          <p:cNvSpPr>
            <a:spLocks noGrp="1"/>
          </p:cNvSpPr>
          <p:nvPr>
            <p:ph type="title"/>
          </p:nvPr>
        </p:nvSpPr>
        <p:spPr>
          <a:xfrm>
            <a:off x="329244" y="246158"/>
            <a:ext cx="10515600" cy="412115"/>
          </a:xfrm>
        </p:spPr>
        <p:txBody>
          <a:bodyPr>
            <a:noAutofit/>
          </a:bodyPr>
          <a:lstStyle/>
          <a:p>
            <a:r>
              <a:rPr kumimoji="1" lang="ja-JP" altLang="en-US" sz="2800" dirty="0">
                <a:latin typeface="ＭＳ ゴシック" panose="020B0609070205080204" pitchFamily="49" charset="-128"/>
                <a:ea typeface="ＭＳ ゴシック" panose="020B0609070205080204" pitchFamily="49" charset="-128"/>
              </a:rPr>
              <a:t>（３）災害応急対応業務の算定</a:t>
            </a:r>
          </a:p>
        </p:txBody>
      </p:sp>
      <p:graphicFrame>
        <p:nvGraphicFramePr>
          <p:cNvPr id="10" name="コンテンツ プレースホルダー 3">
            <a:extLst>
              <a:ext uri="{FF2B5EF4-FFF2-40B4-BE49-F238E27FC236}">
                <a16:creationId xmlns:a16="http://schemas.microsoft.com/office/drawing/2014/main" id="{8504B858-3CAF-4B2E-8B96-584C5F27A5FA}"/>
              </a:ext>
            </a:extLst>
          </p:cNvPr>
          <p:cNvGraphicFramePr>
            <a:graphicFrameLocks noGrp="1"/>
          </p:cNvGraphicFramePr>
          <p:nvPr>
            <p:ph idx="1"/>
          </p:nvPr>
        </p:nvGraphicFramePr>
        <p:xfrm>
          <a:off x="441960" y="3198180"/>
          <a:ext cx="11595654" cy="3443010"/>
        </p:xfrm>
        <a:graphic>
          <a:graphicData uri="http://schemas.openxmlformats.org/drawingml/2006/table">
            <a:tbl>
              <a:tblPr firstRow="1" bandRow="1">
                <a:tableStyleId>{5C22544A-7EE6-4342-B048-85BDC9FD1C3A}</a:tableStyleId>
              </a:tblPr>
              <a:tblGrid>
                <a:gridCol w="4072890">
                  <a:extLst>
                    <a:ext uri="{9D8B030D-6E8A-4147-A177-3AD203B41FA5}">
                      <a16:colId xmlns:a16="http://schemas.microsoft.com/office/drawing/2014/main" val="831043305"/>
                    </a:ext>
                  </a:extLst>
                </a:gridCol>
                <a:gridCol w="1435377">
                  <a:extLst>
                    <a:ext uri="{9D8B030D-6E8A-4147-A177-3AD203B41FA5}">
                      <a16:colId xmlns:a16="http://schemas.microsoft.com/office/drawing/2014/main" val="746525723"/>
                    </a:ext>
                  </a:extLst>
                </a:gridCol>
                <a:gridCol w="1333819">
                  <a:extLst>
                    <a:ext uri="{9D8B030D-6E8A-4147-A177-3AD203B41FA5}">
                      <a16:colId xmlns:a16="http://schemas.microsoft.com/office/drawing/2014/main" val="1450147202"/>
                    </a:ext>
                  </a:extLst>
                </a:gridCol>
                <a:gridCol w="1188392">
                  <a:extLst>
                    <a:ext uri="{9D8B030D-6E8A-4147-A177-3AD203B41FA5}">
                      <a16:colId xmlns:a16="http://schemas.microsoft.com/office/drawing/2014/main" val="3175745358"/>
                    </a:ext>
                  </a:extLst>
                </a:gridCol>
                <a:gridCol w="1188392">
                  <a:extLst>
                    <a:ext uri="{9D8B030D-6E8A-4147-A177-3AD203B41FA5}">
                      <a16:colId xmlns:a16="http://schemas.microsoft.com/office/drawing/2014/main" val="3287170551"/>
                    </a:ext>
                  </a:extLst>
                </a:gridCol>
                <a:gridCol w="1188392">
                  <a:extLst>
                    <a:ext uri="{9D8B030D-6E8A-4147-A177-3AD203B41FA5}">
                      <a16:colId xmlns:a16="http://schemas.microsoft.com/office/drawing/2014/main" val="2305659059"/>
                    </a:ext>
                  </a:extLst>
                </a:gridCol>
                <a:gridCol w="1188392">
                  <a:extLst>
                    <a:ext uri="{9D8B030D-6E8A-4147-A177-3AD203B41FA5}">
                      <a16:colId xmlns:a16="http://schemas.microsoft.com/office/drawing/2014/main" val="952475881"/>
                    </a:ext>
                  </a:extLst>
                </a:gridCol>
              </a:tblGrid>
              <a:tr h="472570">
                <a:tc>
                  <a:txBody>
                    <a:bodyPr/>
                    <a:lstStyle/>
                    <a:p>
                      <a:r>
                        <a:rPr kumimoji="1" lang="ja-JP" altLang="en-US" sz="2400" dirty="0">
                          <a:latin typeface="Yu Gothic Medium" panose="020B0500000000000000" pitchFamily="50" charset="-128"/>
                          <a:ea typeface="Yu Gothic Medium" panose="020B0500000000000000" pitchFamily="50" charset="-128"/>
                        </a:rPr>
                        <a:t>災害応急対応業務例</a:t>
                      </a:r>
                    </a:p>
                  </a:txBody>
                  <a:tcPr/>
                </a:tc>
                <a:tc>
                  <a:txBody>
                    <a:bodyPr/>
                    <a:lstStyle/>
                    <a:p>
                      <a:r>
                        <a:rPr kumimoji="1" lang="en-US" altLang="ja-JP" sz="1600" dirty="0">
                          <a:latin typeface="Yu Gothic Medium" panose="020B0500000000000000" pitchFamily="50" charset="-128"/>
                          <a:ea typeface="Yu Gothic Medium" panose="020B0500000000000000" pitchFamily="50" charset="-128"/>
                        </a:rPr>
                        <a:t>~24</a:t>
                      </a:r>
                      <a:r>
                        <a:rPr kumimoji="1" lang="ja-JP" altLang="en-US" sz="1600" dirty="0">
                          <a:latin typeface="Yu Gothic Medium" panose="020B0500000000000000" pitchFamily="50" charset="-128"/>
                          <a:ea typeface="Yu Gothic Medium" panose="020B0500000000000000" pitchFamily="50" charset="-128"/>
                        </a:rPr>
                        <a:t>時間まで</a:t>
                      </a:r>
                    </a:p>
                  </a:txBody>
                  <a:tcPr/>
                </a:tc>
                <a:tc>
                  <a:txBody>
                    <a:bodyPr/>
                    <a:lstStyle/>
                    <a:p>
                      <a:r>
                        <a:rPr kumimoji="1" lang="en-US" altLang="ja-JP" sz="1600" dirty="0">
                          <a:latin typeface="Yu Gothic Medium" panose="020B0500000000000000" pitchFamily="50" charset="-128"/>
                          <a:ea typeface="Yu Gothic Medium" panose="020B0500000000000000" pitchFamily="50" charset="-128"/>
                        </a:rPr>
                        <a:t>72</a:t>
                      </a:r>
                      <a:r>
                        <a:rPr kumimoji="1" lang="ja-JP" altLang="en-US" sz="1600" dirty="0">
                          <a:latin typeface="Yu Gothic Medium" panose="020B0500000000000000" pitchFamily="50" charset="-128"/>
                          <a:ea typeface="Yu Gothic Medium" panose="020B0500000000000000" pitchFamily="50" charset="-128"/>
                        </a:rPr>
                        <a:t>時間まで</a:t>
                      </a:r>
                    </a:p>
                  </a:txBody>
                  <a:tcPr/>
                </a:tc>
                <a:tc>
                  <a:txBody>
                    <a:bodyPr/>
                    <a:lstStyle/>
                    <a:p>
                      <a:r>
                        <a:rPr kumimoji="1" lang="en-US" altLang="ja-JP" sz="1600" dirty="0">
                          <a:latin typeface="Yu Gothic Medium" panose="020B0500000000000000" pitchFamily="50" charset="-128"/>
                          <a:ea typeface="Yu Gothic Medium" panose="020B0500000000000000" pitchFamily="50" charset="-128"/>
                        </a:rPr>
                        <a:t>1</a:t>
                      </a:r>
                      <a:r>
                        <a:rPr kumimoji="1" lang="ja-JP" altLang="en-US" sz="1600" dirty="0">
                          <a:latin typeface="Yu Gothic Medium" panose="020B0500000000000000" pitchFamily="50" charset="-128"/>
                          <a:ea typeface="Yu Gothic Medium" panose="020B0500000000000000" pitchFamily="50" charset="-128"/>
                        </a:rPr>
                        <a:t>週間まで</a:t>
                      </a:r>
                    </a:p>
                  </a:txBody>
                  <a:tcPr/>
                </a:tc>
                <a:tc>
                  <a:txBody>
                    <a:bodyPr/>
                    <a:lstStyle/>
                    <a:p>
                      <a:r>
                        <a:rPr kumimoji="1" lang="en-US" altLang="ja-JP" sz="1600" dirty="0">
                          <a:latin typeface="Yu Gothic Medium" panose="020B0500000000000000" pitchFamily="50" charset="-128"/>
                          <a:ea typeface="Yu Gothic Medium" panose="020B0500000000000000" pitchFamily="50" charset="-128"/>
                        </a:rPr>
                        <a:t>2</a:t>
                      </a:r>
                      <a:r>
                        <a:rPr kumimoji="1" lang="ja-JP" altLang="en-US" sz="1600" dirty="0">
                          <a:latin typeface="Yu Gothic Medium" panose="020B0500000000000000" pitchFamily="50" charset="-128"/>
                          <a:ea typeface="Yu Gothic Medium" panose="020B0500000000000000" pitchFamily="50" charset="-128"/>
                        </a:rPr>
                        <a:t>週間まで</a:t>
                      </a:r>
                    </a:p>
                  </a:txBody>
                  <a:tcPr/>
                </a:tc>
                <a:tc>
                  <a:txBody>
                    <a:bodyPr/>
                    <a:lstStyle/>
                    <a:p>
                      <a:r>
                        <a:rPr kumimoji="1" lang="en-US" altLang="ja-JP" sz="1600" dirty="0">
                          <a:latin typeface="Yu Gothic Medium" panose="020B0500000000000000" pitchFamily="50" charset="-128"/>
                          <a:ea typeface="Yu Gothic Medium" panose="020B0500000000000000" pitchFamily="50" charset="-128"/>
                        </a:rPr>
                        <a:t>1</a:t>
                      </a:r>
                      <a:r>
                        <a:rPr kumimoji="1" lang="ja-JP" altLang="en-US" sz="1600" dirty="0">
                          <a:latin typeface="Yu Gothic Medium" panose="020B0500000000000000" pitchFamily="50" charset="-128"/>
                          <a:ea typeface="Yu Gothic Medium" panose="020B0500000000000000" pitchFamily="50" charset="-128"/>
                        </a:rPr>
                        <a:t>か月まで</a:t>
                      </a:r>
                    </a:p>
                  </a:txBody>
                  <a:tcPr/>
                </a:tc>
                <a:tc>
                  <a:txBody>
                    <a:bodyPr/>
                    <a:lstStyle/>
                    <a:p>
                      <a:r>
                        <a:rPr kumimoji="1" lang="en-US" altLang="ja-JP" sz="1600" dirty="0">
                          <a:latin typeface="Yu Gothic Medium" panose="020B0500000000000000" pitchFamily="50" charset="-128"/>
                          <a:ea typeface="Yu Gothic Medium" panose="020B0500000000000000" pitchFamily="50" charset="-128"/>
                        </a:rPr>
                        <a:t>3</a:t>
                      </a:r>
                      <a:r>
                        <a:rPr kumimoji="1" lang="ja-JP" altLang="en-US" sz="1600" dirty="0">
                          <a:latin typeface="Yu Gothic Medium" panose="020B0500000000000000" pitchFamily="50" charset="-128"/>
                          <a:ea typeface="Yu Gothic Medium" panose="020B0500000000000000" pitchFamily="50" charset="-128"/>
                        </a:rPr>
                        <a:t>か月まで</a:t>
                      </a:r>
                    </a:p>
                  </a:txBody>
                  <a:tcPr/>
                </a:tc>
                <a:extLst>
                  <a:ext uri="{0D108BD9-81ED-4DB2-BD59-A6C34878D82A}">
                    <a16:rowId xmlns:a16="http://schemas.microsoft.com/office/drawing/2014/main" val="3038166668"/>
                  </a:ext>
                </a:extLst>
              </a:tr>
              <a:tr h="366574">
                <a:tc>
                  <a:txBody>
                    <a:bodyPr/>
                    <a:lstStyle/>
                    <a:p>
                      <a:r>
                        <a:rPr kumimoji="1" lang="ja-JP" altLang="en-US" sz="2000" dirty="0">
                          <a:latin typeface="Yu Gothic Medium" panose="020B0500000000000000" pitchFamily="50" charset="-128"/>
                          <a:ea typeface="Yu Gothic Medium" panose="020B0500000000000000" pitchFamily="50" charset="-128"/>
                        </a:rPr>
                        <a:t>救命・救護</a:t>
                      </a:r>
                    </a:p>
                  </a:txBody>
                  <a:tcPr/>
                </a:tc>
                <a:tc>
                  <a:txBody>
                    <a:bodyPr/>
                    <a:lstStyle/>
                    <a:p>
                      <a:endParaRPr kumimoji="1" lang="ja-JP" altLang="en-US" sz="2000" dirty="0">
                        <a:latin typeface="Yu Gothic Medium" panose="020B0500000000000000" pitchFamily="50" charset="-128"/>
                        <a:ea typeface="Yu Gothic Medium" panose="020B0500000000000000" pitchFamily="50" charset="-128"/>
                      </a:endParaRPr>
                    </a:p>
                  </a:txBody>
                  <a:tcPr>
                    <a:solidFill>
                      <a:srgbClr val="FFC000"/>
                    </a:solidFill>
                  </a:tcPr>
                </a:tc>
                <a:tc>
                  <a:txBody>
                    <a:bodyPr/>
                    <a:lstStyle/>
                    <a:p>
                      <a:endParaRPr kumimoji="1" lang="ja-JP" altLang="en-US" sz="2000" dirty="0">
                        <a:latin typeface="Yu Gothic Medium" panose="020B0500000000000000" pitchFamily="50" charset="-128"/>
                        <a:ea typeface="Yu Gothic Medium" panose="020B0500000000000000" pitchFamily="50" charset="-128"/>
                      </a:endParaRPr>
                    </a:p>
                  </a:txBody>
                  <a:tcPr>
                    <a:solidFill>
                      <a:srgbClr val="FFC000"/>
                    </a:solidFill>
                  </a:tcPr>
                </a:tc>
                <a:tc>
                  <a:txBody>
                    <a:bodyPr/>
                    <a:lstStyle/>
                    <a:p>
                      <a:pPr algn="ctr"/>
                      <a:endParaRPr kumimoji="1" lang="ja-JP" altLang="en-US" sz="2000" dirty="0">
                        <a:latin typeface="Yu Gothic Medium" panose="020B0500000000000000" pitchFamily="50" charset="-128"/>
                        <a:ea typeface="Yu Gothic Medium" panose="020B0500000000000000" pitchFamily="50" charset="-128"/>
                      </a:endParaRPr>
                    </a:p>
                  </a:txBody>
                  <a:tcPr anchor="ctr">
                    <a:solidFill>
                      <a:srgbClr val="FFC000"/>
                    </a:solidFill>
                  </a:tcPr>
                </a:tc>
                <a:tc>
                  <a:txBody>
                    <a:bodyPr/>
                    <a:lstStyle/>
                    <a:p>
                      <a:pPr algn="ctr"/>
                      <a:endParaRPr kumimoji="1" lang="ja-JP" altLang="en-US" sz="2000" dirty="0">
                        <a:latin typeface="Yu Gothic Medium" panose="020B0500000000000000" pitchFamily="50" charset="-128"/>
                        <a:ea typeface="Yu Gothic Medium" panose="020B0500000000000000" pitchFamily="50" charset="-128"/>
                      </a:endParaRPr>
                    </a:p>
                  </a:txBody>
                  <a:tcPr anchor="ctr">
                    <a:solidFill>
                      <a:schemeClr val="accent1">
                        <a:lumMod val="40000"/>
                        <a:lumOff val="60000"/>
                      </a:schemeClr>
                    </a:solidFill>
                  </a:tcPr>
                </a:tc>
                <a:tc>
                  <a:txBody>
                    <a:bodyPr/>
                    <a:lstStyle/>
                    <a:p>
                      <a:pPr algn="ctr"/>
                      <a:endParaRPr kumimoji="1" lang="ja-JP" altLang="en-US" sz="2000" dirty="0">
                        <a:latin typeface="Yu Gothic Medium" panose="020B0500000000000000" pitchFamily="50" charset="-128"/>
                        <a:ea typeface="Yu Gothic Medium" panose="020B0500000000000000" pitchFamily="50" charset="-128"/>
                      </a:endParaRPr>
                    </a:p>
                  </a:txBody>
                  <a:tcPr>
                    <a:solidFill>
                      <a:schemeClr val="accent1">
                        <a:lumMod val="40000"/>
                        <a:lumOff val="60000"/>
                      </a:schemeClr>
                    </a:solidFill>
                  </a:tcPr>
                </a:tc>
                <a:tc>
                  <a:txBody>
                    <a:bodyPr/>
                    <a:lstStyle/>
                    <a:p>
                      <a:pPr algn="ctr"/>
                      <a:endParaRPr kumimoji="1" lang="ja-JP" altLang="en-US" sz="2000" dirty="0">
                        <a:latin typeface="Yu Gothic Medium" panose="020B0500000000000000" pitchFamily="50" charset="-128"/>
                        <a:ea typeface="Yu Gothic Medium" panose="020B0500000000000000" pitchFamily="50" charset="-128"/>
                      </a:endParaRPr>
                    </a:p>
                  </a:txBody>
                  <a:tcPr>
                    <a:solidFill>
                      <a:schemeClr val="accent1">
                        <a:lumMod val="40000"/>
                        <a:lumOff val="60000"/>
                      </a:schemeClr>
                    </a:solidFill>
                  </a:tcPr>
                </a:tc>
                <a:extLst>
                  <a:ext uri="{0D108BD9-81ED-4DB2-BD59-A6C34878D82A}">
                    <a16:rowId xmlns:a16="http://schemas.microsoft.com/office/drawing/2014/main" val="2804449629"/>
                  </a:ext>
                </a:extLst>
              </a:tr>
              <a:tr h="366574">
                <a:tc>
                  <a:txBody>
                    <a:bodyPr/>
                    <a:lstStyle/>
                    <a:p>
                      <a:r>
                        <a:rPr kumimoji="1" lang="ja-JP" altLang="en-US" sz="2000" dirty="0">
                          <a:latin typeface="Yu Gothic Medium" panose="020B0500000000000000" pitchFamily="50" charset="-128"/>
                          <a:ea typeface="Yu Gothic Medium" panose="020B0500000000000000" pitchFamily="50" charset="-128"/>
                        </a:rPr>
                        <a:t>救護所設置</a:t>
                      </a:r>
                    </a:p>
                  </a:txBody>
                  <a:tcPr/>
                </a:tc>
                <a:tc>
                  <a:txBody>
                    <a:bodyPr/>
                    <a:lstStyle/>
                    <a:p>
                      <a:endParaRPr kumimoji="1" lang="ja-JP" altLang="en-US" sz="2000">
                        <a:latin typeface="Yu Gothic Medium" panose="020B0500000000000000" pitchFamily="50" charset="-128"/>
                        <a:ea typeface="Yu Gothic Medium" panose="020B0500000000000000" pitchFamily="50" charset="-128"/>
                      </a:endParaRPr>
                    </a:p>
                  </a:txBody>
                  <a:tcPr/>
                </a:tc>
                <a:tc>
                  <a:txBody>
                    <a:bodyPr/>
                    <a:lstStyle/>
                    <a:p>
                      <a:endParaRPr kumimoji="1" lang="ja-JP" altLang="en-US" sz="2000" dirty="0">
                        <a:latin typeface="Yu Gothic Medium" panose="020B0500000000000000" pitchFamily="50" charset="-128"/>
                        <a:ea typeface="Yu Gothic Medium" panose="020B0500000000000000" pitchFamily="50" charset="-128"/>
                      </a:endParaRPr>
                    </a:p>
                  </a:txBody>
                  <a:tcPr>
                    <a:solidFill>
                      <a:srgbClr val="FFC000"/>
                    </a:solidFill>
                  </a:tcPr>
                </a:tc>
                <a:tc>
                  <a:txBody>
                    <a:bodyPr/>
                    <a:lstStyle/>
                    <a:p>
                      <a:pPr algn="ctr"/>
                      <a:endParaRPr kumimoji="1" lang="ja-JP" altLang="en-US" sz="2000" dirty="0">
                        <a:latin typeface="Yu Gothic Medium" panose="020B0500000000000000" pitchFamily="50" charset="-128"/>
                        <a:ea typeface="Yu Gothic Medium" panose="020B0500000000000000" pitchFamily="50" charset="-128"/>
                      </a:endParaRPr>
                    </a:p>
                  </a:txBody>
                  <a:tcPr anchor="ctr">
                    <a:solidFill>
                      <a:srgbClr val="FFC000"/>
                    </a:solidFill>
                  </a:tcPr>
                </a:tc>
                <a:tc>
                  <a:txBody>
                    <a:bodyPr/>
                    <a:lstStyle/>
                    <a:p>
                      <a:pPr algn="ctr"/>
                      <a:endParaRPr kumimoji="1" lang="ja-JP" altLang="en-US" sz="2000" dirty="0">
                        <a:latin typeface="Yu Gothic Medium" panose="020B0500000000000000" pitchFamily="50" charset="-128"/>
                        <a:ea typeface="Yu Gothic Medium" panose="020B0500000000000000" pitchFamily="50" charset="-128"/>
                      </a:endParaRPr>
                    </a:p>
                  </a:txBody>
                  <a:tcPr anchor="ctr">
                    <a:solidFill>
                      <a:srgbClr val="FFC000"/>
                    </a:solidFill>
                  </a:tcPr>
                </a:tc>
                <a:tc>
                  <a:txBody>
                    <a:bodyPr/>
                    <a:lstStyle/>
                    <a:p>
                      <a:pPr algn="ctr"/>
                      <a:endParaRPr kumimoji="1" lang="ja-JP" altLang="en-US" sz="2000" dirty="0">
                        <a:latin typeface="Yu Gothic Medium" panose="020B0500000000000000" pitchFamily="50" charset="-128"/>
                        <a:ea typeface="Yu Gothic Medium" panose="020B0500000000000000" pitchFamily="50" charset="-128"/>
                      </a:endParaRPr>
                    </a:p>
                  </a:txBody>
                  <a:tcPr>
                    <a:solidFill>
                      <a:schemeClr val="accent1">
                        <a:lumMod val="20000"/>
                        <a:lumOff val="80000"/>
                      </a:schemeClr>
                    </a:solidFill>
                  </a:tcPr>
                </a:tc>
                <a:tc>
                  <a:txBody>
                    <a:bodyPr/>
                    <a:lstStyle/>
                    <a:p>
                      <a:pPr algn="ctr"/>
                      <a:endParaRPr kumimoji="1" lang="ja-JP" altLang="en-US" sz="2000" dirty="0">
                        <a:latin typeface="Yu Gothic Medium" panose="020B0500000000000000" pitchFamily="50" charset="-128"/>
                        <a:ea typeface="Yu Gothic Medium" panose="020B0500000000000000" pitchFamily="50" charset="-128"/>
                      </a:endParaRPr>
                    </a:p>
                  </a:txBody>
                  <a:tcPr>
                    <a:solidFill>
                      <a:schemeClr val="accent1">
                        <a:lumMod val="20000"/>
                        <a:lumOff val="80000"/>
                      </a:schemeClr>
                    </a:solidFill>
                  </a:tcPr>
                </a:tc>
                <a:extLst>
                  <a:ext uri="{0D108BD9-81ED-4DB2-BD59-A6C34878D82A}">
                    <a16:rowId xmlns:a16="http://schemas.microsoft.com/office/drawing/2014/main" val="3278632021"/>
                  </a:ext>
                </a:extLst>
              </a:tr>
              <a:tr h="366574">
                <a:tc>
                  <a:txBody>
                    <a:bodyPr/>
                    <a:lstStyle/>
                    <a:p>
                      <a:r>
                        <a:rPr kumimoji="1" lang="ja-JP" altLang="en-US" sz="2000" dirty="0">
                          <a:latin typeface="Yu Gothic Medium" panose="020B0500000000000000" pitchFamily="50" charset="-128"/>
                          <a:ea typeface="Yu Gothic Medium" panose="020B0500000000000000" pitchFamily="50" charset="-128"/>
                        </a:rPr>
                        <a:t>医薬品の確保</a:t>
                      </a:r>
                    </a:p>
                  </a:txBody>
                  <a:tcPr/>
                </a:tc>
                <a:tc>
                  <a:txBody>
                    <a:bodyPr/>
                    <a:lstStyle/>
                    <a:p>
                      <a:endParaRPr kumimoji="1" lang="ja-JP" altLang="en-US" sz="2000" dirty="0">
                        <a:latin typeface="Yu Gothic Medium" panose="020B0500000000000000" pitchFamily="50" charset="-128"/>
                        <a:ea typeface="Yu Gothic Medium" panose="020B0500000000000000" pitchFamily="50" charset="-128"/>
                      </a:endParaRPr>
                    </a:p>
                  </a:txBody>
                  <a:tcPr>
                    <a:solidFill>
                      <a:srgbClr val="FFC000"/>
                    </a:solidFill>
                  </a:tcPr>
                </a:tc>
                <a:tc>
                  <a:txBody>
                    <a:bodyPr/>
                    <a:lstStyle/>
                    <a:p>
                      <a:endParaRPr kumimoji="1" lang="ja-JP" altLang="en-US" sz="2000" dirty="0">
                        <a:latin typeface="Yu Gothic Medium" panose="020B0500000000000000" pitchFamily="50" charset="-128"/>
                        <a:ea typeface="Yu Gothic Medium" panose="020B0500000000000000" pitchFamily="50" charset="-128"/>
                      </a:endParaRPr>
                    </a:p>
                  </a:txBody>
                  <a:tcPr>
                    <a:solidFill>
                      <a:srgbClr val="FFC000"/>
                    </a:solidFill>
                  </a:tcPr>
                </a:tc>
                <a:tc>
                  <a:txBody>
                    <a:bodyPr/>
                    <a:lstStyle/>
                    <a:p>
                      <a:endParaRPr kumimoji="1" lang="ja-JP" altLang="en-US" sz="2000" dirty="0">
                        <a:latin typeface="Yu Gothic Medium" panose="020B0500000000000000" pitchFamily="50" charset="-128"/>
                        <a:ea typeface="Yu Gothic Medium" panose="020B0500000000000000" pitchFamily="50" charset="-128"/>
                      </a:endParaRPr>
                    </a:p>
                  </a:txBody>
                  <a:tcPr>
                    <a:solidFill>
                      <a:schemeClr val="accent1">
                        <a:lumMod val="40000"/>
                        <a:lumOff val="60000"/>
                      </a:schemeClr>
                    </a:solidFill>
                  </a:tcPr>
                </a:tc>
                <a:tc>
                  <a:txBody>
                    <a:bodyPr/>
                    <a:lstStyle/>
                    <a:p>
                      <a:pPr algn="ctr"/>
                      <a:endParaRPr kumimoji="1" lang="ja-JP" altLang="en-US" sz="2000" dirty="0">
                        <a:latin typeface="Yu Gothic Medium" panose="020B0500000000000000" pitchFamily="50" charset="-128"/>
                        <a:ea typeface="Yu Gothic Medium" panose="020B0500000000000000" pitchFamily="50" charset="-128"/>
                      </a:endParaRPr>
                    </a:p>
                  </a:txBody>
                  <a:tcPr>
                    <a:solidFill>
                      <a:schemeClr val="accent1">
                        <a:lumMod val="40000"/>
                        <a:lumOff val="60000"/>
                      </a:schemeClr>
                    </a:solidFill>
                  </a:tcPr>
                </a:tc>
                <a:tc>
                  <a:txBody>
                    <a:bodyPr/>
                    <a:lstStyle/>
                    <a:p>
                      <a:pPr algn="ctr"/>
                      <a:endParaRPr kumimoji="1" lang="ja-JP" altLang="en-US" sz="2000" dirty="0">
                        <a:latin typeface="Yu Gothic Medium" panose="020B0500000000000000" pitchFamily="50" charset="-128"/>
                        <a:ea typeface="Yu Gothic Medium" panose="020B0500000000000000" pitchFamily="50" charset="-128"/>
                      </a:endParaRPr>
                    </a:p>
                  </a:txBody>
                  <a:tcPr>
                    <a:solidFill>
                      <a:schemeClr val="accent1">
                        <a:lumMod val="40000"/>
                        <a:lumOff val="60000"/>
                      </a:schemeClr>
                    </a:solidFill>
                  </a:tcPr>
                </a:tc>
                <a:tc>
                  <a:txBody>
                    <a:bodyPr/>
                    <a:lstStyle/>
                    <a:p>
                      <a:pPr algn="ctr"/>
                      <a:endParaRPr kumimoji="1" lang="ja-JP" altLang="en-US" sz="2000" dirty="0">
                        <a:latin typeface="Yu Gothic Medium" panose="020B0500000000000000" pitchFamily="50" charset="-128"/>
                        <a:ea typeface="Yu Gothic Medium" panose="020B0500000000000000" pitchFamily="50" charset="-128"/>
                      </a:endParaRPr>
                    </a:p>
                  </a:txBody>
                  <a:tcPr>
                    <a:solidFill>
                      <a:schemeClr val="accent1">
                        <a:lumMod val="40000"/>
                        <a:lumOff val="60000"/>
                      </a:schemeClr>
                    </a:solidFill>
                  </a:tcPr>
                </a:tc>
                <a:extLst>
                  <a:ext uri="{0D108BD9-81ED-4DB2-BD59-A6C34878D82A}">
                    <a16:rowId xmlns:a16="http://schemas.microsoft.com/office/drawing/2014/main" val="1026353015"/>
                  </a:ext>
                </a:extLst>
              </a:tr>
              <a:tr h="3665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a:latin typeface="Yu Gothic Medium" panose="020B0500000000000000" pitchFamily="50" charset="-128"/>
                          <a:ea typeface="Yu Gothic Medium" panose="020B0500000000000000" pitchFamily="50" charset="-128"/>
                        </a:rPr>
                        <a:t>避難所等の保健衛生対策</a:t>
                      </a:r>
                    </a:p>
                  </a:txBody>
                  <a:tcPr/>
                </a:tc>
                <a:tc>
                  <a:txBody>
                    <a:bodyPr/>
                    <a:lstStyle/>
                    <a:p>
                      <a:endParaRPr kumimoji="1" lang="ja-JP" altLang="en-US" sz="2000">
                        <a:latin typeface="Yu Gothic Medium" panose="020B0500000000000000" pitchFamily="50" charset="-128"/>
                        <a:ea typeface="Yu Gothic Medium" panose="020B0500000000000000" pitchFamily="50" charset="-128"/>
                      </a:endParaRPr>
                    </a:p>
                  </a:txBody>
                  <a:tcPr/>
                </a:tc>
                <a:tc>
                  <a:txBody>
                    <a:bodyPr/>
                    <a:lstStyle/>
                    <a:p>
                      <a:endParaRPr kumimoji="1" lang="ja-JP" altLang="en-US" sz="2000" dirty="0">
                        <a:latin typeface="Yu Gothic Medium" panose="020B0500000000000000" pitchFamily="50" charset="-128"/>
                        <a:ea typeface="Yu Gothic Medium" panose="020B0500000000000000" pitchFamily="50" charset="-128"/>
                      </a:endParaRPr>
                    </a:p>
                  </a:txBody>
                  <a:tcPr>
                    <a:solidFill>
                      <a:srgbClr val="FFC000"/>
                    </a:solidFill>
                  </a:tcPr>
                </a:tc>
                <a:tc>
                  <a:txBody>
                    <a:bodyPr/>
                    <a:lstStyle/>
                    <a:p>
                      <a:endParaRPr kumimoji="1" lang="ja-JP" altLang="en-US" sz="2000" dirty="0">
                        <a:latin typeface="Yu Gothic Medium" panose="020B0500000000000000" pitchFamily="50" charset="-128"/>
                        <a:ea typeface="Yu Gothic Medium" panose="020B0500000000000000" pitchFamily="50" charset="-128"/>
                      </a:endParaRPr>
                    </a:p>
                  </a:txBody>
                  <a:tcPr>
                    <a:solidFill>
                      <a:srgbClr val="FFC000"/>
                    </a:solidFill>
                  </a:tcPr>
                </a:tc>
                <a:tc>
                  <a:txBody>
                    <a:bodyPr/>
                    <a:lstStyle/>
                    <a:p>
                      <a:pPr algn="ctr"/>
                      <a:endParaRPr kumimoji="1" lang="ja-JP" altLang="en-US" sz="2000" dirty="0">
                        <a:latin typeface="Yu Gothic Medium" panose="020B0500000000000000" pitchFamily="50" charset="-128"/>
                        <a:ea typeface="Yu Gothic Medium" panose="020B0500000000000000" pitchFamily="50" charset="-128"/>
                      </a:endParaRPr>
                    </a:p>
                  </a:txBody>
                  <a:tcPr>
                    <a:solidFill>
                      <a:srgbClr val="FFC000"/>
                    </a:solidFill>
                  </a:tcPr>
                </a:tc>
                <a:tc>
                  <a:txBody>
                    <a:bodyPr/>
                    <a:lstStyle/>
                    <a:p>
                      <a:pPr algn="ctr"/>
                      <a:endParaRPr kumimoji="1" lang="ja-JP" altLang="en-US" sz="2000" dirty="0">
                        <a:latin typeface="Yu Gothic Medium" panose="020B0500000000000000" pitchFamily="50" charset="-128"/>
                        <a:ea typeface="Yu Gothic Medium" panose="020B0500000000000000" pitchFamily="50" charset="-128"/>
                      </a:endParaRPr>
                    </a:p>
                  </a:txBody>
                  <a:tcPr>
                    <a:solidFill>
                      <a:srgbClr val="FFC000"/>
                    </a:solidFill>
                  </a:tcPr>
                </a:tc>
                <a:tc>
                  <a:txBody>
                    <a:bodyPr/>
                    <a:lstStyle/>
                    <a:p>
                      <a:pPr algn="ctr"/>
                      <a:endParaRPr kumimoji="1" lang="ja-JP" altLang="en-US" sz="2000" dirty="0">
                        <a:latin typeface="Yu Gothic Medium" panose="020B0500000000000000" pitchFamily="50" charset="-128"/>
                        <a:ea typeface="Yu Gothic Medium" panose="020B0500000000000000" pitchFamily="50" charset="-128"/>
                      </a:endParaRPr>
                    </a:p>
                  </a:txBody>
                  <a:tcPr>
                    <a:solidFill>
                      <a:schemeClr val="accent1">
                        <a:lumMod val="20000"/>
                        <a:lumOff val="80000"/>
                      </a:schemeClr>
                    </a:solidFill>
                  </a:tcPr>
                </a:tc>
                <a:extLst>
                  <a:ext uri="{0D108BD9-81ED-4DB2-BD59-A6C34878D82A}">
                    <a16:rowId xmlns:a16="http://schemas.microsoft.com/office/drawing/2014/main" val="3847111473"/>
                  </a:ext>
                </a:extLst>
              </a:tr>
              <a:tr h="366574">
                <a:tc>
                  <a:txBody>
                    <a:bodyPr/>
                    <a:lstStyle/>
                    <a:p>
                      <a:r>
                        <a:rPr kumimoji="1" lang="ja-JP" altLang="en-US" sz="2000" dirty="0">
                          <a:latin typeface="Yu Gothic Medium" panose="020B0500000000000000" pitchFamily="50" charset="-128"/>
                          <a:ea typeface="Yu Gothic Medium" panose="020B0500000000000000" pitchFamily="50" charset="-128"/>
                        </a:rPr>
                        <a:t>メンタル面の予防とケア</a:t>
                      </a:r>
                    </a:p>
                  </a:txBody>
                  <a:tcPr/>
                </a:tc>
                <a:tc>
                  <a:txBody>
                    <a:bodyPr/>
                    <a:lstStyle/>
                    <a:p>
                      <a:endParaRPr kumimoji="1" lang="ja-JP" altLang="en-US" sz="2000">
                        <a:latin typeface="Yu Gothic Medium" panose="020B0500000000000000" pitchFamily="50" charset="-128"/>
                        <a:ea typeface="Yu Gothic Medium" panose="020B0500000000000000" pitchFamily="50" charset="-128"/>
                      </a:endParaRPr>
                    </a:p>
                  </a:txBody>
                  <a:tcPr/>
                </a:tc>
                <a:tc>
                  <a:txBody>
                    <a:bodyPr/>
                    <a:lstStyle/>
                    <a:p>
                      <a:endParaRPr kumimoji="1" lang="ja-JP" altLang="en-US" sz="2000" dirty="0">
                        <a:latin typeface="Yu Gothic Medium" panose="020B0500000000000000" pitchFamily="50" charset="-128"/>
                        <a:ea typeface="Yu Gothic Medium" panose="020B0500000000000000" pitchFamily="50" charset="-128"/>
                      </a:endParaRPr>
                    </a:p>
                  </a:txBody>
                  <a:tcPr>
                    <a:solidFill>
                      <a:srgbClr val="FFC000"/>
                    </a:solidFill>
                  </a:tcPr>
                </a:tc>
                <a:tc>
                  <a:txBody>
                    <a:bodyPr/>
                    <a:lstStyle/>
                    <a:p>
                      <a:endParaRPr kumimoji="1" lang="ja-JP" altLang="en-US" sz="2000" dirty="0">
                        <a:latin typeface="Yu Gothic Medium" panose="020B0500000000000000" pitchFamily="50" charset="-128"/>
                        <a:ea typeface="Yu Gothic Medium" panose="020B0500000000000000" pitchFamily="50" charset="-128"/>
                      </a:endParaRPr>
                    </a:p>
                  </a:txBody>
                  <a:tcPr>
                    <a:solidFill>
                      <a:srgbClr val="FFC000"/>
                    </a:solidFill>
                  </a:tcPr>
                </a:tc>
                <a:tc>
                  <a:txBody>
                    <a:bodyPr/>
                    <a:lstStyle/>
                    <a:p>
                      <a:pPr algn="ctr"/>
                      <a:endParaRPr kumimoji="1" lang="ja-JP" altLang="en-US" sz="2000" dirty="0">
                        <a:latin typeface="Yu Gothic Medium" panose="020B0500000000000000" pitchFamily="50" charset="-128"/>
                        <a:ea typeface="Yu Gothic Medium" panose="020B0500000000000000" pitchFamily="50" charset="-128"/>
                      </a:endParaRPr>
                    </a:p>
                  </a:txBody>
                  <a:tcPr>
                    <a:solidFill>
                      <a:srgbClr val="FFC000"/>
                    </a:solidFill>
                  </a:tcPr>
                </a:tc>
                <a:tc>
                  <a:txBody>
                    <a:bodyPr/>
                    <a:lstStyle/>
                    <a:p>
                      <a:pPr algn="ctr"/>
                      <a:endParaRPr kumimoji="1" lang="ja-JP" altLang="en-US" sz="2000" dirty="0">
                        <a:latin typeface="Yu Gothic Medium" panose="020B0500000000000000" pitchFamily="50" charset="-128"/>
                        <a:ea typeface="Yu Gothic Medium" panose="020B0500000000000000" pitchFamily="50" charset="-128"/>
                      </a:endParaRPr>
                    </a:p>
                  </a:txBody>
                  <a:tcPr>
                    <a:solidFill>
                      <a:srgbClr val="FFC000"/>
                    </a:solidFill>
                  </a:tcPr>
                </a:tc>
                <a:tc>
                  <a:txBody>
                    <a:bodyPr/>
                    <a:lstStyle/>
                    <a:p>
                      <a:pPr algn="ctr"/>
                      <a:endParaRPr kumimoji="1" lang="ja-JP" altLang="en-US" sz="2000" dirty="0">
                        <a:latin typeface="Yu Gothic Medium" panose="020B0500000000000000" pitchFamily="50" charset="-128"/>
                        <a:ea typeface="Yu Gothic Medium" panose="020B0500000000000000" pitchFamily="50" charset="-128"/>
                      </a:endParaRPr>
                    </a:p>
                  </a:txBody>
                  <a:tcPr>
                    <a:solidFill>
                      <a:srgbClr val="FFC000"/>
                    </a:solidFill>
                  </a:tcPr>
                </a:tc>
                <a:extLst>
                  <a:ext uri="{0D108BD9-81ED-4DB2-BD59-A6C34878D82A}">
                    <a16:rowId xmlns:a16="http://schemas.microsoft.com/office/drawing/2014/main" val="3331928930"/>
                  </a:ext>
                </a:extLst>
              </a:tr>
              <a:tr h="366574">
                <a:tc>
                  <a:txBody>
                    <a:bodyPr/>
                    <a:lstStyle/>
                    <a:p>
                      <a:r>
                        <a:rPr kumimoji="1" lang="ja-JP" altLang="en-US" sz="2000" dirty="0">
                          <a:latin typeface="Yu Gothic Medium" panose="020B0500000000000000" pitchFamily="50" charset="-128"/>
                          <a:ea typeface="Yu Gothic Medium" panose="020B0500000000000000" pitchFamily="50" charset="-128"/>
                        </a:rPr>
                        <a:t>生活不活発病の予防</a:t>
                      </a:r>
                    </a:p>
                  </a:txBody>
                  <a:tcPr/>
                </a:tc>
                <a:tc>
                  <a:txBody>
                    <a:bodyPr/>
                    <a:lstStyle/>
                    <a:p>
                      <a:endParaRPr kumimoji="1" lang="ja-JP" altLang="en-US" sz="2000">
                        <a:latin typeface="Yu Gothic Medium" panose="020B0500000000000000" pitchFamily="50" charset="-128"/>
                        <a:ea typeface="Yu Gothic Medium" panose="020B0500000000000000" pitchFamily="50" charset="-128"/>
                      </a:endParaRPr>
                    </a:p>
                  </a:txBody>
                  <a:tcPr/>
                </a:tc>
                <a:tc>
                  <a:txBody>
                    <a:bodyPr/>
                    <a:lstStyle/>
                    <a:p>
                      <a:endParaRPr kumimoji="1" lang="ja-JP" altLang="en-US" sz="2000">
                        <a:latin typeface="Yu Gothic Medium" panose="020B0500000000000000" pitchFamily="50" charset="-128"/>
                        <a:ea typeface="Yu Gothic Medium" panose="020B0500000000000000" pitchFamily="50" charset="-128"/>
                      </a:endParaRPr>
                    </a:p>
                  </a:txBody>
                  <a:tcPr/>
                </a:tc>
                <a:tc>
                  <a:txBody>
                    <a:bodyPr/>
                    <a:lstStyle/>
                    <a:p>
                      <a:endParaRPr kumimoji="1" lang="ja-JP" altLang="en-US" sz="2000">
                        <a:latin typeface="Yu Gothic Medium" panose="020B0500000000000000" pitchFamily="50" charset="-128"/>
                        <a:ea typeface="Yu Gothic Medium" panose="020B0500000000000000" pitchFamily="50" charset="-128"/>
                      </a:endParaRPr>
                    </a:p>
                  </a:txBody>
                  <a:tcPr/>
                </a:tc>
                <a:tc>
                  <a:txBody>
                    <a:bodyPr/>
                    <a:lstStyle/>
                    <a:p>
                      <a:pPr algn="ctr"/>
                      <a:endParaRPr kumimoji="1" lang="ja-JP" altLang="en-US" sz="2000" dirty="0">
                        <a:latin typeface="Yu Gothic Medium" panose="020B0500000000000000" pitchFamily="50" charset="-128"/>
                        <a:ea typeface="Yu Gothic Medium" panose="020B0500000000000000" pitchFamily="50" charset="-128"/>
                      </a:endParaRPr>
                    </a:p>
                  </a:txBody>
                  <a:tcPr>
                    <a:solidFill>
                      <a:srgbClr val="FFC000"/>
                    </a:solidFill>
                  </a:tcPr>
                </a:tc>
                <a:tc>
                  <a:txBody>
                    <a:bodyPr/>
                    <a:lstStyle/>
                    <a:p>
                      <a:pPr algn="ctr"/>
                      <a:endParaRPr kumimoji="1" lang="ja-JP" altLang="en-US" sz="2000" dirty="0">
                        <a:latin typeface="Yu Gothic Medium" panose="020B0500000000000000" pitchFamily="50" charset="-128"/>
                        <a:ea typeface="Yu Gothic Medium" panose="020B0500000000000000" pitchFamily="50" charset="-128"/>
                      </a:endParaRPr>
                    </a:p>
                  </a:txBody>
                  <a:tcPr>
                    <a:solidFill>
                      <a:srgbClr val="FFC000"/>
                    </a:solidFill>
                  </a:tcPr>
                </a:tc>
                <a:tc>
                  <a:txBody>
                    <a:bodyPr/>
                    <a:lstStyle/>
                    <a:p>
                      <a:pPr algn="ctr"/>
                      <a:endParaRPr kumimoji="1" lang="ja-JP" altLang="en-US" sz="2000" dirty="0">
                        <a:latin typeface="Yu Gothic Medium" panose="020B0500000000000000" pitchFamily="50" charset="-128"/>
                        <a:ea typeface="Yu Gothic Medium" panose="020B0500000000000000" pitchFamily="50" charset="-128"/>
                      </a:endParaRPr>
                    </a:p>
                  </a:txBody>
                  <a:tcPr>
                    <a:solidFill>
                      <a:srgbClr val="FFC000"/>
                    </a:solidFill>
                  </a:tcPr>
                </a:tc>
                <a:extLst>
                  <a:ext uri="{0D108BD9-81ED-4DB2-BD59-A6C34878D82A}">
                    <a16:rowId xmlns:a16="http://schemas.microsoft.com/office/drawing/2014/main" val="775578312"/>
                  </a:ext>
                </a:extLst>
              </a:tr>
              <a:tr h="593000">
                <a:tc>
                  <a:txBody>
                    <a:bodyPr/>
                    <a:lstStyle/>
                    <a:p>
                      <a:r>
                        <a:rPr kumimoji="1" lang="ja-JP" altLang="en-US" sz="2000" dirty="0">
                          <a:latin typeface="Yu Gothic Medium" panose="020B0500000000000000" pitchFamily="50" charset="-128"/>
                          <a:ea typeface="Yu Gothic Medium" panose="020B0500000000000000" pitchFamily="50" charset="-128"/>
                        </a:rPr>
                        <a:t>保健医療活動チームの受援調整</a:t>
                      </a:r>
                    </a:p>
                  </a:txBody>
                  <a:tcPr>
                    <a:solidFill>
                      <a:schemeClr val="accent1">
                        <a:lumMod val="40000"/>
                        <a:lumOff val="60000"/>
                      </a:schemeClr>
                    </a:solidFill>
                  </a:tcPr>
                </a:tc>
                <a:tc>
                  <a:txBody>
                    <a:bodyPr/>
                    <a:lstStyle/>
                    <a:p>
                      <a:r>
                        <a:rPr kumimoji="1" lang="ja-JP" altLang="en-US" sz="2000" dirty="0">
                          <a:latin typeface="Yu Gothic Medium" panose="020B0500000000000000" pitchFamily="50" charset="-128"/>
                          <a:ea typeface="Yu Gothic Medium" panose="020B0500000000000000" pitchFamily="50" charset="-128"/>
                        </a:rPr>
                        <a:t>　</a:t>
                      </a:r>
                    </a:p>
                  </a:txBody>
                  <a:tcPr>
                    <a:solidFill>
                      <a:schemeClr val="accent1">
                        <a:lumMod val="40000"/>
                        <a:lumOff val="60000"/>
                      </a:schemeClr>
                    </a:solidFill>
                  </a:tcPr>
                </a:tc>
                <a:tc>
                  <a:txBody>
                    <a:bodyPr/>
                    <a:lstStyle/>
                    <a:p>
                      <a:endParaRPr kumimoji="1" lang="ja-JP" altLang="en-US" sz="2000" dirty="0">
                        <a:latin typeface="Yu Gothic Medium" panose="020B0500000000000000" pitchFamily="50" charset="-128"/>
                        <a:ea typeface="Yu Gothic Medium" panose="020B0500000000000000" pitchFamily="50" charset="-128"/>
                      </a:endParaRPr>
                    </a:p>
                  </a:txBody>
                  <a:tcPr>
                    <a:solidFill>
                      <a:schemeClr val="accent4"/>
                    </a:solidFill>
                  </a:tcPr>
                </a:tc>
                <a:tc>
                  <a:txBody>
                    <a:bodyPr/>
                    <a:lstStyle/>
                    <a:p>
                      <a:endParaRPr kumimoji="1" lang="ja-JP" altLang="en-US" sz="2000" dirty="0">
                        <a:latin typeface="Yu Gothic Medium" panose="020B0500000000000000" pitchFamily="50" charset="-128"/>
                        <a:ea typeface="Yu Gothic Medium" panose="020B0500000000000000" pitchFamily="50" charset="-128"/>
                      </a:endParaRPr>
                    </a:p>
                  </a:txBody>
                  <a:tcPr>
                    <a:solidFill>
                      <a:schemeClr val="accent4"/>
                    </a:solidFill>
                  </a:tcPr>
                </a:tc>
                <a:tc>
                  <a:txBody>
                    <a:bodyPr/>
                    <a:lstStyle/>
                    <a:p>
                      <a:pPr algn="ctr"/>
                      <a:endParaRPr kumimoji="1" lang="ja-JP" altLang="en-US" sz="2000" dirty="0">
                        <a:latin typeface="Yu Gothic Medium" panose="020B0500000000000000" pitchFamily="50" charset="-128"/>
                        <a:ea typeface="Yu Gothic Medium" panose="020B0500000000000000" pitchFamily="50" charset="-128"/>
                      </a:endParaRPr>
                    </a:p>
                  </a:txBody>
                  <a:tcPr>
                    <a:solidFill>
                      <a:schemeClr val="accent4"/>
                    </a:solidFill>
                  </a:tcPr>
                </a:tc>
                <a:tc>
                  <a:txBody>
                    <a:bodyPr/>
                    <a:lstStyle/>
                    <a:p>
                      <a:pPr algn="ctr"/>
                      <a:endParaRPr kumimoji="1" lang="ja-JP" altLang="en-US" sz="2000" dirty="0">
                        <a:latin typeface="Yu Gothic Medium" panose="020B0500000000000000" pitchFamily="50" charset="-128"/>
                        <a:ea typeface="Yu Gothic Medium" panose="020B0500000000000000" pitchFamily="50" charset="-128"/>
                      </a:endParaRPr>
                    </a:p>
                  </a:txBody>
                  <a:tcPr>
                    <a:solidFill>
                      <a:schemeClr val="accent4"/>
                    </a:solidFill>
                  </a:tcPr>
                </a:tc>
                <a:tc>
                  <a:txBody>
                    <a:bodyPr/>
                    <a:lstStyle/>
                    <a:p>
                      <a:pPr algn="ctr"/>
                      <a:endParaRPr kumimoji="1" lang="ja-JP" altLang="en-US" sz="2000" dirty="0">
                        <a:latin typeface="Yu Gothic Medium" panose="020B0500000000000000" pitchFamily="50" charset="-128"/>
                        <a:ea typeface="Yu Gothic Medium" panose="020B0500000000000000" pitchFamily="50" charset="-128"/>
                      </a:endParaRPr>
                    </a:p>
                  </a:txBody>
                  <a:tcPr>
                    <a:solidFill>
                      <a:schemeClr val="accent1">
                        <a:lumMod val="40000"/>
                        <a:lumOff val="60000"/>
                      </a:schemeClr>
                    </a:solidFill>
                  </a:tcPr>
                </a:tc>
                <a:extLst>
                  <a:ext uri="{0D108BD9-81ED-4DB2-BD59-A6C34878D82A}">
                    <a16:rowId xmlns:a16="http://schemas.microsoft.com/office/drawing/2014/main" val="240812419"/>
                  </a:ext>
                </a:extLst>
              </a:tr>
            </a:tbl>
          </a:graphicData>
        </a:graphic>
      </p:graphicFrame>
      <p:sp>
        <p:nvSpPr>
          <p:cNvPr id="3" name="正方形/長方形 2">
            <a:extLst>
              <a:ext uri="{FF2B5EF4-FFF2-40B4-BE49-F238E27FC236}">
                <a16:creationId xmlns:a16="http://schemas.microsoft.com/office/drawing/2014/main" id="{6E2C1E62-8802-41A9-95AD-65FE7AEBF034}"/>
              </a:ext>
            </a:extLst>
          </p:cNvPr>
          <p:cNvSpPr/>
          <p:nvPr/>
        </p:nvSpPr>
        <p:spPr>
          <a:xfrm>
            <a:off x="757197" y="900459"/>
            <a:ext cx="10965180" cy="1938992"/>
          </a:xfrm>
          <a:prstGeom prst="rect">
            <a:avLst/>
          </a:prstGeom>
          <a:ln>
            <a:solidFill>
              <a:schemeClr val="accent1">
                <a:shade val="50000"/>
              </a:schemeClr>
            </a:solidFill>
          </a:ln>
        </p:spPr>
        <p:txBody>
          <a:bodyPr wrap="square">
            <a:spAutoFit/>
          </a:bodyPr>
          <a:lstStyle/>
          <a:p>
            <a:r>
              <a:rPr lang="ja-JP" altLang="en-US" sz="2000" dirty="0">
                <a:latin typeface="ＭＳ ゴシック" panose="020B0609070205080204" pitchFamily="49" charset="-128"/>
                <a:ea typeface="ＭＳ ゴシック" panose="020B0609070205080204" pitchFamily="49" charset="-128"/>
              </a:rPr>
              <a:t>■ 医療・保健ニーズの増大など 平常時は実施しない災害時業務が発生し、超急性期 から亜</a:t>
            </a:r>
            <a:endParaRPr lang="en-US" altLang="ja-JP" sz="2000" dirty="0">
              <a:latin typeface="ＭＳ ゴシック" panose="020B0609070205080204" pitchFamily="49" charset="-128"/>
              <a:ea typeface="ＭＳ ゴシック" panose="020B0609070205080204" pitchFamily="49" charset="-128"/>
            </a:endParaRPr>
          </a:p>
          <a:p>
            <a:r>
              <a:rPr lang="en-US" altLang="ja-JP" sz="2000" dirty="0">
                <a:latin typeface="ＭＳ ゴシック" panose="020B0609070205080204" pitchFamily="49" charset="-128"/>
                <a:ea typeface="ＭＳ ゴシック" panose="020B0609070205080204" pitchFamily="49" charset="-128"/>
              </a:rPr>
              <a:t>  </a:t>
            </a:r>
            <a:r>
              <a:rPr lang="ja-JP" altLang="en-US" sz="2000" dirty="0">
                <a:latin typeface="ＭＳ ゴシック" panose="020B0609070205080204" pitchFamily="49" charset="-128"/>
                <a:ea typeface="ＭＳ ゴシック" panose="020B0609070205080204" pitchFamily="49" charset="-128"/>
              </a:rPr>
              <a:t>急性期には災害時特有の保健・医療に関する業務が膨大となることが想定されるため、その</a:t>
            </a:r>
            <a:endParaRPr lang="en-US" altLang="ja-JP" sz="2000" dirty="0">
              <a:latin typeface="ＭＳ ゴシック" panose="020B0609070205080204" pitchFamily="49" charset="-128"/>
              <a:ea typeface="ＭＳ ゴシック" panose="020B0609070205080204" pitchFamily="49" charset="-128"/>
            </a:endParaRPr>
          </a:p>
          <a:p>
            <a:r>
              <a:rPr lang="en-US" altLang="ja-JP" sz="2000" dirty="0">
                <a:latin typeface="ＭＳ ゴシック" panose="020B0609070205080204" pitchFamily="49" charset="-128"/>
                <a:ea typeface="ＭＳ ゴシック" panose="020B0609070205080204" pitchFamily="49" charset="-128"/>
              </a:rPr>
              <a:t>  </a:t>
            </a:r>
            <a:r>
              <a:rPr lang="ja-JP" altLang="en-US" sz="2000" dirty="0">
                <a:latin typeface="ＭＳ ゴシック" panose="020B0609070205080204" pitchFamily="49" charset="-128"/>
                <a:ea typeface="ＭＳ ゴシック" panose="020B0609070205080204" pitchFamily="49" charset="-128"/>
              </a:rPr>
              <a:t>業務を算定する 。</a:t>
            </a:r>
            <a:endParaRPr lang="en-US" altLang="ja-JP" sz="2000" dirty="0">
              <a:latin typeface="ＭＳ ゴシック" panose="020B0609070205080204" pitchFamily="49" charset="-128"/>
              <a:ea typeface="ＭＳ ゴシック" panose="020B0609070205080204" pitchFamily="49" charset="-128"/>
            </a:endParaRPr>
          </a:p>
          <a:p>
            <a:r>
              <a:rPr lang="ja-JP" altLang="en-US" sz="2000" dirty="0">
                <a:latin typeface="ＭＳ ゴシック" panose="020B0609070205080204" pitchFamily="49" charset="-128"/>
                <a:ea typeface="ＭＳ ゴシック" panose="020B0609070205080204" pitchFamily="49" charset="-128"/>
              </a:rPr>
              <a:t>■ 業務としては、救命・救護、医療の確保・調整、医薬品の確保・調整、保健医療調整本部、</a:t>
            </a:r>
            <a:endParaRPr lang="en-US" altLang="ja-JP" sz="2000" dirty="0">
              <a:latin typeface="ＭＳ ゴシック" panose="020B0609070205080204" pitchFamily="49" charset="-128"/>
              <a:ea typeface="ＭＳ ゴシック" panose="020B0609070205080204" pitchFamily="49" charset="-128"/>
            </a:endParaRPr>
          </a:p>
          <a:p>
            <a:r>
              <a:rPr lang="en-US" altLang="ja-JP" sz="2000" dirty="0">
                <a:latin typeface="ＭＳ ゴシック" panose="020B0609070205080204" pitchFamily="49" charset="-128"/>
                <a:ea typeface="ＭＳ ゴシック" panose="020B0609070205080204" pitchFamily="49" charset="-128"/>
              </a:rPr>
              <a:t>  </a:t>
            </a:r>
            <a:r>
              <a:rPr lang="ja-JP" altLang="en-US" sz="2000" dirty="0">
                <a:latin typeface="ＭＳ ゴシック" panose="020B0609070205080204" pitchFamily="49" charset="-128"/>
                <a:ea typeface="ＭＳ ゴシック" panose="020B0609070205080204" pitchFamily="49" charset="-128"/>
              </a:rPr>
              <a:t>保健所の指揮調整、保健医療活動チームの受援業務、被災地の生活環境衛生、被災者への公</a:t>
            </a:r>
            <a:endParaRPr lang="en-US" altLang="ja-JP" sz="2000" dirty="0">
              <a:latin typeface="ＭＳ ゴシック" panose="020B0609070205080204" pitchFamily="49" charset="-128"/>
              <a:ea typeface="ＭＳ ゴシック" panose="020B0609070205080204" pitchFamily="49" charset="-128"/>
            </a:endParaRPr>
          </a:p>
          <a:p>
            <a:r>
              <a:rPr lang="en-US" altLang="ja-JP" sz="2000" dirty="0">
                <a:latin typeface="ＭＳ ゴシック" panose="020B0609070205080204" pitchFamily="49" charset="-128"/>
                <a:ea typeface="ＭＳ ゴシック" panose="020B0609070205080204" pitchFamily="49" charset="-128"/>
              </a:rPr>
              <a:t>  </a:t>
            </a:r>
            <a:r>
              <a:rPr lang="ja-JP" altLang="en-US" sz="2000" dirty="0">
                <a:latin typeface="ＭＳ ゴシック" panose="020B0609070205080204" pitchFamily="49" charset="-128"/>
                <a:ea typeface="ＭＳ ゴシック" panose="020B0609070205080204" pitchFamily="49" charset="-128"/>
              </a:rPr>
              <a:t>衆衛生活動、市町村へのリエゾン派遣などが想定される。</a:t>
            </a:r>
          </a:p>
        </p:txBody>
      </p:sp>
      <p:sp>
        <p:nvSpPr>
          <p:cNvPr id="5" name="テキスト ボックス 4"/>
          <p:cNvSpPr txBox="1"/>
          <p:nvPr/>
        </p:nvSpPr>
        <p:spPr>
          <a:xfrm>
            <a:off x="10723600" y="169778"/>
            <a:ext cx="1298902" cy="584775"/>
          </a:xfrm>
          <a:prstGeom prst="rect">
            <a:avLst/>
          </a:prstGeom>
          <a:solidFill>
            <a:schemeClr val="bg1"/>
          </a:solidFill>
          <a:ln w="12700">
            <a:solidFill>
              <a:schemeClr val="accent1"/>
            </a:solidFill>
          </a:ln>
        </p:spPr>
        <p:txBody>
          <a:bodyPr wrap="square" rtlCol="0" anchor="ctr">
            <a:spAutoFit/>
          </a:bodyPr>
          <a:lstStyle/>
          <a:p>
            <a:pPr algn="ctr"/>
            <a:r>
              <a:rPr kumimoji="1" lang="ja-JP" altLang="en-US" sz="1600" dirty="0">
                <a:solidFill>
                  <a:srgbClr val="0000FF"/>
                </a:solidFill>
                <a:latin typeface="HG創英角ﾎﾟｯﾌﾟ体" panose="040B0A09000000000000" pitchFamily="49" charset="-128"/>
                <a:ea typeface="HG創英角ﾎﾟｯﾌﾟ体" panose="040B0A09000000000000" pitchFamily="49" charset="-128"/>
              </a:rPr>
              <a:t>マニュアル</a:t>
            </a:r>
            <a:r>
              <a:rPr kumimoji="1" lang="en-US" altLang="ja-JP" sz="1600" dirty="0">
                <a:solidFill>
                  <a:srgbClr val="0000FF"/>
                </a:solidFill>
                <a:latin typeface="HG創英角ﾎﾟｯﾌﾟ体" panose="040B0A09000000000000" pitchFamily="49" charset="-128"/>
                <a:ea typeface="HG創英角ﾎﾟｯﾌﾟ体" panose="040B0A09000000000000" pitchFamily="49" charset="-128"/>
              </a:rPr>
              <a:t>P114</a:t>
            </a:r>
            <a:endParaRPr kumimoji="1" lang="ja-JP" altLang="en-US" sz="1600" dirty="0">
              <a:solidFill>
                <a:srgbClr val="0000FF"/>
              </a:solidFill>
              <a:latin typeface="HG創英角ﾎﾟｯﾌﾟ体" panose="040B0A09000000000000" pitchFamily="49" charset="-128"/>
              <a:ea typeface="HG創英角ﾎﾟｯﾌﾟ体" panose="040B0A09000000000000" pitchFamily="49" charset="-128"/>
            </a:endParaRPr>
          </a:p>
        </p:txBody>
      </p:sp>
    </p:spTree>
    <p:extLst>
      <p:ext uri="{BB962C8B-B14F-4D97-AF65-F5344CB8AC3E}">
        <p14:creationId xmlns:p14="http://schemas.microsoft.com/office/powerpoint/2010/main" val="276916337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B9E9ED6-577E-4AA1-88EB-4D81DCF1490F}"/>
              </a:ext>
            </a:extLst>
          </p:cNvPr>
          <p:cNvSpPr txBox="1">
            <a:spLocks/>
          </p:cNvSpPr>
          <p:nvPr/>
        </p:nvSpPr>
        <p:spPr>
          <a:xfrm>
            <a:off x="329244" y="337598"/>
            <a:ext cx="10515600" cy="412115"/>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100" dirty="0">
                <a:latin typeface="ＭＳ ゴシック" panose="020B0609070205080204" pitchFamily="49" charset="-128"/>
                <a:ea typeface="ＭＳ ゴシック" panose="020B0609070205080204" pitchFamily="49" charset="-128"/>
              </a:rPr>
              <a:t>（４）応援可能業務の選定</a:t>
            </a:r>
          </a:p>
        </p:txBody>
      </p:sp>
      <p:sp>
        <p:nvSpPr>
          <p:cNvPr id="3" name="正方形/長方形 2">
            <a:extLst>
              <a:ext uri="{FF2B5EF4-FFF2-40B4-BE49-F238E27FC236}">
                <a16:creationId xmlns:a16="http://schemas.microsoft.com/office/drawing/2014/main" id="{E3F19078-C716-4222-A1AD-8BFC775035A6}"/>
              </a:ext>
            </a:extLst>
          </p:cNvPr>
          <p:cNvSpPr/>
          <p:nvPr/>
        </p:nvSpPr>
        <p:spPr>
          <a:xfrm>
            <a:off x="329244" y="1102281"/>
            <a:ext cx="11569386" cy="2554545"/>
          </a:xfrm>
          <a:prstGeom prst="rect">
            <a:avLst/>
          </a:prstGeom>
          <a:ln>
            <a:solidFill>
              <a:schemeClr val="accent1">
                <a:shade val="50000"/>
              </a:schemeClr>
            </a:solidFill>
          </a:ln>
        </p:spPr>
        <p:txBody>
          <a:bodyPr wrap="square">
            <a:spAutoFit/>
          </a:bodyPr>
          <a:lstStyle/>
          <a:p>
            <a:r>
              <a:rPr lang="ja-JP" altLang="en-US" sz="2000" dirty="0"/>
              <a:t>■ </a:t>
            </a:r>
            <a:r>
              <a:rPr lang="ja-JP" altLang="en-US" sz="2000" dirty="0">
                <a:latin typeface="ＭＳ ゴシック" panose="020B0609070205080204" pitchFamily="49" charset="-128"/>
                <a:ea typeface="ＭＳ ゴシック" panose="020B0609070205080204" pitchFamily="49" charset="-128"/>
              </a:rPr>
              <a:t>選定された非常時優先業務、災害応急対応業務について、その業務内容及び職員数や職種を勘案</a:t>
            </a:r>
            <a:endParaRPr lang="en-US" altLang="ja-JP" sz="2000" dirty="0">
              <a:latin typeface="ＭＳ ゴシック" panose="020B0609070205080204" pitchFamily="49" charset="-128"/>
              <a:ea typeface="ＭＳ ゴシック" panose="020B0609070205080204" pitchFamily="49" charset="-128"/>
            </a:endParaRPr>
          </a:p>
          <a:p>
            <a:r>
              <a:rPr lang="en-US" altLang="ja-JP" sz="2000" dirty="0">
                <a:latin typeface="ＭＳ ゴシック" panose="020B0609070205080204" pitchFamily="49" charset="-128"/>
                <a:ea typeface="ＭＳ ゴシック" panose="020B0609070205080204" pitchFamily="49" charset="-128"/>
              </a:rPr>
              <a:t>  </a:t>
            </a:r>
            <a:r>
              <a:rPr lang="ja-JP" altLang="en-US" sz="2000" dirty="0">
                <a:latin typeface="ＭＳ ゴシック" panose="020B0609070205080204" pitchFamily="49" charset="-128"/>
                <a:ea typeface="ＭＳ ゴシック" panose="020B0609070205080204" pitchFamily="49" charset="-128"/>
              </a:rPr>
              <a:t>し、他の保健医療活動チーム等外部の応援者でも業務遂行が可能である応援可能業務を選定する</a:t>
            </a:r>
            <a:endParaRPr lang="en-US" altLang="ja-JP" sz="2000" dirty="0">
              <a:latin typeface="ＭＳ ゴシック" panose="020B0609070205080204" pitchFamily="49" charset="-128"/>
              <a:ea typeface="ＭＳ ゴシック" panose="020B0609070205080204" pitchFamily="49" charset="-128"/>
            </a:endParaRPr>
          </a:p>
          <a:p>
            <a:r>
              <a:rPr lang="ja-JP" altLang="en-US" sz="2000" dirty="0">
                <a:latin typeface="ＭＳ ゴシック" panose="020B0609070205080204" pitchFamily="49" charset="-128"/>
                <a:ea typeface="ＭＳ ゴシック" panose="020B0609070205080204" pitchFamily="49" charset="-128"/>
              </a:rPr>
              <a:t>　  ⇒</a:t>
            </a:r>
            <a:r>
              <a:rPr lang="ja-JP" altLang="en-US" sz="2000" dirty="0">
                <a:solidFill>
                  <a:srgbClr val="FF0000"/>
                </a:solidFill>
                <a:latin typeface="ＭＳ ゴシック" panose="020B0609070205080204" pitchFamily="49" charset="-128"/>
                <a:ea typeface="ＭＳ ゴシック" panose="020B0609070205080204" pitchFamily="49" charset="-128"/>
              </a:rPr>
              <a:t>マニュアル</a:t>
            </a:r>
            <a:r>
              <a:rPr lang="en-US" altLang="ja-JP" sz="2000" dirty="0">
                <a:solidFill>
                  <a:srgbClr val="FF0000"/>
                </a:solidFill>
                <a:latin typeface="ＭＳ ゴシック" panose="020B0609070205080204" pitchFamily="49" charset="-128"/>
                <a:ea typeface="ＭＳ ゴシック" panose="020B0609070205080204" pitchFamily="49" charset="-128"/>
              </a:rPr>
              <a:t>P115</a:t>
            </a:r>
            <a:r>
              <a:rPr lang="ja-JP" altLang="en-US" sz="2000" dirty="0">
                <a:solidFill>
                  <a:srgbClr val="FF0000"/>
                </a:solidFill>
                <a:latin typeface="ＭＳ ゴシック" panose="020B0609070205080204" pitchFamily="49" charset="-128"/>
                <a:ea typeface="ＭＳ ゴシック" panose="020B0609070205080204" pitchFamily="49" charset="-128"/>
              </a:rPr>
              <a:t>参照</a:t>
            </a:r>
            <a:endParaRPr lang="en-US" altLang="ja-JP" sz="2000" dirty="0">
              <a:solidFill>
                <a:srgbClr val="FF0000"/>
              </a:solidFill>
              <a:latin typeface="ＭＳ ゴシック" panose="020B0609070205080204" pitchFamily="49" charset="-128"/>
              <a:ea typeface="ＭＳ ゴシック" panose="020B0609070205080204" pitchFamily="49" charset="-128"/>
            </a:endParaRPr>
          </a:p>
          <a:p>
            <a:r>
              <a:rPr lang="ja-JP" altLang="en-US" sz="2000" dirty="0">
                <a:latin typeface="ＭＳ ゴシック" panose="020B0609070205080204" pitchFamily="49" charset="-128"/>
                <a:ea typeface="ＭＳ ゴシック" panose="020B0609070205080204" pitchFamily="49" charset="-128"/>
              </a:rPr>
              <a:t>■ 各応援可能業務について、業務が発生する時期に応じたタイムラインを作成し、応援要請を</a:t>
            </a:r>
            <a:r>
              <a:rPr lang="ja-JP" altLang="en-US" sz="2000" dirty="0" err="1">
                <a:latin typeface="ＭＳ ゴシック" panose="020B0609070205080204" pitchFamily="49" charset="-128"/>
                <a:ea typeface="ＭＳ ゴシック" panose="020B0609070205080204" pitchFamily="49" charset="-128"/>
              </a:rPr>
              <a:t>す</a:t>
            </a:r>
            <a:endParaRPr lang="en-US" altLang="ja-JP" sz="2000" dirty="0">
              <a:latin typeface="ＭＳ ゴシック" panose="020B0609070205080204" pitchFamily="49" charset="-128"/>
              <a:ea typeface="ＭＳ ゴシック" panose="020B0609070205080204" pitchFamily="49" charset="-128"/>
            </a:endParaRPr>
          </a:p>
          <a:p>
            <a:r>
              <a:rPr lang="en-US" altLang="ja-JP" sz="2000" dirty="0">
                <a:latin typeface="ＭＳ ゴシック" panose="020B0609070205080204" pitchFamily="49" charset="-128"/>
                <a:ea typeface="ＭＳ ゴシック" panose="020B0609070205080204" pitchFamily="49" charset="-128"/>
              </a:rPr>
              <a:t>  </a:t>
            </a:r>
            <a:r>
              <a:rPr lang="ja-JP" altLang="en-US" sz="2000" dirty="0" err="1">
                <a:latin typeface="ＭＳ ゴシック" panose="020B0609070205080204" pitchFamily="49" charset="-128"/>
                <a:ea typeface="ＭＳ ゴシック" panose="020B0609070205080204" pitchFamily="49" charset="-128"/>
              </a:rPr>
              <a:t>べき</a:t>
            </a:r>
            <a:r>
              <a:rPr lang="ja-JP" altLang="en-US" sz="2000" dirty="0">
                <a:latin typeface="ＭＳ ゴシック" panose="020B0609070205080204" pitchFamily="49" charset="-128"/>
                <a:ea typeface="ＭＳ ゴシック" panose="020B0609070205080204" pitchFamily="49" charset="-128"/>
              </a:rPr>
              <a:t>時期を明記しておく（下記の図）</a:t>
            </a:r>
            <a:endParaRPr lang="en-US" altLang="ja-JP" sz="2000" dirty="0">
              <a:latin typeface="ＭＳ ゴシック" panose="020B0609070205080204" pitchFamily="49" charset="-128"/>
              <a:ea typeface="ＭＳ ゴシック" panose="020B0609070205080204" pitchFamily="49" charset="-128"/>
            </a:endParaRPr>
          </a:p>
          <a:p>
            <a:r>
              <a:rPr lang="ja-JP" altLang="en-US" sz="2000" dirty="0">
                <a:latin typeface="ＭＳ ゴシック" panose="020B0609070205080204" pitchFamily="49" charset="-128"/>
                <a:ea typeface="ＭＳ ゴシック" panose="020B0609070205080204" pitchFamily="49" charset="-128"/>
              </a:rPr>
              <a:t>■ 応援可能業務ごとに具体的な業務内容を明記しておく。</a:t>
            </a:r>
            <a:endParaRPr lang="en-US" altLang="ja-JP" sz="2000" dirty="0">
              <a:latin typeface="ＭＳ ゴシック" panose="020B0609070205080204" pitchFamily="49" charset="-128"/>
              <a:ea typeface="ＭＳ ゴシック" panose="020B0609070205080204" pitchFamily="49" charset="-128"/>
            </a:endParaRPr>
          </a:p>
          <a:p>
            <a:r>
              <a:rPr lang="ja-JP" altLang="en-US" sz="2000" dirty="0">
                <a:latin typeface="ＭＳ ゴシック" panose="020B0609070205080204" pitchFamily="49" charset="-128"/>
                <a:ea typeface="ＭＳ ゴシック" panose="020B0609070205080204" pitchFamily="49" charset="-128"/>
              </a:rPr>
              <a:t>■ 応援可能業務については、救護所を閉鎖した段階、避難所を閉鎖した段階など、外部の応援を</a:t>
            </a:r>
            <a:endParaRPr lang="en-US" altLang="ja-JP" sz="2000" dirty="0">
              <a:latin typeface="ＭＳ ゴシック" panose="020B0609070205080204" pitchFamily="49" charset="-128"/>
              <a:ea typeface="ＭＳ ゴシック" panose="020B0609070205080204" pitchFamily="49" charset="-128"/>
            </a:endParaRPr>
          </a:p>
          <a:p>
            <a:r>
              <a:rPr lang="en-US" altLang="ja-JP" sz="2000" dirty="0">
                <a:latin typeface="ＭＳ ゴシック" panose="020B0609070205080204" pitchFamily="49" charset="-128"/>
                <a:ea typeface="ＭＳ ゴシック" panose="020B0609070205080204" pitchFamily="49" charset="-128"/>
              </a:rPr>
              <a:t>  </a:t>
            </a:r>
            <a:r>
              <a:rPr lang="ja-JP" altLang="en-US" sz="2000" dirty="0">
                <a:latin typeface="ＭＳ ゴシック" panose="020B0609070205080204" pitchFamily="49" charset="-128"/>
                <a:ea typeface="ＭＳ ゴシック" panose="020B0609070205080204" pitchFamily="49" charset="-128"/>
              </a:rPr>
              <a:t>終了する目安を決めておく。 </a:t>
            </a:r>
          </a:p>
        </p:txBody>
      </p:sp>
      <p:pic>
        <p:nvPicPr>
          <p:cNvPr id="5" name="図 4" descr="スクリーンショットの画面&#10;&#10;自動的に生成された説明">
            <a:extLst>
              <a:ext uri="{FF2B5EF4-FFF2-40B4-BE49-F238E27FC236}">
                <a16:creationId xmlns:a16="http://schemas.microsoft.com/office/drawing/2014/main" id="{1F356390-06F3-460A-AE34-F0F704FA54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2980" y="3656826"/>
            <a:ext cx="9963693" cy="3211830"/>
          </a:xfrm>
          <a:prstGeom prst="rect">
            <a:avLst/>
          </a:prstGeom>
        </p:spPr>
      </p:pic>
      <p:sp>
        <p:nvSpPr>
          <p:cNvPr id="6" name="テキスト ボックス 5"/>
          <p:cNvSpPr txBox="1"/>
          <p:nvPr/>
        </p:nvSpPr>
        <p:spPr>
          <a:xfrm>
            <a:off x="10723600" y="169778"/>
            <a:ext cx="1298902" cy="584775"/>
          </a:xfrm>
          <a:prstGeom prst="rect">
            <a:avLst/>
          </a:prstGeom>
          <a:solidFill>
            <a:schemeClr val="bg1"/>
          </a:solidFill>
          <a:ln w="12700">
            <a:solidFill>
              <a:schemeClr val="accent1"/>
            </a:solidFill>
          </a:ln>
        </p:spPr>
        <p:txBody>
          <a:bodyPr wrap="square" rtlCol="0" anchor="ctr">
            <a:spAutoFit/>
          </a:bodyPr>
          <a:lstStyle/>
          <a:p>
            <a:pPr algn="ctr"/>
            <a:r>
              <a:rPr kumimoji="1" lang="ja-JP" altLang="en-US" sz="1600" dirty="0">
                <a:solidFill>
                  <a:srgbClr val="0000FF"/>
                </a:solidFill>
                <a:latin typeface="HG創英角ﾎﾟｯﾌﾟ体" panose="040B0A09000000000000" pitchFamily="49" charset="-128"/>
                <a:ea typeface="HG創英角ﾎﾟｯﾌﾟ体" panose="040B0A09000000000000" pitchFamily="49" charset="-128"/>
              </a:rPr>
              <a:t>マニュアル</a:t>
            </a:r>
            <a:r>
              <a:rPr kumimoji="1" lang="en-US" altLang="ja-JP" sz="1600" dirty="0">
                <a:solidFill>
                  <a:srgbClr val="0000FF"/>
                </a:solidFill>
                <a:latin typeface="HG創英角ﾎﾟｯﾌﾟ体" panose="040B0A09000000000000" pitchFamily="49" charset="-128"/>
                <a:ea typeface="HG創英角ﾎﾟｯﾌﾟ体" panose="040B0A09000000000000" pitchFamily="49" charset="-128"/>
              </a:rPr>
              <a:t>P115</a:t>
            </a:r>
            <a:r>
              <a:rPr kumimoji="1" lang="ja-JP" altLang="en-US" sz="1600" dirty="0">
                <a:solidFill>
                  <a:srgbClr val="0000FF"/>
                </a:solidFill>
                <a:latin typeface="HG創英角ﾎﾟｯﾌﾟ体" panose="040B0A09000000000000" pitchFamily="49" charset="-128"/>
                <a:ea typeface="HG創英角ﾎﾟｯﾌﾟ体" panose="040B0A09000000000000" pitchFamily="49" charset="-128"/>
              </a:rPr>
              <a:t>～</a:t>
            </a:r>
            <a:r>
              <a:rPr kumimoji="1" lang="en-US" altLang="ja-JP" sz="1600" dirty="0">
                <a:solidFill>
                  <a:srgbClr val="0000FF"/>
                </a:solidFill>
                <a:latin typeface="HG創英角ﾎﾟｯﾌﾟ体" panose="040B0A09000000000000" pitchFamily="49" charset="-128"/>
                <a:ea typeface="HG創英角ﾎﾟｯﾌﾟ体" panose="040B0A09000000000000" pitchFamily="49" charset="-128"/>
              </a:rPr>
              <a:t>P116</a:t>
            </a:r>
            <a:endParaRPr kumimoji="1" lang="ja-JP" altLang="en-US" sz="1600" dirty="0">
              <a:solidFill>
                <a:srgbClr val="0000FF"/>
              </a:solidFill>
              <a:latin typeface="HG創英角ﾎﾟｯﾌﾟ体" panose="040B0A09000000000000" pitchFamily="49" charset="-128"/>
              <a:ea typeface="HG創英角ﾎﾟｯﾌﾟ体" panose="040B0A09000000000000" pitchFamily="49" charset="-128"/>
            </a:endParaRPr>
          </a:p>
        </p:txBody>
      </p:sp>
    </p:spTree>
    <p:extLst>
      <p:ext uri="{BB962C8B-B14F-4D97-AF65-F5344CB8AC3E}">
        <p14:creationId xmlns:p14="http://schemas.microsoft.com/office/powerpoint/2010/main" val="174445686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80AD9938-090A-4797-B0B5-A3428DD9A22F}"/>
              </a:ext>
            </a:extLst>
          </p:cNvPr>
          <p:cNvSpPr txBox="1"/>
          <p:nvPr/>
        </p:nvSpPr>
        <p:spPr>
          <a:xfrm>
            <a:off x="217169" y="406205"/>
            <a:ext cx="581787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（５）応援可能業務計画書の作成</a:t>
            </a:r>
          </a:p>
        </p:txBody>
      </p:sp>
      <p:sp>
        <p:nvSpPr>
          <p:cNvPr id="4" name="正方形/長方形 3">
            <a:extLst>
              <a:ext uri="{FF2B5EF4-FFF2-40B4-BE49-F238E27FC236}">
                <a16:creationId xmlns:a16="http://schemas.microsoft.com/office/drawing/2014/main" id="{4CD7D014-0597-4EDD-BADF-66BCF634EBA5}"/>
              </a:ext>
            </a:extLst>
          </p:cNvPr>
          <p:cNvSpPr/>
          <p:nvPr/>
        </p:nvSpPr>
        <p:spPr>
          <a:xfrm>
            <a:off x="391884" y="1190999"/>
            <a:ext cx="11286309" cy="532453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作成にあたっては、</a:t>
            </a:r>
            <a:endPar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・各応援可能業務に適した保健医療活動チーム（</a:t>
            </a:r>
            <a:r>
              <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DHEAT</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・保健師等チームを含む）を選定し依頼</a:t>
            </a:r>
            <a:endPar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する。</a:t>
            </a:r>
            <a:endPar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・派遣する各保健医療活動チームの特徴（要綱・活動要領など）、役割と派遣要請の窓口や要</a:t>
            </a:r>
            <a:endPar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請方法について理解しておく。</a:t>
            </a:r>
            <a:endPar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資料編参照</a:t>
            </a:r>
            <a:r>
              <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保健医療活動チームの受入れ環境の整備</a:t>
            </a:r>
            <a:endPar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・保健医療チームの活動拠点や作業スペース、休憩室、ミーティング</a:t>
            </a:r>
            <a:endPar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■応援可能業務計画書について </a:t>
            </a:r>
            <a:endPar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・市町村では、保健医療活動チームに応援を依頼する業務について、応援可能業務計画書として、</a:t>
            </a:r>
            <a:endPar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災害対策本部及び保健所に提出しておく。 </a:t>
            </a:r>
            <a:endPar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・災害時には、応援・派遣者に応援業務計画書を手渡し、応援を依頼する。</a:t>
            </a:r>
            <a:endPar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・応援可能業務計画書には、報告先の担当者名及び連絡先、社会資源となる関係機関の連絡先</a:t>
            </a:r>
            <a:endPar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などについても記載しておく。 </a:t>
            </a:r>
          </a:p>
        </p:txBody>
      </p:sp>
      <p:sp>
        <p:nvSpPr>
          <p:cNvPr id="5" name="テキスト ボックス 4"/>
          <p:cNvSpPr txBox="1"/>
          <p:nvPr/>
        </p:nvSpPr>
        <p:spPr>
          <a:xfrm>
            <a:off x="10723600" y="169778"/>
            <a:ext cx="1298902" cy="584775"/>
          </a:xfrm>
          <a:prstGeom prst="rect">
            <a:avLst/>
          </a:prstGeom>
          <a:solidFill>
            <a:schemeClr val="bg1"/>
          </a:solidFill>
          <a:ln w="12700">
            <a:solidFill>
              <a:schemeClr val="accent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00FF"/>
                </a:solidFill>
                <a:effectLst/>
                <a:uLnTx/>
                <a:uFillTx/>
                <a:latin typeface="HG創英角ﾎﾟｯﾌﾟ体" panose="040B0A09000000000000" pitchFamily="49" charset="-128"/>
                <a:ea typeface="HG創英角ﾎﾟｯﾌﾟ体" panose="040B0A09000000000000" pitchFamily="49" charset="-128"/>
                <a:cs typeface="+mn-cs"/>
              </a:rPr>
              <a:t>マニュアル</a:t>
            </a:r>
            <a:r>
              <a:rPr kumimoji="1" lang="en-US" altLang="ja-JP" sz="1600" b="0" i="0" u="none" strike="noStrike" kern="1200" cap="none" spc="0" normalizeH="0" baseline="0" noProof="0" dirty="0">
                <a:ln>
                  <a:noFill/>
                </a:ln>
                <a:solidFill>
                  <a:srgbClr val="0000FF"/>
                </a:solidFill>
                <a:effectLst/>
                <a:uLnTx/>
                <a:uFillTx/>
                <a:latin typeface="HG創英角ﾎﾟｯﾌﾟ体" panose="040B0A09000000000000" pitchFamily="49" charset="-128"/>
                <a:ea typeface="HG創英角ﾎﾟｯﾌﾟ体" panose="040B0A09000000000000" pitchFamily="49" charset="-128"/>
                <a:cs typeface="+mn-cs"/>
              </a:rPr>
              <a:t>P116</a:t>
            </a:r>
            <a:endParaRPr kumimoji="1" lang="ja-JP" altLang="en-US" sz="1600" b="0" i="0" u="none" strike="noStrike" kern="1200" cap="none" spc="0" normalizeH="0" baseline="0" noProof="0" dirty="0">
              <a:ln>
                <a:noFill/>
              </a:ln>
              <a:solidFill>
                <a:srgbClr val="0000FF"/>
              </a:solidFill>
              <a:effectLst/>
              <a:uLnTx/>
              <a:uFillTx/>
              <a:latin typeface="HG創英角ﾎﾟｯﾌﾟ体" panose="040B0A09000000000000" pitchFamily="49" charset="-128"/>
              <a:ea typeface="HG創英角ﾎﾟｯﾌﾟ体" panose="040B0A09000000000000" pitchFamily="49" charset="-128"/>
              <a:cs typeface="+mn-cs"/>
            </a:endParaRPr>
          </a:p>
        </p:txBody>
      </p:sp>
    </p:spTree>
    <p:extLst>
      <p:ext uri="{BB962C8B-B14F-4D97-AF65-F5344CB8AC3E}">
        <p14:creationId xmlns:p14="http://schemas.microsoft.com/office/powerpoint/2010/main" val="294100781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矢印: 五方向 71">
            <a:extLst>
              <a:ext uri="{FF2B5EF4-FFF2-40B4-BE49-F238E27FC236}">
                <a16:creationId xmlns:a16="http://schemas.microsoft.com/office/drawing/2014/main" id="{B69C13B0-BADE-476A-985F-478F5AA5DBF1}"/>
              </a:ext>
            </a:extLst>
          </p:cNvPr>
          <p:cNvSpPr/>
          <p:nvPr/>
        </p:nvSpPr>
        <p:spPr>
          <a:xfrm>
            <a:off x="2796566" y="4031312"/>
            <a:ext cx="7553011" cy="271678"/>
          </a:xfrm>
          <a:prstGeom prst="homePlate">
            <a:avLst/>
          </a:prstGeom>
          <a:solidFill>
            <a:schemeClr val="accent6">
              <a:lumMod val="20000"/>
              <a:lumOff val="80000"/>
            </a:schemeClr>
          </a:solidFill>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組織横断的、組織縦断的な情報共有に係るリエゾン業務（連絡調整））</a:t>
            </a:r>
            <a:endParaRPr kumimoji="1" lang="en-US" altLang="ja-JP" sz="1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65" name="矢印: 五方向 64">
            <a:extLst>
              <a:ext uri="{FF2B5EF4-FFF2-40B4-BE49-F238E27FC236}">
                <a16:creationId xmlns:a16="http://schemas.microsoft.com/office/drawing/2014/main" id="{DDDD039F-E233-4D43-8DE1-5D789D71D4B9}"/>
              </a:ext>
            </a:extLst>
          </p:cNvPr>
          <p:cNvSpPr/>
          <p:nvPr/>
        </p:nvSpPr>
        <p:spPr>
          <a:xfrm>
            <a:off x="2793527" y="3131134"/>
            <a:ext cx="7531277" cy="291554"/>
          </a:xfrm>
          <a:prstGeom prst="homePlate">
            <a:avLst>
              <a:gd name="adj" fmla="val 19159"/>
            </a:avLst>
          </a:prstGeom>
          <a:solidFill>
            <a:schemeClr val="accent1">
              <a:lumMod val="20000"/>
              <a:lumOff val="80000"/>
            </a:schemeClr>
          </a:solidFill>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保健師等支援チームの受援調整（受付、担当業務等の割振り、ｵﾘｴﾝﾃｰｼｮﾝ等）と指揮調整</a:t>
            </a:r>
            <a:endParaRPr kumimoji="1" lang="en-US" altLang="ja-JP" sz="1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48" name="矢印: 五方向 47">
            <a:extLst>
              <a:ext uri="{FF2B5EF4-FFF2-40B4-BE49-F238E27FC236}">
                <a16:creationId xmlns:a16="http://schemas.microsoft.com/office/drawing/2014/main" id="{536A02B1-FADF-489B-9BD5-EE2F2C823E72}"/>
              </a:ext>
            </a:extLst>
          </p:cNvPr>
          <p:cNvSpPr/>
          <p:nvPr/>
        </p:nvSpPr>
        <p:spPr>
          <a:xfrm>
            <a:off x="2961978" y="2589615"/>
            <a:ext cx="8599806" cy="381749"/>
          </a:xfrm>
          <a:prstGeom prst="homePlate">
            <a:avLst>
              <a:gd name="adj" fmla="val 21557"/>
            </a:avLst>
          </a:prstGeom>
          <a:solidFill>
            <a:srgbClr val="FFCCFF"/>
          </a:solidFill>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フェーズ毎の指揮調整業務簡易自己点検リストに基づく確認</a:t>
            </a:r>
            <a:endParaRPr kumimoji="1" lang="en-US" altLang="ja-JP" sz="1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7177" name="Text Box 11"/>
          <p:cNvSpPr txBox="1">
            <a:spLocks noChangeArrowheads="1"/>
          </p:cNvSpPr>
          <p:nvPr/>
        </p:nvSpPr>
        <p:spPr bwMode="auto">
          <a:xfrm>
            <a:off x="0" y="0"/>
            <a:ext cx="12192000" cy="646331"/>
          </a:xfrm>
          <a:prstGeom prst="rect">
            <a:avLst/>
          </a:prstGeom>
          <a:noFill/>
          <a:ln>
            <a:headEnd/>
            <a:tailEnd/>
          </a:ln>
        </p:spPr>
        <p:style>
          <a:lnRef idx="0">
            <a:schemeClr val="accent4"/>
          </a:lnRef>
          <a:fillRef idx="3">
            <a:schemeClr val="accent4"/>
          </a:fillRef>
          <a:effectRef idx="3">
            <a:schemeClr val="accent4"/>
          </a:effectRef>
          <a:fontRef idx="minor">
            <a:schemeClr val="lt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災害時保健医療対策のタイムライン</a:t>
            </a:r>
            <a:r>
              <a:rPr kumimoji="1" lang="ja-JP" altLang="en-US"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t>
            </a:r>
            <a:endParaRPr kumimoji="1" lang="en-US" altLang="ja-JP"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grpSp>
        <p:nvGrpSpPr>
          <p:cNvPr id="11" name="グループ化 10">
            <a:extLst>
              <a:ext uri="{FF2B5EF4-FFF2-40B4-BE49-F238E27FC236}">
                <a16:creationId xmlns:a16="http://schemas.microsoft.com/office/drawing/2014/main" id="{4F54587E-4AC6-4179-A021-A76F116ADDB6}"/>
              </a:ext>
            </a:extLst>
          </p:cNvPr>
          <p:cNvGrpSpPr/>
          <p:nvPr/>
        </p:nvGrpSpPr>
        <p:grpSpPr>
          <a:xfrm>
            <a:off x="1966002" y="619168"/>
            <a:ext cx="9931138" cy="1893276"/>
            <a:chOff x="220287" y="481456"/>
            <a:chExt cx="8686800" cy="2160226"/>
          </a:xfrm>
        </p:grpSpPr>
        <p:sp>
          <p:nvSpPr>
            <p:cNvPr id="35" name="正方形/長方形 34"/>
            <p:cNvSpPr/>
            <p:nvPr/>
          </p:nvSpPr>
          <p:spPr>
            <a:xfrm>
              <a:off x="419662" y="836712"/>
              <a:ext cx="8400800" cy="1804970"/>
            </a:xfrm>
            <a:prstGeom prst="rect">
              <a:avLst/>
            </a:prstGeom>
            <a:ln/>
          </p:spPr>
          <p:style>
            <a:lnRef idx="1">
              <a:schemeClr val="accent3"/>
            </a:lnRef>
            <a:fillRef idx="2">
              <a:schemeClr val="accent3"/>
            </a:fillRef>
            <a:effectRef idx="1">
              <a:schemeClr val="accent3"/>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7172" name="Text Box 5"/>
            <p:cNvSpPr txBox="1">
              <a:spLocks noChangeArrowheads="1"/>
            </p:cNvSpPr>
            <p:nvPr/>
          </p:nvSpPr>
          <p:spPr bwMode="auto">
            <a:xfrm>
              <a:off x="230903" y="481456"/>
              <a:ext cx="492443" cy="316056"/>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発災</a:t>
              </a:r>
            </a:p>
          </p:txBody>
        </p:sp>
        <p:sp>
          <p:nvSpPr>
            <p:cNvPr id="7173" name="Text Box 6"/>
            <p:cNvSpPr txBox="1">
              <a:spLocks noChangeArrowheads="1"/>
            </p:cNvSpPr>
            <p:nvPr/>
          </p:nvSpPr>
          <p:spPr bwMode="auto">
            <a:xfrm>
              <a:off x="1257996" y="482563"/>
              <a:ext cx="444352" cy="316056"/>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３日</a:t>
              </a:r>
            </a:p>
          </p:txBody>
        </p:sp>
        <p:sp>
          <p:nvSpPr>
            <p:cNvPr id="7174" name="Text Box 7"/>
            <p:cNvSpPr txBox="1">
              <a:spLocks noChangeArrowheads="1"/>
            </p:cNvSpPr>
            <p:nvPr/>
          </p:nvSpPr>
          <p:spPr bwMode="auto">
            <a:xfrm>
              <a:off x="2877246" y="482563"/>
              <a:ext cx="444352" cy="316056"/>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１週</a:t>
              </a:r>
            </a:p>
          </p:txBody>
        </p:sp>
        <p:sp>
          <p:nvSpPr>
            <p:cNvPr id="7175" name="Text Box 8"/>
            <p:cNvSpPr txBox="1">
              <a:spLocks noChangeArrowheads="1"/>
            </p:cNvSpPr>
            <p:nvPr/>
          </p:nvSpPr>
          <p:spPr bwMode="auto">
            <a:xfrm>
              <a:off x="4533008" y="482563"/>
              <a:ext cx="444352" cy="316056"/>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２週</a:t>
              </a:r>
            </a:p>
          </p:txBody>
        </p:sp>
        <p:sp>
          <p:nvSpPr>
            <p:cNvPr id="7176" name="Text Box 9"/>
            <p:cNvSpPr txBox="1">
              <a:spLocks noChangeArrowheads="1"/>
            </p:cNvSpPr>
            <p:nvPr/>
          </p:nvSpPr>
          <p:spPr bwMode="auto">
            <a:xfrm>
              <a:off x="6142733" y="482563"/>
              <a:ext cx="598241" cy="316056"/>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１か月</a:t>
              </a:r>
            </a:p>
          </p:txBody>
        </p:sp>
        <p:sp>
          <p:nvSpPr>
            <p:cNvPr id="7179" name="テキスト ボックス 35"/>
            <p:cNvSpPr txBox="1">
              <a:spLocks noChangeArrowheads="1"/>
            </p:cNvSpPr>
            <p:nvPr/>
          </p:nvSpPr>
          <p:spPr bwMode="auto">
            <a:xfrm>
              <a:off x="477125" y="888108"/>
              <a:ext cx="1115082" cy="592732"/>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救命救急</a:t>
              </a:r>
              <a:endParaRPr kumimoji="1" lang="en-US" altLang="ja-JP" sz="1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外傷治療</a:t>
              </a:r>
            </a:p>
          </p:txBody>
        </p:sp>
        <p:sp>
          <p:nvSpPr>
            <p:cNvPr id="7180" name="テキスト ボックス 37"/>
            <p:cNvSpPr txBox="1">
              <a:spLocks noChangeArrowheads="1"/>
            </p:cNvSpPr>
            <p:nvPr/>
          </p:nvSpPr>
          <p:spPr bwMode="auto">
            <a:xfrm>
              <a:off x="747538" y="1546398"/>
              <a:ext cx="864096" cy="316056"/>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透析等</a:t>
              </a:r>
            </a:p>
          </p:txBody>
        </p:sp>
        <p:sp>
          <p:nvSpPr>
            <p:cNvPr id="7182" name="テキスト ボックス 40"/>
            <p:cNvSpPr txBox="1">
              <a:spLocks noChangeArrowheads="1"/>
            </p:cNvSpPr>
            <p:nvPr/>
          </p:nvSpPr>
          <p:spPr bwMode="auto">
            <a:xfrm>
              <a:off x="1659664" y="1283398"/>
              <a:ext cx="7016720" cy="59699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t>
              </a:r>
              <a:r>
                <a:rPr kumimoji="1" lang="ja-JP" altLang="en-US" sz="1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避難所等での保健衛生対策　</a:t>
              </a:r>
              <a:r>
                <a:rPr kumimoji="1" lang="ja-JP" altLang="en-US" sz="11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（感染症、深部静脈血栓症、生活不活発病等の二次健康被害の予防等）</a:t>
              </a:r>
              <a:endParaRPr kumimoji="1" lang="en-US" altLang="ja-JP" sz="11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（保健予防対策＋生活環境衛生対策）</a:t>
              </a:r>
              <a:r>
                <a:rPr kumimoji="1" lang="ja-JP" altLang="en-US" sz="105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t>
              </a:r>
              <a:endParaRPr kumimoji="1" lang="en-US" altLang="ja-JP" sz="105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7183" name="テキスト ボックス 41"/>
            <p:cNvSpPr txBox="1">
              <a:spLocks noChangeArrowheads="1"/>
            </p:cNvSpPr>
            <p:nvPr/>
          </p:nvSpPr>
          <p:spPr bwMode="auto">
            <a:xfrm>
              <a:off x="1660682" y="888108"/>
              <a:ext cx="7014684" cy="351173"/>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t>
              </a:r>
              <a:r>
                <a:rPr kumimoji="1" lang="ja-JP" altLang="en-US" sz="1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慢性疾患の治療の継続　　　　　→　　　通常の保険診療への移行</a:t>
              </a:r>
            </a:p>
          </p:txBody>
        </p:sp>
        <p:sp>
          <p:nvSpPr>
            <p:cNvPr id="7184" name="テキスト ボックス 42"/>
            <p:cNvSpPr txBox="1">
              <a:spLocks noChangeArrowheads="1"/>
            </p:cNvSpPr>
            <p:nvPr/>
          </p:nvSpPr>
          <p:spPr bwMode="auto">
            <a:xfrm>
              <a:off x="3069332" y="2286138"/>
              <a:ext cx="5605016" cy="316056"/>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t>
              </a: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メンタル面の予防とケア（被災者、職員、支援者）</a:t>
              </a:r>
              <a:endParaRPr kumimoji="1" lang="ja-JP" altLang="en-US" sz="105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7186" name="テキスト ボックス 44"/>
            <p:cNvSpPr txBox="1">
              <a:spLocks noChangeArrowheads="1"/>
            </p:cNvSpPr>
            <p:nvPr/>
          </p:nvSpPr>
          <p:spPr bwMode="auto">
            <a:xfrm>
              <a:off x="2251791" y="1943128"/>
              <a:ext cx="6422557" cy="316056"/>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t>
              </a: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在宅被災者への健康支援（医療、保健衛生）</a:t>
              </a:r>
            </a:p>
          </p:txBody>
        </p:sp>
        <p:sp>
          <p:nvSpPr>
            <p:cNvPr id="7189" name="Text Box 9"/>
            <p:cNvSpPr txBox="1">
              <a:spLocks noChangeArrowheads="1"/>
            </p:cNvSpPr>
            <p:nvPr/>
          </p:nvSpPr>
          <p:spPr bwMode="auto">
            <a:xfrm>
              <a:off x="8066783" y="482563"/>
              <a:ext cx="598241" cy="316056"/>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３か月</a:t>
              </a:r>
            </a:p>
          </p:txBody>
        </p:sp>
        <p:cxnSp>
          <p:nvCxnSpPr>
            <p:cNvPr id="50" name="直線矢印コネクタ 49"/>
            <p:cNvCxnSpPr/>
            <p:nvPr/>
          </p:nvCxnSpPr>
          <p:spPr>
            <a:xfrm>
              <a:off x="220287" y="794619"/>
              <a:ext cx="8686800" cy="1108"/>
            </a:xfrm>
            <a:prstGeom prst="straightConnector1">
              <a:avLst/>
            </a:prstGeom>
            <a:ln w="57150">
              <a:solidFill>
                <a:srgbClr val="0033C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185" name="テキスト ボックス 43"/>
            <p:cNvSpPr txBox="1">
              <a:spLocks noChangeArrowheads="1"/>
            </p:cNvSpPr>
            <p:nvPr/>
          </p:nvSpPr>
          <p:spPr bwMode="auto">
            <a:xfrm>
              <a:off x="6191992" y="1637382"/>
              <a:ext cx="1140438" cy="298497"/>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避難所再編</a:t>
              </a:r>
            </a:p>
          </p:txBody>
        </p:sp>
        <p:sp>
          <p:nvSpPr>
            <p:cNvPr id="7181" name="テキスト ボックス 39"/>
            <p:cNvSpPr txBox="1">
              <a:spLocks noChangeArrowheads="1"/>
            </p:cNvSpPr>
            <p:nvPr/>
          </p:nvSpPr>
          <p:spPr bwMode="auto">
            <a:xfrm>
              <a:off x="7332430" y="1635344"/>
              <a:ext cx="1295925" cy="289718"/>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仮設住宅への移転</a:t>
              </a:r>
            </a:p>
          </p:txBody>
        </p:sp>
      </p:grpSp>
      <p:sp>
        <p:nvSpPr>
          <p:cNvPr id="3" name="矢印: 五方向 2">
            <a:extLst>
              <a:ext uri="{FF2B5EF4-FFF2-40B4-BE49-F238E27FC236}">
                <a16:creationId xmlns:a16="http://schemas.microsoft.com/office/drawing/2014/main" id="{7CF27C55-C0B7-4678-88D6-CD282FD567A5}"/>
              </a:ext>
            </a:extLst>
          </p:cNvPr>
          <p:cNvSpPr/>
          <p:nvPr/>
        </p:nvSpPr>
        <p:spPr>
          <a:xfrm>
            <a:off x="5591944" y="5201594"/>
            <a:ext cx="4723599" cy="257772"/>
          </a:xfrm>
          <a:prstGeom prst="homePlate">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医療提供体制の再開・復旧に向けたロードマップ</a:t>
            </a:r>
          </a:p>
        </p:txBody>
      </p:sp>
      <p:sp>
        <p:nvSpPr>
          <p:cNvPr id="43" name="矢印: 五方向 42">
            <a:extLst>
              <a:ext uri="{FF2B5EF4-FFF2-40B4-BE49-F238E27FC236}">
                <a16:creationId xmlns:a16="http://schemas.microsoft.com/office/drawing/2014/main" id="{9AFA2110-9EC3-4587-A737-5652AE00DC38}"/>
              </a:ext>
            </a:extLst>
          </p:cNvPr>
          <p:cNvSpPr/>
          <p:nvPr/>
        </p:nvSpPr>
        <p:spPr>
          <a:xfrm>
            <a:off x="6384033" y="5493251"/>
            <a:ext cx="5177752" cy="234788"/>
          </a:xfrm>
          <a:prstGeom prst="homePlate">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通常保健業務の再開・復旧に向けたロードマップ</a:t>
            </a:r>
          </a:p>
        </p:txBody>
      </p:sp>
      <p:sp>
        <p:nvSpPr>
          <p:cNvPr id="44" name="矢印: 五方向 43">
            <a:extLst>
              <a:ext uri="{FF2B5EF4-FFF2-40B4-BE49-F238E27FC236}">
                <a16:creationId xmlns:a16="http://schemas.microsoft.com/office/drawing/2014/main" id="{92AFEA89-CCB4-485A-AC6C-11E9D15FA540}"/>
              </a:ext>
            </a:extLst>
          </p:cNvPr>
          <p:cNvSpPr/>
          <p:nvPr/>
        </p:nvSpPr>
        <p:spPr>
          <a:xfrm>
            <a:off x="2854272" y="6455862"/>
            <a:ext cx="8707512" cy="271677"/>
          </a:xfrm>
          <a:prstGeom prst="homePlate">
            <a:avLst/>
          </a:prstGeom>
          <a:solidFill>
            <a:schemeClr val="accent4">
              <a:lumMod val="20000"/>
              <a:lumOff val="80000"/>
            </a:schemeClr>
          </a:solidFill>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被災都道府県等の職員の安全確保及び健康チェックと休養等に関する助言</a:t>
            </a:r>
          </a:p>
        </p:txBody>
      </p:sp>
      <p:sp>
        <p:nvSpPr>
          <p:cNvPr id="46" name="矢印: 五方向 45">
            <a:extLst>
              <a:ext uri="{FF2B5EF4-FFF2-40B4-BE49-F238E27FC236}">
                <a16:creationId xmlns:a16="http://schemas.microsoft.com/office/drawing/2014/main" id="{A7F749DC-3E17-4D1B-BBFD-30BBE36FB617}"/>
              </a:ext>
            </a:extLst>
          </p:cNvPr>
          <p:cNvSpPr/>
          <p:nvPr/>
        </p:nvSpPr>
        <p:spPr>
          <a:xfrm>
            <a:off x="2193936" y="2540157"/>
            <a:ext cx="1774667" cy="501825"/>
          </a:xfrm>
          <a:prstGeom prst="homePlate">
            <a:avLst>
              <a:gd name="adj" fmla="val 20940"/>
            </a:avLst>
          </a:prstGeom>
          <a:solidFill>
            <a:srgbClr val="FFCCFF"/>
          </a:solidFill>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組織立ち上げ</a:t>
            </a:r>
            <a:endParaRPr kumimoji="1" lang="en-US" altLang="ja-JP" sz="105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情報伝達共有ライン構築</a:t>
            </a:r>
            <a:endParaRPr kumimoji="1" lang="en-US" altLang="ja-JP" sz="105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会議体の設置</a:t>
            </a:r>
            <a:endParaRPr kumimoji="1" lang="en-US" altLang="ja-JP" sz="105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51" name="矢印: 五方向 50">
            <a:extLst>
              <a:ext uri="{FF2B5EF4-FFF2-40B4-BE49-F238E27FC236}">
                <a16:creationId xmlns:a16="http://schemas.microsoft.com/office/drawing/2014/main" id="{5876E5E9-DCDC-49C1-9A7D-83178A8EFA44}"/>
              </a:ext>
            </a:extLst>
          </p:cNvPr>
          <p:cNvSpPr/>
          <p:nvPr/>
        </p:nvSpPr>
        <p:spPr>
          <a:xfrm>
            <a:off x="2854272" y="6167734"/>
            <a:ext cx="8707512" cy="271677"/>
          </a:xfrm>
          <a:prstGeom prst="homePlate">
            <a:avLst/>
          </a:prstGeom>
          <a:solidFill>
            <a:schemeClr val="accent3">
              <a:lumMod val="40000"/>
              <a:lumOff val="60000"/>
            </a:schemeClr>
          </a:solidFill>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メディア対応の補助、来訪者等への渉外、現地ニーズと乖離のある支援者への窓口対応</a:t>
            </a:r>
          </a:p>
        </p:txBody>
      </p:sp>
      <p:sp>
        <p:nvSpPr>
          <p:cNvPr id="54" name="矢印: 五方向 53">
            <a:extLst>
              <a:ext uri="{FF2B5EF4-FFF2-40B4-BE49-F238E27FC236}">
                <a16:creationId xmlns:a16="http://schemas.microsoft.com/office/drawing/2014/main" id="{B9387976-0B79-453A-8C24-46F480BEB557}"/>
              </a:ext>
            </a:extLst>
          </p:cNvPr>
          <p:cNvSpPr/>
          <p:nvPr/>
        </p:nvSpPr>
        <p:spPr>
          <a:xfrm>
            <a:off x="2841947" y="5821774"/>
            <a:ext cx="8719837" cy="298651"/>
          </a:xfrm>
          <a:prstGeom prst="homePlate">
            <a:avLst/>
          </a:prstGeom>
          <a:solidFill>
            <a:schemeClr val="accent3">
              <a:lumMod val="40000"/>
              <a:lumOff val="60000"/>
            </a:schemeClr>
          </a:solidFill>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保健医療調整本部等への報告と不足する人的・物的資源の要請、専門機関への支援要請</a:t>
            </a:r>
          </a:p>
        </p:txBody>
      </p:sp>
      <p:grpSp>
        <p:nvGrpSpPr>
          <p:cNvPr id="9" name="グループ化 8">
            <a:extLst>
              <a:ext uri="{FF2B5EF4-FFF2-40B4-BE49-F238E27FC236}">
                <a16:creationId xmlns:a16="http://schemas.microsoft.com/office/drawing/2014/main" id="{ACD9C768-2625-4971-BB8C-F17CA8265360}"/>
              </a:ext>
            </a:extLst>
          </p:cNvPr>
          <p:cNvGrpSpPr/>
          <p:nvPr/>
        </p:nvGrpSpPr>
        <p:grpSpPr>
          <a:xfrm>
            <a:off x="2779969" y="3481491"/>
            <a:ext cx="8792584" cy="1522336"/>
            <a:chOff x="1272120" y="4294691"/>
            <a:chExt cx="7492031" cy="1522336"/>
          </a:xfrm>
        </p:grpSpPr>
        <p:sp>
          <p:nvSpPr>
            <p:cNvPr id="45" name="矢印: 五方向 44">
              <a:extLst>
                <a:ext uri="{FF2B5EF4-FFF2-40B4-BE49-F238E27FC236}">
                  <a16:creationId xmlns:a16="http://schemas.microsoft.com/office/drawing/2014/main" id="{5EFF9E0F-9798-41E6-8A44-475E86C9742D}"/>
                </a:ext>
              </a:extLst>
            </p:cNvPr>
            <p:cNvSpPr/>
            <p:nvPr/>
          </p:nvSpPr>
          <p:spPr>
            <a:xfrm>
              <a:off x="1293618" y="4294691"/>
              <a:ext cx="7470533" cy="245278"/>
            </a:xfrm>
            <a:prstGeom prst="homePlate">
              <a:avLst/>
            </a:prstGeom>
            <a:solidFill>
              <a:schemeClr val="accent1">
                <a:lumMod val="20000"/>
                <a:lumOff val="80000"/>
              </a:schemeClr>
            </a:solidFill>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その他医療等支援チームの受援調整（受付、名簿とシフト管理表の作成、オリエンテーション等）</a:t>
              </a:r>
              <a:endParaRPr kumimoji="1" lang="en-US" altLang="ja-JP" sz="1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52" name="矢印: 五方向 51">
              <a:extLst>
                <a:ext uri="{FF2B5EF4-FFF2-40B4-BE49-F238E27FC236}">
                  <a16:creationId xmlns:a16="http://schemas.microsoft.com/office/drawing/2014/main" id="{8FB0A758-D0C1-48B1-95E5-0FAA102E7CCB}"/>
                </a:ext>
              </a:extLst>
            </p:cNvPr>
            <p:cNvSpPr/>
            <p:nvPr/>
          </p:nvSpPr>
          <p:spPr>
            <a:xfrm>
              <a:off x="1272120" y="5178953"/>
              <a:ext cx="7482856" cy="302909"/>
            </a:xfrm>
            <a:prstGeom prst="homePlate">
              <a:avLst/>
            </a:prstGeom>
            <a:solidFill>
              <a:schemeClr val="accent6">
                <a:lumMod val="20000"/>
                <a:lumOff val="80000"/>
              </a:schemeClr>
            </a:solidFill>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収集情報の整理、分析評価と全体を俯瞰した優先課題の抽出と資源最適配分等の企画立案</a:t>
              </a:r>
            </a:p>
          </p:txBody>
        </p:sp>
        <p:sp>
          <p:nvSpPr>
            <p:cNvPr id="53" name="矢印: 五方向 52">
              <a:extLst>
                <a:ext uri="{FF2B5EF4-FFF2-40B4-BE49-F238E27FC236}">
                  <a16:creationId xmlns:a16="http://schemas.microsoft.com/office/drawing/2014/main" id="{05734530-3819-4D20-8C62-F437889ACA07}"/>
                </a:ext>
              </a:extLst>
            </p:cNvPr>
            <p:cNvSpPr/>
            <p:nvPr/>
          </p:nvSpPr>
          <p:spPr>
            <a:xfrm>
              <a:off x="1279074" y="5545349"/>
              <a:ext cx="7482856" cy="271678"/>
            </a:xfrm>
            <a:prstGeom prst="homePlate">
              <a:avLst/>
            </a:prstGeom>
            <a:solidFill>
              <a:schemeClr val="accent6">
                <a:lumMod val="20000"/>
                <a:lumOff val="80000"/>
              </a:schemeClr>
            </a:solidFill>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対策会議等による統合指揮調整（会議の企画運営、資料作成、会議運営、会議録作成等）</a:t>
              </a:r>
            </a:p>
          </p:txBody>
        </p:sp>
        <p:cxnSp>
          <p:nvCxnSpPr>
            <p:cNvPr id="7" name="直線矢印コネクタ 6">
              <a:extLst>
                <a:ext uri="{FF2B5EF4-FFF2-40B4-BE49-F238E27FC236}">
                  <a16:creationId xmlns:a16="http://schemas.microsoft.com/office/drawing/2014/main" id="{9B8BDD6B-020A-4D46-8625-ABC63DE19F3F}"/>
                </a:ext>
              </a:extLst>
            </p:cNvPr>
            <p:cNvCxnSpPr>
              <a:cxnSpLocks/>
            </p:cNvCxnSpPr>
            <p:nvPr/>
          </p:nvCxnSpPr>
          <p:spPr>
            <a:xfrm>
              <a:off x="3327728" y="4627295"/>
              <a:ext cx="0" cy="194979"/>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59" name="直線矢印コネクタ 58">
              <a:extLst>
                <a:ext uri="{FF2B5EF4-FFF2-40B4-BE49-F238E27FC236}">
                  <a16:creationId xmlns:a16="http://schemas.microsoft.com/office/drawing/2014/main" id="{0C550B4D-BCE8-40B7-BA6A-D44E281FC4E7}"/>
                </a:ext>
              </a:extLst>
            </p:cNvPr>
            <p:cNvCxnSpPr>
              <a:cxnSpLocks/>
            </p:cNvCxnSpPr>
            <p:nvPr/>
          </p:nvCxnSpPr>
          <p:spPr>
            <a:xfrm>
              <a:off x="5059103" y="4605257"/>
              <a:ext cx="0" cy="207857"/>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60" name="直線矢印コネクタ 59">
              <a:extLst>
                <a:ext uri="{FF2B5EF4-FFF2-40B4-BE49-F238E27FC236}">
                  <a16:creationId xmlns:a16="http://schemas.microsoft.com/office/drawing/2014/main" id="{4B22592A-A945-4A6E-B374-91F840E8AE78}"/>
                </a:ext>
              </a:extLst>
            </p:cNvPr>
            <p:cNvCxnSpPr>
              <a:cxnSpLocks/>
            </p:cNvCxnSpPr>
            <p:nvPr/>
          </p:nvCxnSpPr>
          <p:spPr>
            <a:xfrm>
              <a:off x="7006572" y="4605257"/>
              <a:ext cx="0" cy="207857"/>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grpSp>
      <p:sp>
        <p:nvSpPr>
          <p:cNvPr id="12" name="テキスト ボックス 11">
            <a:extLst>
              <a:ext uri="{FF2B5EF4-FFF2-40B4-BE49-F238E27FC236}">
                <a16:creationId xmlns:a16="http://schemas.microsoft.com/office/drawing/2014/main" id="{9D160730-8565-4985-B231-D051EA6FF186}"/>
              </a:ext>
            </a:extLst>
          </p:cNvPr>
          <p:cNvSpPr txBox="1"/>
          <p:nvPr/>
        </p:nvSpPr>
        <p:spPr>
          <a:xfrm>
            <a:off x="522384" y="3330292"/>
            <a:ext cx="124053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受援調整</a:t>
            </a:r>
          </a:p>
        </p:txBody>
      </p:sp>
      <p:sp>
        <p:nvSpPr>
          <p:cNvPr id="74" name="テキスト ボックス 73">
            <a:extLst>
              <a:ext uri="{FF2B5EF4-FFF2-40B4-BE49-F238E27FC236}">
                <a16:creationId xmlns:a16="http://schemas.microsoft.com/office/drawing/2014/main" id="{8AB12E32-72FE-4E16-8F90-146228D21A91}"/>
              </a:ext>
            </a:extLst>
          </p:cNvPr>
          <p:cNvSpPr txBox="1"/>
          <p:nvPr/>
        </p:nvSpPr>
        <p:spPr>
          <a:xfrm>
            <a:off x="522384" y="4028408"/>
            <a:ext cx="2326982"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情報収集伝達</a:t>
            </a:r>
            <a:endParaRPr kumimoji="1" lang="en-US" altLang="ja-JP" sz="20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情報整理</a:t>
            </a:r>
            <a:endParaRPr kumimoji="1" lang="en-US" altLang="ja-JP" sz="20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統合指揮調整</a:t>
            </a:r>
          </a:p>
        </p:txBody>
      </p:sp>
      <p:sp>
        <p:nvSpPr>
          <p:cNvPr id="75" name="テキスト ボックス 74">
            <a:extLst>
              <a:ext uri="{FF2B5EF4-FFF2-40B4-BE49-F238E27FC236}">
                <a16:creationId xmlns:a16="http://schemas.microsoft.com/office/drawing/2014/main" id="{8DACEC2C-9B8F-40A9-8C41-FE0AF23D9D12}"/>
              </a:ext>
            </a:extLst>
          </p:cNvPr>
          <p:cNvSpPr txBox="1"/>
          <p:nvPr/>
        </p:nvSpPr>
        <p:spPr>
          <a:xfrm>
            <a:off x="501890" y="5082711"/>
            <a:ext cx="218365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次ﾌｪｰｽﾞを見通した対策企画立案</a:t>
            </a:r>
          </a:p>
        </p:txBody>
      </p:sp>
      <p:sp>
        <p:nvSpPr>
          <p:cNvPr id="76" name="テキスト ボックス 75">
            <a:extLst>
              <a:ext uri="{FF2B5EF4-FFF2-40B4-BE49-F238E27FC236}">
                <a16:creationId xmlns:a16="http://schemas.microsoft.com/office/drawing/2014/main" id="{AE8AA1F4-F54E-4724-BC0F-E2868F05FCA0}"/>
              </a:ext>
            </a:extLst>
          </p:cNvPr>
          <p:cNvSpPr txBox="1"/>
          <p:nvPr/>
        </p:nvSpPr>
        <p:spPr>
          <a:xfrm>
            <a:off x="522384" y="5751094"/>
            <a:ext cx="124053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後方支援</a:t>
            </a:r>
          </a:p>
        </p:txBody>
      </p:sp>
      <p:sp>
        <p:nvSpPr>
          <p:cNvPr id="77" name="テキスト ボックス 76">
            <a:extLst>
              <a:ext uri="{FF2B5EF4-FFF2-40B4-BE49-F238E27FC236}">
                <a16:creationId xmlns:a16="http://schemas.microsoft.com/office/drawing/2014/main" id="{31B4C78E-0926-44C5-A9BE-FE557955739D}"/>
              </a:ext>
            </a:extLst>
          </p:cNvPr>
          <p:cNvSpPr txBox="1"/>
          <p:nvPr/>
        </p:nvSpPr>
        <p:spPr>
          <a:xfrm>
            <a:off x="522384" y="6147502"/>
            <a:ext cx="208247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広報・渉外</a:t>
            </a:r>
            <a:endParaRPr kumimoji="1" lang="en-US" altLang="ja-JP" sz="20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職員健康安全</a:t>
            </a:r>
          </a:p>
        </p:txBody>
      </p:sp>
      <p:sp>
        <p:nvSpPr>
          <p:cNvPr id="78" name="テキスト ボックス 77">
            <a:extLst>
              <a:ext uri="{FF2B5EF4-FFF2-40B4-BE49-F238E27FC236}">
                <a16:creationId xmlns:a16="http://schemas.microsoft.com/office/drawing/2014/main" id="{6AA7341D-728A-47CF-A71D-AF50BF781B05}"/>
              </a:ext>
            </a:extLst>
          </p:cNvPr>
          <p:cNvSpPr txBox="1"/>
          <p:nvPr/>
        </p:nvSpPr>
        <p:spPr>
          <a:xfrm>
            <a:off x="522384" y="2652888"/>
            <a:ext cx="124053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指揮調整</a:t>
            </a:r>
          </a:p>
        </p:txBody>
      </p:sp>
      <p:sp>
        <p:nvSpPr>
          <p:cNvPr id="13" name="正方形/長方形 12">
            <a:extLst>
              <a:ext uri="{FF2B5EF4-FFF2-40B4-BE49-F238E27FC236}">
                <a16:creationId xmlns:a16="http://schemas.microsoft.com/office/drawing/2014/main" id="{F68236F4-1E27-479C-AA62-D63968365B30}"/>
              </a:ext>
            </a:extLst>
          </p:cNvPr>
          <p:cNvSpPr/>
          <p:nvPr/>
        </p:nvSpPr>
        <p:spPr>
          <a:xfrm>
            <a:off x="2706034" y="3043434"/>
            <a:ext cx="8951644" cy="78905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80" name="正方形/長方形 79">
            <a:extLst>
              <a:ext uri="{FF2B5EF4-FFF2-40B4-BE49-F238E27FC236}">
                <a16:creationId xmlns:a16="http://schemas.microsoft.com/office/drawing/2014/main" id="{DA921804-D1D7-4470-AE84-9E35C218EB57}"/>
              </a:ext>
            </a:extLst>
          </p:cNvPr>
          <p:cNvSpPr/>
          <p:nvPr/>
        </p:nvSpPr>
        <p:spPr>
          <a:xfrm>
            <a:off x="2717969" y="3926222"/>
            <a:ext cx="8951645" cy="11457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47" name="テキスト ボックス 46">
            <a:extLst>
              <a:ext uri="{FF2B5EF4-FFF2-40B4-BE49-F238E27FC236}">
                <a16:creationId xmlns:a16="http://schemas.microsoft.com/office/drawing/2014/main" id="{7C7E9461-9ADD-4D0D-ADE6-52547FB9AD43}"/>
              </a:ext>
            </a:extLst>
          </p:cNvPr>
          <p:cNvSpPr txBox="1"/>
          <p:nvPr/>
        </p:nvSpPr>
        <p:spPr>
          <a:xfrm>
            <a:off x="522384" y="1421346"/>
            <a:ext cx="1387994" cy="400110"/>
          </a:xfrm>
          <a:prstGeom prst="rect">
            <a:avLst/>
          </a:prstGeom>
          <a:noFill/>
        </p:spPr>
        <p:txBody>
          <a:bodyPr vert="horz"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対　　策</a:t>
            </a:r>
          </a:p>
        </p:txBody>
      </p:sp>
    </p:spTree>
    <p:extLst>
      <p:ext uri="{BB962C8B-B14F-4D97-AF65-F5344CB8AC3E}">
        <p14:creationId xmlns:p14="http://schemas.microsoft.com/office/powerpoint/2010/main" val="273012384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D887432E-971D-4543-BD25-38D22D6B4CB5}"/>
              </a:ext>
            </a:extLst>
          </p:cNvPr>
          <p:cNvSpPr txBox="1"/>
          <p:nvPr/>
        </p:nvSpPr>
        <p:spPr>
          <a:xfrm>
            <a:off x="2491739" y="336562"/>
            <a:ext cx="6539719" cy="523220"/>
          </a:xfrm>
          <a:prstGeom prst="rect">
            <a:avLst/>
          </a:prstGeom>
          <a:noFill/>
          <a:ln w="15875">
            <a:solidFill>
              <a:schemeClr val="accent1">
                <a:shade val="50000"/>
              </a:schemeClr>
            </a:solidFill>
          </a:ln>
        </p:spPr>
        <p:txBody>
          <a:bodyPr wrap="square" rtlCol="0">
            <a:spAutoFit/>
          </a:bodyPr>
          <a:lstStyle/>
          <a:p>
            <a:r>
              <a:rPr lang="en-US" altLang="ja-JP" sz="2800" dirty="0">
                <a:latin typeface="ＭＳ ゴシック" panose="020B0609070205080204" pitchFamily="49" charset="-128"/>
                <a:ea typeface="ＭＳ ゴシック" panose="020B0609070205080204" pitchFamily="49" charset="-128"/>
              </a:rPr>
              <a:t>Ⅳ</a:t>
            </a:r>
            <a:r>
              <a:rPr lang="ja-JP" altLang="en-US" sz="2800" dirty="0">
                <a:latin typeface="ＭＳ ゴシック" panose="020B0609070205080204" pitchFamily="49" charset="-128"/>
                <a:ea typeface="ＭＳ ゴシック" panose="020B0609070205080204" pitchFamily="49" charset="-128"/>
              </a:rPr>
              <a:t>　災害を想定した保健活動の在り方</a:t>
            </a:r>
            <a:endParaRPr kumimoji="1" lang="ja-JP" altLang="en-US" sz="2800" dirty="0">
              <a:latin typeface="ＭＳ ゴシック" panose="020B0609070205080204" pitchFamily="49" charset="-128"/>
              <a:ea typeface="ＭＳ ゴシック" panose="020B0609070205080204" pitchFamily="49" charset="-128"/>
            </a:endParaRPr>
          </a:p>
        </p:txBody>
      </p:sp>
      <p:sp>
        <p:nvSpPr>
          <p:cNvPr id="2" name="テキスト ボックス 1"/>
          <p:cNvSpPr txBox="1"/>
          <p:nvPr/>
        </p:nvSpPr>
        <p:spPr>
          <a:xfrm>
            <a:off x="506438" y="1291214"/>
            <a:ext cx="11125535" cy="5016758"/>
          </a:xfrm>
          <a:prstGeom prst="rect">
            <a:avLst/>
          </a:prstGeom>
          <a:noFill/>
        </p:spPr>
        <p:txBody>
          <a:bodyPr wrap="square" rtlCol="0">
            <a:spAutoFit/>
          </a:bodyPr>
          <a:lstStyle/>
          <a:p>
            <a:r>
              <a:rPr kumimoji="1" lang="ja-JP" altLang="en-US" sz="2000" dirty="0">
                <a:latin typeface="ＭＳ ゴシック" panose="020B0609070205080204" pitchFamily="49" charset="-128"/>
                <a:ea typeface="ＭＳ ゴシック" panose="020B0609070205080204" pitchFamily="49" charset="-128"/>
              </a:rPr>
              <a:t>■ 平時から所属自治体の防災担当部署と連携し、準備状況を確認しながら、計画的に準備を進</a:t>
            </a:r>
            <a:endParaRPr kumimoji="1" lang="en-US" altLang="ja-JP" sz="2000" dirty="0">
              <a:latin typeface="ＭＳ ゴシック" panose="020B0609070205080204" pitchFamily="49" charset="-128"/>
              <a:ea typeface="ＭＳ ゴシック" panose="020B0609070205080204" pitchFamily="49" charset="-128"/>
            </a:endParaRPr>
          </a:p>
          <a:p>
            <a:r>
              <a:rPr lang="en-US" altLang="ja-JP" sz="2000" dirty="0">
                <a:latin typeface="ＭＳ ゴシック" panose="020B0609070205080204" pitchFamily="49" charset="-128"/>
                <a:ea typeface="ＭＳ ゴシック" panose="020B0609070205080204" pitchFamily="49" charset="-128"/>
              </a:rPr>
              <a:t>  </a:t>
            </a:r>
            <a:r>
              <a:rPr kumimoji="1" lang="ja-JP" altLang="en-US" sz="2000" dirty="0" err="1">
                <a:latin typeface="ＭＳ ゴシック" panose="020B0609070205080204" pitchFamily="49" charset="-128"/>
                <a:ea typeface="ＭＳ ゴシック" panose="020B0609070205080204" pitchFamily="49" charset="-128"/>
              </a:rPr>
              <a:t>めて</a:t>
            </a:r>
            <a:r>
              <a:rPr kumimoji="1" lang="ja-JP" altLang="en-US" sz="2000" dirty="0">
                <a:latin typeface="ＭＳ ゴシック" panose="020B0609070205080204" pitchFamily="49" charset="-128"/>
                <a:ea typeface="ＭＳ ゴシック" panose="020B0609070205080204" pitchFamily="49" charset="-128"/>
              </a:rPr>
              <a:t>いくことが必要である。</a:t>
            </a:r>
            <a:endParaRPr kumimoji="1" lang="en-US" altLang="ja-JP" sz="2000" dirty="0">
              <a:latin typeface="ＭＳ ゴシック" panose="020B0609070205080204" pitchFamily="49" charset="-128"/>
              <a:ea typeface="ＭＳ ゴシック" panose="020B0609070205080204" pitchFamily="49" charset="-128"/>
            </a:endParaRPr>
          </a:p>
          <a:p>
            <a:r>
              <a:rPr lang="en-US" altLang="ja-JP" sz="2000" dirty="0">
                <a:latin typeface="ＭＳ ゴシック" panose="020B0609070205080204" pitchFamily="49" charset="-128"/>
                <a:ea typeface="ＭＳ ゴシック" panose="020B0609070205080204" pitchFamily="49" charset="-128"/>
              </a:rPr>
              <a:t>    </a:t>
            </a:r>
            <a:r>
              <a:rPr kumimoji="1" lang="ja-JP" altLang="en-US" sz="2000" dirty="0">
                <a:latin typeface="ＭＳ ゴシック" panose="020B0609070205080204" pitchFamily="49" charset="-128"/>
                <a:ea typeface="ＭＳ ゴシック" panose="020B0609070205080204" pitchFamily="49" charset="-128"/>
              </a:rPr>
              <a:t>→　</a:t>
            </a:r>
            <a:r>
              <a:rPr kumimoji="1" lang="ja-JP" altLang="en-US" sz="2000" b="1" u="sng" dirty="0">
                <a:solidFill>
                  <a:srgbClr val="FF0000"/>
                </a:solidFill>
                <a:latin typeface="ＭＳ ゴシック" panose="020B0609070205080204" pitchFamily="49" charset="-128"/>
                <a:ea typeface="ＭＳ ゴシック" panose="020B0609070205080204" pitchFamily="49" charset="-128"/>
              </a:rPr>
              <a:t>マニュアル</a:t>
            </a:r>
            <a:r>
              <a:rPr kumimoji="1" lang="en-US" altLang="ja-JP" sz="2000" b="1" u="sng" dirty="0">
                <a:solidFill>
                  <a:srgbClr val="FF0000"/>
                </a:solidFill>
                <a:latin typeface="ＭＳ ゴシック" panose="020B0609070205080204" pitchFamily="49" charset="-128"/>
                <a:ea typeface="ＭＳ ゴシック" panose="020B0609070205080204" pitchFamily="49" charset="-128"/>
              </a:rPr>
              <a:t>p118</a:t>
            </a:r>
            <a:r>
              <a:rPr kumimoji="1" lang="ja-JP" altLang="en-US" sz="2000" b="1" u="sng" dirty="0">
                <a:solidFill>
                  <a:srgbClr val="FF0000"/>
                </a:solidFill>
                <a:latin typeface="ＭＳ ゴシック" panose="020B0609070205080204" pitchFamily="49" charset="-128"/>
                <a:ea typeface="ＭＳ ゴシック" panose="020B0609070205080204" pitchFamily="49" charset="-128"/>
              </a:rPr>
              <a:t>「保健活動に関する災害準備</a:t>
            </a:r>
            <a:r>
              <a:rPr kumimoji="1" lang="en-US" altLang="ja-JP" sz="2000" b="1" u="sng" dirty="0">
                <a:solidFill>
                  <a:srgbClr val="FF0000"/>
                </a:solidFill>
                <a:latin typeface="ＭＳ ゴシック" panose="020B0609070205080204" pitchFamily="49" charset="-128"/>
                <a:ea typeface="ＭＳ ゴシック" panose="020B0609070205080204" pitchFamily="49" charset="-128"/>
              </a:rPr>
              <a:t>30</a:t>
            </a:r>
            <a:r>
              <a:rPr kumimoji="1" lang="ja-JP" altLang="en-US" sz="2000" b="1" u="sng" dirty="0">
                <a:solidFill>
                  <a:srgbClr val="FF0000"/>
                </a:solidFill>
                <a:latin typeface="ＭＳ ゴシック" panose="020B0609070205080204" pitchFamily="49" charset="-128"/>
                <a:ea typeface="ＭＳ ゴシック" panose="020B0609070205080204" pitchFamily="49" charset="-128"/>
              </a:rPr>
              <a:t>項目チェックリスト」参照</a:t>
            </a:r>
            <a:endParaRPr kumimoji="1" lang="en-US" altLang="ja-JP" sz="2000" b="1" u="sng" dirty="0">
              <a:solidFill>
                <a:srgbClr val="FF0000"/>
              </a:solidFill>
              <a:latin typeface="ＭＳ ゴシック" panose="020B0609070205080204" pitchFamily="49" charset="-128"/>
              <a:ea typeface="ＭＳ ゴシック" panose="020B0609070205080204" pitchFamily="49" charset="-128"/>
            </a:endParaRPr>
          </a:p>
          <a:p>
            <a:endParaRPr kumimoji="1" lang="en-US" altLang="ja-JP" sz="2000" dirty="0">
              <a:solidFill>
                <a:srgbClr val="FF0000"/>
              </a:solidFill>
              <a:latin typeface="ＭＳ ゴシック" panose="020B0609070205080204" pitchFamily="49" charset="-128"/>
              <a:ea typeface="ＭＳ ゴシック" panose="020B0609070205080204" pitchFamily="49" charset="-128"/>
            </a:endParaRPr>
          </a:p>
          <a:p>
            <a:r>
              <a:rPr kumimoji="1" lang="ja-JP" altLang="en-US" sz="2000" b="1" dirty="0">
                <a:latin typeface="ＭＳ ゴシック" panose="020B0609070205080204" pitchFamily="49" charset="-128"/>
                <a:ea typeface="ＭＳ ゴシック" panose="020B0609070205080204" pitchFamily="49" charset="-128"/>
              </a:rPr>
              <a:t>１　都道府県・保健所・市町村の関係性及び関係機関との連携強化</a:t>
            </a:r>
            <a:endParaRPr kumimoji="1" lang="en-US" altLang="ja-JP" sz="2000" b="1" dirty="0">
              <a:latin typeface="ＭＳ ゴシック" panose="020B0609070205080204" pitchFamily="49" charset="-128"/>
              <a:ea typeface="ＭＳ ゴシック" panose="020B0609070205080204" pitchFamily="49" charset="-128"/>
            </a:endParaRPr>
          </a:p>
          <a:p>
            <a:r>
              <a:rPr kumimoji="1" lang="ja-JP" altLang="en-US" sz="2000" dirty="0">
                <a:latin typeface="ＭＳ ゴシック" panose="020B0609070205080204" pitchFamily="49" charset="-128"/>
                <a:ea typeface="ＭＳ ゴシック" panose="020B0609070205080204" pitchFamily="49" charset="-128"/>
              </a:rPr>
              <a:t>　・３者の役割分担及び協働が求められる。具体的な役割の確認が必要である。</a:t>
            </a:r>
            <a:endParaRPr kumimoji="1" lang="en-US" altLang="ja-JP" sz="2000" dirty="0">
              <a:latin typeface="ＭＳ ゴシック" panose="020B0609070205080204" pitchFamily="49" charset="-128"/>
              <a:ea typeface="ＭＳ ゴシック" panose="020B0609070205080204" pitchFamily="49" charset="-128"/>
            </a:endParaRPr>
          </a:p>
          <a:p>
            <a:r>
              <a:rPr kumimoji="1" lang="ja-JP" altLang="en-US" sz="2000" dirty="0">
                <a:latin typeface="ＭＳ ゴシック" panose="020B0609070205080204" pitchFamily="49" charset="-128"/>
                <a:ea typeface="ＭＳ ゴシック" panose="020B0609070205080204" pitchFamily="49" charset="-128"/>
              </a:rPr>
              <a:t>　・市町村は直接的サービスの最前線、都道府県・保健所は被災市町村の保健活動の支援・協働</a:t>
            </a:r>
            <a:endParaRPr kumimoji="1" lang="en-US" altLang="ja-JP" sz="2000" dirty="0">
              <a:latin typeface="ＭＳ ゴシック" panose="020B0609070205080204" pitchFamily="49" charset="-128"/>
              <a:ea typeface="ＭＳ ゴシック" panose="020B0609070205080204" pitchFamily="49" charset="-128"/>
            </a:endParaRPr>
          </a:p>
          <a:p>
            <a:r>
              <a:rPr kumimoji="1" lang="ja-JP" altLang="en-US" sz="2000" dirty="0">
                <a:latin typeface="ＭＳ ゴシック" panose="020B0609070205080204" pitchFamily="49" charset="-128"/>
                <a:ea typeface="ＭＳ ゴシック" panose="020B0609070205080204" pitchFamily="49" charset="-128"/>
              </a:rPr>
              <a:t>　・特に、市町村においては防災担当部署と保健医療福祉分野との連携強化が必要である。</a:t>
            </a:r>
            <a:endParaRPr kumimoji="1" lang="en-US" altLang="ja-JP" sz="2000" dirty="0">
              <a:latin typeface="ＭＳ ゴシック" panose="020B0609070205080204" pitchFamily="49" charset="-128"/>
              <a:ea typeface="ＭＳ ゴシック" panose="020B0609070205080204" pitchFamily="49" charset="-128"/>
            </a:endParaRPr>
          </a:p>
          <a:p>
            <a:r>
              <a:rPr kumimoji="1" lang="ja-JP" altLang="en-US" sz="2000" b="1" dirty="0">
                <a:latin typeface="ＭＳ ゴシック" panose="020B0609070205080204" pitchFamily="49" charset="-128"/>
                <a:ea typeface="ＭＳ ゴシック" panose="020B0609070205080204" pitchFamily="49" charset="-128"/>
              </a:rPr>
              <a:t>２　地域住民の災害対応力の向上</a:t>
            </a:r>
            <a:endParaRPr lang="en-US" altLang="ja-JP" sz="2000" b="1" dirty="0">
              <a:latin typeface="ＭＳ ゴシック" panose="020B0609070205080204" pitchFamily="49" charset="-128"/>
              <a:ea typeface="ＭＳ ゴシック" panose="020B0609070205080204" pitchFamily="49" charset="-128"/>
            </a:endParaRPr>
          </a:p>
          <a:p>
            <a:r>
              <a:rPr lang="ja-JP" altLang="en-US" sz="2000" dirty="0">
                <a:latin typeface="ＭＳ ゴシック" panose="020B0609070205080204" pitchFamily="49" charset="-128"/>
                <a:ea typeface="ＭＳ ゴシック" panose="020B0609070205080204" pitchFamily="49" charset="-128"/>
              </a:rPr>
              <a:t>　・地域住民の自助力を高めるための健康教育を日頃から行う。</a:t>
            </a:r>
            <a:endParaRPr lang="en-US" altLang="ja-JP" sz="2000" dirty="0">
              <a:latin typeface="ＭＳ ゴシック" panose="020B0609070205080204" pitchFamily="49" charset="-128"/>
              <a:ea typeface="ＭＳ ゴシック" panose="020B0609070205080204" pitchFamily="49" charset="-128"/>
            </a:endParaRPr>
          </a:p>
          <a:p>
            <a:r>
              <a:rPr kumimoji="1" lang="ja-JP" altLang="en-US" sz="2000" dirty="0">
                <a:latin typeface="ＭＳ ゴシック" panose="020B0609070205080204" pitchFamily="49" charset="-128"/>
                <a:ea typeface="ＭＳ ゴシック" panose="020B0609070205080204" pitchFamily="49" charset="-128"/>
              </a:rPr>
              <a:t>　　例）薬の管理や保険証・健康手帳等の携帯、感染症予防　など</a:t>
            </a:r>
            <a:endParaRPr kumimoji="1" lang="en-US" altLang="ja-JP" sz="2000" dirty="0">
              <a:latin typeface="ＭＳ ゴシック" panose="020B0609070205080204" pitchFamily="49" charset="-128"/>
              <a:ea typeface="ＭＳ ゴシック" panose="020B0609070205080204" pitchFamily="49" charset="-128"/>
            </a:endParaRPr>
          </a:p>
          <a:p>
            <a:r>
              <a:rPr kumimoji="1" lang="ja-JP" altLang="en-US" sz="2000" b="1" dirty="0">
                <a:latin typeface="ＭＳ ゴシック" panose="020B0609070205080204" pitchFamily="49" charset="-128"/>
                <a:ea typeface="ＭＳ ゴシック" panose="020B0609070205080204" pitchFamily="49" charset="-128"/>
              </a:rPr>
              <a:t>３　災害時要配慮者等の支援体制の整備</a:t>
            </a:r>
            <a:endParaRPr kumimoji="1" lang="en-US" altLang="ja-JP" sz="2000" b="1" dirty="0">
              <a:latin typeface="ＭＳ ゴシック" panose="020B0609070205080204" pitchFamily="49" charset="-128"/>
              <a:ea typeface="ＭＳ ゴシック" panose="020B0609070205080204" pitchFamily="49" charset="-128"/>
            </a:endParaRPr>
          </a:p>
          <a:p>
            <a:r>
              <a:rPr kumimoji="1" lang="ja-JP" altLang="en-US" sz="2000" dirty="0">
                <a:latin typeface="ＭＳ ゴシック" panose="020B0609070205080204" pitchFamily="49" charset="-128"/>
                <a:ea typeface="ＭＳ ゴシック" panose="020B0609070205080204" pitchFamily="49" charset="-128"/>
              </a:rPr>
              <a:t>　　全体計画・地域防災計画に基づき→要配慮者の把握→避難行動要支援者名簿の作成</a:t>
            </a:r>
            <a:endParaRPr kumimoji="1" lang="en-US" altLang="ja-JP" sz="2000" dirty="0">
              <a:latin typeface="ＭＳ ゴシック" panose="020B0609070205080204" pitchFamily="49" charset="-128"/>
              <a:ea typeface="ＭＳ ゴシック" panose="020B0609070205080204" pitchFamily="49" charset="-128"/>
            </a:endParaRPr>
          </a:p>
          <a:p>
            <a:r>
              <a:rPr lang="en-US" altLang="ja-JP" sz="2000" dirty="0">
                <a:latin typeface="ＭＳ ゴシック" panose="020B0609070205080204" pitchFamily="49" charset="-128"/>
                <a:ea typeface="ＭＳ ゴシック" panose="020B0609070205080204" pitchFamily="49" charset="-128"/>
              </a:rPr>
              <a:t>    </a:t>
            </a:r>
            <a:r>
              <a:rPr kumimoji="1" lang="ja-JP" altLang="en-US" sz="2000" dirty="0">
                <a:latin typeface="ＭＳ ゴシック" panose="020B0609070205080204" pitchFamily="49" charset="-128"/>
                <a:ea typeface="ＭＳ ゴシック" panose="020B0609070205080204" pitchFamily="49" charset="-128"/>
              </a:rPr>
              <a:t>→避難支援等</a:t>
            </a:r>
            <a:endParaRPr kumimoji="1" lang="en-US" altLang="ja-JP" sz="2000" dirty="0">
              <a:latin typeface="ＭＳ ゴシック" panose="020B0609070205080204" pitchFamily="49" charset="-128"/>
              <a:ea typeface="ＭＳ ゴシック" panose="020B0609070205080204" pitchFamily="49" charset="-128"/>
            </a:endParaRPr>
          </a:p>
          <a:p>
            <a:r>
              <a:rPr kumimoji="1" lang="ja-JP" altLang="en-US" sz="2000" dirty="0">
                <a:latin typeface="ＭＳ ゴシック" panose="020B0609070205080204" pitchFamily="49" charset="-128"/>
                <a:ea typeface="ＭＳ ゴシック" panose="020B0609070205080204" pitchFamily="49" charset="-128"/>
              </a:rPr>
              <a:t>　　関係者への事前の名簿情報の提供→個別計画の策定→随時見直し、訓練の実施</a:t>
            </a:r>
            <a:endParaRPr kumimoji="1" lang="en-US" altLang="ja-JP" sz="2000" dirty="0">
              <a:latin typeface="ＭＳ ゴシック" panose="020B0609070205080204" pitchFamily="49" charset="-128"/>
              <a:ea typeface="ＭＳ ゴシック" panose="020B0609070205080204" pitchFamily="49" charset="-128"/>
            </a:endParaRPr>
          </a:p>
          <a:p>
            <a:r>
              <a:rPr kumimoji="1" lang="ja-JP" altLang="en-US" sz="2000" b="1" dirty="0">
                <a:latin typeface="ＭＳ ゴシック" panose="020B0609070205080204" pitchFamily="49" charset="-128"/>
                <a:ea typeface="ＭＳ ゴシック" panose="020B0609070205080204" pitchFamily="49" charset="-128"/>
              </a:rPr>
              <a:t>４　地域診断</a:t>
            </a:r>
          </a:p>
        </p:txBody>
      </p:sp>
      <p:sp>
        <p:nvSpPr>
          <p:cNvPr id="4" name="テキスト ボックス 3"/>
          <p:cNvSpPr txBox="1"/>
          <p:nvPr/>
        </p:nvSpPr>
        <p:spPr>
          <a:xfrm>
            <a:off x="10723600" y="169778"/>
            <a:ext cx="1298902" cy="584775"/>
          </a:xfrm>
          <a:prstGeom prst="rect">
            <a:avLst/>
          </a:prstGeom>
          <a:solidFill>
            <a:schemeClr val="bg1"/>
          </a:solidFill>
          <a:ln w="12700">
            <a:solidFill>
              <a:schemeClr val="accent1"/>
            </a:solidFill>
          </a:ln>
        </p:spPr>
        <p:txBody>
          <a:bodyPr wrap="square" rtlCol="0" anchor="ctr">
            <a:spAutoFit/>
          </a:bodyPr>
          <a:lstStyle/>
          <a:p>
            <a:pPr algn="ctr"/>
            <a:r>
              <a:rPr kumimoji="1" lang="ja-JP" altLang="en-US" sz="1600" dirty="0">
                <a:solidFill>
                  <a:srgbClr val="0000FF"/>
                </a:solidFill>
                <a:latin typeface="HG創英角ﾎﾟｯﾌﾟ体" panose="040B0A09000000000000" pitchFamily="49" charset="-128"/>
                <a:ea typeface="HG創英角ﾎﾟｯﾌﾟ体" panose="040B0A09000000000000" pitchFamily="49" charset="-128"/>
              </a:rPr>
              <a:t>マニュアル</a:t>
            </a:r>
            <a:r>
              <a:rPr kumimoji="1" lang="en-US" altLang="ja-JP" sz="1600" dirty="0">
                <a:solidFill>
                  <a:srgbClr val="0000FF"/>
                </a:solidFill>
                <a:latin typeface="HG創英角ﾎﾟｯﾌﾟ体" panose="040B0A09000000000000" pitchFamily="49" charset="-128"/>
                <a:ea typeface="HG創英角ﾎﾟｯﾌﾟ体" panose="040B0A09000000000000" pitchFamily="49" charset="-128"/>
              </a:rPr>
              <a:t>P118</a:t>
            </a:r>
            <a:r>
              <a:rPr kumimoji="1" lang="ja-JP" altLang="en-US" sz="1600" dirty="0">
                <a:solidFill>
                  <a:srgbClr val="0000FF"/>
                </a:solidFill>
                <a:latin typeface="HG創英角ﾎﾟｯﾌﾟ体" panose="040B0A09000000000000" pitchFamily="49" charset="-128"/>
                <a:ea typeface="HG創英角ﾎﾟｯﾌﾟ体" panose="040B0A09000000000000" pitchFamily="49" charset="-128"/>
              </a:rPr>
              <a:t>～</a:t>
            </a:r>
            <a:r>
              <a:rPr kumimoji="1" lang="en-US" altLang="ja-JP" sz="1600" dirty="0">
                <a:solidFill>
                  <a:srgbClr val="0000FF"/>
                </a:solidFill>
                <a:latin typeface="HG創英角ﾎﾟｯﾌﾟ体" panose="040B0A09000000000000" pitchFamily="49" charset="-128"/>
                <a:ea typeface="HG創英角ﾎﾟｯﾌﾟ体" panose="040B0A09000000000000" pitchFamily="49" charset="-128"/>
              </a:rPr>
              <a:t>P122</a:t>
            </a:r>
            <a:endParaRPr kumimoji="1" lang="ja-JP" altLang="en-US" sz="1600" dirty="0">
              <a:solidFill>
                <a:srgbClr val="0000FF"/>
              </a:solidFill>
              <a:latin typeface="HG創英角ﾎﾟｯﾌﾟ体" panose="040B0A09000000000000" pitchFamily="49" charset="-128"/>
              <a:ea typeface="HG創英角ﾎﾟｯﾌﾟ体" panose="040B0A09000000000000" pitchFamily="49" charset="-128"/>
            </a:endParaRPr>
          </a:p>
        </p:txBody>
      </p:sp>
    </p:spTree>
    <p:extLst>
      <p:ext uri="{BB962C8B-B14F-4D97-AF65-F5344CB8AC3E}">
        <p14:creationId xmlns:p14="http://schemas.microsoft.com/office/powerpoint/2010/main" val="161540473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角丸四角形 25"/>
          <p:cNvSpPr/>
          <p:nvPr/>
        </p:nvSpPr>
        <p:spPr>
          <a:xfrm>
            <a:off x="2198570" y="4531988"/>
            <a:ext cx="7898739" cy="11697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6" name="テキスト ボックス 5"/>
          <p:cNvSpPr txBox="1"/>
          <p:nvPr/>
        </p:nvSpPr>
        <p:spPr>
          <a:xfrm>
            <a:off x="904380" y="965624"/>
            <a:ext cx="3672718" cy="1938992"/>
          </a:xfrm>
          <a:prstGeom prst="rect">
            <a:avLst/>
          </a:prstGeom>
          <a:solidFill>
            <a:schemeClr val="tx2">
              <a:lumMod val="20000"/>
              <a:lumOff val="80000"/>
            </a:schemeClr>
          </a:solidFill>
          <a:ln>
            <a:solidFill>
              <a:schemeClr val="tx2"/>
            </a:solidFill>
          </a:ln>
        </p:spPr>
        <p:txBody>
          <a:bodyPr wrap="square" rtlCol="0">
            <a:spAutoFit/>
          </a:bodyPr>
          <a:lstStyle/>
          <a:p>
            <a:r>
              <a:rPr lang="en-US" altLang="ja-JP" sz="2000" dirty="0">
                <a:latin typeface="HGPｺﾞｼｯｸE" panose="020B0900000000000000" pitchFamily="50" charset="-128"/>
                <a:ea typeface="HGPｺﾞｼｯｸE" panose="020B0900000000000000" pitchFamily="50" charset="-128"/>
              </a:rPr>
              <a:t>【</a:t>
            </a:r>
            <a:r>
              <a:rPr lang="ja-JP" altLang="en-US" sz="2000" dirty="0">
                <a:latin typeface="HGPｺﾞｼｯｸE" panose="020B0900000000000000" pitchFamily="50" charset="-128"/>
                <a:ea typeface="HGPｺﾞｼｯｸE" panose="020B0900000000000000" pitchFamily="50" charset="-128"/>
              </a:rPr>
              <a:t>共通</a:t>
            </a:r>
            <a:r>
              <a:rPr lang="en-US" altLang="ja-JP" sz="2000" dirty="0">
                <a:latin typeface="HGPｺﾞｼｯｸE" panose="020B0900000000000000" pitchFamily="50" charset="-128"/>
                <a:ea typeface="HGPｺﾞｼｯｸE" panose="020B0900000000000000" pitchFamily="50" charset="-128"/>
              </a:rPr>
              <a:t>】</a:t>
            </a:r>
          </a:p>
          <a:p>
            <a:r>
              <a:rPr lang="ja-JP" altLang="en-US" sz="2000" dirty="0">
                <a:latin typeface="HGPｺﾞｼｯｸE" panose="020B0900000000000000" pitchFamily="50" charset="-128"/>
                <a:ea typeface="HGPｺﾞｼｯｸE" panose="020B0900000000000000" pitchFamily="50" charset="-128"/>
              </a:rPr>
              <a:t>体制整備</a:t>
            </a:r>
            <a:endParaRPr lang="en-US" altLang="ja-JP" sz="2000" dirty="0">
              <a:latin typeface="HGPｺﾞｼｯｸE" panose="020B0900000000000000" pitchFamily="50" charset="-128"/>
              <a:ea typeface="HGPｺﾞｼｯｸE" panose="020B0900000000000000" pitchFamily="50" charset="-128"/>
            </a:endParaRPr>
          </a:p>
          <a:p>
            <a:r>
              <a:rPr lang="ja-JP" altLang="en-US" sz="2000" dirty="0">
                <a:latin typeface="HGPｺﾞｼｯｸE" panose="020B0900000000000000" pitchFamily="50" charset="-128"/>
                <a:ea typeface="HGPｺﾞｼｯｸE" panose="020B0900000000000000" pitchFamily="50" charset="-128"/>
              </a:rPr>
              <a:t>受援・派遣の仕組みづくり</a:t>
            </a:r>
            <a:endParaRPr lang="en-US" altLang="ja-JP" sz="2000" dirty="0">
              <a:latin typeface="HGPｺﾞｼｯｸE" panose="020B0900000000000000" pitchFamily="50" charset="-128"/>
              <a:ea typeface="HGPｺﾞｼｯｸE" panose="020B0900000000000000" pitchFamily="50" charset="-128"/>
            </a:endParaRPr>
          </a:p>
          <a:p>
            <a:r>
              <a:rPr lang="ja-JP" altLang="en-US" sz="2000" dirty="0">
                <a:latin typeface="HGPｺﾞｼｯｸE" panose="020B0900000000000000" pitchFamily="50" charset="-128"/>
                <a:ea typeface="HGPｺﾞｼｯｸE" panose="020B0900000000000000" pitchFamily="50" charset="-128"/>
              </a:rPr>
              <a:t>関係機関や他部署との連携</a:t>
            </a:r>
            <a:endParaRPr lang="en-US" altLang="ja-JP" sz="2000" dirty="0">
              <a:latin typeface="HGPｺﾞｼｯｸE" panose="020B0900000000000000" pitchFamily="50" charset="-128"/>
              <a:ea typeface="HGPｺﾞｼｯｸE" panose="020B0900000000000000" pitchFamily="50" charset="-128"/>
            </a:endParaRPr>
          </a:p>
          <a:p>
            <a:r>
              <a:rPr lang="ja-JP" altLang="en-US" sz="2000" dirty="0">
                <a:latin typeface="HGPｺﾞｼｯｸE" panose="020B0900000000000000" pitchFamily="50" charset="-128"/>
                <a:ea typeface="HGPｺﾞｼｯｸE" panose="020B0900000000000000" pitchFamily="50" charset="-128"/>
              </a:rPr>
              <a:t>保健活動マニュアル等の作成と地域防災計画への位置づけ</a:t>
            </a:r>
          </a:p>
        </p:txBody>
      </p:sp>
      <p:sp>
        <p:nvSpPr>
          <p:cNvPr id="7" name="円/楕円 6"/>
          <p:cNvSpPr/>
          <p:nvPr/>
        </p:nvSpPr>
        <p:spPr>
          <a:xfrm>
            <a:off x="7248128" y="1094795"/>
            <a:ext cx="2952328" cy="864096"/>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2000" b="1" dirty="0"/>
              <a:t>都道府県</a:t>
            </a:r>
          </a:p>
        </p:txBody>
      </p:sp>
      <p:sp>
        <p:nvSpPr>
          <p:cNvPr id="8" name="円/楕円 7"/>
          <p:cNvSpPr/>
          <p:nvPr/>
        </p:nvSpPr>
        <p:spPr>
          <a:xfrm>
            <a:off x="7300652" y="2939875"/>
            <a:ext cx="2952328" cy="936104"/>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sz="2000" b="1" dirty="0"/>
              <a:t>保健所</a:t>
            </a:r>
          </a:p>
        </p:txBody>
      </p:sp>
      <p:sp>
        <p:nvSpPr>
          <p:cNvPr id="9" name="円/楕円 8"/>
          <p:cNvSpPr/>
          <p:nvPr/>
        </p:nvSpPr>
        <p:spPr>
          <a:xfrm>
            <a:off x="2024000" y="2930527"/>
            <a:ext cx="3024336" cy="936104"/>
          </a:xfrm>
          <a:prstGeom prst="ellipse">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ja-JP" altLang="en-US" sz="2000" b="1" dirty="0"/>
              <a:t>市町村</a:t>
            </a:r>
          </a:p>
        </p:txBody>
      </p:sp>
      <p:cxnSp>
        <p:nvCxnSpPr>
          <p:cNvPr id="11" name="直線矢印コネクタ 10"/>
          <p:cNvCxnSpPr>
            <a:cxnSpLocks/>
          </p:cNvCxnSpPr>
          <p:nvPr/>
        </p:nvCxnSpPr>
        <p:spPr>
          <a:xfrm>
            <a:off x="8760296" y="1938593"/>
            <a:ext cx="0" cy="98025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8768600" y="1994127"/>
            <a:ext cx="2016224" cy="707886"/>
          </a:xfrm>
          <a:prstGeom prst="rect">
            <a:avLst/>
          </a:prstGeom>
          <a:noFill/>
        </p:spPr>
        <p:txBody>
          <a:bodyPr wrap="square" rtlCol="0">
            <a:spAutoFit/>
          </a:bodyPr>
          <a:lstStyle/>
          <a:p>
            <a:r>
              <a:rPr lang="ja-JP" altLang="en-US" sz="2000" dirty="0">
                <a:latin typeface="HGPｺﾞｼｯｸE" panose="020B0900000000000000" pitchFamily="50" charset="-128"/>
                <a:ea typeface="HGPｺﾞｼｯｸE" panose="020B0900000000000000" pitchFamily="50" charset="-128"/>
              </a:rPr>
              <a:t>市町村との</a:t>
            </a:r>
            <a:endParaRPr lang="en-US" altLang="ja-JP" sz="2000" dirty="0">
              <a:latin typeface="HGPｺﾞｼｯｸE" panose="020B0900000000000000" pitchFamily="50" charset="-128"/>
              <a:ea typeface="HGPｺﾞｼｯｸE" panose="020B0900000000000000" pitchFamily="50" charset="-128"/>
            </a:endParaRPr>
          </a:p>
          <a:p>
            <a:r>
              <a:rPr lang="ja-JP" altLang="en-US" sz="2000" dirty="0">
                <a:latin typeface="HGPｺﾞｼｯｸE" panose="020B0900000000000000" pitchFamily="50" charset="-128"/>
                <a:ea typeface="HGPｺﾞｼｯｸE" panose="020B0900000000000000" pitchFamily="50" charset="-128"/>
              </a:rPr>
              <a:t>連携実態の把握</a:t>
            </a:r>
          </a:p>
        </p:txBody>
      </p:sp>
      <p:cxnSp>
        <p:nvCxnSpPr>
          <p:cNvPr id="15" name="直線矢印コネクタ 14"/>
          <p:cNvCxnSpPr>
            <a:stCxn id="7" idx="3"/>
          </p:cNvCxnSpPr>
          <p:nvPr/>
        </p:nvCxnSpPr>
        <p:spPr>
          <a:xfrm flipH="1">
            <a:off x="3647728" y="1832347"/>
            <a:ext cx="4032758" cy="109163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p:nvPr/>
        </p:nvCxnSpPr>
        <p:spPr>
          <a:xfrm>
            <a:off x="8776816" y="3875979"/>
            <a:ext cx="0" cy="62959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a:stCxn id="9" idx="4"/>
          </p:cNvCxnSpPr>
          <p:nvPr/>
        </p:nvCxnSpPr>
        <p:spPr>
          <a:xfrm>
            <a:off x="3536168" y="3866632"/>
            <a:ext cx="0" cy="66559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2591953" y="4711690"/>
            <a:ext cx="2016224" cy="707886"/>
          </a:xfrm>
          <a:prstGeom prst="rect">
            <a:avLst/>
          </a:prstGeom>
          <a:solidFill>
            <a:srgbClr val="FFFF00"/>
          </a:solidFill>
          <a:ln>
            <a:solidFill>
              <a:schemeClr val="tx1"/>
            </a:solidFill>
          </a:ln>
        </p:spPr>
        <p:txBody>
          <a:bodyPr wrap="square" rtlCol="0">
            <a:spAutoFit/>
          </a:bodyPr>
          <a:lstStyle/>
          <a:p>
            <a:pPr algn="ctr"/>
            <a:r>
              <a:rPr lang="ja-JP" altLang="en-US" sz="2000" dirty="0">
                <a:latin typeface="HGPｺﾞｼｯｸE" panose="020B0900000000000000" pitchFamily="50" charset="-128"/>
                <a:ea typeface="HGPｺﾞｼｯｸE" panose="020B0900000000000000" pitchFamily="50" charset="-128"/>
              </a:rPr>
              <a:t>減災のための</a:t>
            </a:r>
            <a:endParaRPr lang="en-US" altLang="ja-JP" sz="2000" dirty="0">
              <a:latin typeface="HGPｺﾞｼｯｸE" panose="020B0900000000000000" pitchFamily="50" charset="-128"/>
              <a:ea typeface="HGPｺﾞｼｯｸE" panose="020B0900000000000000" pitchFamily="50" charset="-128"/>
            </a:endParaRPr>
          </a:p>
          <a:p>
            <a:pPr algn="ctr"/>
            <a:r>
              <a:rPr lang="ja-JP" altLang="en-US" sz="2000" dirty="0">
                <a:latin typeface="HGPｺﾞｼｯｸE" panose="020B0900000000000000" pitchFamily="50" charset="-128"/>
                <a:ea typeface="HGPｺﾞｼｯｸE" panose="020B0900000000000000" pitchFamily="50" charset="-128"/>
              </a:rPr>
              <a:t>保健指導</a:t>
            </a:r>
          </a:p>
        </p:txBody>
      </p:sp>
      <p:sp>
        <p:nvSpPr>
          <p:cNvPr id="24" name="テキスト ボックス 23"/>
          <p:cNvSpPr txBox="1"/>
          <p:nvPr/>
        </p:nvSpPr>
        <p:spPr>
          <a:xfrm>
            <a:off x="5139827" y="4700766"/>
            <a:ext cx="2016224" cy="707886"/>
          </a:xfrm>
          <a:prstGeom prst="rect">
            <a:avLst/>
          </a:prstGeom>
          <a:solidFill>
            <a:srgbClr val="FFFF00"/>
          </a:solidFill>
          <a:ln>
            <a:solidFill>
              <a:schemeClr val="tx1"/>
            </a:solidFill>
          </a:ln>
        </p:spPr>
        <p:txBody>
          <a:bodyPr wrap="square" rtlCol="0" anchor="ctr" anchorCtr="0">
            <a:spAutoFit/>
          </a:bodyPr>
          <a:lstStyle/>
          <a:p>
            <a:pPr algn="ctr"/>
            <a:r>
              <a:rPr lang="ja-JP" altLang="en-US" sz="2000" dirty="0">
                <a:latin typeface="HGPｺﾞｼｯｸE" panose="020B0900000000000000" pitchFamily="50" charset="-128"/>
                <a:ea typeface="HGPｺﾞｼｯｸE" panose="020B0900000000000000" pitchFamily="50" charset="-128"/>
              </a:rPr>
              <a:t>地域診断による</a:t>
            </a:r>
            <a:endParaRPr lang="en-US" altLang="ja-JP" sz="2000" dirty="0">
              <a:latin typeface="HGPｺﾞｼｯｸE" panose="020B0900000000000000" pitchFamily="50" charset="-128"/>
              <a:ea typeface="HGPｺﾞｼｯｸE" panose="020B0900000000000000" pitchFamily="50" charset="-128"/>
            </a:endParaRPr>
          </a:p>
          <a:p>
            <a:pPr algn="ctr"/>
            <a:r>
              <a:rPr lang="ja-JP" altLang="en-US" sz="2000" dirty="0">
                <a:latin typeface="HGPｺﾞｼｯｸE" panose="020B0900000000000000" pitchFamily="50" charset="-128"/>
                <a:ea typeface="HGPｺﾞｼｯｸE" panose="020B0900000000000000" pitchFamily="50" charset="-128"/>
              </a:rPr>
              <a:t>脆弱性評価</a:t>
            </a:r>
            <a:endParaRPr lang="en-US" altLang="ja-JP" sz="2000" dirty="0">
              <a:latin typeface="HGPｺﾞｼｯｸE" panose="020B0900000000000000" pitchFamily="50" charset="-128"/>
              <a:ea typeface="HGPｺﾞｼｯｸE" panose="020B0900000000000000" pitchFamily="50" charset="-128"/>
            </a:endParaRPr>
          </a:p>
        </p:txBody>
      </p:sp>
      <p:sp>
        <p:nvSpPr>
          <p:cNvPr id="25" name="テキスト ボックス 24"/>
          <p:cNvSpPr txBox="1"/>
          <p:nvPr/>
        </p:nvSpPr>
        <p:spPr>
          <a:xfrm>
            <a:off x="7687701" y="4723690"/>
            <a:ext cx="2016224" cy="707886"/>
          </a:xfrm>
          <a:prstGeom prst="rect">
            <a:avLst/>
          </a:prstGeom>
          <a:solidFill>
            <a:srgbClr val="FFFF00"/>
          </a:solidFill>
          <a:ln>
            <a:solidFill>
              <a:schemeClr val="tx1"/>
            </a:solidFill>
          </a:ln>
        </p:spPr>
        <p:txBody>
          <a:bodyPr wrap="square" rtlCol="0">
            <a:spAutoFit/>
          </a:bodyPr>
          <a:lstStyle/>
          <a:p>
            <a:pPr algn="ctr"/>
            <a:r>
              <a:rPr lang="ja-JP" altLang="en-US" sz="2000" dirty="0">
                <a:latin typeface="HGPｺﾞｼｯｸE" panose="020B0900000000000000" pitchFamily="50" charset="-128"/>
                <a:ea typeface="HGPｺﾞｼｯｸE" panose="020B0900000000000000" pitchFamily="50" charset="-128"/>
              </a:rPr>
              <a:t>ｿｰｼｬﾙｷｬﾋﾟﾀﾙの醸成・活用</a:t>
            </a:r>
          </a:p>
        </p:txBody>
      </p:sp>
      <p:cxnSp>
        <p:nvCxnSpPr>
          <p:cNvPr id="28" name="直線矢印コネクタ 27"/>
          <p:cNvCxnSpPr>
            <a:stCxn id="9" idx="6"/>
            <a:endCxn id="8" idx="2"/>
          </p:cNvCxnSpPr>
          <p:nvPr/>
        </p:nvCxnSpPr>
        <p:spPr>
          <a:xfrm>
            <a:off x="5048336" y="3398579"/>
            <a:ext cx="2252316" cy="9348"/>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sp>
        <p:nvSpPr>
          <p:cNvPr id="38" name="テキスト ボックス 37"/>
          <p:cNvSpPr txBox="1"/>
          <p:nvPr/>
        </p:nvSpPr>
        <p:spPr>
          <a:xfrm>
            <a:off x="4928160" y="3450074"/>
            <a:ext cx="2520280" cy="1015663"/>
          </a:xfrm>
          <a:prstGeom prst="rect">
            <a:avLst/>
          </a:prstGeom>
          <a:noFill/>
        </p:spPr>
        <p:txBody>
          <a:bodyPr wrap="square" rtlCol="0">
            <a:spAutoFit/>
          </a:bodyPr>
          <a:lstStyle/>
          <a:p>
            <a:pPr algn="ctr"/>
            <a:r>
              <a:rPr lang="ja-JP" altLang="en-US" sz="2000" dirty="0">
                <a:latin typeface="HGPｺﾞｼｯｸE" panose="020B0900000000000000" pitchFamily="50" charset="-128"/>
                <a:ea typeface="HGPｺﾞｼｯｸE" panose="020B0900000000000000" pitchFamily="50" charset="-128"/>
              </a:rPr>
              <a:t>関係性の強化</a:t>
            </a:r>
            <a:endParaRPr lang="en-US" altLang="ja-JP" sz="2000" dirty="0">
              <a:latin typeface="HGPｺﾞｼｯｸE" panose="020B0900000000000000" pitchFamily="50" charset="-128"/>
              <a:ea typeface="HGPｺﾞｼｯｸE" panose="020B0900000000000000" pitchFamily="50" charset="-128"/>
            </a:endParaRPr>
          </a:p>
          <a:p>
            <a:pPr algn="ctr"/>
            <a:r>
              <a:rPr lang="ja-JP" altLang="en-US" sz="2000" dirty="0">
                <a:latin typeface="HGPｺﾞｼｯｸE" panose="020B0900000000000000" pitchFamily="50" charset="-128"/>
                <a:ea typeface="HGPｺﾞｼｯｸE" panose="020B0900000000000000" pitchFamily="50" charset="-128"/>
              </a:rPr>
              <a:t>要援護者支援体制の整備</a:t>
            </a:r>
          </a:p>
        </p:txBody>
      </p:sp>
      <p:sp>
        <p:nvSpPr>
          <p:cNvPr id="39" name="テキスト ボックス 38"/>
          <p:cNvSpPr txBox="1"/>
          <p:nvPr/>
        </p:nvSpPr>
        <p:spPr>
          <a:xfrm>
            <a:off x="5048336" y="2531209"/>
            <a:ext cx="2736304" cy="707886"/>
          </a:xfrm>
          <a:prstGeom prst="rect">
            <a:avLst/>
          </a:prstGeom>
          <a:noFill/>
        </p:spPr>
        <p:txBody>
          <a:bodyPr wrap="square" rtlCol="0">
            <a:spAutoFit/>
          </a:bodyPr>
          <a:lstStyle/>
          <a:p>
            <a:r>
              <a:rPr lang="ja-JP" altLang="en-US" sz="2000" dirty="0">
                <a:latin typeface="HGPｺﾞｼｯｸE" panose="020B0900000000000000" pitchFamily="50" charset="-128"/>
                <a:ea typeface="HGPｺﾞｼｯｸE" panose="020B0900000000000000" pitchFamily="50" charset="-128"/>
              </a:rPr>
              <a:t>研修会の開催</a:t>
            </a:r>
            <a:endParaRPr lang="en-US" altLang="ja-JP" sz="2000" dirty="0">
              <a:latin typeface="HGPｺﾞｼｯｸE" panose="020B0900000000000000" pitchFamily="50" charset="-128"/>
              <a:ea typeface="HGPｺﾞｼｯｸE" panose="020B0900000000000000" pitchFamily="50" charset="-128"/>
            </a:endParaRPr>
          </a:p>
          <a:p>
            <a:r>
              <a:rPr lang="ja-JP" altLang="en-US" sz="2000" dirty="0">
                <a:latin typeface="HGPｺﾞｼｯｸE" panose="020B0900000000000000" pitchFamily="50" charset="-128"/>
                <a:ea typeface="HGPｺﾞｼｯｸE" panose="020B0900000000000000" pitchFamily="50" charset="-128"/>
              </a:rPr>
              <a:t>災害訓練の実施・検証</a:t>
            </a:r>
          </a:p>
        </p:txBody>
      </p:sp>
      <p:sp>
        <p:nvSpPr>
          <p:cNvPr id="42" name="テキスト ボックス 41"/>
          <p:cNvSpPr txBox="1"/>
          <p:nvPr/>
        </p:nvSpPr>
        <p:spPr>
          <a:xfrm>
            <a:off x="5094374" y="5363095"/>
            <a:ext cx="2160240" cy="400110"/>
          </a:xfrm>
          <a:prstGeom prst="rect">
            <a:avLst/>
          </a:prstGeom>
          <a:noFill/>
        </p:spPr>
        <p:txBody>
          <a:bodyPr wrap="square" rtlCol="0">
            <a:spAutoFit/>
          </a:bodyPr>
          <a:lstStyle/>
          <a:p>
            <a:pPr algn="ctr"/>
            <a:r>
              <a:rPr lang="ja-JP" altLang="en-US" sz="2000" dirty="0">
                <a:latin typeface="HGP創英角ﾎﾟｯﾌﾟ体" pitchFamily="50" charset="-128"/>
                <a:ea typeface="HGP創英角ﾎﾟｯﾌﾟ体" pitchFamily="50" charset="-128"/>
              </a:rPr>
              <a:t>地　域　住　民</a:t>
            </a:r>
          </a:p>
        </p:txBody>
      </p:sp>
      <p:sp>
        <p:nvSpPr>
          <p:cNvPr id="43" name="テキスト ボックス 42"/>
          <p:cNvSpPr txBox="1"/>
          <p:nvPr/>
        </p:nvSpPr>
        <p:spPr>
          <a:xfrm>
            <a:off x="5103754" y="5985533"/>
            <a:ext cx="2160240" cy="400110"/>
          </a:xfrm>
          <a:prstGeom prst="rect">
            <a:avLst/>
          </a:prstGeom>
          <a:noFill/>
        </p:spPr>
        <p:txBody>
          <a:bodyPr wrap="square" rtlCol="0">
            <a:spAutoFit/>
          </a:bodyPr>
          <a:lstStyle/>
          <a:p>
            <a:pPr algn="ctr"/>
            <a:r>
              <a:rPr lang="ja-JP" altLang="en-US" sz="2000" dirty="0">
                <a:latin typeface="HGP創英角ﾎﾟｯﾌﾟ体" pitchFamily="50" charset="-128"/>
                <a:ea typeface="HGP創英角ﾎﾟｯﾌﾟ体" pitchFamily="50" charset="-128"/>
              </a:rPr>
              <a:t>関　係　機　関</a:t>
            </a:r>
          </a:p>
        </p:txBody>
      </p:sp>
      <p:sp>
        <p:nvSpPr>
          <p:cNvPr id="13" name="台形 12"/>
          <p:cNvSpPr/>
          <p:nvPr/>
        </p:nvSpPr>
        <p:spPr>
          <a:xfrm>
            <a:off x="7472341" y="5683323"/>
            <a:ext cx="2664296" cy="872019"/>
          </a:xfrm>
          <a:prstGeom prst="trapezoid">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t>医療提供体制の整備</a:t>
            </a:r>
          </a:p>
        </p:txBody>
      </p:sp>
      <p:sp>
        <p:nvSpPr>
          <p:cNvPr id="16" name="台形 15"/>
          <p:cNvSpPr/>
          <p:nvPr/>
        </p:nvSpPr>
        <p:spPr>
          <a:xfrm>
            <a:off x="2279425" y="5666061"/>
            <a:ext cx="2648583" cy="872019"/>
          </a:xfrm>
          <a:prstGeom prst="trapezoid">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t>介護・福祉サービス</a:t>
            </a:r>
            <a:endParaRPr lang="en-US" altLang="ja-JP" b="1" dirty="0"/>
          </a:p>
          <a:p>
            <a:pPr algn="ctr"/>
            <a:r>
              <a:rPr lang="ja-JP" altLang="en-US" b="1" dirty="0"/>
              <a:t>提供体制の整備</a:t>
            </a:r>
          </a:p>
        </p:txBody>
      </p:sp>
      <p:sp>
        <p:nvSpPr>
          <p:cNvPr id="17" name="左カーブ矢印 16"/>
          <p:cNvSpPr/>
          <p:nvPr/>
        </p:nvSpPr>
        <p:spPr>
          <a:xfrm>
            <a:off x="9912424" y="3810864"/>
            <a:ext cx="648072" cy="2494495"/>
          </a:xfrm>
          <a:prstGeom prst="curvedLeftArrow">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19" name="右カーブ矢印 18"/>
          <p:cNvSpPr/>
          <p:nvPr/>
        </p:nvSpPr>
        <p:spPr>
          <a:xfrm>
            <a:off x="1666920" y="3810863"/>
            <a:ext cx="716535" cy="2588326"/>
          </a:xfrm>
          <a:prstGeom prst="curvedRightArrow">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27" name="タイトル 1"/>
          <p:cNvSpPr txBox="1">
            <a:spLocks/>
          </p:cNvSpPr>
          <p:nvPr/>
        </p:nvSpPr>
        <p:spPr>
          <a:xfrm>
            <a:off x="0" y="175566"/>
            <a:ext cx="12192000" cy="729607"/>
          </a:xfrm>
          <a:prstGeom prst="rect">
            <a:avLst/>
          </a:prstGeom>
          <a:noFill/>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200" dirty="0">
                <a:latin typeface="Meiryo UI" panose="020B0604030504040204" pitchFamily="50" charset="-128"/>
                <a:ea typeface="Meiryo UI" panose="020B0604030504040204" pitchFamily="50" charset="-128"/>
              </a:rPr>
              <a:t>災害を想定した活動のあり方イメージ</a:t>
            </a:r>
          </a:p>
        </p:txBody>
      </p:sp>
      <p:sp>
        <p:nvSpPr>
          <p:cNvPr id="4" name="テキスト ボックス 3">
            <a:extLst>
              <a:ext uri="{FF2B5EF4-FFF2-40B4-BE49-F238E27FC236}">
                <a16:creationId xmlns:a16="http://schemas.microsoft.com/office/drawing/2014/main" id="{32110DD6-2BF3-41E4-A281-4171A651AE55}"/>
              </a:ext>
            </a:extLst>
          </p:cNvPr>
          <p:cNvSpPr txBox="1"/>
          <p:nvPr/>
        </p:nvSpPr>
        <p:spPr>
          <a:xfrm>
            <a:off x="2743200" y="6535590"/>
            <a:ext cx="9352187" cy="307777"/>
          </a:xfrm>
          <a:prstGeom prst="rect">
            <a:avLst/>
          </a:prstGeom>
          <a:noFill/>
        </p:spPr>
        <p:txBody>
          <a:bodyPr wrap="square" rtlCol="0">
            <a:spAutoFit/>
          </a:bodyPr>
          <a:lstStyle/>
          <a:p>
            <a:r>
              <a:rPr kumimoji="1" lang="en-US" altLang="ja-JP" sz="1400" dirty="0"/>
              <a:t>※</a:t>
            </a:r>
            <a:r>
              <a:rPr kumimoji="1" lang="ja-JP" altLang="en-US" sz="1400" dirty="0"/>
              <a:t>平成</a:t>
            </a:r>
            <a:r>
              <a:rPr kumimoji="1" lang="en-US" altLang="ja-JP" sz="1400" dirty="0"/>
              <a:t>24</a:t>
            </a:r>
            <a:r>
              <a:rPr kumimoji="1" lang="ja-JP" altLang="en-US" sz="1400" dirty="0"/>
              <a:t>年度地域保健総合推進事業「東日本大震災における保健師活動の実態とその課題報告書」より一部改編）</a:t>
            </a:r>
          </a:p>
        </p:txBody>
      </p:sp>
      <p:sp>
        <p:nvSpPr>
          <p:cNvPr id="29" name="テキスト ボックス 28"/>
          <p:cNvSpPr txBox="1"/>
          <p:nvPr/>
        </p:nvSpPr>
        <p:spPr>
          <a:xfrm>
            <a:off x="10723600" y="169778"/>
            <a:ext cx="1298902" cy="584775"/>
          </a:xfrm>
          <a:prstGeom prst="rect">
            <a:avLst/>
          </a:prstGeom>
          <a:solidFill>
            <a:schemeClr val="bg1"/>
          </a:solidFill>
          <a:ln w="12700">
            <a:solidFill>
              <a:schemeClr val="accent1"/>
            </a:solidFill>
          </a:ln>
        </p:spPr>
        <p:txBody>
          <a:bodyPr wrap="square" rtlCol="0" anchor="ctr">
            <a:spAutoFit/>
          </a:bodyPr>
          <a:lstStyle/>
          <a:p>
            <a:pPr algn="ctr"/>
            <a:r>
              <a:rPr kumimoji="1" lang="ja-JP" altLang="en-US" sz="1600" dirty="0">
                <a:solidFill>
                  <a:srgbClr val="0000FF"/>
                </a:solidFill>
                <a:latin typeface="HG創英角ﾎﾟｯﾌﾟ体" panose="040B0A09000000000000" pitchFamily="49" charset="-128"/>
                <a:ea typeface="HG創英角ﾎﾟｯﾌﾟ体" panose="040B0A09000000000000" pitchFamily="49" charset="-128"/>
              </a:rPr>
              <a:t>マニュアル</a:t>
            </a:r>
            <a:r>
              <a:rPr kumimoji="1" lang="en-US" altLang="ja-JP" sz="1600" dirty="0">
                <a:solidFill>
                  <a:srgbClr val="0000FF"/>
                </a:solidFill>
                <a:latin typeface="HG創英角ﾎﾟｯﾌﾟ体" panose="040B0A09000000000000" pitchFamily="49" charset="-128"/>
                <a:ea typeface="HG創英角ﾎﾟｯﾌﾟ体" panose="040B0A09000000000000" pitchFamily="49" charset="-128"/>
              </a:rPr>
              <a:t>P119</a:t>
            </a:r>
            <a:endParaRPr kumimoji="1" lang="ja-JP" altLang="en-US" sz="1600" dirty="0">
              <a:solidFill>
                <a:srgbClr val="0000FF"/>
              </a:solidFill>
              <a:latin typeface="HG創英角ﾎﾟｯﾌﾟ体" panose="040B0A09000000000000" pitchFamily="49" charset="-128"/>
              <a:ea typeface="HG創英角ﾎﾟｯﾌﾟ体" panose="040B0A09000000000000" pitchFamily="49" charset="-128"/>
            </a:endParaRPr>
          </a:p>
        </p:txBody>
      </p:sp>
    </p:spTree>
    <p:extLst>
      <p:ext uri="{BB962C8B-B14F-4D97-AF65-F5344CB8AC3E}">
        <p14:creationId xmlns:p14="http://schemas.microsoft.com/office/powerpoint/2010/main" val="33263790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2" name="テキスト ボックス 2"/>
          <p:cNvSpPr txBox="1"/>
          <p:nvPr/>
        </p:nvSpPr>
        <p:spPr>
          <a:xfrm>
            <a:off x="4289444" y="265234"/>
            <a:ext cx="3667539" cy="584775"/>
          </a:xfrm>
          <a:prstGeom prst="rect">
            <a:avLst/>
          </a:prstGeom>
          <a:noFill/>
        </p:spPr>
        <p:txBody>
          <a:bodyPr wrap="square" rtlCol="0">
            <a:spAutoFit/>
          </a:bodyPr>
          <a:lstStyle/>
          <a:p>
            <a:r>
              <a:rPr kumimoji="1" lang="ja-JP" altLang="en-US" sz="3200" dirty="0">
                <a:latin typeface="ＭＳ ゴシック" panose="020B0609070205080204" pitchFamily="49" charset="-128"/>
                <a:ea typeface="ＭＳ ゴシック" panose="020B0609070205080204" pitchFamily="49" charset="-128"/>
              </a:rPr>
              <a:t>マニュアルの構成</a:t>
            </a:r>
          </a:p>
        </p:txBody>
      </p:sp>
      <p:sp>
        <p:nvSpPr>
          <p:cNvPr id="1233" name="テキスト ボックス 3"/>
          <p:cNvSpPr txBox="1"/>
          <p:nvPr/>
        </p:nvSpPr>
        <p:spPr>
          <a:xfrm>
            <a:off x="1271072" y="1126213"/>
            <a:ext cx="9511748" cy="4524315"/>
          </a:xfrm>
          <a:prstGeom prst="rect">
            <a:avLst/>
          </a:prstGeom>
          <a:noFill/>
          <a:ln w="12700">
            <a:solidFill>
              <a:schemeClr val="tx1"/>
            </a:solidFill>
          </a:ln>
        </p:spPr>
        <p:txBody>
          <a:bodyPr wrap="square" rtlCol="0">
            <a:spAutoFit/>
          </a:bodyPr>
          <a:lstStyle/>
          <a:p>
            <a:r>
              <a:rPr lang="ja-JP" altLang="ja-JP" sz="2400" dirty="0">
                <a:latin typeface="ＭＳ ゴシック" panose="020B0609070205080204" pitchFamily="49" charset="-128"/>
                <a:ea typeface="ＭＳ ゴシック" panose="020B0609070205080204" pitchFamily="49" charset="-128"/>
              </a:rPr>
              <a:t>◆総論</a:t>
            </a:r>
          </a:p>
          <a:p>
            <a:r>
              <a:rPr lang="ja-JP" altLang="en-US" sz="2400" dirty="0">
                <a:latin typeface="ＭＳ ゴシック" panose="020B0609070205080204" pitchFamily="49" charset="-128"/>
                <a:ea typeface="ＭＳ ゴシック" panose="020B0609070205080204" pitchFamily="49" charset="-128"/>
              </a:rPr>
              <a:t>　</a:t>
            </a:r>
            <a:r>
              <a:rPr lang="ja-JP" altLang="ja-JP" sz="2400" dirty="0">
                <a:latin typeface="ＭＳ ゴシック" panose="020B0609070205080204" pitchFamily="49" charset="-128"/>
                <a:ea typeface="ＭＳ ゴシック" panose="020B0609070205080204" pitchFamily="49" charset="-128"/>
              </a:rPr>
              <a:t>第１　災害対応の基本</a:t>
            </a:r>
          </a:p>
          <a:p>
            <a:r>
              <a:rPr lang="ja-JP" altLang="en-US" sz="2400" dirty="0">
                <a:latin typeface="ＭＳ ゴシック" panose="020B0609070205080204" pitchFamily="49" charset="-128"/>
                <a:ea typeface="ＭＳ ゴシック" panose="020B0609070205080204" pitchFamily="49" charset="-128"/>
              </a:rPr>
              <a:t>　</a:t>
            </a:r>
            <a:r>
              <a:rPr lang="ja-JP" altLang="ja-JP" sz="2400" dirty="0">
                <a:latin typeface="ＭＳ ゴシック" panose="020B0609070205080204" pitchFamily="49" charset="-128"/>
                <a:ea typeface="ＭＳ ゴシック" panose="020B0609070205080204" pitchFamily="49" charset="-128"/>
              </a:rPr>
              <a:t>第２　災害時の活動推進を図るためのマネジメントの実施　</a:t>
            </a:r>
          </a:p>
          <a:p>
            <a:r>
              <a:rPr lang="ja-JP" altLang="en-US" sz="2400" dirty="0">
                <a:latin typeface="ＭＳ ゴシック" panose="020B0609070205080204" pitchFamily="49" charset="-128"/>
                <a:ea typeface="ＭＳ ゴシック" panose="020B0609070205080204" pitchFamily="49" charset="-128"/>
              </a:rPr>
              <a:t>　</a:t>
            </a:r>
            <a:r>
              <a:rPr lang="ja-JP" altLang="ja-JP" sz="2400" dirty="0">
                <a:latin typeface="ＭＳ ゴシック" panose="020B0609070205080204" pitchFamily="49" charset="-128"/>
                <a:ea typeface="ＭＳ ゴシック" panose="020B0609070205080204" pitchFamily="49" charset="-128"/>
              </a:rPr>
              <a:t>第３　災害時の各フェーズにおける保健医療活動の概要</a:t>
            </a:r>
          </a:p>
          <a:p>
            <a:r>
              <a:rPr lang="ja-JP" altLang="ja-JP" sz="2400" dirty="0">
                <a:latin typeface="ＭＳ ゴシック" panose="020B0609070205080204" pitchFamily="49" charset="-128"/>
                <a:ea typeface="ＭＳ ゴシック" panose="020B0609070205080204" pitchFamily="49" charset="-128"/>
              </a:rPr>
              <a:t>◆各論</a:t>
            </a:r>
          </a:p>
          <a:p>
            <a:r>
              <a:rPr lang="ja-JP" altLang="en-US" sz="2400" dirty="0">
                <a:latin typeface="ＭＳ ゴシック" panose="020B0609070205080204" pitchFamily="49" charset="-128"/>
                <a:ea typeface="ＭＳ ゴシック" panose="020B0609070205080204" pitchFamily="49" charset="-128"/>
              </a:rPr>
              <a:t>　</a:t>
            </a:r>
            <a:r>
              <a:rPr lang="ja-JP" altLang="ja-JP" sz="2400" dirty="0">
                <a:latin typeface="ＭＳ ゴシック" panose="020B0609070205080204" pitchFamily="49" charset="-128"/>
                <a:ea typeface="ＭＳ ゴシック" panose="020B0609070205080204" pitchFamily="49" charset="-128"/>
              </a:rPr>
              <a:t>第４　災害時の保健医療活動の実際</a:t>
            </a:r>
          </a:p>
          <a:p>
            <a:r>
              <a:rPr lang="ja-JP" altLang="ja-JP" sz="2400" dirty="0">
                <a:latin typeface="ＭＳ ゴシック" panose="020B0609070205080204" pitchFamily="49" charset="-128"/>
                <a:ea typeface="ＭＳ ゴシック" panose="020B0609070205080204" pitchFamily="49" charset="-128"/>
              </a:rPr>
              <a:t>　第５　応援派遣による活動体制</a:t>
            </a:r>
          </a:p>
          <a:p>
            <a:r>
              <a:rPr lang="ja-JP" altLang="en-US" sz="2400" dirty="0">
                <a:latin typeface="ＭＳ ゴシック" panose="020B0609070205080204" pitchFamily="49" charset="-128"/>
                <a:ea typeface="ＭＳ ゴシック" panose="020B0609070205080204" pitchFamily="49" charset="-128"/>
              </a:rPr>
              <a:t>　</a:t>
            </a:r>
            <a:r>
              <a:rPr lang="ja-JP" altLang="ja-JP" sz="2400" dirty="0">
                <a:latin typeface="ＭＳ ゴシック" panose="020B0609070205080204" pitchFamily="49" charset="-128"/>
                <a:ea typeface="ＭＳ ゴシック" panose="020B0609070205080204" pitchFamily="49" charset="-128"/>
              </a:rPr>
              <a:t>第６　被災者を受け入れた市町村における保健活動</a:t>
            </a:r>
          </a:p>
          <a:p>
            <a:r>
              <a:rPr lang="ja-JP" altLang="ja-JP" sz="2400" dirty="0">
                <a:latin typeface="ＭＳ ゴシック" panose="020B0609070205080204" pitchFamily="49" charset="-128"/>
                <a:ea typeface="ＭＳ ゴシック" panose="020B0609070205080204" pitchFamily="49" charset="-128"/>
              </a:rPr>
              <a:t>◆平常時</a:t>
            </a:r>
          </a:p>
          <a:p>
            <a:r>
              <a:rPr lang="ja-JP" altLang="en-US" sz="2400" dirty="0">
                <a:latin typeface="ＭＳ ゴシック" panose="020B0609070205080204" pitchFamily="49" charset="-128"/>
                <a:ea typeface="ＭＳ ゴシック" panose="020B0609070205080204" pitchFamily="49" charset="-128"/>
              </a:rPr>
              <a:t>　</a:t>
            </a:r>
            <a:r>
              <a:rPr lang="ja-JP" altLang="ja-JP" sz="2400" dirty="0">
                <a:latin typeface="ＭＳ ゴシック" panose="020B0609070205080204" pitchFamily="49" charset="-128"/>
                <a:ea typeface="ＭＳ ゴシック" panose="020B0609070205080204" pitchFamily="49" charset="-128"/>
              </a:rPr>
              <a:t>第７　平常時の準備</a:t>
            </a:r>
          </a:p>
          <a:p>
            <a:r>
              <a:rPr lang="ja-JP" altLang="en-US" sz="2400" dirty="0">
                <a:latin typeface="ＭＳ ゴシック" panose="020B0609070205080204" pitchFamily="49" charset="-128"/>
                <a:ea typeface="ＭＳ ゴシック" panose="020B0609070205080204" pitchFamily="49" charset="-128"/>
              </a:rPr>
              <a:t>　</a:t>
            </a:r>
            <a:r>
              <a:rPr lang="ja-JP" altLang="ja-JP" sz="2400" dirty="0">
                <a:latin typeface="ＭＳ ゴシック" panose="020B0609070205080204" pitchFamily="49" charset="-128"/>
                <a:ea typeface="ＭＳ ゴシック" panose="020B0609070205080204" pitchFamily="49" charset="-128"/>
              </a:rPr>
              <a:t>第８　人材育成</a:t>
            </a:r>
          </a:p>
          <a:p>
            <a:r>
              <a:rPr lang="ja-JP" altLang="ja-JP" sz="2400" dirty="0">
                <a:latin typeface="ＭＳ ゴシック" panose="020B0609070205080204" pitchFamily="49" charset="-128"/>
                <a:ea typeface="ＭＳ ゴシック" panose="020B0609070205080204" pitchFamily="49" charset="-128"/>
              </a:rPr>
              <a:t>◆資料編</a:t>
            </a:r>
          </a:p>
        </p:txBody>
      </p:sp>
      <p:sp>
        <p:nvSpPr>
          <p:cNvPr id="1234" name="テキスト ボックス 1"/>
          <p:cNvSpPr txBox="1"/>
          <p:nvPr/>
        </p:nvSpPr>
        <p:spPr>
          <a:xfrm>
            <a:off x="3618411" y="5792976"/>
            <a:ext cx="5734595" cy="523220"/>
          </a:xfrm>
          <a:prstGeom prst="rect">
            <a:avLst/>
          </a:prstGeom>
          <a:noFill/>
        </p:spPr>
        <p:txBody>
          <a:bodyPr wrap="square" rtlCol="0">
            <a:spAutoFit/>
          </a:bodyPr>
          <a:lstStyle/>
          <a:p>
            <a:r>
              <a:rPr kumimoji="1" lang="ja-JP" altLang="en-US" sz="2800" b="1" dirty="0">
                <a:solidFill>
                  <a:srgbClr val="FF0066"/>
                </a:solidFill>
                <a:latin typeface="HGP創英角ﾎﾟｯﾌﾟ体" panose="040B0A00000000000000" pitchFamily="50" charset="-128"/>
                <a:ea typeface="HGP創英角ﾎﾟｯﾌﾟ体" panose="040B0A00000000000000" pitchFamily="50" charset="-128"/>
              </a:rPr>
              <a:t>以下、上記に基づき、説明します</a:t>
            </a:r>
          </a:p>
        </p:txBody>
      </p:sp>
    </p:spTree>
    <p:extLst>
      <p:ext uri="{BB962C8B-B14F-4D97-AF65-F5344CB8AC3E}">
        <p14:creationId xmlns:p14="http://schemas.microsoft.com/office/powerpoint/2010/main" val="223608841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FD5F465A-F406-4DAB-B329-1904B2160762}"/>
              </a:ext>
            </a:extLst>
          </p:cNvPr>
          <p:cNvSpPr txBox="1"/>
          <p:nvPr/>
        </p:nvSpPr>
        <p:spPr>
          <a:xfrm>
            <a:off x="3344091" y="230537"/>
            <a:ext cx="5012118" cy="584775"/>
          </a:xfrm>
          <a:prstGeom prst="rect">
            <a:avLst/>
          </a:prstGeom>
          <a:noFill/>
        </p:spPr>
        <p:txBody>
          <a:bodyPr wrap="square" rtlCol="0">
            <a:spAutoFit/>
          </a:bodyPr>
          <a:lstStyle/>
          <a:p>
            <a:r>
              <a:rPr kumimoji="1" lang="en-US" altLang="ja-JP" sz="3200" dirty="0">
                <a:latin typeface="ＭＳ ゴシック" panose="020B0609070205080204" pitchFamily="49" charset="-128"/>
                <a:ea typeface="ＭＳ ゴシック" panose="020B0609070205080204" pitchFamily="49" charset="-128"/>
              </a:rPr>
              <a:t>【</a:t>
            </a:r>
            <a:r>
              <a:rPr kumimoji="1" lang="ja-JP" altLang="en-US" sz="3200" dirty="0">
                <a:latin typeface="ＭＳ ゴシック" panose="020B0609070205080204" pitchFamily="49" charset="-128"/>
                <a:ea typeface="ＭＳ ゴシック" panose="020B0609070205080204" pitchFamily="49" charset="-128"/>
              </a:rPr>
              <a:t>各論</a:t>
            </a:r>
            <a:r>
              <a:rPr kumimoji="1" lang="en-US" altLang="ja-JP" sz="3200" dirty="0">
                <a:latin typeface="ＭＳ ゴシック" panose="020B0609070205080204" pitchFamily="49" charset="-128"/>
                <a:ea typeface="ＭＳ ゴシック" panose="020B0609070205080204" pitchFamily="49" charset="-128"/>
              </a:rPr>
              <a:t>】</a:t>
            </a:r>
            <a:r>
              <a:rPr lang="ja-JP" altLang="en-US" sz="3200" dirty="0">
                <a:latin typeface="ＭＳ ゴシック" panose="020B0609070205080204" pitchFamily="49" charset="-128"/>
                <a:ea typeface="ＭＳ ゴシック" panose="020B0609070205080204" pitchFamily="49" charset="-128"/>
              </a:rPr>
              <a:t>第８　人材育成</a:t>
            </a:r>
            <a:endParaRPr lang="en-US" altLang="ja-JP" sz="2800" dirty="0">
              <a:latin typeface="ＭＳ ゴシック" panose="020B0609070205080204" pitchFamily="49" charset="-128"/>
              <a:ea typeface="ＭＳ ゴシック" panose="020B0609070205080204" pitchFamily="49" charset="-128"/>
            </a:endParaRPr>
          </a:p>
        </p:txBody>
      </p:sp>
      <p:sp>
        <p:nvSpPr>
          <p:cNvPr id="4" name="正方形/長方形 3"/>
          <p:cNvSpPr/>
          <p:nvPr/>
        </p:nvSpPr>
        <p:spPr>
          <a:xfrm>
            <a:off x="323557" y="1226964"/>
            <a:ext cx="11535507" cy="5221942"/>
          </a:xfrm>
          <a:prstGeom prst="rect">
            <a:avLst/>
          </a:prstGeom>
        </p:spPr>
        <p:txBody>
          <a:bodyPr wrap="square">
            <a:spAutoFit/>
          </a:bodyPr>
          <a:lstStyle/>
          <a:p>
            <a:pPr>
              <a:lnSpc>
                <a:spcPts val="2500"/>
              </a:lnSpc>
            </a:pPr>
            <a:r>
              <a:rPr lang="en-US" altLang="ja-JP" sz="2000" dirty="0">
                <a:latin typeface="ＭＳ ゴシック" panose="020B0609070205080204" pitchFamily="49" charset="-128"/>
                <a:ea typeface="ＭＳ ゴシック" panose="020B0609070205080204" pitchFamily="49" charset="-128"/>
              </a:rPr>
              <a:t>Ⅰ </a:t>
            </a:r>
            <a:r>
              <a:rPr lang="ja-JP" altLang="en-US" sz="2000" dirty="0">
                <a:latin typeface="ＭＳ ゴシック" panose="020B0609070205080204" pitchFamily="49" charset="-128"/>
                <a:ea typeface="ＭＳ ゴシック" panose="020B0609070205080204" pitchFamily="49" charset="-128"/>
              </a:rPr>
              <a:t>災害対応に係る能力向上のための研修・訓練の考え方</a:t>
            </a:r>
          </a:p>
          <a:p>
            <a:pPr>
              <a:lnSpc>
                <a:spcPts val="2500"/>
              </a:lnSpc>
            </a:pPr>
            <a:r>
              <a:rPr lang="en-US" altLang="ja-JP" sz="2000" b="1" u="sng" dirty="0">
                <a:latin typeface="ＭＳ ゴシック" panose="020B0609070205080204" pitchFamily="49" charset="-128"/>
                <a:ea typeface="ＭＳ ゴシック" panose="020B0609070205080204" pitchFamily="49" charset="-128"/>
              </a:rPr>
              <a:t>【</a:t>
            </a:r>
            <a:r>
              <a:rPr lang="ja-JP" altLang="en-US" sz="2000" b="1" u="sng" dirty="0">
                <a:solidFill>
                  <a:srgbClr val="FF0000"/>
                </a:solidFill>
                <a:latin typeface="ＭＳ ゴシック" panose="020B0609070205080204" pitchFamily="49" charset="-128"/>
                <a:ea typeface="ＭＳ ゴシック" panose="020B0609070205080204" pitchFamily="49" charset="-128"/>
              </a:rPr>
              <a:t>体系的な</a:t>
            </a:r>
            <a:r>
              <a:rPr lang="ja-JP" altLang="en-US" sz="2000" b="1" u="sng" dirty="0">
                <a:latin typeface="ＭＳ ゴシック" panose="020B0609070205080204" pitchFamily="49" charset="-128"/>
                <a:ea typeface="ＭＳ ゴシック" panose="020B0609070205080204" pitchFamily="49" charset="-128"/>
              </a:rPr>
              <a:t>人材育成</a:t>
            </a:r>
            <a:r>
              <a:rPr lang="en-US" altLang="ja-JP" sz="2000" b="1" u="sng" dirty="0">
                <a:latin typeface="ＭＳ ゴシック" panose="020B0609070205080204" pitchFamily="49" charset="-128"/>
                <a:ea typeface="ＭＳ ゴシック" panose="020B0609070205080204" pitchFamily="49" charset="-128"/>
              </a:rPr>
              <a:t>】</a:t>
            </a:r>
          </a:p>
          <a:p>
            <a:pPr>
              <a:lnSpc>
                <a:spcPts val="2500"/>
              </a:lnSpc>
            </a:pPr>
            <a:r>
              <a:rPr lang="ja-JP" altLang="en-US" sz="2000" dirty="0">
                <a:latin typeface="ＭＳ ゴシック" panose="020B0609070205080204" pitchFamily="49" charset="-128"/>
                <a:ea typeface="ＭＳ ゴシック" panose="020B0609070205080204" pitchFamily="49" charset="-128"/>
              </a:rPr>
              <a:t>・災害時保健活動に関する実務研修は、</a:t>
            </a:r>
            <a:r>
              <a:rPr lang="ja-JP" altLang="en-US" sz="2000" b="1" u="sng" dirty="0">
                <a:solidFill>
                  <a:srgbClr val="FF0000"/>
                </a:solidFill>
                <a:latin typeface="ＭＳ ゴシック" panose="020B0609070205080204" pitchFamily="49" charset="-128"/>
                <a:ea typeface="ＭＳ ゴシック" panose="020B0609070205080204" pitchFamily="49" charset="-128"/>
              </a:rPr>
              <a:t>各自治体の人材育成計画に位置づけ</a:t>
            </a:r>
            <a:r>
              <a:rPr lang="ja-JP" altLang="en-US" sz="2000" dirty="0">
                <a:latin typeface="ＭＳ ゴシック" panose="020B0609070205080204" pitchFamily="49" charset="-128"/>
                <a:ea typeface="ＭＳ ゴシック" panose="020B0609070205080204" pitchFamily="49" charset="-128"/>
              </a:rPr>
              <a:t>、実施に当たっては他</a:t>
            </a:r>
            <a:endParaRPr lang="en-US" altLang="ja-JP" sz="2000" dirty="0">
              <a:latin typeface="ＭＳ ゴシック" panose="020B0609070205080204" pitchFamily="49" charset="-128"/>
              <a:ea typeface="ＭＳ ゴシック" panose="020B0609070205080204" pitchFamily="49" charset="-128"/>
            </a:endParaRPr>
          </a:p>
          <a:p>
            <a:pPr>
              <a:lnSpc>
                <a:spcPts val="2500"/>
              </a:lnSpc>
            </a:pPr>
            <a:r>
              <a:rPr lang="en-US" altLang="ja-JP" sz="2000" dirty="0">
                <a:latin typeface="ＭＳ ゴシック" panose="020B0609070205080204" pitchFamily="49" charset="-128"/>
                <a:ea typeface="ＭＳ ゴシック" panose="020B0609070205080204" pitchFamily="49" charset="-128"/>
              </a:rPr>
              <a:t> </a:t>
            </a:r>
            <a:r>
              <a:rPr lang="ja-JP" altLang="en-US" sz="2000" dirty="0">
                <a:latin typeface="ＭＳ ゴシック" panose="020B0609070205080204" pitchFamily="49" charset="-128"/>
                <a:ea typeface="ＭＳ ゴシック" panose="020B0609070205080204" pitchFamily="49" charset="-128"/>
              </a:rPr>
              <a:t>の職員研修と組み合わせて実施するなど工夫する。</a:t>
            </a:r>
          </a:p>
          <a:p>
            <a:pPr>
              <a:lnSpc>
                <a:spcPts val="2500"/>
              </a:lnSpc>
            </a:pPr>
            <a:r>
              <a:rPr lang="ja-JP" altLang="en-US" sz="2000" dirty="0">
                <a:latin typeface="ＭＳ ゴシック" panose="020B0609070205080204" pitchFamily="49" charset="-128"/>
                <a:ea typeface="ＭＳ ゴシック" panose="020B0609070205080204" pitchFamily="49" charset="-128"/>
              </a:rPr>
              <a:t>・分散配置されている保健師等の配属先での役割を明確化し、集約や連携ができる体制づくりと、</a:t>
            </a:r>
            <a:endParaRPr lang="en-US" altLang="ja-JP" sz="2000" dirty="0">
              <a:latin typeface="ＭＳ ゴシック" panose="020B0609070205080204" pitchFamily="49" charset="-128"/>
              <a:ea typeface="ＭＳ ゴシック" panose="020B0609070205080204" pitchFamily="49" charset="-128"/>
            </a:endParaRPr>
          </a:p>
          <a:p>
            <a:pPr>
              <a:lnSpc>
                <a:spcPts val="2500"/>
              </a:lnSpc>
            </a:pPr>
            <a:r>
              <a:rPr lang="en-US" altLang="ja-JP" sz="2000" dirty="0">
                <a:latin typeface="ＭＳ ゴシック" panose="020B0609070205080204" pitchFamily="49" charset="-128"/>
                <a:ea typeface="ＭＳ ゴシック" panose="020B0609070205080204" pitchFamily="49" charset="-128"/>
              </a:rPr>
              <a:t> </a:t>
            </a:r>
            <a:r>
              <a:rPr lang="ja-JP" altLang="en-US" sz="2000" dirty="0">
                <a:latin typeface="ＭＳ ゴシック" panose="020B0609070205080204" pitchFamily="49" charset="-128"/>
                <a:ea typeface="ＭＳ ゴシック" panose="020B0609070205080204" pitchFamily="49" charset="-128"/>
              </a:rPr>
              <a:t>それに基づく研修や訓練を実施する。</a:t>
            </a:r>
          </a:p>
          <a:p>
            <a:pPr>
              <a:lnSpc>
                <a:spcPts val="2500"/>
              </a:lnSpc>
            </a:pPr>
            <a:r>
              <a:rPr lang="ja-JP" altLang="en-US" sz="2000" dirty="0">
                <a:latin typeface="ＭＳ ゴシック" panose="020B0609070205080204" pitchFamily="49" charset="-128"/>
                <a:ea typeface="ＭＳ ゴシック" panose="020B0609070205080204" pitchFamily="49" charset="-128"/>
              </a:rPr>
              <a:t>・事務職員を含む職種横断的な研修や訓練は、相互の役割分担や機能を明確化するために有効で</a:t>
            </a:r>
            <a:r>
              <a:rPr lang="ja-JP" altLang="en-US" sz="2000" dirty="0" err="1">
                <a:latin typeface="ＭＳ ゴシック" panose="020B0609070205080204" pitchFamily="49" charset="-128"/>
                <a:ea typeface="ＭＳ ゴシック" panose="020B0609070205080204" pitchFamily="49" charset="-128"/>
              </a:rPr>
              <a:t>あ</a:t>
            </a:r>
            <a:endParaRPr lang="en-US" altLang="ja-JP" sz="2000" dirty="0">
              <a:latin typeface="ＭＳ ゴシック" panose="020B0609070205080204" pitchFamily="49" charset="-128"/>
              <a:ea typeface="ＭＳ ゴシック" panose="020B0609070205080204" pitchFamily="49" charset="-128"/>
            </a:endParaRPr>
          </a:p>
          <a:p>
            <a:pPr>
              <a:lnSpc>
                <a:spcPts val="2500"/>
              </a:lnSpc>
            </a:pPr>
            <a:r>
              <a:rPr lang="en-US" altLang="ja-JP" sz="2000" dirty="0">
                <a:latin typeface="ＭＳ ゴシック" panose="020B0609070205080204" pitchFamily="49" charset="-128"/>
                <a:ea typeface="ＭＳ ゴシック" panose="020B0609070205080204" pitchFamily="49" charset="-128"/>
              </a:rPr>
              <a:t> </a:t>
            </a:r>
            <a:r>
              <a:rPr lang="ja-JP" altLang="en-US" sz="2000" dirty="0">
                <a:latin typeface="ＭＳ ゴシック" panose="020B0609070205080204" pitchFamily="49" charset="-128"/>
                <a:ea typeface="ＭＳ ゴシック" panose="020B0609070205080204" pitchFamily="49" charset="-128"/>
              </a:rPr>
              <a:t>り、各自治体単位あるいは保健所の管轄圏域で実施することが望ましい。</a:t>
            </a:r>
          </a:p>
          <a:p>
            <a:pPr>
              <a:lnSpc>
                <a:spcPts val="2500"/>
              </a:lnSpc>
            </a:pPr>
            <a:r>
              <a:rPr lang="ja-JP" altLang="en-US" sz="2000" dirty="0">
                <a:latin typeface="ＭＳ ゴシック" panose="020B0609070205080204" pitchFamily="49" charset="-128"/>
                <a:ea typeface="ＭＳ ゴシック" panose="020B0609070205080204" pitchFamily="49" charset="-128"/>
              </a:rPr>
              <a:t>・人事異動や機構改革等があれば役割を見直すなどした上で、継続的に研修を行う。</a:t>
            </a:r>
            <a:endParaRPr lang="en-US" altLang="ja-JP" sz="2000" dirty="0">
              <a:latin typeface="ＭＳ ゴシック" panose="020B0609070205080204" pitchFamily="49" charset="-128"/>
              <a:ea typeface="ＭＳ ゴシック" panose="020B0609070205080204" pitchFamily="49" charset="-128"/>
            </a:endParaRPr>
          </a:p>
          <a:p>
            <a:pPr>
              <a:lnSpc>
                <a:spcPts val="2500"/>
              </a:lnSpc>
            </a:pPr>
            <a:endParaRPr lang="en-US" altLang="ja-JP" sz="2000" dirty="0">
              <a:latin typeface="ＭＳ ゴシック" panose="020B0609070205080204" pitchFamily="49" charset="-128"/>
              <a:ea typeface="ＭＳ ゴシック" panose="020B0609070205080204" pitchFamily="49" charset="-128"/>
            </a:endParaRPr>
          </a:p>
          <a:p>
            <a:pPr>
              <a:lnSpc>
                <a:spcPts val="2500"/>
              </a:lnSpc>
            </a:pPr>
            <a:r>
              <a:rPr lang="en-US" altLang="ja-JP" sz="2000" dirty="0">
                <a:latin typeface="ＭＳ ゴシック" panose="020B0609070205080204" pitchFamily="49" charset="-128"/>
                <a:ea typeface="ＭＳ ゴシック" panose="020B0609070205080204" pitchFamily="49" charset="-128"/>
              </a:rPr>
              <a:t>【</a:t>
            </a:r>
            <a:r>
              <a:rPr lang="ja-JP" altLang="en-US" sz="2000" dirty="0">
                <a:latin typeface="ＭＳ ゴシック" panose="020B0609070205080204" pitchFamily="49" charset="-128"/>
                <a:ea typeface="ＭＳ ゴシック" panose="020B0609070205080204" pitchFamily="49" charset="-128"/>
              </a:rPr>
              <a:t>必要な能力</a:t>
            </a:r>
            <a:r>
              <a:rPr lang="en-US" altLang="ja-JP" sz="2000" dirty="0">
                <a:latin typeface="ＭＳ ゴシック" panose="020B0609070205080204" pitchFamily="49" charset="-128"/>
                <a:ea typeface="ＭＳ ゴシック" panose="020B0609070205080204" pitchFamily="49" charset="-128"/>
              </a:rPr>
              <a:t>】</a:t>
            </a:r>
          </a:p>
          <a:p>
            <a:pPr>
              <a:lnSpc>
                <a:spcPts val="2500"/>
              </a:lnSpc>
            </a:pPr>
            <a:r>
              <a:rPr lang="ja-JP" altLang="en-US" sz="2000" dirty="0">
                <a:latin typeface="ＭＳ ゴシック" panose="020B0609070205080204" pitchFamily="49" charset="-128"/>
                <a:ea typeface="ＭＳ ゴシック" panose="020B0609070205080204" pitchFamily="49" charset="-128"/>
              </a:rPr>
              <a:t>・特に発災初期に必要な災害支援についての知識・技能</a:t>
            </a:r>
            <a:endParaRPr lang="en-US" altLang="ja-JP" sz="2000" dirty="0">
              <a:latin typeface="ＭＳ ゴシック" panose="020B0609070205080204" pitchFamily="49" charset="-128"/>
              <a:ea typeface="ＭＳ ゴシック" panose="020B0609070205080204" pitchFamily="49" charset="-128"/>
            </a:endParaRPr>
          </a:p>
          <a:p>
            <a:pPr>
              <a:lnSpc>
                <a:spcPts val="2500"/>
              </a:lnSpc>
            </a:pPr>
            <a:r>
              <a:rPr lang="ja-JP" altLang="en-US" sz="2000" dirty="0">
                <a:latin typeface="ＭＳ ゴシック" panose="020B0609070205080204" pitchFamily="49" charset="-128"/>
                <a:ea typeface="ＭＳ ゴシック" panose="020B0609070205080204" pitchFamily="49" charset="-128"/>
              </a:rPr>
              <a:t>・所属する組織の果たすべき機能、役割</a:t>
            </a:r>
            <a:endParaRPr lang="en-US" altLang="ja-JP" sz="2000" dirty="0">
              <a:latin typeface="ＭＳ ゴシック" panose="020B0609070205080204" pitchFamily="49" charset="-128"/>
              <a:ea typeface="ＭＳ ゴシック" panose="020B0609070205080204" pitchFamily="49" charset="-128"/>
            </a:endParaRPr>
          </a:p>
          <a:p>
            <a:pPr>
              <a:lnSpc>
                <a:spcPts val="2500"/>
              </a:lnSpc>
            </a:pPr>
            <a:r>
              <a:rPr lang="ja-JP" altLang="en-US" sz="2000" dirty="0">
                <a:latin typeface="ＭＳ ゴシック" panose="020B0609070205080204" pitchFamily="49" charset="-128"/>
                <a:ea typeface="ＭＳ ゴシック" panose="020B0609070205080204" pitchFamily="49" charset="-128"/>
              </a:rPr>
              <a:t>・統括保健師、補佐的な役割を担う保健師は、被災地市町村での調整業務、体制の整備、ロード</a:t>
            </a:r>
            <a:endParaRPr lang="en-US" altLang="ja-JP" sz="2000" dirty="0">
              <a:latin typeface="ＭＳ ゴシック" panose="020B0609070205080204" pitchFamily="49" charset="-128"/>
              <a:ea typeface="ＭＳ ゴシック" panose="020B0609070205080204" pitchFamily="49" charset="-128"/>
            </a:endParaRPr>
          </a:p>
          <a:p>
            <a:pPr>
              <a:lnSpc>
                <a:spcPts val="2500"/>
              </a:lnSpc>
            </a:pPr>
            <a:r>
              <a:rPr lang="ja-JP" altLang="en-US" sz="2000" dirty="0">
                <a:latin typeface="ＭＳ ゴシック" panose="020B0609070205080204" pitchFamily="49" charset="-128"/>
                <a:ea typeface="ＭＳ ゴシック" panose="020B0609070205080204" pitchFamily="49" charset="-128"/>
              </a:rPr>
              <a:t>　マップが描ける力</a:t>
            </a:r>
            <a:endParaRPr lang="en-US" altLang="ja-JP" sz="2000" dirty="0">
              <a:latin typeface="ＭＳ ゴシック" panose="020B0609070205080204" pitchFamily="49" charset="-128"/>
              <a:ea typeface="ＭＳ ゴシック" panose="020B0609070205080204" pitchFamily="49" charset="-128"/>
            </a:endParaRPr>
          </a:p>
          <a:p>
            <a:pPr>
              <a:lnSpc>
                <a:spcPts val="2500"/>
              </a:lnSpc>
            </a:pPr>
            <a:r>
              <a:rPr lang="ja-JP" altLang="en-US" sz="2000" dirty="0">
                <a:latin typeface="ＭＳ ゴシック" panose="020B0609070205080204" pitchFamily="49" charset="-128"/>
                <a:ea typeface="ＭＳ ゴシック" panose="020B0609070205080204" pitchFamily="49" charset="-128"/>
              </a:rPr>
              <a:t>・保健所の保健師等は、具体的リエゾン機能は果たす力量</a:t>
            </a:r>
          </a:p>
        </p:txBody>
      </p:sp>
      <p:sp>
        <p:nvSpPr>
          <p:cNvPr id="5" name="テキスト ボックス 4"/>
          <p:cNvSpPr txBox="1"/>
          <p:nvPr/>
        </p:nvSpPr>
        <p:spPr>
          <a:xfrm>
            <a:off x="10723600" y="169778"/>
            <a:ext cx="1298902" cy="584775"/>
          </a:xfrm>
          <a:prstGeom prst="rect">
            <a:avLst/>
          </a:prstGeom>
          <a:solidFill>
            <a:schemeClr val="bg1"/>
          </a:solidFill>
          <a:ln w="12700">
            <a:solidFill>
              <a:schemeClr val="accent1"/>
            </a:solidFill>
          </a:ln>
        </p:spPr>
        <p:txBody>
          <a:bodyPr wrap="square" rtlCol="0" anchor="ctr">
            <a:spAutoFit/>
          </a:bodyPr>
          <a:lstStyle/>
          <a:p>
            <a:pPr algn="ctr"/>
            <a:r>
              <a:rPr kumimoji="1" lang="ja-JP" altLang="en-US" sz="1600" dirty="0">
                <a:solidFill>
                  <a:srgbClr val="0000FF"/>
                </a:solidFill>
                <a:latin typeface="HG創英角ﾎﾟｯﾌﾟ体" panose="040B0A09000000000000" pitchFamily="49" charset="-128"/>
                <a:ea typeface="HG創英角ﾎﾟｯﾌﾟ体" panose="040B0A09000000000000" pitchFamily="49" charset="-128"/>
              </a:rPr>
              <a:t>マニュアル</a:t>
            </a:r>
            <a:r>
              <a:rPr kumimoji="1" lang="en-US" altLang="ja-JP" sz="1600" dirty="0">
                <a:solidFill>
                  <a:srgbClr val="0000FF"/>
                </a:solidFill>
                <a:latin typeface="HG創英角ﾎﾟｯﾌﾟ体" panose="040B0A09000000000000" pitchFamily="49" charset="-128"/>
                <a:ea typeface="HG創英角ﾎﾟｯﾌﾟ体" panose="040B0A09000000000000" pitchFamily="49" charset="-128"/>
              </a:rPr>
              <a:t>P123</a:t>
            </a:r>
            <a:r>
              <a:rPr kumimoji="1" lang="ja-JP" altLang="en-US" sz="1600" dirty="0">
                <a:solidFill>
                  <a:srgbClr val="0000FF"/>
                </a:solidFill>
                <a:latin typeface="HG創英角ﾎﾟｯﾌﾟ体" panose="040B0A09000000000000" pitchFamily="49" charset="-128"/>
                <a:ea typeface="HG創英角ﾎﾟｯﾌﾟ体" panose="040B0A09000000000000" pitchFamily="49" charset="-128"/>
              </a:rPr>
              <a:t>～</a:t>
            </a:r>
            <a:r>
              <a:rPr kumimoji="1" lang="en-US" altLang="ja-JP" sz="1600" dirty="0">
                <a:solidFill>
                  <a:srgbClr val="0000FF"/>
                </a:solidFill>
                <a:latin typeface="HG創英角ﾎﾟｯﾌﾟ体" panose="040B0A09000000000000" pitchFamily="49" charset="-128"/>
                <a:ea typeface="HG創英角ﾎﾟｯﾌﾟ体" panose="040B0A09000000000000" pitchFamily="49" charset="-128"/>
              </a:rPr>
              <a:t>P124</a:t>
            </a:r>
            <a:endParaRPr kumimoji="1" lang="ja-JP" altLang="en-US" sz="1600" dirty="0">
              <a:solidFill>
                <a:srgbClr val="0000FF"/>
              </a:solidFill>
              <a:latin typeface="HG創英角ﾎﾟｯﾌﾟ体" panose="040B0A09000000000000" pitchFamily="49" charset="-128"/>
              <a:ea typeface="HG創英角ﾎﾟｯﾌﾟ体" panose="040B0A09000000000000" pitchFamily="49" charset="-128"/>
            </a:endParaRPr>
          </a:p>
        </p:txBody>
      </p:sp>
    </p:spTree>
    <p:extLst>
      <p:ext uri="{BB962C8B-B14F-4D97-AF65-F5344CB8AC3E}">
        <p14:creationId xmlns:p14="http://schemas.microsoft.com/office/powerpoint/2010/main" val="160938120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コンテンツ プレースホルダー 2">
            <a:extLst>
              <a:ext uri="{FF2B5EF4-FFF2-40B4-BE49-F238E27FC236}">
                <a16:creationId xmlns:a16="http://schemas.microsoft.com/office/drawing/2014/main" id="{F1F5ABA8-9260-489C-8F36-A10E75696DD1}"/>
              </a:ext>
            </a:extLst>
          </p:cNvPr>
          <p:cNvGraphicFramePr>
            <a:graphicFrameLocks noGrp="1"/>
          </p:cNvGraphicFramePr>
          <p:nvPr>
            <p:ph idx="1"/>
          </p:nvPr>
        </p:nvGraphicFramePr>
        <p:xfrm>
          <a:off x="-643180" y="1202076"/>
          <a:ext cx="12835180" cy="5539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テキスト ボックス 4">
            <a:extLst>
              <a:ext uri="{FF2B5EF4-FFF2-40B4-BE49-F238E27FC236}">
                <a16:creationId xmlns:a16="http://schemas.microsoft.com/office/drawing/2014/main" id="{4D7B5649-20D0-43A1-A858-030B5D56F3E8}"/>
              </a:ext>
            </a:extLst>
          </p:cNvPr>
          <p:cNvSpPr txBox="1"/>
          <p:nvPr/>
        </p:nvSpPr>
        <p:spPr>
          <a:xfrm>
            <a:off x="2727702" y="5573592"/>
            <a:ext cx="6652603" cy="923330"/>
          </a:xfrm>
          <a:prstGeom prst="rect">
            <a:avLst/>
          </a:prstGeom>
          <a:noFill/>
        </p:spPr>
        <p:txBody>
          <a:bodyPr wrap="square" rtlCol="0">
            <a:spAutoFit/>
          </a:bodyPr>
          <a:lstStyle/>
          <a:p>
            <a:r>
              <a:rPr kumimoji="1" lang="ja-JP" altLang="en-US" dirty="0">
                <a:latin typeface="ＭＳ ゴシック" panose="020B0609070205080204" pitchFamily="49" charset="-128"/>
                <a:ea typeface="ＭＳ ゴシック" panose="020B0609070205080204" pitchFamily="49" charset="-128"/>
              </a:rPr>
              <a:t>・資機材の準備　・アクションカードの作成と活動体制づくり</a:t>
            </a:r>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・クロノロジーやシステム入力などの技術獲得　・学習　</a:t>
            </a:r>
            <a:endParaRPr kumimoji="1" lang="en-US" altLang="ja-JP" dirty="0">
              <a:latin typeface="ＭＳ ゴシック" panose="020B0609070205080204" pitchFamily="49" charset="-128"/>
              <a:ea typeface="ＭＳ ゴシック" panose="020B0609070205080204" pitchFamily="49" charset="-128"/>
            </a:endParaRPr>
          </a:p>
          <a:p>
            <a:r>
              <a:rPr lang="ja-JP" altLang="en-US" dirty="0">
                <a:latin typeface="ＭＳ ゴシック" panose="020B0609070205080204" pitchFamily="49" charset="-128"/>
                <a:ea typeface="ＭＳ ゴシック" panose="020B0609070205080204" pitchFamily="49" charset="-128"/>
              </a:rPr>
              <a:t>・他部局との連携と役割確認</a:t>
            </a:r>
            <a:endParaRPr kumimoji="1" lang="ja-JP" altLang="en-US" dirty="0">
              <a:latin typeface="ＭＳ ゴシック" panose="020B0609070205080204" pitchFamily="49" charset="-128"/>
              <a:ea typeface="ＭＳ ゴシック" panose="020B0609070205080204" pitchFamily="49" charset="-128"/>
            </a:endParaRPr>
          </a:p>
        </p:txBody>
      </p:sp>
      <p:sp>
        <p:nvSpPr>
          <p:cNvPr id="8" name="テキスト ボックス 7">
            <a:extLst>
              <a:ext uri="{FF2B5EF4-FFF2-40B4-BE49-F238E27FC236}">
                <a16:creationId xmlns:a16="http://schemas.microsoft.com/office/drawing/2014/main" id="{01F68A23-8664-4E80-B34A-42792D577921}"/>
              </a:ext>
            </a:extLst>
          </p:cNvPr>
          <p:cNvSpPr txBox="1"/>
          <p:nvPr/>
        </p:nvSpPr>
        <p:spPr>
          <a:xfrm>
            <a:off x="4871633" y="4205207"/>
            <a:ext cx="7066937" cy="923330"/>
          </a:xfrm>
          <a:prstGeom prst="rect">
            <a:avLst/>
          </a:prstGeom>
          <a:noFill/>
        </p:spPr>
        <p:txBody>
          <a:bodyPr wrap="square" rtlCol="0">
            <a:spAutoFit/>
          </a:bodyPr>
          <a:lstStyle/>
          <a:p>
            <a:r>
              <a:rPr kumimoji="1" lang="ja-JP" altLang="en-US" dirty="0">
                <a:latin typeface="ＭＳ ゴシック" panose="020B0609070205080204" pitchFamily="49" charset="-128"/>
                <a:ea typeface="ＭＳ ゴシック" panose="020B0609070205080204" pitchFamily="49" charset="-128"/>
              </a:rPr>
              <a:t>・医師会・薬剤師会・看護協会との連携と役割確認</a:t>
            </a:r>
            <a:endParaRPr kumimoji="1" lang="en-US" altLang="ja-JP" dirty="0">
              <a:latin typeface="ＭＳ ゴシック" panose="020B0609070205080204" pitchFamily="49" charset="-128"/>
              <a:ea typeface="ＭＳ ゴシック" panose="020B0609070205080204" pitchFamily="49" charset="-128"/>
            </a:endParaRPr>
          </a:p>
          <a:p>
            <a:r>
              <a:rPr lang="ja-JP" altLang="en-US" dirty="0">
                <a:latin typeface="ＭＳ ゴシック" panose="020B0609070205080204" pitchFamily="49" charset="-128"/>
                <a:ea typeface="ＭＳ ゴシック" panose="020B0609070205080204" pitchFamily="49" charset="-128"/>
              </a:rPr>
              <a:t>・</a:t>
            </a:r>
            <a:r>
              <a:rPr kumimoji="1" lang="ja-JP" altLang="en-US" dirty="0">
                <a:latin typeface="ＭＳ ゴシック" panose="020B0609070205080204" pitchFamily="49" charset="-128"/>
                <a:ea typeface="ＭＳ ゴシック" panose="020B0609070205080204" pitchFamily="49" charset="-128"/>
              </a:rPr>
              <a:t>災害時応援協定等の締結　</a:t>
            </a:r>
            <a:r>
              <a:rPr lang="ja-JP" altLang="en-US" dirty="0">
                <a:latin typeface="ＭＳ ゴシック" panose="020B0609070205080204" pitchFamily="49" charset="-128"/>
                <a:ea typeface="ＭＳ ゴシック" panose="020B0609070205080204" pitchFamily="49" charset="-128"/>
              </a:rPr>
              <a:t>・</a:t>
            </a:r>
            <a:r>
              <a:rPr kumimoji="1" lang="ja-JP" altLang="en-US" dirty="0">
                <a:latin typeface="ＭＳ ゴシック" panose="020B0609070205080204" pitchFamily="49" charset="-128"/>
                <a:ea typeface="ＭＳ ゴシック" panose="020B0609070205080204" pitchFamily="49" charset="-128"/>
              </a:rPr>
              <a:t>保健所・市町村</a:t>
            </a:r>
            <a:r>
              <a:rPr lang="ja-JP" altLang="en-US" dirty="0">
                <a:latin typeface="ＭＳ ゴシック" panose="020B0609070205080204" pitchFamily="49" charset="-128"/>
                <a:ea typeface="ＭＳ ゴシック" panose="020B0609070205080204" pitchFamily="49" charset="-128"/>
              </a:rPr>
              <a:t>間</a:t>
            </a:r>
            <a:r>
              <a:rPr kumimoji="1" lang="ja-JP" altLang="en-US" dirty="0">
                <a:latin typeface="ＭＳ ゴシック" panose="020B0609070205080204" pitchFamily="49" charset="-128"/>
                <a:ea typeface="ＭＳ ゴシック" panose="020B0609070205080204" pitchFamily="49" charset="-128"/>
              </a:rPr>
              <a:t>の連携と役割確認</a:t>
            </a:r>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・情報伝達方法の確認　・救護所設置・トリアージ等の学習</a:t>
            </a:r>
          </a:p>
        </p:txBody>
      </p:sp>
      <p:sp>
        <p:nvSpPr>
          <p:cNvPr id="9" name="テキスト ボックス 8">
            <a:extLst>
              <a:ext uri="{FF2B5EF4-FFF2-40B4-BE49-F238E27FC236}">
                <a16:creationId xmlns:a16="http://schemas.microsoft.com/office/drawing/2014/main" id="{377E4BBA-D32A-41E8-A306-4A20321587BE}"/>
              </a:ext>
            </a:extLst>
          </p:cNvPr>
          <p:cNvSpPr txBox="1"/>
          <p:nvPr/>
        </p:nvSpPr>
        <p:spPr>
          <a:xfrm>
            <a:off x="7440477" y="3324889"/>
            <a:ext cx="4751523" cy="646331"/>
          </a:xfrm>
          <a:prstGeom prst="rect">
            <a:avLst/>
          </a:prstGeom>
          <a:noFill/>
        </p:spPr>
        <p:txBody>
          <a:bodyPr wrap="square" rtlCol="0">
            <a:spAutoFit/>
          </a:bodyPr>
          <a:lstStyle/>
          <a:p>
            <a:r>
              <a:rPr kumimoji="1" lang="ja-JP" altLang="en-US" dirty="0">
                <a:latin typeface="ＭＳ ゴシック" panose="020B0609070205080204" pitchFamily="49" charset="-128"/>
                <a:ea typeface="ＭＳ ゴシック" panose="020B0609070205080204" pitchFamily="49" charset="-128"/>
              </a:rPr>
              <a:t>・地区組織・地域住民との連携と役割確認</a:t>
            </a:r>
            <a:endParaRPr kumimoji="1" lang="en-US" altLang="ja-JP" dirty="0">
              <a:latin typeface="ＭＳ ゴシック" panose="020B0609070205080204" pitchFamily="49" charset="-128"/>
              <a:ea typeface="ＭＳ ゴシック" panose="020B0609070205080204" pitchFamily="49" charset="-128"/>
            </a:endParaRPr>
          </a:p>
          <a:p>
            <a:r>
              <a:rPr lang="ja-JP" altLang="en-US" dirty="0">
                <a:latin typeface="ＭＳ ゴシック" panose="020B0609070205080204" pitchFamily="49" charset="-128"/>
                <a:ea typeface="ＭＳ ゴシック" panose="020B0609070205080204" pitchFamily="49" charset="-128"/>
              </a:rPr>
              <a:t>・避難行動計画の策定　・減災教育</a:t>
            </a:r>
            <a:r>
              <a:rPr kumimoji="1" lang="ja-JP" altLang="en-US" dirty="0">
                <a:latin typeface="ＭＳ ゴシック" panose="020B0609070205080204" pitchFamily="49" charset="-128"/>
                <a:ea typeface="ＭＳ ゴシック" panose="020B0609070205080204" pitchFamily="49" charset="-128"/>
              </a:rPr>
              <a:t>　</a:t>
            </a:r>
          </a:p>
        </p:txBody>
      </p:sp>
      <p:sp>
        <p:nvSpPr>
          <p:cNvPr id="11" name="テキスト ボックス 10">
            <a:extLst>
              <a:ext uri="{FF2B5EF4-FFF2-40B4-BE49-F238E27FC236}">
                <a16:creationId xmlns:a16="http://schemas.microsoft.com/office/drawing/2014/main" id="{FD5F465A-F406-4DAB-B329-1904B2160762}"/>
              </a:ext>
            </a:extLst>
          </p:cNvPr>
          <p:cNvSpPr txBox="1"/>
          <p:nvPr/>
        </p:nvSpPr>
        <p:spPr>
          <a:xfrm>
            <a:off x="3343278" y="330446"/>
            <a:ext cx="5362304" cy="523220"/>
          </a:xfrm>
          <a:prstGeom prst="rect">
            <a:avLst/>
          </a:prstGeom>
          <a:noFill/>
        </p:spPr>
        <p:txBody>
          <a:bodyPr wrap="square" rtlCol="0">
            <a:spAutoFit/>
          </a:bodyPr>
          <a:lstStyle/>
          <a:p>
            <a:r>
              <a:rPr kumimoji="1" lang="ja-JP" altLang="en-US" sz="2800" dirty="0">
                <a:latin typeface="ＭＳ ゴシック" panose="020B0609070205080204" pitchFamily="49" charset="-128"/>
                <a:ea typeface="ＭＳ ゴシック" panose="020B0609070205080204" pitchFamily="49" charset="-128"/>
              </a:rPr>
              <a:t>体系的な災害研修・訓練の実施</a:t>
            </a:r>
            <a:endParaRPr lang="en-US" altLang="ja-JP" sz="2800" dirty="0">
              <a:latin typeface="ＭＳ ゴシック" panose="020B0609070205080204" pitchFamily="49" charset="-128"/>
              <a:ea typeface="ＭＳ ゴシック" panose="020B0609070205080204" pitchFamily="49" charset="-128"/>
            </a:endParaRPr>
          </a:p>
        </p:txBody>
      </p:sp>
      <p:pic>
        <p:nvPicPr>
          <p:cNvPr id="6" name="図 5" descr="画面の領域"/>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8975" y="1714230"/>
            <a:ext cx="5593804" cy="1390844"/>
          </a:xfrm>
          <a:prstGeom prst="rect">
            <a:avLst/>
          </a:prstGeom>
        </p:spPr>
      </p:pic>
      <p:sp>
        <p:nvSpPr>
          <p:cNvPr id="7" name="テキスト ボックス 6"/>
          <p:cNvSpPr txBox="1"/>
          <p:nvPr/>
        </p:nvSpPr>
        <p:spPr>
          <a:xfrm>
            <a:off x="290649" y="1375676"/>
            <a:ext cx="6532182" cy="400110"/>
          </a:xfrm>
          <a:prstGeom prst="rect">
            <a:avLst/>
          </a:prstGeom>
          <a:noFill/>
        </p:spPr>
        <p:txBody>
          <a:bodyPr wrap="square" rtlCol="0">
            <a:spAutoFit/>
          </a:bodyPr>
          <a:lstStyle/>
          <a:p>
            <a:r>
              <a:rPr kumimoji="1" lang="ja-JP" altLang="en-US" sz="2000" dirty="0">
                <a:latin typeface="HG創英角ﾎﾟｯﾌﾟ体" panose="040B0A09000000000000" pitchFamily="49" charset="-128"/>
                <a:ea typeface="HG創英角ﾎﾟｯﾌﾟ体" panose="040B0A09000000000000" pitchFamily="49" charset="-128"/>
              </a:rPr>
              <a:t>効果的な災害時保健活動と研修・訓練の関係イメージ</a:t>
            </a:r>
          </a:p>
        </p:txBody>
      </p:sp>
      <p:sp>
        <p:nvSpPr>
          <p:cNvPr id="12" name="テキスト ボックス 11"/>
          <p:cNvSpPr txBox="1"/>
          <p:nvPr/>
        </p:nvSpPr>
        <p:spPr>
          <a:xfrm>
            <a:off x="290649" y="3416003"/>
            <a:ext cx="4140674" cy="1015663"/>
          </a:xfrm>
          <a:prstGeom prst="rect">
            <a:avLst/>
          </a:prstGeom>
          <a:noFill/>
        </p:spPr>
        <p:txBody>
          <a:bodyPr wrap="square" rtlCol="0">
            <a:spAutoFit/>
          </a:bodyPr>
          <a:lstStyle/>
          <a:p>
            <a:r>
              <a:rPr kumimoji="1" lang="ja-JP" altLang="en-US" sz="2000" b="1" dirty="0">
                <a:solidFill>
                  <a:srgbClr val="0000FF"/>
                </a:solidFill>
                <a:latin typeface="ＭＳ ゴシック" panose="020B0609070205080204" pitchFamily="49" charset="-128"/>
                <a:ea typeface="ＭＳ ゴシック" panose="020B0609070205080204" pitchFamily="49" charset="-128"/>
              </a:rPr>
              <a:t>● 保健所管内における市町村、</a:t>
            </a:r>
            <a:endParaRPr kumimoji="1" lang="en-US" altLang="ja-JP" sz="2000" b="1" dirty="0">
              <a:solidFill>
                <a:srgbClr val="0000FF"/>
              </a:solidFill>
              <a:latin typeface="ＭＳ ゴシック" panose="020B0609070205080204" pitchFamily="49" charset="-128"/>
              <a:ea typeface="ＭＳ ゴシック" panose="020B0609070205080204" pitchFamily="49" charset="-128"/>
            </a:endParaRPr>
          </a:p>
          <a:p>
            <a:r>
              <a:rPr kumimoji="1" lang="ja-JP" altLang="en-US" sz="2000" b="1" dirty="0">
                <a:solidFill>
                  <a:srgbClr val="0000FF"/>
                </a:solidFill>
                <a:latin typeface="ＭＳ ゴシック" panose="020B0609070205080204" pitchFamily="49" charset="-128"/>
                <a:ea typeface="ＭＳ ゴシック" panose="020B0609070205080204" pitchFamily="49" charset="-128"/>
              </a:rPr>
              <a:t>関係機関との</a:t>
            </a:r>
            <a:r>
              <a:rPr kumimoji="1" lang="ja-JP" altLang="en-US" sz="2000" b="1" i="1" u="sng" dirty="0">
                <a:solidFill>
                  <a:srgbClr val="FF0000"/>
                </a:solidFill>
                <a:latin typeface="ＭＳ ゴシック" panose="020B0609070205080204" pitchFamily="49" charset="-128"/>
                <a:ea typeface="ＭＳ ゴシック" panose="020B0609070205080204" pitchFamily="49" charset="-128"/>
              </a:rPr>
              <a:t>継続的な</a:t>
            </a:r>
            <a:r>
              <a:rPr kumimoji="1" lang="ja-JP" altLang="en-US" sz="2000" b="1" dirty="0">
                <a:solidFill>
                  <a:srgbClr val="0000FF"/>
                </a:solidFill>
                <a:latin typeface="ＭＳ ゴシック" panose="020B0609070205080204" pitchFamily="49" charset="-128"/>
                <a:ea typeface="ＭＳ ゴシック" panose="020B0609070205080204" pitchFamily="49" charset="-128"/>
              </a:rPr>
              <a:t>合同研修・</a:t>
            </a:r>
            <a:endParaRPr kumimoji="1" lang="en-US" altLang="ja-JP" sz="2000" b="1" dirty="0">
              <a:solidFill>
                <a:srgbClr val="0000FF"/>
              </a:solidFill>
              <a:latin typeface="ＭＳ ゴシック" panose="020B0609070205080204" pitchFamily="49" charset="-128"/>
              <a:ea typeface="ＭＳ ゴシック" panose="020B0609070205080204" pitchFamily="49" charset="-128"/>
            </a:endParaRPr>
          </a:p>
          <a:p>
            <a:r>
              <a:rPr kumimoji="1" lang="ja-JP" altLang="en-US" sz="2000" b="1" dirty="0">
                <a:solidFill>
                  <a:srgbClr val="0000FF"/>
                </a:solidFill>
                <a:latin typeface="ＭＳ ゴシック" panose="020B0609070205080204" pitchFamily="49" charset="-128"/>
                <a:ea typeface="ＭＳ ゴシック" panose="020B0609070205080204" pitchFamily="49" charset="-128"/>
              </a:rPr>
              <a:t>訓練は大切</a:t>
            </a:r>
          </a:p>
        </p:txBody>
      </p:sp>
      <p:sp>
        <p:nvSpPr>
          <p:cNvPr id="10" name="テキスト ボックス 9"/>
          <p:cNvSpPr txBox="1"/>
          <p:nvPr/>
        </p:nvSpPr>
        <p:spPr>
          <a:xfrm>
            <a:off x="10714907" y="173653"/>
            <a:ext cx="1298902" cy="584775"/>
          </a:xfrm>
          <a:prstGeom prst="rect">
            <a:avLst/>
          </a:prstGeom>
          <a:solidFill>
            <a:schemeClr val="bg1"/>
          </a:solidFill>
          <a:ln w="12700">
            <a:solidFill>
              <a:schemeClr val="accent1"/>
            </a:solidFill>
          </a:ln>
        </p:spPr>
        <p:txBody>
          <a:bodyPr wrap="square" rtlCol="0" anchor="ctr">
            <a:spAutoFit/>
          </a:bodyPr>
          <a:lstStyle/>
          <a:p>
            <a:pPr algn="ctr"/>
            <a:r>
              <a:rPr kumimoji="1" lang="ja-JP" altLang="en-US" sz="1600" dirty="0">
                <a:solidFill>
                  <a:srgbClr val="0000FF"/>
                </a:solidFill>
                <a:latin typeface="HG創英角ﾎﾟｯﾌﾟ体" panose="040B0A09000000000000" pitchFamily="49" charset="-128"/>
                <a:ea typeface="HG創英角ﾎﾟｯﾌﾟ体" panose="040B0A09000000000000" pitchFamily="49" charset="-128"/>
              </a:rPr>
              <a:t>マニュアルなし</a:t>
            </a:r>
          </a:p>
        </p:txBody>
      </p:sp>
    </p:spTree>
    <p:extLst>
      <p:ext uri="{BB962C8B-B14F-4D97-AF65-F5344CB8AC3E}">
        <p14:creationId xmlns:p14="http://schemas.microsoft.com/office/powerpoint/2010/main" val="303088462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6DF1D197-C832-4B84-9296-4B03C7BC05A5}"/>
              </a:ext>
            </a:extLst>
          </p:cNvPr>
          <p:cNvSpPr txBox="1"/>
          <p:nvPr/>
        </p:nvSpPr>
        <p:spPr>
          <a:xfrm>
            <a:off x="293913" y="442505"/>
            <a:ext cx="3703320"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研修・訓練の実際</a:t>
            </a:r>
            <a:endParaRPr kumimoji="1" lang="en-US" altLang="ja-JP" sz="3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p:txBody>
      </p:sp>
      <p:sp>
        <p:nvSpPr>
          <p:cNvPr id="2" name="正方形/長方形 1"/>
          <p:cNvSpPr/>
          <p:nvPr/>
        </p:nvSpPr>
        <p:spPr>
          <a:xfrm>
            <a:off x="231363" y="1584390"/>
            <a:ext cx="3488788" cy="455509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7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実施したアンケートの自由記載欄から、保健所・市町村、関係機関（医師会、医療機関等）と相</a:t>
            </a:r>
            <a:endParaRPr kumimoji="1" lang="en-US" altLang="ja-JP" sz="17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7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互の役割や具体的活動を明確化するための訓練の取組例について、訓練対象の範囲と訓練目的を</a:t>
            </a:r>
            <a:endParaRPr kumimoji="1" lang="en-US" altLang="ja-JP" sz="17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7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２軸としたマトリックス表を作成</a:t>
            </a:r>
            <a:r>
              <a:rPr kumimoji="1" lang="en-US" altLang="ja-JP" sz="17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7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7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■合同訓練の実施により、</a:t>
            </a:r>
            <a:endParaRPr kumimoji="1" lang="en-US" altLang="ja-JP" sz="17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7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・相互の役割を明確化を図る。</a:t>
            </a:r>
            <a:endParaRPr kumimoji="1" lang="en-US" altLang="ja-JP" sz="17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7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・職員の対応力が向上するだけでなく、企画過程で関係機関との連携が深まり、具体的災な害対応の準備につながる。</a:t>
            </a:r>
            <a:endParaRPr kumimoji="1" lang="en-US" altLang="ja-JP" sz="17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7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・訓練実施後の評価により、課題が明らかとなり、災害に対する準備状況の進展が期待できる</a:t>
            </a:r>
            <a:r>
              <a:rPr kumimoji="1" lang="ja-JP" altLang="en-US" sz="18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p>
        </p:txBody>
      </p:sp>
      <p:graphicFrame>
        <p:nvGraphicFramePr>
          <p:cNvPr id="7" name="表 6">
            <a:extLst>
              <a:ext uri="{FF2B5EF4-FFF2-40B4-BE49-F238E27FC236}">
                <a16:creationId xmlns:a16="http://schemas.microsoft.com/office/drawing/2014/main" id="{AC4A5830-EE0D-480E-B190-77BA8E4E3C4E}"/>
              </a:ext>
            </a:extLst>
          </p:cNvPr>
          <p:cNvGraphicFramePr>
            <a:graphicFrameLocks noGrp="1"/>
          </p:cNvGraphicFramePr>
          <p:nvPr/>
        </p:nvGraphicFramePr>
        <p:xfrm>
          <a:off x="3807229" y="89532"/>
          <a:ext cx="8153408" cy="6547586"/>
        </p:xfrm>
        <a:graphic>
          <a:graphicData uri="http://schemas.openxmlformats.org/drawingml/2006/table">
            <a:tbl>
              <a:tblPr>
                <a:tableStyleId>{5C22544A-7EE6-4342-B048-85BDC9FD1C3A}</a:tableStyleId>
              </a:tblPr>
              <a:tblGrid>
                <a:gridCol w="445126">
                  <a:extLst>
                    <a:ext uri="{9D8B030D-6E8A-4147-A177-3AD203B41FA5}">
                      <a16:colId xmlns:a16="http://schemas.microsoft.com/office/drawing/2014/main" val="3678296156"/>
                    </a:ext>
                  </a:extLst>
                </a:gridCol>
                <a:gridCol w="1869501">
                  <a:extLst>
                    <a:ext uri="{9D8B030D-6E8A-4147-A177-3AD203B41FA5}">
                      <a16:colId xmlns:a16="http://schemas.microsoft.com/office/drawing/2014/main" val="4258134306"/>
                    </a:ext>
                  </a:extLst>
                </a:gridCol>
                <a:gridCol w="1658239">
                  <a:extLst>
                    <a:ext uri="{9D8B030D-6E8A-4147-A177-3AD203B41FA5}">
                      <a16:colId xmlns:a16="http://schemas.microsoft.com/office/drawing/2014/main" val="2855304276"/>
                    </a:ext>
                  </a:extLst>
                </a:gridCol>
                <a:gridCol w="1733616">
                  <a:extLst>
                    <a:ext uri="{9D8B030D-6E8A-4147-A177-3AD203B41FA5}">
                      <a16:colId xmlns:a16="http://schemas.microsoft.com/office/drawing/2014/main" val="786446959"/>
                    </a:ext>
                  </a:extLst>
                </a:gridCol>
                <a:gridCol w="1110596">
                  <a:extLst>
                    <a:ext uri="{9D8B030D-6E8A-4147-A177-3AD203B41FA5}">
                      <a16:colId xmlns:a16="http://schemas.microsoft.com/office/drawing/2014/main" val="2504054537"/>
                    </a:ext>
                  </a:extLst>
                </a:gridCol>
                <a:gridCol w="1336330">
                  <a:extLst>
                    <a:ext uri="{9D8B030D-6E8A-4147-A177-3AD203B41FA5}">
                      <a16:colId xmlns:a16="http://schemas.microsoft.com/office/drawing/2014/main" val="190418245"/>
                    </a:ext>
                  </a:extLst>
                </a:gridCol>
              </a:tblGrid>
              <a:tr h="332533">
                <a:tc rowSpan="2">
                  <a:txBody>
                    <a:bodyPr/>
                    <a:lstStyle/>
                    <a:p>
                      <a:pPr algn="ctr" fontAlgn="ctr"/>
                      <a:r>
                        <a:rPr lang="ja-JP" altLang="en-US" sz="1200" b="0" u="none" strike="noStrike" dirty="0">
                          <a:solidFill>
                            <a:schemeClr val="bg1"/>
                          </a:solidFill>
                          <a:effectLst/>
                          <a:latin typeface="Meiryo UI" panose="020B0604030504040204" pitchFamily="50" charset="-128"/>
                          <a:ea typeface="Meiryo UI" panose="020B0604030504040204" pitchFamily="50" charset="-128"/>
                        </a:rPr>
                        <a:t>目的</a:t>
                      </a:r>
                      <a:endParaRPr lang="ja-JP" altLang="en-US" sz="1200" b="0" i="0" u="none" strike="noStrike" dirty="0">
                        <a:solidFill>
                          <a:schemeClr val="bg1"/>
                        </a:solidFill>
                        <a:effectLst/>
                        <a:latin typeface="Meiryo UI" panose="020B0604030504040204" pitchFamily="50" charset="-128"/>
                        <a:ea typeface="Meiryo UI" panose="020B0604030504040204" pitchFamily="50" charset="-128"/>
                      </a:endParaRPr>
                    </a:p>
                  </a:txBody>
                  <a:tcPr marL="3808" marR="3808" marT="3808" marB="0" anchor="ctr">
                    <a:solidFill>
                      <a:schemeClr val="bg1">
                        <a:lumMod val="50000"/>
                      </a:schemeClr>
                    </a:solidFill>
                  </a:tcPr>
                </a:tc>
                <a:tc gridSpan="5">
                  <a:txBody>
                    <a:bodyPr/>
                    <a:lstStyle/>
                    <a:p>
                      <a:pPr algn="ctr" fontAlgn="ctr"/>
                      <a:r>
                        <a:rPr lang="ja-JP" altLang="en-US" sz="1200" b="0" u="none" strike="noStrike" dirty="0">
                          <a:solidFill>
                            <a:schemeClr val="bg1"/>
                          </a:solidFill>
                          <a:effectLst/>
                          <a:latin typeface="Meiryo UI" panose="020B0604030504040204" pitchFamily="50" charset="-128"/>
                          <a:ea typeface="Meiryo UI" panose="020B0604030504040204" pitchFamily="50" charset="-128"/>
                        </a:rPr>
                        <a:t>訓練対象となる範囲</a:t>
                      </a:r>
                      <a:endParaRPr lang="ja-JP" altLang="en-US" sz="1200" b="0" i="0" u="none" strike="noStrike" dirty="0">
                        <a:solidFill>
                          <a:schemeClr val="bg1"/>
                        </a:solidFill>
                        <a:effectLst/>
                        <a:latin typeface="Meiryo UI" panose="020B0604030504040204" pitchFamily="50" charset="-128"/>
                        <a:ea typeface="Meiryo UI" panose="020B0604030504040204" pitchFamily="50" charset="-128"/>
                      </a:endParaRPr>
                    </a:p>
                  </a:txBody>
                  <a:tcPr marL="3808" marR="3808" marT="3808" marB="0" anchor="ctr">
                    <a:solidFill>
                      <a:schemeClr val="bg1">
                        <a:lumMod val="5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11796382"/>
                  </a:ext>
                </a:extLst>
              </a:tr>
              <a:tr h="175053">
                <a:tc vMerge="1">
                  <a:txBody>
                    <a:bodyPr/>
                    <a:lstStyle/>
                    <a:p>
                      <a:endParaRPr kumimoji="1" lang="ja-JP" altLang="en-US"/>
                    </a:p>
                  </a:txBody>
                  <a:tcPr/>
                </a:tc>
                <a:tc>
                  <a:txBody>
                    <a:bodyPr/>
                    <a:lstStyle/>
                    <a:p>
                      <a:pPr algn="ctr" fontAlgn="ctr"/>
                      <a:r>
                        <a:rPr lang="ja-JP" altLang="en-US" sz="1200" b="0" u="none" strike="noStrike" dirty="0">
                          <a:effectLst/>
                          <a:latin typeface="Meiryo UI" panose="020B0604030504040204" pitchFamily="50" charset="-128"/>
                          <a:ea typeface="Meiryo UI" panose="020B0604030504040204" pitchFamily="50" charset="-128"/>
                        </a:rPr>
                        <a:t>市町村内</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808" marR="3808" marT="3808" marB="0" anchor="ctr"/>
                </a:tc>
                <a:tc>
                  <a:txBody>
                    <a:bodyPr/>
                    <a:lstStyle/>
                    <a:p>
                      <a:pPr algn="ctr" fontAlgn="ctr"/>
                      <a:r>
                        <a:rPr lang="ja-JP" altLang="en-US" sz="1200" b="0" u="none" strike="noStrike" dirty="0">
                          <a:effectLst/>
                          <a:latin typeface="Meiryo UI" panose="020B0604030504040204" pitchFamily="50" charset="-128"/>
                          <a:ea typeface="Meiryo UI" panose="020B0604030504040204" pitchFamily="50" charset="-128"/>
                        </a:rPr>
                        <a:t>保健所内</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808" marR="3808" marT="3808" marB="0" anchor="ctr"/>
                </a:tc>
                <a:tc>
                  <a:txBody>
                    <a:bodyPr/>
                    <a:lstStyle/>
                    <a:p>
                      <a:pPr algn="ctr" fontAlgn="ctr"/>
                      <a:r>
                        <a:rPr lang="ja-JP" altLang="en-US" sz="1200" b="0" u="none" strike="noStrike" dirty="0">
                          <a:effectLst/>
                          <a:latin typeface="Meiryo UI" panose="020B0604030504040204" pitchFamily="50" charset="-128"/>
                          <a:ea typeface="Meiryo UI" panose="020B0604030504040204" pitchFamily="50" charset="-128"/>
                        </a:rPr>
                        <a:t>保健所・市町村合同</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808" marR="3808" marT="3808" marB="0" anchor="ctr"/>
                </a:tc>
                <a:tc>
                  <a:txBody>
                    <a:bodyPr/>
                    <a:lstStyle/>
                    <a:p>
                      <a:pPr algn="ctr" fontAlgn="ctr"/>
                      <a:r>
                        <a:rPr lang="ja-JP" altLang="en-US" sz="1200" b="0" u="none" strike="noStrike" dirty="0">
                          <a:effectLst/>
                          <a:latin typeface="Meiryo UI" panose="020B0604030504040204" pitchFamily="50" charset="-128"/>
                          <a:ea typeface="Meiryo UI" panose="020B0604030504040204" pitchFamily="50" charset="-128"/>
                        </a:rPr>
                        <a:t>関係機関と合同</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808" marR="3808" marT="3808" marB="0" anchor="ctr"/>
                </a:tc>
                <a:tc>
                  <a:txBody>
                    <a:bodyPr/>
                    <a:lstStyle/>
                    <a:p>
                      <a:pPr algn="ctr" fontAlgn="ctr"/>
                      <a:r>
                        <a:rPr lang="ja-JP" altLang="en-US" sz="1200" b="0" u="none" strike="noStrike" dirty="0">
                          <a:effectLst/>
                          <a:latin typeface="Meiryo UI" panose="020B0604030504040204" pitchFamily="50" charset="-128"/>
                          <a:ea typeface="Meiryo UI" panose="020B0604030504040204" pitchFamily="50" charset="-128"/>
                        </a:rPr>
                        <a:t>地域住民と合同</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808" marR="3808" marT="3808" marB="0" anchor="ctr"/>
                </a:tc>
                <a:extLst>
                  <a:ext uri="{0D108BD9-81ED-4DB2-BD59-A6C34878D82A}">
                    <a16:rowId xmlns:a16="http://schemas.microsoft.com/office/drawing/2014/main" val="158013443"/>
                  </a:ext>
                </a:extLst>
              </a:tr>
              <a:tr h="519021">
                <a:tc>
                  <a:txBody>
                    <a:bodyPr/>
                    <a:lstStyle/>
                    <a:p>
                      <a:pPr algn="ctr" fontAlgn="ctr"/>
                      <a:r>
                        <a:rPr lang="ja-JP" altLang="en-US" sz="1200" b="0" u="none" strike="noStrike" dirty="0">
                          <a:solidFill>
                            <a:schemeClr val="bg1"/>
                          </a:solidFill>
                          <a:effectLst/>
                          <a:latin typeface="Meiryo UI" panose="020B0604030504040204" pitchFamily="50" charset="-128"/>
                          <a:ea typeface="Meiryo UI" panose="020B0604030504040204" pitchFamily="50" charset="-128"/>
                        </a:rPr>
                        <a:t>スキル</a:t>
                      </a:r>
                      <a:endParaRPr lang="ja-JP" altLang="en-US" sz="1200" b="0" i="0" u="none" strike="noStrike" dirty="0">
                        <a:solidFill>
                          <a:schemeClr val="bg1"/>
                        </a:solidFill>
                        <a:effectLst/>
                        <a:latin typeface="Meiryo UI" panose="020B0604030504040204" pitchFamily="50" charset="-128"/>
                        <a:ea typeface="Meiryo UI" panose="020B0604030504040204" pitchFamily="50" charset="-128"/>
                      </a:endParaRPr>
                    </a:p>
                  </a:txBody>
                  <a:tcPr marL="3808" marR="3808" marT="3808" marB="0" anchor="ctr">
                    <a:solidFill>
                      <a:schemeClr val="bg1">
                        <a:lumMod val="50000"/>
                      </a:schemeClr>
                    </a:solidFill>
                  </a:tcPr>
                </a:tc>
                <a:tc>
                  <a:txBody>
                    <a:bodyPr/>
                    <a:lstStyle/>
                    <a:p>
                      <a:pPr algn="l" fontAlgn="ctr"/>
                      <a:r>
                        <a:rPr lang="ja-JP" altLang="en-US" sz="1200" b="0" u="none" strike="noStrike" dirty="0">
                          <a:effectLst/>
                          <a:latin typeface="Meiryo UI" panose="020B0604030504040204" pitchFamily="50" charset="-128"/>
                          <a:ea typeface="Meiryo UI" panose="020B0604030504040204" pitchFamily="50" charset="-128"/>
                        </a:rPr>
                        <a:t>・クロノロ ・</a:t>
                      </a:r>
                      <a:r>
                        <a:rPr lang="en-US" altLang="ja-JP" sz="1200" b="0" u="none" strike="noStrike" dirty="0">
                          <a:effectLst/>
                          <a:latin typeface="Meiryo UI" panose="020B0604030504040204" pitchFamily="50" charset="-128"/>
                          <a:ea typeface="Meiryo UI" panose="020B0604030504040204" pitchFamily="50" charset="-128"/>
                        </a:rPr>
                        <a:t>HUG</a:t>
                      </a:r>
                      <a:r>
                        <a:rPr lang="ja-JP" altLang="en-US" sz="1200" b="0" u="none" strike="noStrike" dirty="0">
                          <a:effectLst/>
                          <a:latin typeface="Meiryo UI" panose="020B0604030504040204" pitchFamily="50" charset="-128"/>
                          <a:ea typeface="Meiryo UI" panose="020B0604030504040204" pitchFamily="50" charset="-128"/>
                        </a:rPr>
                        <a:t>　・ケースメソッド ・救命法・トリアージ</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808" marR="3808" marT="3808" marB="0" anchor="ctr">
                    <a:solidFill>
                      <a:schemeClr val="accent4">
                        <a:lumMod val="20000"/>
                        <a:lumOff val="80000"/>
                      </a:schemeClr>
                    </a:solidFill>
                  </a:tcPr>
                </a:tc>
                <a:tc>
                  <a:txBody>
                    <a:bodyPr/>
                    <a:lstStyle/>
                    <a:p>
                      <a:pPr algn="l" fontAlgn="ctr"/>
                      <a:r>
                        <a:rPr lang="ja-JP" altLang="en-US" sz="1200" b="0" u="none" strike="noStrike" dirty="0">
                          <a:effectLst/>
                          <a:latin typeface="Meiryo UI" panose="020B0604030504040204" pitchFamily="50" charset="-128"/>
                          <a:ea typeface="Meiryo UI" panose="020B0604030504040204" pitchFamily="50" charset="-128"/>
                        </a:rPr>
                        <a:t>・</a:t>
                      </a:r>
                      <a:r>
                        <a:rPr lang="en-US" altLang="ja-JP" sz="1200" b="0" u="none" strike="noStrike" dirty="0">
                          <a:effectLst/>
                          <a:latin typeface="Meiryo UI" panose="020B0604030504040204" pitchFamily="50" charset="-128"/>
                          <a:ea typeface="Meiryo UI" panose="020B0604030504040204" pitchFamily="50" charset="-128"/>
                        </a:rPr>
                        <a:t>DHEAT</a:t>
                      </a:r>
                      <a:r>
                        <a:rPr lang="ja-JP" altLang="en-US" sz="1200" b="0" u="none" strike="noStrike" dirty="0">
                          <a:effectLst/>
                          <a:latin typeface="Meiryo UI" panose="020B0604030504040204" pitchFamily="50" charset="-128"/>
                          <a:ea typeface="Meiryo UI" panose="020B0604030504040204" pitchFamily="50" charset="-128"/>
                        </a:rPr>
                        <a:t>研修 ・防護服着脱</a:t>
                      </a:r>
                      <a:endParaRPr lang="en-US" altLang="ja-JP" sz="1200" b="0" u="none" strike="noStrike" dirty="0">
                        <a:effectLst/>
                        <a:latin typeface="Meiryo UI" panose="020B0604030504040204" pitchFamily="50" charset="-128"/>
                        <a:ea typeface="Meiryo UI" panose="020B0604030504040204" pitchFamily="50" charset="-128"/>
                      </a:endParaRPr>
                    </a:p>
                    <a:p>
                      <a:pPr algn="l" fontAlgn="ctr"/>
                      <a:r>
                        <a:rPr lang="ja-JP" altLang="en-US" sz="1200" b="0" u="none" strike="noStrike" dirty="0">
                          <a:effectLst/>
                          <a:latin typeface="Meiryo UI" panose="020B0604030504040204" pitchFamily="50" charset="-128"/>
                          <a:ea typeface="Meiryo UI" panose="020B0604030504040204" pitchFamily="50" charset="-128"/>
                        </a:rPr>
                        <a:t>・ケースメソッド ・</a:t>
                      </a:r>
                      <a:r>
                        <a:rPr lang="en-US" altLang="ja-JP" sz="1200" b="0" u="none" strike="noStrike" dirty="0">
                          <a:effectLst/>
                          <a:latin typeface="Meiryo UI" panose="020B0604030504040204" pitchFamily="50" charset="-128"/>
                          <a:ea typeface="Meiryo UI" panose="020B0604030504040204" pitchFamily="50" charset="-128"/>
                        </a:rPr>
                        <a:t>HUG</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3808" marR="3808" marT="3808" marB="0" anchor="ctr">
                    <a:solidFill>
                      <a:schemeClr val="accent4">
                        <a:lumMod val="20000"/>
                        <a:lumOff val="80000"/>
                      </a:schemeClr>
                    </a:solidFill>
                  </a:tcPr>
                </a:tc>
                <a:tc>
                  <a:txBody>
                    <a:bodyPr/>
                    <a:lstStyle/>
                    <a:p>
                      <a:pPr algn="l" fontAlgn="ctr"/>
                      <a:r>
                        <a:rPr lang="ja-JP" altLang="en-US" sz="1200" b="0" u="none" strike="noStrike" dirty="0">
                          <a:effectLst/>
                          <a:latin typeface="Meiryo UI" panose="020B0604030504040204" pitchFamily="50" charset="-128"/>
                          <a:ea typeface="Meiryo UI" panose="020B0604030504040204" pitchFamily="50" charset="-128"/>
                        </a:rPr>
                        <a:t>・リーダーシップ</a:t>
                      </a:r>
                      <a:r>
                        <a:rPr lang="en-US" altLang="ja-JP" sz="1200" b="0" u="none" strike="noStrike" dirty="0">
                          <a:effectLst/>
                          <a:latin typeface="Meiryo UI" panose="020B0604030504040204" pitchFamily="50" charset="-128"/>
                          <a:ea typeface="Meiryo UI" panose="020B0604030504040204" pitchFamily="50" charset="-128"/>
                        </a:rPr>
                        <a:t>/</a:t>
                      </a:r>
                      <a:r>
                        <a:rPr lang="ja-JP" altLang="en-US" sz="1200" b="0" u="none" strike="noStrike" dirty="0">
                          <a:effectLst/>
                          <a:latin typeface="Meiryo UI" panose="020B0604030504040204" pitchFamily="50" charset="-128"/>
                          <a:ea typeface="Meiryo UI" panose="020B0604030504040204" pitchFamily="50" charset="-128"/>
                        </a:rPr>
                        <a:t>統括保健師研修 ・</a:t>
                      </a:r>
                      <a:r>
                        <a:rPr lang="en-US" altLang="ja-JP" sz="1200" b="0" u="none" strike="noStrike" dirty="0">
                          <a:effectLst/>
                          <a:latin typeface="Meiryo UI" panose="020B0604030504040204" pitchFamily="50" charset="-128"/>
                          <a:ea typeface="Meiryo UI" panose="020B0604030504040204" pitchFamily="50" charset="-128"/>
                        </a:rPr>
                        <a:t>HUG</a:t>
                      </a:r>
                      <a:r>
                        <a:rPr lang="ja-JP" altLang="en-US" sz="1200" b="0" u="none" strike="noStrike" dirty="0">
                          <a:effectLst/>
                          <a:latin typeface="Meiryo UI" panose="020B0604030504040204" pitchFamily="50" charset="-128"/>
                          <a:ea typeface="Meiryo UI" panose="020B0604030504040204" pitchFamily="50" charset="-128"/>
                        </a:rPr>
                        <a:t>　・ケースメソッド</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808" marR="3808" marT="3808" marB="0" anchor="ctr">
                    <a:solidFill>
                      <a:schemeClr val="accent4">
                        <a:lumMod val="20000"/>
                        <a:lumOff val="80000"/>
                      </a:schemeClr>
                    </a:solidFill>
                  </a:tcPr>
                </a:tc>
                <a:tc>
                  <a:txBody>
                    <a:bodyPr/>
                    <a:lstStyle/>
                    <a:p>
                      <a:pPr algn="l" fontAlgn="ctr"/>
                      <a:r>
                        <a:rPr lang="ja-JP" altLang="en-US" sz="1200" b="0" u="none" strike="noStrike" dirty="0">
                          <a:effectLst/>
                          <a:latin typeface="Meiryo UI" panose="020B0604030504040204" pitchFamily="50" charset="-128"/>
                          <a:ea typeface="Meiryo UI" panose="020B0604030504040204" pitchFamily="50" charset="-128"/>
                        </a:rPr>
                        <a:t>・トリアージ</a:t>
                      </a:r>
                      <a:br>
                        <a:rPr lang="ja-JP" altLang="en-US" sz="1200" b="0" u="none" strike="noStrike" dirty="0">
                          <a:effectLst/>
                          <a:latin typeface="Meiryo UI" panose="020B0604030504040204" pitchFamily="50" charset="-128"/>
                          <a:ea typeface="Meiryo UI" panose="020B0604030504040204" pitchFamily="50" charset="-128"/>
                        </a:rPr>
                      </a:br>
                      <a:r>
                        <a:rPr lang="ja-JP" altLang="en-US" sz="1200" b="0" u="none" strike="noStrike" dirty="0">
                          <a:effectLst/>
                          <a:latin typeface="Meiryo UI" panose="020B0604030504040204" pitchFamily="50" charset="-128"/>
                          <a:ea typeface="Meiryo UI" panose="020B0604030504040204" pitchFamily="50" charset="-128"/>
                        </a:rPr>
                        <a:t>・応急手当</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808" marR="3808" marT="3808" marB="0" anchor="ctr">
                    <a:solidFill>
                      <a:schemeClr val="accent4">
                        <a:lumMod val="20000"/>
                        <a:lumOff val="80000"/>
                      </a:schemeClr>
                    </a:solidFill>
                  </a:tcPr>
                </a:tc>
                <a:tc>
                  <a:txBody>
                    <a:bodyPr/>
                    <a:lstStyle/>
                    <a:p>
                      <a:pPr algn="ctr" fontAlgn="ctr"/>
                      <a:r>
                        <a:rPr lang="en-US" altLang="ja-JP" sz="1200" b="0" u="none" strike="noStrike" dirty="0">
                          <a:effectLst/>
                          <a:latin typeface="Meiryo UI" panose="020B0604030504040204" pitchFamily="50" charset="-128"/>
                          <a:ea typeface="Meiryo UI" panose="020B0604030504040204" pitchFamily="50" charset="-128"/>
                        </a:rPr>
                        <a:t>-</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3808" marR="3808" marT="3808" marB="0" anchor="ctr">
                    <a:solidFill>
                      <a:schemeClr val="accent4">
                        <a:lumMod val="20000"/>
                        <a:lumOff val="80000"/>
                      </a:schemeClr>
                    </a:solidFill>
                  </a:tcPr>
                </a:tc>
                <a:extLst>
                  <a:ext uri="{0D108BD9-81ED-4DB2-BD59-A6C34878D82A}">
                    <a16:rowId xmlns:a16="http://schemas.microsoft.com/office/drawing/2014/main" val="127906686"/>
                  </a:ext>
                </a:extLst>
              </a:tr>
              <a:tr h="969738">
                <a:tc>
                  <a:txBody>
                    <a:bodyPr/>
                    <a:lstStyle/>
                    <a:p>
                      <a:pPr algn="ctr" fontAlgn="ctr"/>
                      <a:r>
                        <a:rPr lang="ja-JP" altLang="en-US" sz="1200" b="0" u="none" strike="noStrike" dirty="0">
                          <a:solidFill>
                            <a:schemeClr val="bg1"/>
                          </a:solidFill>
                          <a:effectLst/>
                          <a:latin typeface="Meiryo UI" panose="020B0604030504040204" pitchFamily="50" charset="-128"/>
                          <a:ea typeface="Meiryo UI" panose="020B0604030504040204" pitchFamily="50" charset="-128"/>
                        </a:rPr>
                        <a:t>体制</a:t>
                      </a:r>
                      <a:endParaRPr lang="ja-JP" altLang="en-US" sz="1200" b="0" i="0" u="none" strike="noStrike" dirty="0">
                        <a:solidFill>
                          <a:schemeClr val="bg1"/>
                        </a:solidFill>
                        <a:effectLst/>
                        <a:latin typeface="Meiryo UI" panose="020B0604030504040204" pitchFamily="50" charset="-128"/>
                        <a:ea typeface="Meiryo UI" panose="020B0604030504040204" pitchFamily="50" charset="-128"/>
                      </a:endParaRPr>
                    </a:p>
                  </a:txBody>
                  <a:tcPr marL="3808" marR="3808" marT="3808" marB="0" anchor="ctr">
                    <a:solidFill>
                      <a:schemeClr val="bg1">
                        <a:lumMod val="50000"/>
                      </a:schemeClr>
                    </a:solidFill>
                  </a:tcPr>
                </a:tc>
                <a:tc>
                  <a:txBody>
                    <a:bodyPr/>
                    <a:lstStyle/>
                    <a:p>
                      <a:pPr algn="l" fontAlgn="ctr"/>
                      <a:r>
                        <a:rPr lang="ja-JP" altLang="en-US" sz="1200" b="0" u="none" strike="noStrike" dirty="0">
                          <a:effectLst/>
                          <a:latin typeface="Meiryo UI" panose="020B0604030504040204" pitchFamily="50" charset="-128"/>
                          <a:ea typeface="Meiryo UI" panose="020B0604030504040204" pitchFamily="50" charset="-128"/>
                        </a:rPr>
                        <a:t>・保健医療調整本部設置</a:t>
                      </a:r>
                      <a:br>
                        <a:rPr lang="ja-JP" altLang="en-US" sz="1200" b="0" u="none" strike="noStrike" dirty="0">
                          <a:effectLst/>
                          <a:latin typeface="Meiryo UI" panose="020B0604030504040204" pitchFamily="50" charset="-128"/>
                          <a:ea typeface="Meiryo UI" panose="020B0604030504040204" pitchFamily="50" charset="-128"/>
                        </a:rPr>
                      </a:br>
                      <a:r>
                        <a:rPr lang="ja-JP" altLang="en-US" sz="1200" b="0" u="none" strike="noStrike" dirty="0">
                          <a:effectLst/>
                          <a:latin typeface="Meiryo UI" panose="020B0604030504040204" pitchFamily="50" charset="-128"/>
                          <a:ea typeface="Meiryo UI" panose="020B0604030504040204" pitchFamily="50" charset="-128"/>
                        </a:rPr>
                        <a:t>・初動体制構築</a:t>
                      </a:r>
                      <a:r>
                        <a:rPr lang="en-US" altLang="ja-JP" sz="1200" b="0" u="none" strike="noStrike" dirty="0">
                          <a:effectLst/>
                          <a:latin typeface="Meiryo UI" panose="020B0604030504040204" pitchFamily="50" charset="-128"/>
                          <a:ea typeface="Meiryo UI" panose="020B0604030504040204" pitchFamily="50" charset="-128"/>
                        </a:rPr>
                        <a:t>/</a:t>
                      </a:r>
                      <a:r>
                        <a:rPr lang="ja-JP" altLang="en-US" sz="1200" b="0" u="none" strike="noStrike" dirty="0">
                          <a:effectLst/>
                          <a:latin typeface="Meiryo UI" panose="020B0604030504040204" pitchFamily="50" charset="-128"/>
                          <a:ea typeface="Meiryo UI" panose="020B0604030504040204" pitchFamily="50" charset="-128"/>
                        </a:rPr>
                        <a:t>指揮命令系統確認　・救護所設営 ・参集</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808" marR="3808" marT="3808" marB="0" anchor="ctr">
                    <a:solidFill>
                      <a:schemeClr val="accent6">
                        <a:lumMod val="20000"/>
                        <a:lumOff val="80000"/>
                      </a:schemeClr>
                    </a:solidFill>
                  </a:tcPr>
                </a:tc>
                <a:tc>
                  <a:txBody>
                    <a:bodyPr/>
                    <a:lstStyle/>
                    <a:p>
                      <a:pPr algn="l" fontAlgn="ctr"/>
                      <a:r>
                        <a:rPr lang="ja-JP" altLang="en-US" sz="1200" b="0" u="none" strike="noStrike" dirty="0">
                          <a:effectLst/>
                          <a:latin typeface="Meiryo UI" panose="020B0604030504040204" pitchFamily="50" charset="-128"/>
                          <a:ea typeface="Meiryo UI" panose="020B0604030504040204" pitchFamily="50" charset="-128"/>
                        </a:rPr>
                        <a:t>・地域災害医療本部設置</a:t>
                      </a:r>
                      <a:br>
                        <a:rPr lang="ja-JP" altLang="en-US" sz="1200" b="0" u="none" strike="noStrike" dirty="0">
                          <a:effectLst/>
                          <a:latin typeface="Meiryo UI" panose="020B0604030504040204" pitchFamily="50" charset="-128"/>
                          <a:ea typeface="Meiryo UI" panose="020B0604030504040204" pitchFamily="50" charset="-128"/>
                        </a:rPr>
                      </a:br>
                      <a:r>
                        <a:rPr lang="ja-JP" altLang="en-US" sz="1200" b="0" u="none" strike="noStrike" dirty="0">
                          <a:effectLst/>
                          <a:latin typeface="Meiryo UI" panose="020B0604030504040204" pitchFamily="50" charset="-128"/>
                          <a:ea typeface="Meiryo UI" panose="020B0604030504040204" pitchFamily="50" charset="-128"/>
                        </a:rPr>
                        <a:t>・保健所機能復旧訓練</a:t>
                      </a:r>
                      <a:br>
                        <a:rPr lang="ja-JP" altLang="en-US" sz="1200" b="0" u="none" strike="noStrike" dirty="0">
                          <a:effectLst/>
                          <a:latin typeface="Meiryo UI" panose="020B0604030504040204" pitchFamily="50" charset="-128"/>
                          <a:ea typeface="Meiryo UI" panose="020B0604030504040204" pitchFamily="50" charset="-128"/>
                        </a:rPr>
                      </a:br>
                      <a:r>
                        <a:rPr lang="ja-JP" altLang="en-US" sz="1200" b="0" u="none" strike="noStrike" dirty="0">
                          <a:effectLst/>
                          <a:latin typeface="Meiryo UI" panose="020B0604030504040204" pitchFamily="50" charset="-128"/>
                          <a:ea typeface="Meiryo UI" panose="020B0604030504040204" pitchFamily="50" charset="-128"/>
                        </a:rPr>
                        <a:t>・初動体制構築 ・参集訓練</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808" marR="3808" marT="3808" marB="0" anchor="ctr">
                    <a:solidFill>
                      <a:schemeClr val="accent6">
                        <a:lumMod val="20000"/>
                        <a:lumOff val="80000"/>
                      </a:schemeClr>
                    </a:solidFill>
                  </a:tcPr>
                </a:tc>
                <a:tc>
                  <a:txBody>
                    <a:bodyPr/>
                    <a:lstStyle/>
                    <a:p>
                      <a:pPr algn="l" fontAlgn="ctr"/>
                      <a:r>
                        <a:rPr lang="ja-JP" altLang="en-US" sz="1200" b="0" u="none" strike="noStrike" dirty="0">
                          <a:effectLst/>
                          <a:latin typeface="Meiryo UI" panose="020B0604030504040204" pitchFamily="50" charset="-128"/>
                          <a:ea typeface="Meiryo UI" panose="020B0604030504040204" pitchFamily="50" charset="-128"/>
                        </a:rPr>
                        <a:t>・災害対策本部設置</a:t>
                      </a:r>
                      <a:br>
                        <a:rPr lang="ja-JP" altLang="en-US" sz="1200" b="0" u="none" strike="noStrike" dirty="0">
                          <a:effectLst/>
                          <a:latin typeface="Meiryo UI" panose="020B0604030504040204" pitchFamily="50" charset="-128"/>
                          <a:ea typeface="Meiryo UI" panose="020B0604030504040204" pitchFamily="50" charset="-128"/>
                        </a:rPr>
                      </a:br>
                      <a:r>
                        <a:rPr lang="ja-JP" altLang="en-US" sz="1200" b="0" u="none" strike="noStrike" dirty="0">
                          <a:effectLst/>
                          <a:latin typeface="Meiryo UI" panose="020B0604030504040204" pitchFamily="50" charset="-128"/>
                          <a:ea typeface="Meiryo UI" panose="020B0604030504040204" pitchFamily="50" charset="-128"/>
                        </a:rPr>
                        <a:t>・</a:t>
                      </a:r>
                      <a:r>
                        <a:rPr lang="en-US" altLang="ja-JP" sz="1200" b="0" u="none" strike="noStrike" dirty="0">
                          <a:effectLst/>
                          <a:latin typeface="Meiryo UI" panose="020B0604030504040204" pitchFamily="50" charset="-128"/>
                          <a:ea typeface="Meiryo UI" panose="020B0604030504040204" pitchFamily="50" charset="-128"/>
                        </a:rPr>
                        <a:t>ICS</a:t>
                      </a:r>
                      <a:r>
                        <a:rPr lang="ja-JP" altLang="en-US" sz="1200" b="0" u="none" strike="noStrike" dirty="0">
                          <a:effectLst/>
                          <a:latin typeface="Meiryo UI" panose="020B0604030504040204" pitchFamily="50" charset="-128"/>
                          <a:ea typeface="Meiryo UI" panose="020B0604030504040204" pitchFamily="50" charset="-128"/>
                        </a:rPr>
                        <a:t>机上訓練 ・初動体制構築 ・受援体制研修</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808" marR="3808" marT="3808" marB="0" anchor="ctr">
                    <a:solidFill>
                      <a:schemeClr val="accent6">
                        <a:lumMod val="20000"/>
                        <a:lumOff val="80000"/>
                      </a:schemeClr>
                    </a:solidFill>
                  </a:tcPr>
                </a:tc>
                <a:tc>
                  <a:txBody>
                    <a:bodyPr/>
                    <a:lstStyle/>
                    <a:p>
                      <a:pPr algn="l" fontAlgn="ctr"/>
                      <a:r>
                        <a:rPr lang="ja-JP" altLang="en-US" sz="1200" b="0" u="none" strike="noStrike" dirty="0">
                          <a:effectLst/>
                          <a:latin typeface="Meiryo UI" panose="020B0604030504040204" pitchFamily="50" charset="-128"/>
                          <a:ea typeface="Meiryo UI" panose="020B0604030504040204" pitchFamily="50" charset="-128"/>
                        </a:rPr>
                        <a:t>・救護所開設</a:t>
                      </a:r>
                      <a:br>
                        <a:rPr lang="ja-JP" altLang="en-US" sz="1200" b="0" u="none" strike="noStrike" dirty="0">
                          <a:effectLst/>
                          <a:latin typeface="Meiryo UI" panose="020B0604030504040204" pitchFamily="50" charset="-128"/>
                          <a:ea typeface="Meiryo UI" panose="020B0604030504040204" pitchFamily="50" charset="-128"/>
                        </a:rPr>
                      </a:br>
                      <a:r>
                        <a:rPr lang="ja-JP" altLang="en-US" sz="1200" b="0" u="none" strike="noStrike" dirty="0">
                          <a:effectLst/>
                          <a:latin typeface="Meiryo UI" panose="020B0604030504040204" pitchFamily="50" charset="-128"/>
                          <a:ea typeface="Meiryo UI" panose="020B0604030504040204" pitchFamily="50" charset="-128"/>
                        </a:rPr>
                        <a:t>・避難所開設</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808" marR="3808" marT="3808" marB="0" anchor="ctr">
                    <a:solidFill>
                      <a:schemeClr val="accent6">
                        <a:lumMod val="20000"/>
                        <a:lumOff val="80000"/>
                      </a:schemeClr>
                    </a:solidFill>
                  </a:tcPr>
                </a:tc>
                <a:tc>
                  <a:txBody>
                    <a:bodyPr/>
                    <a:lstStyle/>
                    <a:p>
                      <a:pPr algn="l" fontAlgn="ctr"/>
                      <a:r>
                        <a:rPr lang="ja-JP" altLang="en-US" sz="1200" b="0" u="none" strike="noStrike" dirty="0">
                          <a:effectLst/>
                          <a:latin typeface="Meiryo UI" panose="020B0604030504040204" pitchFamily="50" charset="-128"/>
                          <a:ea typeface="Meiryo UI" panose="020B0604030504040204" pitchFamily="50" charset="-128"/>
                        </a:rPr>
                        <a:t>・避難所開設</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808" marR="3808" marT="3808" marB="0" anchor="ctr">
                    <a:solidFill>
                      <a:schemeClr val="accent6">
                        <a:lumMod val="20000"/>
                        <a:lumOff val="80000"/>
                      </a:schemeClr>
                    </a:solidFill>
                  </a:tcPr>
                </a:tc>
                <a:extLst>
                  <a:ext uri="{0D108BD9-81ED-4DB2-BD59-A6C34878D82A}">
                    <a16:rowId xmlns:a16="http://schemas.microsoft.com/office/drawing/2014/main" val="1477273513"/>
                  </a:ext>
                </a:extLst>
              </a:tr>
              <a:tr h="949305">
                <a:tc>
                  <a:txBody>
                    <a:bodyPr/>
                    <a:lstStyle/>
                    <a:p>
                      <a:pPr algn="ctr" fontAlgn="ctr"/>
                      <a:r>
                        <a:rPr lang="ja-JP" altLang="en-US" sz="1200" b="0" u="none" strike="noStrike" dirty="0">
                          <a:solidFill>
                            <a:schemeClr val="bg1"/>
                          </a:solidFill>
                          <a:effectLst/>
                          <a:latin typeface="Meiryo UI" panose="020B0604030504040204" pitchFamily="50" charset="-128"/>
                          <a:ea typeface="Meiryo UI" panose="020B0604030504040204" pitchFamily="50" charset="-128"/>
                        </a:rPr>
                        <a:t>資機材</a:t>
                      </a:r>
                      <a:endParaRPr lang="ja-JP" altLang="en-US" sz="1200" b="0" i="0" u="none" strike="noStrike" dirty="0">
                        <a:solidFill>
                          <a:schemeClr val="bg1"/>
                        </a:solidFill>
                        <a:effectLst/>
                        <a:latin typeface="Meiryo UI" panose="020B0604030504040204" pitchFamily="50" charset="-128"/>
                        <a:ea typeface="Meiryo UI" panose="020B0604030504040204" pitchFamily="50" charset="-128"/>
                      </a:endParaRPr>
                    </a:p>
                  </a:txBody>
                  <a:tcPr marL="3808" marR="3808" marT="3808" marB="0" anchor="ctr">
                    <a:solidFill>
                      <a:schemeClr val="bg1">
                        <a:lumMod val="50000"/>
                      </a:schemeClr>
                    </a:solidFill>
                  </a:tcPr>
                </a:tc>
                <a:tc>
                  <a:txBody>
                    <a:bodyPr/>
                    <a:lstStyle/>
                    <a:p>
                      <a:pPr algn="l" fontAlgn="ctr"/>
                      <a:r>
                        <a:rPr lang="ja-JP" altLang="en-US" sz="1200" b="0" u="none" strike="noStrike" dirty="0">
                          <a:effectLst/>
                          <a:latin typeface="Meiryo UI" panose="020B0604030504040204" pitchFamily="50" charset="-128"/>
                          <a:ea typeface="Meiryo UI" panose="020B0604030504040204" pitchFamily="50" charset="-128"/>
                        </a:rPr>
                        <a:t>・活動マニュアル確認</a:t>
                      </a:r>
                      <a:br>
                        <a:rPr lang="ja-JP" altLang="en-US" sz="1200" b="0" u="none" strike="noStrike" dirty="0">
                          <a:effectLst/>
                          <a:latin typeface="Meiryo UI" panose="020B0604030504040204" pitchFamily="50" charset="-128"/>
                          <a:ea typeface="Meiryo UI" panose="020B0604030504040204" pitchFamily="50" charset="-128"/>
                        </a:rPr>
                      </a:br>
                      <a:r>
                        <a:rPr lang="ja-JP" altLang="en-US" sz="1200" b="0" u="none" strike="noStrike" dirty="0">
                          <a:effectLst/>
                          <a:latin typeface="Meiryo UI" panose="020B0604030504040204" pitchFamily="50" charset="-128"/>
                          <a:ea typeface="Meiryo UI" panose="020B0604030504040204" pitchFamily="50" charset="-128"/>
                        </a:rPr>
                        <a:t>・活動資機材点検</a:t>
                      </a:r>
                      <a:r>
                        <a:rPr lang="en-US" altLang="ja-JP" sz="1200" b="0" u="none" strike="noStrike" dirty="0">
                          <a:effectLst/>
                          <a:latin typeface="Meiryo UI" panose="020B0604030504040204" pitchFamily="50" charset="-128"/>
                          <a:ea typeface="Meiryo UI" panose="020B0604030504040204" pitchFamily="50" charset="-128"/>
                        </a:rPr>
                        <a:t>/</a:t>
                      </a:r>
                      <a:r>
                        <a:rPr lang="ja-JP" altLang="en-US" sz="1200" b="0" u="none" strike="noStrike" dirty="0">
                          <a:effectLst/>
                          <a:latin typeface="Meiryo UI" panose="020B0604030504040204" pitchFamily="50" charset="-128"/>
                          <a:ea typeface="Meiryo UI" panose="020B0604030504040204" pitchFamily="50" charset="-128"/>
                        </a:rPr>
                        <a:t>確認</a:t>
                      </a:r>
                      <a:br>
                        <a:rPr lang="ja-JP" altLang="en-US" sz="1200" b="0" u="none" strike="noStrike" dirty="0">
                          <a:effectLst/>
                          <a:latin typeface="Meiryo UI" panose="020B0604030504040204" pitchFamily="50" charset="-128"/>
                          <a:ea typeface="Meiryo UI" panose="020B0604030504040204" pitchFamily="50" charset="-128"/>
                        </a:rPr>
                      </a:br>
                      <a:r>
                        <a:rPr lang="ja-JP" altLang="en-US" sz="1200" b="0" u="none" strike="noStrike" dirty="0">
                          <a:effectLst/>
                          <a:latin typeface="Meiryo UI" panose="020B0604030504040204" pitchFamily="50" charset="-128"/>
                          <a:ea typeface="Meiryo UI" panose="020B0604030504040204" pitchFamily="50" charset="-128"/>
                        </a:rPr>
                        <a:t>・備蓄物品・名簿点検</a:t>
                      </a:r>
                      <a:r>
                        <a:rPr lang="en-US" altLang="ja-JP" sz="1200" b="0" u="none" strike="noStrike" dirty="0">
                          <a:effectLst/>
                          <a:latin typeface="Meiryo UI" panose="020B0604030504040204" pitchFamily="50" charset="-128"/>
                          <a:ea typeface="Meiryo UI" panose="020B0604030504040204" pitchFamily="50" charset="-128"/>
                        </a:rPr>
                        <a:t>/</a:t>
                      </a:r>
                      <a:r>
                        <a:rPr lang="ja-JP" altLang="en-US" sz="1200" b="0" u="none" strike="noStrike" dirty="0">
                          <a:effectLst/>
                          <a:latin typeface="Meiryo UI" panose="020B0604030504040204" pitchFamily="50" charset="-128"/>
                          <a:ea typeface="Meiryo UI" panose="020B0604030504040204" pitchFamily="50" charset="-128"/>
                        </a:rPr>
                        <a:t>更新</a:t>
                      </a:r>
                      <a:br>
                        <a:rPr lang="ja-JP" altLang="en-US" sz="1200" b="0" u="none" strike="noStrike" dirty="0">
                          <a:effectLst/>
                          <a:latin typeface="Meiryo UI" panose="020B0604030504040204" pitchFamily="50" charset="-128"/>
                          <a:ea typeface="Meiryo UI" panose="020B0604030504040204" pitchFamily="50" charset="-128"/>
                        </a:rPr>
                      </a:br>
                      <a:r>
                        <a:rPr lang="ja-JP" altLang="en-US" sz="1200" b="0" u="none" strike="noStrike" dirty="0">
                          <a:effectLst/>
                          <a:latin typeface="Meiryo UI" panose="020B0604030504040204" pitchFamily="50" charset="-128"/>
                          <a:ea typeface="Meiryo UI" panose="020B0604030504040204" pitchFamily="50" charset="-128"/>
                        </a:rPr>
                        <a:t>・情報収集様式等帳票準備</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808" marR="3808" marT="3808" marB="0" anchor="ctr">
                    <a:solidFill>
                      <a:schemeClr val="accent6">
                        <a:lumMod val="60000"/>
                        <a:lumOff val="40000"/>
                      </a:schemeClr>
                    </a:solidFill>
                  </a:tcPr>
                </a:tc>
                <a:tc>
                  <a:txBody>
                    <a:bodyPr/>
                    <a:lstStyle/>
                    <a:p>
                      <a:pPr algn="ctr" fontAlgn="ctr"/>
                      <a:r>
                        <a:rPr lang="en-US" altLang="ja-JP" sz="1200" b="0" u="none" strike="noStrike" dirty="0">
                          <a:effectLst/>
                          <a:latin typeface="Meiryo UI" panose="020B0604030504040204" pitchFamily="50" charset="-128"/>
                          <a:ea typeface="Meiryo UI" panose="020B0604030504040204" pitchFamily="50" charset="-128"/>
                        </a:rPr>
                        <a:t>-</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3808" marR="3808" marT="3808" marB="0" anchor="ctr">
                    <a:solidFill>
                      <a:schemeClr val="accent6">
                        <a:lumMod val="60000"/>
                        <a:lumOff val="40000"/>
                      </a:schemeClr>
                    </a:solidFill>
                  </a:tcPr>
                </a:tc>
                <a:tc>
                  <a:txBody>
                    <a:bodyPr/>
                    <a:lstStyle/>
                    <a:p>
                      <a:pPr algn="l" fontAlgn="ctr"/>
                      <a:r>
                        <a:rPr lang="ja-JP" altLang="en-US" sz="1200" b="0" u="none" strike="noStrike" dirty="0">
                          <a:effectLst/>
                          <a:latin typeface="Meiryo UI" panose="020B0604030504040204" pitchFamily="50" charset="-128"/>
                          <a:ea typeface="Meiryo UI" panose="020B0604030504040204" pitchFamily="50" charset="-128"/>
                        </a:rPr>
                        <a:t>・原子力防災資機材取扱</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808" marR="3808" marT="3808" marB="0" anchor="ctr">
                    <a:solidFill>
                      <a:schemeClr val="accent6">
                        <a:lumMod val="60000"/>
                        <a:lumOff val="40000"/>
                      </a:schemeClr>
                    </a:solidFill>
                  </a:tcPr>
                </a:tc>
                <a:tc>
                  <a:txBody>
                    <a:bodyPr/>
                    <a:lstStyle/>
                    <a:p>
                      <a:pPr algn="ctr" fontAlgn="ctr"/>
                      <a:r>
                        <a:rPr lang="en-US" altLang="ja-JP" sz="1200" b="0" u="none" strike="noStrike" dirty="0">
                          <a:effectLst/>
                          <a:latin typeface="Meiryo UI" panose="020B0604030504040204" pitchFamily="50" charset="-128"/>
                          <a:ea typeface="Meiryo UI" panose="020B0604030504040204" pitchFamily="50" charset="-128"/>
                        </a:rPr>
                        <a:t>-</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3808" marR="3808" marT="3808" marB="0" anchor="ctr">
                    <a:solidFill>
                      <a:schemeClr val="accent6">
                        <a:lumMod val="60000"/>
                        <a:lumOff val="40000"/>
                      </a:schemeClr>
                    </a:solidFill>
                  </a:tcPr>
                </a:tc>
                <a:tc>
                  <a:txBody>
                    <a:bodyPr/>
                    <a:lstStyle/>
                    <a:p>
                      <a:pPr algn="l" fontAlgn="ctr"/>
                      <a:r>
                        <a:rPr lang="ja-JP" altLang="en-US" sz="1200" b="0" u="none" strike="noStrike" dirty="0">
                          <a:effectLst/>
                          <a:latin typeface="Meiryo UI" panose="020B0604030504040204" pitchFamily="50" charset="-128"/>
                          <a:ea typeface="Meiryo UI" panose="020B0604030504040204" pitchFamily="50" charset="-128"/>
                        </a:rPr>
                        <a:t>・人工呼吸器非常用電源動作確認</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808" marR="3808" marT="3808" marB="0" anchor="ctr">
                    <a:solidFill>
                      <a:schemeClr val="accent6">
                        <a:lumMod val="60000"/>
                        <a:lumOff val="40000"/>
                      </a:schemeClr>
                    </a:solidFill>
                  </a:tcPr>
                </a:tc>
                <a:extLst>
                  <a:ext uri="{0D108BD9-81ED-4DB2-BD59-A6C34878D82A}">
                    <a16:rowId xmlns:a16="http://schemas.microsoft.com/office/drawing/2014/main" val="3667859400"/>
                  </a:ext>
                </a:extLst>
              </a:tr>
              <a:tr h="691004">
                <a:tc>
                  <a:txBody>
                    <a:bodyPr/>
                    <a:lstStyle/>
                    <a:p>
                      <a:pPr algn="ctr" fontAlgn="ctr"/>
                      <a:r>
                        <a:rPr lang="ja-JP" altLang="en-US" sz="1200" b="0" u="none" strike="noStrike" dirty="0">
                          <a:solidFill>
                            <a:schemeClr val="bg1"/>
                          </a:solidFill>
                          <a:effectLst/>
                          <a:latin typeface="Meiryo UI" panose="020B0604030504040204" pitchFamily="50" charset="-128"/>
                          <a:ea typeface="Meiryo UI" panose="020B0604030504040204" pitchFamily="50" charset="-128"/>
                        </a:rPr>
                        <a:t>安全</a:t>
                      </a:r>
                      <a:endParaRPr lang="ja-JP" altLang="en-US" sz="1200" b="0" i="0" u="none" strike="noStrike" dirty="0">
                        <a:solidFill>
                          <a:schemeClr val="bg1"/>
                        </a:solidFill>
                        <a:effectLst/>
                        <a:latin typeface="Meiryo UI" panose="020B0604030504040204" pitchFamily="50" charset="-128"/>
                        <a:ea typeface="Meiryo UI" panose="020B0604030504040204" pitchFamily="50" charset="-128"/>
                      </a:endParaRPr>
                    </a:p>
                  </a:txBody>
                  <a:tcPr marL="3808" marR="3808" marT="3808" marB="0" anchor="ctr">
                    <a:solidFill>
                      <a:schemeClr val="bg1">
                        <a:lumMod val="50000"/>
                      </a:schemeClr>
                    </a:solidFill>
                  </a:tcPr>
                </a:tc>
                <a:tc>
                  <a:txBody>
                    <a:bodyPr/>
                    <a:lstStyle/>
                    <a:p>
                      <a:pPr algn="l" fontAlgn="ctr"/>
                      <a:r>
                        <a:rPr lang="ja-JP" altLang="en-US" sz="1200" b="0" u="none" strike="noStrike" dirty="0">
                          <a:effectLst/>
                          <a:latin typeface="Meiryo UI" panose="020B0604030504040204" pitchFamily="50" charset="-128"/>
                          <a:ea typeface="Meiryo UI" panose="020B0604030504040204" pitchFamily="50" charset="-128"/>
                        </a:rPr>
                        <a:t>・事業参加者避難誘導</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808" marR="3808" marT="3808" marB="0" anchor="ctr">
                    <a:solidFill>
                      <a:srgbClr val="00B0F0"/>
                    </a:solidFill>
                  </a:tcPr>
                </a:tc>
                <a:tc>
                  <a:txBody>
                    <a:bodyPr/>
                    <a:lstStyle/>
                    <a:p>
                      <a:pPr algn="l" fontAlgn="ctr"/>
                      <a:r>
                        <a:rPr lang="ja-JP" altLang="en-US" sz="1200" b="0" u="none" strike="noStrike" dirty="0">
                          <a:effectLst/>
                          <a:latin typeface="Meiryo UI" panose="020B0604030504040204" pitchFamily="50" charset="-128"/>
                          <a:ea typeface="Meiryo UI" panose="020B0604030504040204" pitchFamily="50" charset="-128"/>
                        </a:rPr>
                        <a:t>・職員緊急メール伝達訓練</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808" marR="3808" marT="3808" marB="0" anchor="ctr">
                    <a:solidFill>
                      <a:srgbClr val="00B0F0"/>
                    </a:solidFill>
                  </a:tcPr>
                </a:tc>
                <a:tc>
                  <a:txBody>
                    <a:bodyPr/>
                    <a:lstStyle/>
                    <a:p>
                      <a:pPr algn="ctr" fontAlgn="ctr"/>
                      <a:r>
                        <a:rPr lang="en-US" altLang="ja-JP" sz="1200" b="0" u="none" strike="noStrike" dirty="0">
                          <a:effectLst/>
                          <a:latin typeface="Meiryo UI" panose="020B0604030504040204" pitchFamily="50" charset="-128"/>
                          <a:ea typeface="Meiryo UI" panose="020B0604030504040204" pitchFamily="50" charset="-128"/>
                        </a:rPr>
                        <a:t>-</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3808" marR="3808" marT="3808" marB="0" anchor="ctr">
                    <a:solidFill>
                      <a:srgbClr val="00B0F0"/>
                    </a:solidFill>
                  </a:tcPr>
                </a:tc>
                <a:tc>
                  <a:txBody>
                    <a:bodyPr/>
                    <a:lstStyle/>
                    <a:p>
                      <a:pPr algn="l" fontAlgn="ctr"/>
                      <a:r>
                        <a:rPr lang="ja-JP" altLang="en-US" sz="1200" b="0" u="none" strike="noStrike" dirty="0">
                          <a:effectLst/>
                          <a:latin typeface="Meiryo UI" panose="020B0604030504040204" pitchFamily="50" charset="-128"/>
                          <a:ea typeface="Meiryo UI" panose="020B0604030504040204" pitchFamily="50" charset="-128"/>
                        </a:rPr>
                        <a:t>・避難訓練</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808" marR="3808" marT="3808" marB="0" anchor="ctr">
                    <a:solidFill>
                      <a:srgbClr val="00B0F0"/>
                    </a:solidFill>
                  </a:tcPr>
                </a:tc>
                <a:tc>
                  <a:txBody>
                    <a:bodyPr/>
                    <a:lstStyle/>
                    <a:p>
                      <a:pPr algn="l" fontAlgn="ctr"/>
                      <a:r>
                        <a:rPr lang="ja-JP" altLang="en-US" sz="1200" b="0" u="none" strike="noStrike" dirty="0">
                          <a:effectLst/>
                          <a:latin typeface="Meiryo UI" panose="020B0604030504040204" pitchFamily="50" charset="-128"/>
                          <a:ea typeface="Meiryo UI" panose="020B0604030504040204" pitchFamily="50" charset="-128"/>
                        </a:rPr>
                        <a:t>・シェイクアウト・避難訓練</a:t>
                      </a:r>
                      <a:br>
                        <a:rPr lang="ja-JP" altLang="en-US" sz="1200" b="0" u="none" strike="noStrike" dirty="0">
                          <a:effectLst/>
                          <a:latin typeface="Meiryo UI" panose="020B0604030504040204" pitchFamily="50" charset="-128"/>
                          <a:ea typeface="Meiryo UI" panose="020B0604030504040204" pitchFamily="50" charset="-128"/>
                        </a:rPr>
                      </a:br>
                      <a:r>
                        <a:rPr lang="ja-JP" altLang="en-US" sz="1200" b="0" u="none" strike="noStrike" dirty="0">
                          <a:effectLst/>
                          <a:latin typeface="Meiryo UI" panose="020B0604030504040204" pitchFamily="50" charset="-128"/>
                          <a:ea typeface="Meiryo UI" panose="020B0604030504040204" pitchFamily="50" charset="-128"/>
                        </a:rPr>
                        <a:t>・避難行動要支援者避難</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808" marR="3808" marT="3808" marB="0" anchor="ctr">
                    <a:solidFill>
                      <a:srgbClr val="00B0F0"/>
                    </a:solidFill>
                  </a:tcPr>
                </a:tc>
                <a:extLst>
                  <a:ext uri="{0D108BD9-81ED-4DB2-BD59-A6C34878D82A}">
                    <a16:rowId xmlns:a16="http://schemas.microsoft.com/office/drawing/2014/main" val="505690345"/>
                  </a:ext>
                </a:extLst>
              </a:tr>
              <a:tr h="760963">
                <a:tc>
                  <a:txBody>
                    <a:bodyPr/>
                    <a:lstStyle/>
                    <a:p>
                      <a:pPr algn="ctr" fontAlgn="ctr"/>
                      <a:r>
                        <a:rPr lang="ja-JP" altLang="en-US" sz="1200" b="0" u="none" strike="noStrike" dirty="0">
                          <a:solidFill>
                            <a:schemeClr val="bg1"/>
                          </a:solidFill>
                          <a:effectLst/>
                          <a:latin typeface="Meiryo UI" panose="020B0604030504040204" pitchFamily="50" charset="-128"/>
                          <a:ea typeface="Meiryo UI" panose="020B0604030504040204" pitchFamily="50" charset="-128"/>
                        </a:rPr>
                        <a:t>情報</a:t>
                      </a:r>
                      <a:endParaRPr lang="ja-JP" altLang="en-US" sz="1200" b="0" i="0" u="none" strike="noStrike" dirty="0">
                        <a:solidFill>
                          <a:schemeClr val="bg1"/>
                        </a:solidFill>
                        <a:effectLst/>
                        <a:latin typeface="Meiryo UI" panose="020B0604030504040204" pitchFamily="50" charset="-128"/>
                        <a:ea typeface="Meiryo UI" panose="020B0604030504040204" pitchFamily="50" charset="-128"/>
                      </a:endParaRPr>
                    </a:p>
                  </a:txBody>
                  <a:tcPr marL="3808" marR="3808" marT="3808" marB="0" anchor="ctr">
                    <a:solidFill>
                      <a:schemeClr val="bg1">
                        <a:lumMod val="50000"/>
                      </a:schemeClr>
                    </a:solidFill>
                  </a:tcPr>
                </a:tc>
                <a:tc>
                  <a:txBody>
                    <a:bodyPr/>
                    <a:lstStyle/>
                    <a:p>
                      <a:pPr algn="l" fontAlgn="ctr"/>
                      <a:r>
                        <a:rPr lang="ja-JP" altLang="en-US" sz="1200" b="0" u="none" strike="noStrike" dirty="0">
                          <a:effectLst/>
                          <a:latin typeface="Meiryo UI" panose="020B0604030504040204" pitchFamily="50" charset="-128"/>
                          <a:ea typeface="Meiryo UI" panose="020B0604030504040204" pitchFamily="50" charset="-128"/>
                        </a:rPr>
                        <a:t>・</a:t>
                      </a:r>
                      <a:r>
                        <a:rPr lang="en-US" altLang="ja-JP" sz="1200" b="0" u="none" strike="noStrike" dirty="0">
                          <a:effectLst/>
                          <a:latin typeface="Meiryo UI" panose="020B0604030504040204" pitchFamily="50" charset="-128"/>
                          <a:ea typeface="Meiryo UI" panose="020B0604030504040204" pitchFamily="50" charset="-128"/>
                        </a:rPr>
                        <a:t>EMIS</a:t>
                      </a:r>
                      <a:r>
                        <a:rPr lang="ja-JP" altLang="en-US" sz="1200" b="0" u="none" strike="noStrike" dirty="0">
                          <a:effectLst/>
                          <a:latin typeface="Meiryo UI" panose="020B0604030504040204" pitchFamily="50" charset="-128"/>
                          <a:ea typeface="Meiryo UI" panose="020B0604030504040204" pitchFamily="50" charset="-128"/>
                        </a:rPr>
                        <a:t>入力</a:t>
                      </a:r>
                      <a:br>
                        <a:rPr lang="ja-JP" altLang="en-US" sz="1200" b="0" u="none" strike="noStrike" dirty="0">
                          <a:effectLst/>
                          <a:latin typeface="Meiryo UI" panose="020B0604030504040204" pitchFamily="50" charset="-128"/>
                          <a:ea typeface="Meiryo UI" panose="020B0604030504040204" pitchFamily="50" charset="-128"/>
                        </a:rPr>
                      </a:br>
                      <a:r>
                        <a:rPr lang="ja-JP" altLang="en-US" sz="1200" b="0" u="none" strike="noStrike" dirty="0">
                          <a:effectLst/>
                          <a:latin typeface="Meiryo UI" panose="020B0604030504040204" pitchFamily="50" charset="-128"/>
                          <a:ea typeface="Meiryo UI" panose="020B0604030504040204" pitchFamily="50" charset="-128"/>
                        </a:rPr>
                        <a:t>・情報集約</a:t>
                      </a:r>
                      <a:br>
                        <a:rPr lang="ja-JP" altLang="en-US" sz="1200" b="0" u="none" strike="noStrike" dirty="0">
                          <a:effectLst/>
                          <a:latin typeface="Meiryo UI" panose="020B0604030504040204" pitchFamily="50" charset="-128"/>
                          <a:ea typeface="Meiryo UI" panose="020B0604030504040204" pitchFamily="50" charset="-128"/>
                        </a:rPr>
                      </a:br>
                      <a:r>
                        <a:rPr lang="ja-JP" altLang="en-US" sz="1200" b="0" u="none" strike="noStrike" dirty="0">
                          <a:effectLst/>
                          <a:latin typeface="Meiryo UI" panose="020B0604030504040204" pitchFamily="50" charset="-128"/>
                          <a:ea typeface="Meiryo UI" panose="020B0604030504040204" pitchFamily="50" charset="-128"/>
                        </a:rPr>
                        <a:t>・情報伝達訓練</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808" marR="3808" marT="3808" marB="0" anchor="ctr">
                    <a:solidFill>
                      <a:srgbClr val="CCCCFF"/>
                    </a:solidFill>
                  </a:tcPr>
                </a:tc>
                <a:tc>
                  <a:txBody>
                    <a:bodyPr/>
                    <a:lstStyle/>
                    <a:p>
                      <a:pPr algn="l" fontAlgn="ctr"/>
                      <a:r>
                        <a:rPr lang="ja-JP" altLang="en-US" sz="1200" b="0" u="none" strike="noStrike" dirty="0">
                          <a:effectLst/>
                          <a:latin typeface="Meiryo UI" panose="020B0604030504040204" pitchFamily="50" charset="-128"/>
                          <a:ea typeface="Meiryo UI" panose="020B0604030504040204" pitchFamily="50" charset="-128"/>
                        </a:rPr>
                        <a:t>・</a:t>
                      </a:r>
                      <a:r>
                        <a:rPr lang="en-US" altLang="ja-JP" sz="1200" b="0" u="none" strike="noStrike" dirty="0">
                          <a:effectLst/>
                          <a:latin typeface="Meiryo UI" panose="020B0604030504040204" pitchFamily="50" charset="-128"/>
                          <a:ea typeface="Meiryo UI" panose="020B0604030504040204" pitchFamily="50" charset="-128"/>
                        </a:rPr>
                        <a:t>EMIS</a:t>
                      </a:r>
                      <a:r>
                        <a:rPr lang="ja-JP" altLang="en-US" sz="1200" b="0" u="none" strike="noStrike" dirty="0">
                          <a:effectLst/>
                          <a:latin typeface="Meiryo UI" panose="020B0604030504040204" pitchFamily="50" charset="-128"/>
                          <a:ea typeface="Meiryo UI" panose="020B0604030504040204" pitchFamily="50" charset="-128"/>
                        </a:rPr>
                        <a:t>入力</a:t>
                      </a:r>
                      <a:br>
                        <a:rPr lang="ja-JP" altLang="en-US" sz="1200" b="0" u="none" strike="noStrike" dirty="0">
                          <a:effectLst/>
                          <a:latin typeface="Meiryo UI" panose="020B0604030504040204" pitchFamily="50" charset="-128"/>
                          <a:ea typeface="Meiryo UI" panose="020B0604030504040204" pitchFamily="50" charset="-128"/>
                        </a:rPr>
                      </a:br>
                      <a:r>
                        <a:rPr lang="ja-JP" altLang="en-US" sz="1200" b="0" u="none" strike="noStrike" dirty="0">
                          <a:effectLst/>
                          <a:latin typeface="Meiryo UI" panose="020B0604030504040204" pitchFamily="50" charset="-128"/>
                          <a:ea typeface="Meiryo UI" panose="020B0604030504040204" pitchFamily="50" charset="-128"/>
                        </a:rPr>
                        <a:t>・被災状況通報</a:t>
                      </a:r>
                      <a:br>
                        <a:rPr lang="ja-JP" altLang="en-US" sz="1200" b="0" u="none" strike="noStrike" dirty="0">
                          <a:effectLst/>
                          <a:latin typeface="Meiryo UI" panose="020B0604030504040204" pitchFamily="50" charset="-128"/>
                          <a:ea typeface="Meiryo UI" panose="020B0604030504040204" pitchFamily="50" charset="-128"/>
                        </a:rPr>
                      </a:br>
                      <a:r>
                        <a:rPr lang="ja-JP" altLang="en-US" sz="1200" b="0" u="none" strike="noStrike" dirty="0">
                          <a:effectLst/>
                          <a:latin typeface="Meiryo UI" panose="020B0604030504040204" pitchFamily="50" charset="-128"/>
                          <a:ea typeface="Meiryo UI" panose="020B0604030504040204" pitchFamily="50" charset="-128"/>
                        </a:rPr>
                        <a:t>・管轄市町村情報伝達訓練</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808" marR="3808" marT="3808" marB="0" anchor="ctr">
                    <a:solidFill>
                      <a:srgbClr val="CCCCFF"/>
                    </a:solidFill>
                  </a:tcPr>
                </a:tc>
                <a:tc>
                  <a:txBody>
                    <a:bodyPr/>
                    <a:lstStyle/>
                    <a:p>
                      <a:pPr algn="l" fontAlgn="ctr"/>
                      <a:r>
                        <a:rPr lang="ja-JP" altLang="en-US" sz="1200" b="0" u="none" strike="noStrike" dirty="0">
                          <a:effectLst/>
                          <a:latin typeface="Meiryo UI" panose="020B0604030504040204" pitchFamily="50" charset="-128"/>
                          <a:ea typeface="Meiryo UI" panose="020B0604030504040204" pitchFamily="50" charset="-128"/>
                        </a:rPr>
                        <a:t>・情報収集 ・</a:t>
                      </a:r>
                      <a:r>
                        <a:rPr lang="en-US" altLang="ja-JP" sz="1200" b="0" u="none" strike="noStrike" dirty="0">
                          <a:effectLst/>
                          <a:latin typeface="Meiryo UI" panose="020B0604030504040204" pitchFamily="50" charset="-128"/>
                          <a:ea typeface="Meiryo UI" panose="020B0604030504040204" pitchFamily="50" charset="-128"/>
                        </a:rPr>
                        <a:t>EMIS</a:t>
                      </a:r>
                      <a:r>
                        <a:rPr lang="ja-JP" altLang="en-US" sz="1200" b="0" u="none" strike="noStrike" dirty="0">
                          <a:effectLst/>
                          <a:latin typeface="Meiryo UI" panose="020B0604030504040204" pitchFamily="50" charset="-128"/>
                          <a:ea typeface="Meiryo UI" panose="020B0604030504040204" pitchFamily="50" charset="-128"/>
                        </a:rPr>
                        <a:t>入力 ・記録</a:t>
                      </a:r>
                      <a:br>
                        <a:rPr lang="ja-JP" altLang="en-US" sz="1200" b="0" u="none" strike="noStrike" dirty="0">
                          <a:effectLst/>
                          <a:latin typeface="Meiryo UI" panose="020B0604030504040204" pitchFamily="50" charset="-128"/>
                          <a:ea typeface="Meiryo UI" panose="020B0604030504040204" pitchFamily="50" charset="-128"/>
                        </a:rPr>
                      </a:br>
                      <a:r>
                        <a:rPr lang="ja-JP" altLang="en-US" sz="1200" b="0" u="none" strike="noStrike" dirty="0">
                          <a:effectLst/>
                          <a:latin typeface="Meiryo UI" panose="020B0604030504040204" pitchFamily="50" charset="-128"/>
                          <a:ea typeface="Meiryo UI" panose="020B0604030504040204" pitchFamily="50" charset="-128"/>
                        </a:rPr>
                        <a:t>・情報伝達訓練</a:t>
                      </a:r>
                      <a:br>
                        <a:rPr lang="ja-JP" altLang="en-US" sz="1200" b="0" u="none" strike="noStrike" dirty="0">
                          <a:effectLst/>
                          <a:latin typeface="Meiryo UI" panose="020B0604030504040204" pitchFamily="50" charset="-128"/>
                          <a:ea typeface="Meiryo UI" panose="020B0604030504040204" pitchFamily="50" charset="-128"/>
                        </a:rPr>
                      </a:br>
                      <a:r>
                        <a:rPr lang="ja-JP" altLang="en-US" sz="1200" b="0" u="none" strike="noStrike" dirty="0">
                          <a:effectLst/>
                          <a:latin typeface="Meiryo UI" panose="020B0604030504040204" pitchFamily="50" charset="-128"/>
                          <a:ea typeface="Meiryo UI" panose="020B0604030504040204" pitchFamily="50" charset="-128"/>
                        </a:rPr>
                        <a:t>・アセスメント</a:t>
                      </a:r>
                      <a:r>
                        <a:rPr lang="en-US" altLang="ja-JP" sz="1200" b="0" u="none" strike="noStrike" dirty="0">
                          <a:effectLst/>
                          <a:latin typeface="Meiryo UI" panose="020B0604030504040204" pitchFamily="50" charset="-128"/>
                          <a:ea typeface="Meiryo UI" panose="020B0604030504040204" pitchFamily="50" charset="-128"/>
                        </a:rPr>
                        <a:t>/</a:t>
                      </a:r>
                      <a:r>
                        <a:rPr lang="ja-JP" altLang="en-US" sz="1200" b="0" u="none" strike="noStrike" dirty="0">
                          <a:effectLst/>
                          <a:latin typeface="Meiryo UI" panose="020B0604030504040204" pitchFamily="50" charset="-128"/>
                          <a:ea typeface="Meiryo UI" panose="020B0604030504040204" pitchFamily="50" charset="-128"/>
                        </a:rPr>
                        <a:t>対策立案</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808" marR="3808" marT="3808" marB="0" anchor="ctr">
                    <a:solidFill>
                      <a:srgbClr val="CCCCFF"/>
                    </a:solidFill>
                  </a:tcPr>
                </a:tc>
                <a:tc>
                  <a:txBody>
                    <a:bodyPr/>
                    <a:lstStyle/>
                    <a:p>
                      <a:pPr algn="l" fontAlgn="ctr"/>
                      <a:r>
                        <a:rPr lang="ja-JP" altLang="en-US" sz="1200" b="0" u="none" strike="noStrike" dirty="0">
                          <a:effectLst/>
                          <a:latin typeface="Meiryo UI" panose="020B0604030504040204" pitchFamily="50" charset="-128"/>
                          <a:ea typeface="Meiryo UI" panose="020B0604030504040204" pitchFamily="50" charset="-128"/>
                        </a:rPr>
                        <a:t>・情報伝達訓練</a:t>
                      </a:r>
                      <a:br>
                        <a:rPr lang="ja-JP" altLang="en-US" sz="1200" b="0" u="none" strike="noStrike" dirty="0">
                          <a:effectLst/>
                          <a:latin typeface="Meiryo UI" panose="020B0604030504040204" pitchFamily="50" charset="-128"/>
                          <a:ea typeface="Meiryo UI" panose="020B0604030504040204" pitchFamily="50" charset="-128"/>
                        </a:rPr>
                      </a:br>
                      <a:r>
                        <a:rPr lang="ja-JP" altLang="en-US" sz="1200" b="0" u="none" strike="noStrike" dirty="0">
                          <a:effectLst/>
                          <a:latin typeface="Meiryo UI" panose="020B0604030504040204" pitchFamily="50" charset="-128"/>
                          <a:ea typeface="Meiryo UI" panose="020B0604030504040204" pitchFamily="50" charset="-128"/>
                        </a:rPr>
                        <a:t>・防災無線等通信訓練</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808" marR="3808" marT="3808" marB="0" anchor="ctr">
                    <a:solidFill>
                      <a:srgbClr val="CCCCFF"/>
                    </a:solidFill>
                  </a:tcPr>
                </a:tc>
                <a:tc>
                  <a:txBody>
                    <a:bodyPr/>
                    <a:lstStyle/>
                    <a:p>
                      <a:pPr algn="l" fontAlgn="ctr"/>
                      <a:r>
                        <a:rPr lang="ja-JP" altLang="en-US" sz="1200" b="0" u="none" strike="noStrike" dirty="0">
                          <a:effectLst/>
                          <a:latin typeface="Meiryo UI" panose="020B0604030504040204" pitchFamily="50" charset="-128"/>
                          <a:ea typeface="Meiryo UI" panose="020B0604030504040204" pitchFamily="50" charset="-128"/>
                        </a:rPr>
                        <a:t>・情報伝達訓練</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808" marR="3808" marT="3808" marB="0" anchor="ctr">
                    <a:solidFill>
                      <a:srgbClr val="CCCCFF"/>
                    </a:solidFill>
                  </a:tcPr>
                </a:tc>
                <a:extLst>
                  <a:ext uri="{0D108BD9-81ED-4DB2-BD59-A6C34878D82A}">
                    <a16:rowId xmlns:a16="http://schemas.microsoft.com/office/drawing/2014/main" val="2187501818"/>
                  </a:ext>
                </a:extLst>
              </a:tr>
              <a:tr h="681644">
                <a:tc>
                  <a:txBody>
                    <a:bodyPr/>
                    <a:lstStyle/>
                    <a:p>
                      <a:pPr algn="ctr" fontAlgn="ctr"/>
                      <a:r>
                        <a:rPr lang="ja-JP" altLang="en-US" sz="1200" b="0" u="none" strike="noStrike" dirty="0">
                          <a:solidFill>
                            <a:schemeClr val="bg1"/>
                          </a:solidFill>
                          <a:effectLst/>
                          <a:latin typeface="Meiryo UI" panose="020B0604030504040204" pitchFamily="50" charset="-128"/>
                          <a:ea typeface="Meiryo UI" panose="020B0604030504040204" pitchFamily="50" charset="-128"/>
                        </a:rPr>
                        <a:t>連携</a:t>
                      </a:r>
                      <a:endParaRPr lang="ja-JP" altLang="en-US" sz="1200" b="0" i="0" u="none" strike="noStrike" dirty="0">
                        <a:solidFill>
                          <a:schemeClr val="bg1"/>
                        </a:solidFill>
                        <a:effectLst/>
                        <a:latin typeface="Meiryo UI" panose="020B0604030504040204" pitchFamily="50" charset="-128"/>
                        <a:ea typeface="Meiryo UI" panose="020B0604030504040204" pitchFamily="50" charset="-128"/>
                      </a:endParaRPr>
                    </a:p>
                  </a:txBody>
                  <a:tcPr marL="3808" marR="3808" marT="3808" marB="0" anchor="ctr">
                    <a:solidFill>
                      <a:schemeClr val="bg1">
                        <a:lumMod val="50000"/>
                      </a:schemeClr>
                    </a:solidFill>
                  </a:tcPr>
                </a:tc>
                <a:tc>
                  <a:txBody>
                    <a:bodyPr/>
                    <a:lstStyle/>
                    <a:p>
                      <a:pPr algn="l" fontAlgn="ctr"/>
                      <a:r>
                        <a:rPr lang="ja-JP" altLang="en-US" sz="1200" b="0" u="none" strike="noStrike" dirty="0">
                          <a:effectLst/>
                          <a:latin typeface="Meiryo UI" panose="020B0604030504040204" pitchFamily="50" charset="-128"/>
                          <a:ea typeface="Meiryo UI" panose="020B0604030504040204" pitchFamily="50" charset="-128"/>
                        </a:rPr>
                        <a:t>・保健師等派遣要請訓練</a:t>
                      </a:r>
                      <a:br>
                        <a:rPr lang="ja-JP" altLang="en-US" sz="1200" b="0" u="none" strike="noStrike" dirty="0">
                          <a:effectLst/>
                          <a:latin typeface="Meiryo UI" panose="020B0604030504040204" pitchFamily="50" charset="-128"/>
                          <a:ea typeface="Meiryo UI" panose="020B0604030504040204" pitchFamily="50" charset="-128"/>
                        </a:rPr>
                      </a:br>
                      <a:r>
                        <a:rPr lang="ja-JP" altLang="en-US" sz="1200" b="0" u="none" strike="noStrike" dirty="0">
                          <a:effectLst/>
                          <a:latin typeface="Meiryo UI" panose="020B0604030504040204" pitchFamily="50" charset="-128"/>
                          <a:ea typeface="Meiryo UI" panose="020B0604030504040204" pitchFamily="50" charset="-128"/>
                        </a:rPr>
                        <a:t>・災害時相互応援協定自治体支援要請訓練</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808" marR="3808" marT="3808" marB="0" anchor="ctr">
                    <a:solidFill>
                      <a:srgbClr val="FFCCFF"/>
                    </a:solidFill>
                  </a:tcPr>
                </a:tc>
                <a:tc>
                  <a:txBody>
                    <a:bodyPr/>
                    <a:lstStyle/>
                    <a:p>
                      <a:pPr algn="ctr" fontAlgn="ctr"/>
                      <a:r>
                        <a:rPr lang="en-US" altLang="ja-JP" sz="1200" b="0" u="none" strike="noStrike" dirty="0">
                          <a:effectLst/>
                          <a:latin typeface="Meiryo UI" panose="020B0604030504040204" pitchFamily="50" charset="-128"/>
                          <a:ea typeface="Meiryo UI" panose="020B0604030504040204" pitchFamily="50" charset="-128"/>
                        </a:rPr>
                        <a:t>-</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3808" marR="3808" marT="3808" marB="0" anchor="ctr">
                    <a:solidFill>
                      <a:srgbClr val="FFCCFF"/>
                    </a:solidFill>
                  </a:tcPr>
                </a:tc>
                <a:tc>
                  <a:txBody>
                    <a:bodyPr/>
                    <a:lstStyle/>
                    <a:p>
                      <a:pPr algn="l" fontAlgn="ctr"/>
                      <a:r>
                        <a:rPr lang="ja-JP" altLang="en-US" sz="1200" b="0" u="none" strike="noStrike" dirty="0">
                          <a:effectLst/>
                          <a:latin typeface="Meiryo UI" panose="020B0604030504040204" pitchFamily="50" charset="-128"/>
                          <a:ea typeface="Meiryo UI" panose="020B0604030504040204" pitchFamily="50" charset="-128"/>
                        </a:rPr>
                        <a:t>・</a:t>
                      </a:r>
                      <a:r>
                        <a:rPr lang="en-US" altLang="ja-JP" sz="1200" b="0" u="none" strike="noStrike" dirty="0">
                          <a:effectLst/>
                          <a:latin typeface="Meiryo UI" panose="020B0604030504040204" pitchFamily="50" charset="-128"/>
                          <a:ea typeface="Meiryo UI" panose="020B0604030504040204" pitchFamily="50" charset="-128"/>
                        </a:rPr>
                        <a:t>DMAT</a:t>
                      </a:r>
                      <a:r>
                        <a:rPr lang="ja-JP" altLang="en-US" sz="1200" b="0" u="none" strike="noStrike" dirty="0">
                          <a:effectLst/>
                          <a:latin typeface="Meiryo UI" panose="020B0604030504040204" pitchFamily="50" charset="-128"/>
                          <a:ea typeface="Meiryo UI" panose="020B0604030504040204" pitchFamily="50" charset="-128"/>
                        </a:rPr>
                        <a:t>・</a:t>
                      </a:r>
                      <a:r>
                        <a:rPr lang="en-US" altLang="ja-JP" sz="1200" b="0" u="none" strike="noStrike" dirty="0">
                          <a:effectLst/>
                          <a:latin typeface="Meiryo UI" panose="020B0604030504040204" pitchFamily="50" charset="-128"/>
                          <a:ea typeface="Meiryo UI" panose="020B0604030504040204" pitchFamily="50" charset="-128"/>
                        </a:rPr>
                        <a:t>DHEAT</a:t>
                      </a:r>
                      <a:r>
                        <a:rPr lang="ja-JP" altLang="en-US" sz="1200" b="0" u="none" strike="noStrike" dirty="0">
                          <a:effectLst/>
                          <a:latin typeface="Meiryo UI" panose="020B0604030504040204" pitchFamily="50" charset="-128"/>
                          <a:ea typeface="Meiryo UI" panose="020B0604030504040204" pitchFamily="50" charset="-128"/>
                        </a:rPr>
                        <a:t>連携</a:t>
                      </a:r>
                      <a:br>
                        <a:rPr lang="ja-JP" altLang="en-US" sz="1200" b="0" u="none" strike="noStrike" dirty="0">
                          <a:effectLst/>
                          <a:latin typeface="Meiryo UI" panose="020B0604030504040204" pitchFamily="50" charset="-128"/>
                          <a:ea typeface="Meiryo UI" panose="020B0604030504040204" pitchFamily="50" charset="-128"/>
                        </a:rPr>
                      </a:br>
                      <a:r>
                        <a:rPr lang="ja-JP" altLang="en-US" sz="1200" b="0" u="none" strike="noStrike" dirty="0">
                          <a:effectLst/>
                          <a:latin typeface="Meiryo UI" panose="020B0604030504040204" pitchFamily="50" charset="-128"/>
                          <a:ea typeface="Meiryo UI" panose="020B0604030504040204" pitchFamily="50" charset="-128"/>
                        </a:rPr>
                        <a:t>・保健師等派遣要請訓練</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808" marR="3808" marT="3808" marB="0" anchor="ctr">
                    <a:solidFill>
                      <a:srgbClr val="FFCCFF"/>
                    </a:solidFill>
                  </a:tcPr>
                </a:tc>
                <a:tc>
                  <a:txBody>
                    <a:bodyPr/>
                    <a:lstStyle/>
                    <a:p>
                      <a:pPr algn="l" fontAlgn="ctr"/>
                      <a:r>
                        <a:rPr lang="ja-JP" altLang="en-US" sz="1200" b="0" u="none" strike="noStrike" dirty="0">
                          <a:effectLst/>
                          <a:latin typeface="Meiryo UI" panose="020B0604030504040204" pitchFamily="50" charset="-128"/>
                          <a:ea typeface="Meiryo UI" panose="020B0604030504040204" pitchFamily="50" charset="-128"/>
                        </a:rPr>
                        <a:t>・医療救護訓練（搬送）</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808" marR="3808" marT="3808" marB="0" anchor="ctr">
                    <a:solidFill>
                      <a:srgbClr val="FFCCFF"/>
                    </a:solidFill>
                  </a:tcPr>
                </a:tc>
                <a:tc>
                  <a:txBody>
                    <a:bodyPr/>
                    <a:lstStyle/>
                    <a:p>
                      <a:pPr algn="l" fontAlgn="ctr"/>
                      <a:r>
                        <a:rPr lang="ja-JP" altLang="en-US" sz="1200" b="0" u="none" strike="noStrike" dirty="0">
                          <a:effectLst/>
                          <a:latin typeface="Meiryo UI" panose="020B0604030504040204" pitchFamily="50" charset="-128"/>
                          <a:ea typeface="Meiryo UI" panose="020B0604030504040204" pitchFamily="50" charset="-128"/>
                        </a:rPr>
                        <a:t>・福祉避難所への搬送、受入</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808" marR="3808" marT="3808" marB="0" anchor="ctr">
                    <a:solidFill>
                      <a:srgbClr val="FFCCFF"/>
                    </a:solidFill>
                  </a:tcPr>
                </a:tc>
                <a:extLst>
                  <a:ext uri="{0D108BD9-81ED-4DB2-BD59-A6C34878D82A}">
                    <a16:rowId xmlns:a16="http://schemas.microsoft.com/office/drawing/2014/main" val="2664827555"/>
                  </a:ext>
                </a:extLst>
              </a:tr>
              <a:tr h="1378939">
                <a:tc>
                  <a:txBody>
                    <a:bodyPr/>
                    <a:lstStyle/>
                    <a:p>
                      <a:pPr algn="ctr" fontAlgn="ctr"/>
                      <a:r>
                        <a:rPr lang="ja-JP" altLang="en-US" sz="1200" b="0" u="none" strike="noStrike" dirty="0">
                          <a:solidFill>
                            <a:schemeClr val="bg1"/>
                          </a:solidFill>
                          <a:effectLst/>
                          <a:latin typeface="Meiryo UI" panose="020B0604030504040204" pitchFamily="50" charset="-128"/>
                          <a:ea typeface="Meiryo UI" panose="020B0604030504040204" pitchFamily="50" charset="-128"/>
                        </a:rPr>
                        <a:t>活動</a:t>
                      </a:r>
                      <a:endParaRPr lang="ja-JP" altLang="en-US" sz="1200" b="0" i="0" u="none" strike="noStrike" dirty="0">
                        <a:solidFill>
                          <a:schemeClr val="bg1"/>
                        </a:solidFill>
                        <a:effectLst/>
                        <a:latin typeface="Meiryo UI" panose="020B0604030504040204" pitchFamily="50" charset="-128"/>
                        <a:ea typeface="Meiryo UI" panose="020B0604030504040204" pitchFamily="50" charset="-128"/>
                      </a:endParaRPr>
                    </a:p>
                  </a:txBody>
                  <a:tcPr marL="3808" marR="3808" marT="3808" marB="0" anchor="ctr">
                    <a:solidFill>
                      <a:schemeClr val="bg1">
                        <a:lumMod val="50000"/>
                      </a:schemeClr>
                    </a:solidFill>
                  </a:tcPr>
                </a:tc>
                <a:tc>
                  <a:txBody>
                    <a:bodyPr/>
                    <a:lstStyle/>
                    <a:p>
                      <a:pPr algn="l" fontAlgn="ctr"/>
                      <a:r>
                        <a:rPr lang="ja-JP" altLang="en-US" sz="1200" b="0" u="none" strike="noStrike" dirty="0">
                          <a:effectLst/>
                          <a:latin typeface="Meiryo UI" panose="020B0604030504040204" pitchFamily="50" charset="-128"/>
                          <a:ea typeface="Meiryo UI" panose="020B0604030504040204" pitchFamily="50" charset="-128"/>
                        </a:rPr>
                        <a:t>・アクションカード作成</a:t>
                      </a:r>
                      <a:br>
                        <a:rPr lang="ja-JP" altLang="en-US" sz="1200" b="0" u="none" strike="noStrike" dirty="0">
                          <a:effectLst/>
                          <a:latin typeface="Meiryo UI" panose="020B0604030504040204" pitchFamily="50" charset="-128"/>
                          <a:ea typeface="Meiryo UI" panose="020B0604030504040204" pitchFamily="50" charset="-128"/>
                        </a:rPr>
                      </a:br>
                      <a:r>
                        <a:rPr lang="ja-JP" altLang="en-US" sz="1200" b="0" u="none" strike="noStrike" dirty="0">
                          <a:effectLst/>
                          <a:latin typeface="Meiryo UI" panose="020B0604030504040204" pitchFamily="50" charset="-128"/>
                          <a:ea typeface="Meiryo UI" panose="020B0604030504040204" pitchFamily="50" charset="-128"/>
                        </a:rPr>
                        <a:t>・防疫対策</a:t>
                      </a:r>
                      <a:br>
                        <a:rPr lang="ja-JP" altLang="en-US" sz="1200" b="0" u="none" strike="noStrike" dirty="0">
                          <a:effectLst/>
                          <a:latin typeface="Meiryo UI" panose="020B0604030504040204" pitchFamily="50" charset="-128"/>
                          <a:ea typeface="Meiryo UI" panose="020B0604030504040204" pitchFamily="50" charset="-128"/>
                        </a:rPr>
                      </a:br>
                      <a:r>
                        <a:rPr lang="ja-JP" altLang="en-US" sz="1200" b="0" u="none" strike="noStrike" dirty="0">
                          <a:effectLst/>
                          <a:latin typeface="Meiryo UI" panose="020B0604030504040204" pitchFamily="50" charset="-128"/>
                          <a:ea typeface="Meiryo UI" panose="020B0604030504040204" pitchFamily="50" charset="-128"/>
                        </a:rPr>
                        <a:t>・避難所巡回</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808" marR="3808" marT="3808" marB="0" anchor="ctr">
                    <a:solidFill>
                      <a:srgbClr val="FFC000"/>
                    </a:solidFill>
                  </a:tcPr>
                </a:tc>
                <a:tc>
                  <a:txBody>
                    <a:bodyPr/>
                    <a:lstStyle/>
                    <a:p>
                      <a:pPr algn="l" fontAlgn="ctr"/>
                      <a:r>
                        <a:rPr lang="ja-JP" altLang="en-US" sz="1200" b="0" u="none" strike="noStrike" dirty="0">
                          <a:effectLst/>
                          <a:latin typeface="Meiryo UI" panose="020B0604030504040204" pitchFamily="50" charset="-128"/>
                          <a:ea typeface="Meiryo UI" panose="020B0604030504040204" pitchFamily="50" charset="-128"/>
                        </a:rPr>
                        <a:t>・応急救護</a:t>
                      </a:r>
                      <a:br>
                        <a:rPr lang="ja-JP" altLang="en-US" sz="1200" b="0" u="none" strike="noStrike" dirty="0">
                          <a:effectLst/>
                          <a:latin typeface="Meiryo UI" panose="020B0604030504040204" pitchFamily="50" charset="-128"/>
                          <a:ea typeface="Meiryo UI" panose="020B0604030504040204" pitchFamily="50" charset="-128"/>
                        </a:rPr>
                      </a:br>
                      <a:r>
                        <a:rPr lang="ja-JP" altLang="en-US" sz="1200" b="0" u="none" strike="noStrike" dirty="0">
                          <a:effectLst/>
                          <a:latin typeface="Meiryo UI" panose="020B0604030504040204" pitchFamily="50" charset="-128"/>
                          <a:ea typeface="Meiryo UI" panose="020B0604030504040204" pitchFamily="50" charset="-128"/>
                        </a:rPr>
                        <a:t>・クラッシュシンドローム</a:t>
                      </a:r>
                      <a:r>
                        <a:rPr lang="en-US" altLang="ja-JP" sz="1200" b="0" u="none" strike="noStrike" dirty="0">
                          <a:effectLst/>
                          <a:latin typeface="Meiryo UI" panose="020B0604030504040204" pitchFamily="50" charset="-128"/>
                          <a:ea typeface="Meiryo UI" panose="020B0604030504040204" pitchFamily="50" charset="-128"/>
                        </a:rPr>
                        <a:t>/</a:t>
                      </a:r>
                      <a:r>
                        <a:rPr lang="ja-JP" altLang="en-US" sz="1200" b="0" u="none" strike="noStrike" dirty="0">
                          <a:effectLst/>
                          <a:latin typeface="Meiryo UI" panose="020B0604030504040204" pitchFamily="50" charset="-128"/>
                          <a:ea typeface="Meiryo UI" panose="020B0604030504040204" pitchFamily="50" charset="-128"/>
                        </a:rPr>
                        <a:t>人工透析患者対応</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808" marR="3808" marT="3808" marB="0" anchor="ctr">
                    <a:solidFill>
                      <a:srgbClr val="FFC000"/>
                    </a:solidFill>
                  </a:tcPr>
                </a:tc>
                <a:tc>
                  <a:txBody>
                    <a:bodyPr/>
                    <a:lstStyle/>
                    <a:p>
                      <a:pPr algn="l" fontAlgn="ctr"/>
                      <a:r>
                        <a:rPr lang="ja-JP" altLang="en-US" sz="1200" b="0" u="none" strike="noStrike" dirty="0">
                          <a:effectLst/>
                          <a:latin typeface="Meiryo UI" panose="020B0604030504040204" pitchFamily="50" charset="-128"/>
                          <a:ea typeface="Meiryo UI" panose="020B0604030504040204" pitchFamily="50" charset="-128"/>
                        </a:rPr>
                        <a:t>・アクションカード作成 </a:t>
                      </a:r>
                      <a:endParaRPr lang="en-US" altLang="ja-JP" sz="1200" b="0" u="none" strike="noStrike" dirty="0">
                        <a:effectLst/>
                        <a:latin typeface="Meiryo UI" panose="020B0604030504040204" pitchFamily="50" charset="-128"/>
                        <a:ea typeface="Meiryo UI" panose="020B0604030504040204" pitchFamily="50" charset="-128"/>
                      </a:endParaRPr>
                    </a:p>
                    <a:p>
                      <a:pPr algn="l" fontAlgn="ctr"/>
                      <a:r>
                        <a:rPr lang="ja-JP" altLang="en-US" sz="1200" b="0" u="none" strike="noStrike" dirty="0">
                          <a:effectLst/>
                          <a:latin typeface="Meiryo UI" panose="020B0604030504040204" pitchFamily="50" charset="-128"/>
                          <a:ea typeface="Meiryo UI" panose="020B0604030504040204" pitchFamily="50" charset="-128"/>
                        </a:rPr>
                        <a:t>・低体温症対策 </a:t>
                      </a:r>
                      <a:br>
                        <a:rPr lang="ja-JP" altLang="en-US" sz="1200" b="0" u="none" strike="noStrike" dirty="0">
                          <a:effectLst/>
                          <a:latin typeface="Meiryo UI" panose="020B0604030504040204" pitchFamily="50" charset="-128"/>
                          <a:ea typeface="Meiryo UI" panose="020B0604030504040204" pitchFamily="50" charset="-128"/>
                        </a:rPr>
                      </a:br>
                      <a:r>
                        <a:rPr lang="ja-JP" altLang="en-US" sz="1200" b="0" u="none" strike="noStrike" dirty="0">
                          <a:effectLst/>
                          <a:latin typeface="Meiryo UI" panose="020B0604030504040204" pitchFamily="50" charset="-128"/>
                          <a:ea typeface="Meiryo UI" panose="020B0604030504040204" pitchFamily="50" charset="-128"/>
                        </a:rPr>
                        <a:t>・シミュレーション ・トリアージ</a:t>
                      </a:r>
                      <a:br>
                        <a:rPr lang="ja-JP" altLang="en-US" sz="1200" b="0" u="none" strike="noStrike" dirty="0">
                          <a:effectLst/>
                          <a:latin typeface="Meiryo UI" panose="020B0604030504040204" pitchFamily="50" charset="-128"/>
                          <a:ea typeface="Meiryo UI" panose="020B0604030504040204" pitchFamily="50" charset="-128"/>
                        </a:rPr>
                      </a:br>
                      <a:r>
                        <a:rPr lang="ja-JP" altLang="en-US" sz="1200" b="0" u="none" strike="noStrike" dirty="0">
                          <a:effectLst/>
                          <a:latin typeface="Meiryo UI" panose="020B0604030504040204" pitchFamily="50" charset="-128"/>
                          <a:ea typeface="Meiryo UI" panose="020B0604030504040204" pitchFamily="50" charset="-128"/>
                        </a:rPr>
                        <a:t>・災害時援護者対応</a:t>
                      </a:r>
                      <a:br>
                        <a:rPr lang="ja-JP" altLang="en-US" sz="1200" b="0" u="none" strike="noStrike" dirty="0">
                          <a:effectLst/>
                          <a:latin typeface="Meiryo UI" panose="020B0604030504040204" pitchFamily="50" charset="-128"/>
                          <a:ea typeface="Meiryo UI" panose="020B0604030504040204" pitchFamily="50" charset="-128"/>
                        </a:rPr>
                      </a:br>
                      <a:r>
                        <a:rPr lang="ja-JP" altLang="en-US" sz="1200" b="0" u="none" strike="noStrike" dirty="0">
                          <a:effectLst/>
                          <a:latin typeface="Meiryo UI" panose="020B0604030504040204" pitchFamily="50" charset="-128"/>
                          <a:ea typeface="Meiryo UI" panose="020B0604030504040204" pitchFamily="50" charset="-128"/>
                        </a:rPr>
                        <a:t>・健康調査 </a:t>
                      </a:r>
                      <a:endParaRPr lang="en-US" altLang="ja-JP" sz="1200" b="0" u="none" strike="noStrike" dirty="0">
                        <a:effectLst/>
                        <a:latin typeface="Meiryo UI" panose="020B0604030504040204" pitchFamily="50" charset="-128"/>
                        <a:ea typeface="Meiryo UI" panose="020B0604030504040204" pitchFamily="50" charset="-128"/>
                      </a:endParaRPr>
                    </a:p>
                    <a:p>
                      <a:pPr algn="l" fontAlgn="ctr"/>
                      <a:r>
                        <a:rPr lang="ja-JP" altLang="en-US" sz="1200" b="0" u="none" strike="noStrike" dirty="0">
                          <a:effectLst/>
                          <a:latin typeface="Meiryo UI" panose="020B0604030504040204" pitchFamily="50" charset="-128"/>
                          <a:ea typeface="Meiryo UI" panose="020B0604030504040204" pitchFamily="50" charset="-128"/>
                        </a:rPr>
                        <a:t>・急性期～慢性期支援</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808" marR="3808" marT="3808" marB="0" anchor="ctr">
                    <a:solidFill>
                      <a:srgbClr val="FFC000"/>
                    </a:solidFill>
                  </a:tcPr>
                </a:tc>
                <a:tc>
                  <a:txBody>
                    <a:bodyPr/>
                    <a:lstStyle/>
                    <a:p>
                      <a:pPr algn="l" fontAlgn="ctr"/>
                      <a:r>
                        <a:rPr lang="ja-JP" altLang="en-US" sz="1200" b="0" u="none" strike="noStrike" dirty="0">
                          <a:effectLst/>
                          <a:latin typeface="Meiryo UI" panose="020B0604030504040204" pitchFamily="50" charset="-128"/>
                          <a:ea typeface="Meiryo UI" panose="020B0604030504040204" pitchFamily="50" charset="-128"/>
                        </a:rPr>
                        <a:t>・救護所運営</a:t>
                      </a:r>
                      <a:br>
                        <a:rPr lang="ja-JP" altLang="en-US" sz="1200" b="0" u="none" strike="noStrike" dirty="0">
                          <a:effectLst/>
                          <a:latin typeface="Meiryo UI" panose="020B0604030504040204" pitchFamily="50" charset="-128"/>
                          <a:ea typeface="Meiryo UI" panose="020B0604030504040204" pitchFamily="50" charset="-128"/>
                        </a:rPr>
                      </a:br>
                      <a:r>
                        <a:rPr lang="ja-JP" altLang="en-US" sz="1200" b="0" u="none" strike="noStrike" dirty="0">
                          <a:effectLst/>
                          <a:latin typeface="Meiryo UI" panose="020B0604030504040204" pitchFamily="50" charset="-128"/>
                          <a:ea typeface="Meiryo UI" panose="020B0604030504040204" pitchFamily="50" charset="-128"/>
                        </a:rPr>
                        <a:t>・避難所</a:t>
                      </a:r>
                      <a:r>
                        <a:rPr lang="en-US" altLang="ja-JP" sz="1200" b="0" u="none" strike="noStrike" dirty="0">
                          <a:effectLst/>
                          <a:latin typeface="Meiryo UI" panose="020B0604030504040204" pitchFamily="50" charset="-128"/>
                          <a:ea typeface="Meiryo UI" panose="020B0604030504040204" pitchFamily="50" charset="-128"/>
                        </a:rPr>
                        <a:t>/</a:t>
                      </a:r>
                      <a:r>
                        <a:rPr lang="ja-JP" altLang="en-US" sz="1200" b="0" u="none" strike="noStrike" dirty="0">
                          <a:effectLst/>
                          <a:latin typeface="Meiryo UI" panose="020B0604030504040204" pitchFamily="50" charset="-128"/>
                          <a:ea typeface="Meiryo UI" panose="020B0604030504040204" pitchFamily="50" charset="-128"/>
                        </a:rPr>
                        <a:t>福祉避難所運営</a:t>
                      </a:r>
                      <a:br>
                        <a:rPr lang="ja-JP" altLang="en-US" sz="1200" b="0" u="none" strike="noStrike" dirty="0">
                          <a:effectLst/>
                          <a:latin typeface="Meiryo UI" panose="020B0604030504040204" pitchFamily="50" charset="-128"/>
                          <a:ea typeface="Meiryo UI" panose="020B0604030504040204" pitchFamily="50" charset="-128"/>
                        </a:rPr>
                      </a:br>
                      <a:r>
                        <a:rPr lang="ja-JP" altLang="en-US" sz="1200" b="0" u="none" strike="noStrike" dirty="0">
                          <a:effectLst/>
                          <a:latin typeface="Meiryo UI" panose="020B0604030504040204" pitchFamily="50" charset="-128"/>
                          <a:ea typeface="Meiryo UI" panose="020B0604030504040204" pitchFamily="50" charset="-128"/>
                        </a:rPr>
                        <a:t>・健康調査</a:t>
                      </a:r>
                      <a:br>
                        <a:rPr lang="ja-JP" altLang="en-US" sz="1200" b="0" u="none" strike="noStrike" dirty="0">
                          <a:effectLst/>
                          <a:latin typeface="Meiryo UI" panose="020B0604030504040204" pitchFamily="50" charset="-128"/>
                          <a:ea typeface="Meiryo UI" panose="020B0604030504040204" pitchFamily="50" charset="-128"/>
                        </a:rPr>
                      </a:br>
                      <a:r>
                        <a:rPr lang="ja-JP" altLang="en-US" sz="1200" b="0" u="none" strike="noStrike" dirty="0">
                          <a:effectLst/>
                          <a:latin typeface="Meiryo UI" panose="020B0604030504040204" pitchFamily="50" charset="-128"/>
                          <a:ea typeface="Meiryo UI" panose="020B0604030504040204" pitchFamily="50" charset="-128"/>
                        </a:rPr>
                        <a:t>・防疫対策</a:t>
                      </a:r>
                      <a:br>
                        <a:rPr lang="ja-JP" altLang="en-US" sz="1200" b="0" u="none" strike="noStrike" dirty="0">
                          <a:effectLst/>
                          <a:latin typeface="Meiryo UI" panose="020B0604030504040204" pitchFamily="50" charset="-128"/>
                          <a:ea typeface="Meiryo UI" panose="020B0604030504040204" pitchFamily="50" charset="-128"/>
                        </a:rPr>
                      </a:br>
                      <a:r>
                        <a:rPr lang="ja-JP" altLang="en-US" sz="1200" b="0" u="none" strike="noStrike" dirty="0">
                          <a:effectLst/>
                          <a:latin typeface="Meiryo UI" panose="020B0604030504040204" pitchFamily="50" charset="-128"/>
                          <a:ea typeface="Meiryo UI" panose="020B0604030504040204" pitchFamily="50" charset="-128"/>
                        </a:rPr>
                        <a:t>・災害時要援護者対応</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808" marR="3808" marT="3808" marB="0" anchor="ctr">
                    <a:solidFill>
                      <a:srgbClr val="FFC000"/>
                    </a:solidFill>
                  </a:tcPr>
                </a:tc>
                <a:tc>
                  <a:txBody>
                    <a:bodyPr/>
                    <a:lstStyle/>
                    <a:p>
                      <a:pPr algn="l" fontAlgn="ctr"/>
                      <a:r>
                        <a:rPr lang="ja-JP" altLang="en-US" sz="1200" b="0" u="none" strike="noStrike" dirty="0">
                          <a:effectLst/>
                          <a:latin typeface="Meiryo UI" panose="020B0604030504040204" pitchFamily="50" charset="-128"/>
                          <a:ea typeface="Meiryo UI" panose="020B0604030504040204" pitchFamily="50" charset="-128"/>
                        </a:rPr>
                        <a:t>・災害時要援護者安否確認</a:t>
                      </a:r>
                      <a:br>
                        <a:rPr lang="ja-JP" altLang="en-US" sz="1200" b="0" u="none" strike="noStrike" dirty="0">
                          <a:effectLst/>
                          <a:latin typeface="Meiryo UI" panose="020B0604030504040204" pitchFamily="50" charset="-128"/>
                          <a:ea typeface="Meiryo UI" panose="020B0604030504040204" pitchFamily="50" charset="-128"/>
                        </a:rPr>
                      </a:br>
                      <a:r>
                        <a:rPr lang="ja-JP" altLang="en-US" sz="1200" b="0" u="none" strike="noStrike" dirty="0">
                          <a:effectLst/>
                          <a:latin typeface="Meiryo UI" panose="020B0604030504040204" pitchFamily="50" charset="-128"/>
                          <a:ea typeface="Meiryo UI" panose="020B0604030504040204" pitchFamily="50" charset="-128"/>
                        </a:rPr>
                        <a:t>・救護　　・除染</a:t>
                      </a:r>
                      <a:br>
                        <a:rPr lang="ja-JP" altLang="en-US" sz="1200" b="0" u="none" strike="noStrike" dirty="0">
                          <a:effectLst/>
                          <a:latin typeface="Meiryo UI" panose="020B0604030504040204" pitchFamily="50" charset="-128"/>
                          <a:ea typeface="Meiryo UI" panose="020B0604030504040204" pitchFamily="50" charset="-128"/>
                        </a:rPr>
                      </a:br>
                      <a:r>
                        <a:rPr lang="ja-JP" altLang="en-US" sz="1200" b="0" u="none" strike="noStrike" dirty="0">
                          <a:effectLst/>
                          <a:latin typeface="Meiryo UI" panose="020B0604030504040204" pitchFamily="50" charset="-128"/>
                          <a:ea typeface="Meiryo UI" panose="020B0604030504040204" pitchFamily="50" charset="-128"/>
                        </a:rPr>
                        <a:t>・健康調査・健康観察</a:t>
                      </a:r>
                      <a:br>
                        <a:rPr lang="ja-JP" altLang="en-US" sz="1200" b="0" u="none" strike="noStrike" dirty="0">
                          <a:effectLst/>
                          <a:latin typeface="Meiryo UI" panose="020B0604030504040204" pitchFamily="50" charset="-128"/>
                          <a:ea typeface="Meiryo UI" panose="020B0604030504040204" pitchFamily="50" charset="-128"/>
                        </a:rPr>
                      </a:br>
                      <a:r>
                        <a:rPr lang="ja-JP" altLang="en-US" sz="1200" b="0" u="none" strike="noStrike" dirty="0">
                          <a:effectLst/>
                          <a:latin typeface="Meiryo UI" panose="020B0604030504040204" pitchFamily="50" charset="-128"/>
                          <a:ea typeface="Meiryo UI" panose="020B0604030504040204" pitchFamily="50" charset="-128"/>
                        </a:rPr>
                        <a:t>・エコノミークラス症候群健康教育</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808" marR="3808" marT="3808" marB="0" anchor="ctr">
                    <a:solidFill>
                      <a:srgbClr val="FFC000"/>
                    </a:solidFill>
                  </a:tcPr>
                </a:tc>
                <a:extLst>
                  <a:ext uri="{0D108BD9-81ED-4DB2-BD59-A6C34878D82A}">
                    <a16:rowId xmlns:a16="http://schemas.microsoft.com/office/drawing/2014/main" val="1219756025"/>
                  </a:ext>
                </a:extLst>
              </a:tr>
            </a:tbl>
          </a:graphicData>
        </a:graphic>
      </p:graphicFrame>
      <p:sp>
        <p:nvSpPr>
          <p:cNvPr id="5" name="テキスト ボックス 4"/>
          <p:cNvSpPr txBox="1"/>
          <p:nvPr/>
        </p:nvSpPr>
        <p:spPr>
          <a:xfrm>
            <a:off x="10756851" y="699175"/>
            <a:ext cx="1298902" cy="584775"/>
          </a:xfrm>
          <a:prstGeom prst="rect">
            <a:avLst/>
          </a:prstGeom>
          <a:solidFill>
            <a:schemeClr val="bg1"/>
          </a:solidFill>
          <a:ln w="12700">
            <a:solidFill>
              <a:schemeClr val="accent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00FF"/>
                </a:solidFill>
                <a:effectLst/>
                <a:uLnTx/>
                <a:uFillTx/>
                <a:latin typeface="HG創英角ﾎﾟｯﾌﾟ体" panose="040B0A09000000000000" pitchFamily="49" charset="-128"/>
                <a:ea typeface="HG創英角ﾎﾟｯﾌﾟ体" panose="040B0A09000000000000" pitchFamily="49" charset="-128"/>
                <a:cs typeface="+mn-cs"/>
              </a:rPr>
              <a:t>マニュアル</a:t>
            </a:r>
            <a:r>
              <a:rPr kumimoji="1" lang="en-US" altLang="ja-JP" sz="1600" b="0" i="0" u="none" strike="noStrike" kern="1200" cap="none" spc="0" normalizeH="0" baseline="0" noProof="0" dirty="0">
                <a:ln>
                  <a:noFill/>
                </a:ln>
                <a:solidFill>
                  <a:srgbClr val="0000FF"/>
                </a:solidFill>
                <a:effectLst/>
                <a:uLnTx/>
                <a:uFillTx/>
                <a:latin typeface="HG創英角ﾎﾟｯﾌﾟ体" panose="040B0A09000000000000" pitchFamily="49" charset="-128"/>
                <a:ea typeface="HG創英角ﾎﾟｯﾌﾟ体" panose="040B0A09000000000000" pitchFamily="49" charset="-128"/>
                <a:cs typeface="+mn-cs"/>
              </a:rPr>
              <a:t>P125</a:t>
            </a:r>
            <a:endParaRPr kumimoji="1" lang="ja-JP" altLang="en-US" sz="1600" b="0" i="0" u="none" strike="noStrike" kern="1200" cap="none" spc="0" normalizeH="0" baseline="0" noProof="0" dirty="0">
              <a:ln>
                <a:noFill/>
              </a:ln>
              <a:solidFill>
                <a:srgbClr val="0000FF"/>
              </a:solidFill>
              <a:effectLst/>
              <a:uLnTx/>
              <a:uFillTx/>
              <a:latin typeface="HG創英角ﾎﾟｯﾌﾟ体" panose="040B0A09000000000000" pitchFamily="49" charset="-128"/>
              <a:ea typeface="HG創英角ﾎﾟｯﾌﾟ体" panose="040B0A09000000000000" pitchFamily="49" charset="-128"/>
              <a:cs typeface="+mn-cs"/>
            </a:endParaRPr>
          </a:p>
        </p:txBody>
      </p:sp>
    </p:spTree>
    <p:extLst>
      <p:ext uri="{BB962C8B-B14F-4D97-AF65-F5344CB8AC3E}">
        <p14:creationId xmlns:p14="http://schemas.microsoft.com/office/powerpoint/2010/main" val="118822570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808891" y="1444953"/>
            <a:ext cx="10635176" cy="4401205"/>
          </a:xfrm>
          <a:prstGeom prst="rect">
            <a:avLst/>
          </a:prstGeom>
          <a:noFill/>
        </p:spPr>
        <p:txBody>
          <a:bodyPr wrap="square" rtlCol="0">
            <a:spAutoFit/>
          </a:bodyPr>
          <a:lstStyle/>
          <a:p>
            <a:r>
              <a:rPr lang="ja-JP" altLang="en-US" sz="2000" b="1" dirty="0">
                <a:latin typeface="ＭＳ ゴシック" panose="020B0609070205080204" pitchFamily="49" charset="-128"/>
                <a:ea typeface="ＭＳ ゴシック" panose="020B0609070205080204" pitchFamily="49" charset="-128"/>
              </a:rPr>
              <a:t>◆ 災害時保健活動全体をイメージ化し活動できる「テキスト」としての活用</a:t>
            </a:r>
            <a:endParaRPr lang="en-US" altLang="ja-JP" sz="2000" b="1" dirty="0">
              <a:latin typeface="ＭＳ ゴシック" panose="020B0609070205080204" pitchFamily="49" charset="-128"/>
              <a:ea typeface="ＭＳ ゴシック" panose="020B0609070205080204" pitchFamily="49" charset="-128"/>
            </a:endParaRPr>
          </a:p>
          <a:p>
            <a:r>
              <a:rPr lang="ja-JP" altLang="en-US" sz="2000" dirty="0">
                <a:latin typeface="ＭＳ ゴシック" panose="020B0609070205080204" pitchFamily="49" charset="-128"/>
                <a:ea typeface="ＭＳ ゴシック" panose="020B0609070205080204" pitchFamily="49" charset="-128"/>
              </a:rPr>
              <a:t>　・新任期に関わらず、新任期から中堅期、管理期の保健師誰もが、災害時保健活動全体の　</a:t>
            </a:r>
            <a:endParaRPr lang="en-US" altLang="ja-JP" sz="2000" dirty="0">
              <a:latin typeface="ＭＳ ゴシック" panose="020B0609070205080204" pitchFamily="49" charset="-128"/>
              <a:ea typeface="ＭＳ ゴシック" panose="020B0609070205080204" pitchFamily="49" charset="-128"/>
            </a:endParaRPr>
          </a:p>
          <a:p>
            <a:r>
              <a:rPr lang="ja-JP" altLang="en-US" sz="2000" dirty="0">
                <a:latin typeface="ＭＳ ゴシック" panose="020B0609070205080204" pitchFamily="49" charset="-128"/>
                <a:ea typeface="ＭＳ ゴシック" panose="020B0609070205080204" pitchFamily="49" charset="-128"/>
              </a:rPr>
              <a:t>　イメージをもち、初動期から保健師として、チームと協働する者として活動できるようテ</a:t>
            </a:r>
            <a:endParaRPr lang="en-US" altLang="ja-JP" sz="2000" dirty="0">
              <a:latin typeface="ＭＳ ゴシック" panose="020B0609070205080204" pitchFamily="49" charset="-128"/>
              <a:ea typeface="ＭＳ ゴシック" panose="020B0609070205080204" pitchFamily="49" charset="-128"/>
            </a:endParaRPr>
          </a:p>
          <a:p>
            <a:r>
              <a:rPr lang="ja-JP" altLang="en-US" sz="2000" dirty="0">
                <a:latin typeface="ＭＳ ゴシック" panose="020B0609070205080204" pitchFamily="49" charset="-128"/>
                <a:ea typeface="ＭＳ ゴシック" panose="020B0609070205080204" pitchFamily="49" charset="-128"/>
              </a:rPr>
              <a:t>　キストを活用する。</a:t>
            </a:r>
            <a:endParaRPr lang="en-US" altLang="ja-JP" sz="2000" dirty="0">
              <a:latin typeface="ＭＳ ゴシック" panose="020B0609070205080204" pitchFamily="49" charset="-128"/>
              <a:ea typeface="ＭＳ ゴシック" panose="020B0609070205080204" pitchFamily="49" charset="-128"/>
            </a:endParaRPr>
          </a:p>
          <a:p>
            <a:r>
              <a:rPr lang="ja-JP" altLang="en-US" sz="2000" dirty="0">
                <a:latin typeface="ＭＳ ゴシック" panose="020B0609070205080204" pitchFamily="49" charset="-128"/>
                <a:ea typeface="ＭＳ ゴシック" panose="020B0609070205080204" pitchFamily="49" charset="-128"/>
              </a:rPr>
              <a:t>　</a:t>
            </a:r>
            <a:endParaRPr lang="en-US" altLang="ja-JP" sz="2000" dirty="0">
              <a:latin typeface="ＭＳ ゴシック" panose="020B0609070205080204" pitchFamily="49" charset="-128"/>
              <a:ea typeface="ＭＳ ゴシック" panose="020B0609070205080204" pitchFamily="49" charset="-128"/>
            </a:endParaRPr>
          </a:p>
          <a:p>
            <a:r>
              <a:rPr lang="ja-JP" altLang="en-US" sz="2000" b="1" dirty="0">
                <a:latin typeface="ＭＳ ゴシック" panose="020B0609070205080204" pitchFamily="49" charset="-128"/>
                <a:ea typeface="ＭＳ ゴシック" panose="020B0609070205080204" pitchFamily="49" charset="-128"/>
              </a:rPr>
              <a:t>◆ 体系的な研修・訓練の継続実施（人材育成）</a:t>
            </a:r>
          </a:p>
          <a:p>
            <a:r>
              <a:rPr lang="ja-JP" altLang="en-US" sz="2000" dirty="0">
                <a:latin typeface="ＭＳ ゴシック" panose="020B0609070205080204" pitchFamily="49" charset="-128"/>
                <a:ea typeface="ＭＳ ゴシック" panose="020B0609070205080204" pitchFamily="49" charset="-128"/>
              </a:rPr>
              <a:t>　・平時からの地域内の関係機関との顔のみえる関係づくりや連携強化のため、地域の実情</a:t>
            </a:r>
            <a:endParaRPr lang="en-US" altLang="ja-JP" sz="2000" dirty="0">
              <a:latin typeface="ＭＳ ゴシック" panose="020B0609070205080204" pitchFamily="49" charset="-128"/>
              <a:ea typeface="ＭＳ ゴシック" panose="020B0609070205080204" pitchFamily="49" charset="-128"/>
            </a:endParaRPr>
          </a:p>
          <a:p>
            <a:r>
              <a:rPr lang="ja-JP" altLang="en-US" sz="2000" dirty="0">
                <a:latin typeface="ＭＳ ゴシック" panose="020B0609070205080204" pitchFamily="49" charset="-128"/>
                <a:ea typeface="ＭＳ ゴシック" panose="020B0609070205080204" pitchFamily="49" charset="-128"/>
              </a:rPr>
              <a:t>　に即した訓練の企画・実施を継続的かつ積み重ねてしていくことが大切である。</a:t>
            </a:r>
            <a:endParaRPr lang="en-US" altLang="ja-JP" sz="2000" dirty="0">
              <a:latin typeface="ＭＳ ゴシック" panose="020B0609070205080204" pitchFamily="49" charset="-128"/>
              <a:ea typeface="ＭＳ ゴシック" panose="020B0609070205080204" pitchFamily="49" charset="-128"/>
            </a:endParaRPr>
          </a:p>
          <a:p>
            <a:endParaRPr lang="en-US" altLang="ja-JP" sz="2000" dirty="0">
              <a:latin typeface="ＭＳ ゴシック" panose="020B0609070205080204" pitchFamily="49" charset="-128"/>
              <a:ea typeface="ＭＳ ゴシック" panose="020B0609070205080204" pitchFamily="49" charset="-128"/>
            </a:endParaRPr>
          </a:p>
          <a:p>
            <a:r>
              <a:rPr lang="ja-JP" altLang="en-US" sz="2000" b="1" dirty="0">
                <a:latin typeface="ＭＳ ゴシック" panose="020B0609070205080204" pitchFamily="49" charset="-128"/>
                <a:ea typeface="ＭＳ ゴシック" panose="020B0609070205080204" pitchFamily="49" charset="-128"/>
              </a:rPr>
              <a:t>◆ 資料の活用</a:t>
            </a:r>
            <a:endParaRPr lang="en-US" altLang="ja-JP" sz="2000" b="1" dirty="0">
              <a:latin typeface="ＭＳ ゴシック" panose="020B0609070205080204" pitchFamily="49" charset="-128"/>
              <a:ea typeface="ＭＳ ゴシック" panose="020B0609070205080204" pitchFamily="49" charset="-128"/>
            </a:endParaRPr>
          </a:p>
          <a:p>
            <a:r>
              <a:rPr lang="ja-JP" altLang="en-US" sz="2000" dirty="0">
                <a:latin typeface="ＭＳ ゴシック" panose="020B0609070205080204" pitchFamily="49" charset="-128"/>
                <a:ea typeface="ＭＳ ゴシック" panose="020B0609070205080204" pitchFamily="49" charset="-128"/>
              </a:rPr>
              <a:t>　・</a:t>
            </a:r>
            <a:r>
              <a:rPr lang="ja-JP" altLang="ja-JP" sz="2000" dirty="0">
                <a:latin typeface="ＭＳ ゴシック" panose="020B0609070205080204" pitchFamily="49" charset="-128"/>
                <a:ea typeface="ＭＳ ゴシック" panose="020B0609070205080204" pitchFamily="49" charset="-128"/>
              </a:rPr>
              <a:t>全国保健師長会ホームページにおいて、本マニュアル及び様式類を掲載</a:t>
            </a:r>
            <a:r>
              <a:rPr lang="ja-JP" altLang="en-US" sz="2000" dirty="0">
                <a:latin typeface="ＭＳ ゴシック" panose="020B0609070205080204" pitchFamily="49" charset="-128"/>
                <a:ea typeface="ＭＳ ゴシック" panose="020B0609070205080204" pitchFamily="49" charset="-128"/>
              </a:rPr>
              <a:t>。各自治体の実</a:t>
            </a:r>
            <a:endParaRPr lang="en-US" altLang="ja-JP" sz="2000" dirty="0">
              <a:latin typeface="ＭＳ ゴシック" panose="020B0609070205080204" pitchFamily="49" charset="-128"/>
              <a:ea typeface="ＭＳ ゴシック" panose="020B0609070205080204" pitchFamily="49" charset="-128"/>
            </a:endParaRPr>
          </a:p>
          <a:p>
            <a:r>
              <a:rPr lang="ja-JP" altLang="en-US" sz="2000" dirty="0">
                <a:latin typeface="ＭＳ ゴシック" panose="020B0609070205080204" pitchFamily="49" charset="-128"/>
                <a:ea typeface="ＭＳ ゴシック" panose="020B0609070205080204" pitchFamily="49" charset="-128"/>
              </a:rPr>
              <a:t>　情に合わせ活用していただきたい。</a:t>
            </a:r>
            <a:endParaRPr lang="ja-JP" altLang="ja-JP" sz="2000" dirty="0">
              <a:latin typeface="ＭＳ ゴシック" panose="020B0609070205080204" pitchFamily="49" charset="-128"/>
              <a:ea typeface="ＭＳ ゴシック" panose="020B0609070205080204" pitchFamily="49" charset="-128"/>
            </a:endParaRPr>
          </a:p>
          <a:p>
            <a:endParaRPr lang="ja-JP" altLang="en-US" sz="2000" dirty="0">
              <a:latin typeface="ＭＳ ゴシック" panose="020B0609070205080204" pitchFamily="49" charset="-128"/>
              <a:ea typeface="ＭＳ ゴシック" panose="020B0609070205080204" pitchFamily="49" charset="-128"/>
            </a:endParaRPr>
          </a:p>
          <a:p>
            <a:endParaRPr lang="en-US" altLang="ja-JP" sz="2000" dirty="0"/>
          </a:p>
        </p:txBody>
      </p:sp>
      <p:sp>
        <p:nvSpPr>
          <p:cNvPr id="3" name="テキスト ボックス 2"/>
          <p:cNvSpPr txBox="1"/>
          <p:nvPr/>
        </p:nvSpPr>
        <p:spPr>
          <a:xfrm>
            <a:off x="3435531" y="365760"/>
            <a:ext cx="5381897" cy="584775"/>
          </a:xfrm>
          <a:prstGeom prst="rect">
            <a:avLst/>
          </a:prstGeom>
          <a:noFill/>
        </p:spPr>
        <p:txBody>
          <a:bodyPr wrap="square" rtlCol="0">
            <a:spAutoFit/>
          </a:bodyPr>
          <a:lstStyle/>
          <a:p>
            <a:r>
              <a:rPr kumimoji="1" lang="ja-JP" altLang="en-US" sz="3200" dirty="0">
                <a:latin typeface="ＭＳ ゴシック" panose="020B0609070205080204" pitchFamily="49" charset="-128"/>
                <a:ea typeface="ＭＳ ゴシック" panose="020B0609070205080204" pitchFamily="49" charset="-128"/>
              </a:rPr>
              <a:t>マニュアルの活用について</a:t>
            </a:r>
          </a:p>
        </p:txBody>
      </p:sp>
    </p:spTree>
    <p:extLst>
      <p:ext uri="{BB962C8B-B14F-4D97-AF65-F5344CB8AC3E}">
        <p14:creationId xmlns:p14="http://schemas.microsoft.com/office/powerpoint/2010/main" val="337827531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1226147" y="716654"/>
            <a:ext cx="10033783" cy="4854152"/>
          </a:xfrm>
          <a:prstGeom prst="roundRect">
            <a:avLst/>
          </a:prstGeom>
          <a:solidFill>
            <a:schemeClr val="accent1">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venir Next LT Pro Light"/>
              <a:ea typeface="+mn-ea"/>
              <a:cs typeface="+mn-cs"/>
            </a:endParaRPr>
          </a:p>
        </p:txBody>
      </p:sp>
      <p:sp>
        <p:nvSpPr>
          <p:cNvPr id="2" name="テキスト ボックス 1"/>
          <p:cNvSpPr txBox="1"/>
          <p:nvPr/>
        </p:nvSpPr>
        <p:spPr>
          <a:xfrm>
            <a:off x="1479618" y="987979"/>
            <a:ext cx="9526842" cy="4188134"/>
          </a:xfrm>
          <a:prstGeom prst="rect">
            <a:avLst/>
          </a:prstGeom>
          <a:noFill/>
        </p:spPr>
        <p:txBody>
          <a:bodyPr wrap="square" rtlCol="0">
            <a:spAutoFit/>
          </a:bodyPr>
          <a:lstStyle/>
          <a:p>
            <a:pPr marL="0" marR="0" lvl="0" indent="0" algn="l" defTabSz="914400" rtl="0" eaLnBrk="1" fontAlgn="auto" latinLnBrk="0" hangingPunct="1">
              <a:lnSpc>
                <a:spcPts val="3600"/>
              </a:lnSpc>
              <a:spcBef>
                <a:spcPts val="0"/>
              </a:spcBef>
              <a:spcAft>
                <a:spcPts val="0"/>
              </a:spcAft>
              <a:buClrTx/>
              <a:buSzTx/>
              <a:buFontTx/>
              <a:buNone/>
              <a:tabLst/>
              <a:defRPr/>
            </a:pPr>
            <a:r>
              <a:rPr kumimoji="1" lang="en-US" altLang="ja-JP" sz="26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6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おわりに</a:t>
            </a:r>
            <a:r>
              <a:rPr kumimoji="1" lang="en-US" altLang="ja-JP" sz="26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p>
          <a:p>
            <a:pPr marL="0" marR="0" lvl="0" indent="0" algn="l" defTabSz="914400" rtl="0" eaLnBrk="1" fontAlgn="auto" latinLnBrk="0" hangingPunct="1">
              <a:lnSpc>
                <a:spcPts val="3600"/>
              </a:lnSpc>
              <a:spcBef>
                <a:spcPts val="0"/>
              </a:spcBef>
              <a:spcAft>
                <a:spcPts val="0"/>
              </a:spcAft>
              <a:buClrTx/>
              <a:buSzTx/>
              <a:buFontTx/>
              <a:buNone/>
              <a:tabLst/>
              <a:defRPr/>
            </a:pPr>
            <a:r>
              <a:rPr kumimoji="1" lang="ja-JP" altLang="en-US" sz="26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a:t>
            </a:r>
            <a:r>
              <a:rPr kumimoji="1" lang="ja-JP" altLang="ja-JP" sz="26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今後当委員会は、本マニュアルの活用について普及を進めていくこととして</a:t>
            </a:r>
            <a:r>
              <a:rPr kumimoji="1" lang="ja-JP" altLang="en-US" sz="26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います</a:t>
            </a:r>
            <a:r>
              <a:rPr kumimoji="1" lang="ja-JP" altLang="ja-JP" sz="26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。新型コロナウイルス感染症に対応した避難者支援等災害対応</a:t>
            </a:r>
            <a:r>
              <a:rPr kumimoji="1" lang="ja-JP" altLang="en-US" sz="26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など、</a:t>
            </a:r>
            <a:r>
              <a:rPr kumimoji="1" lang="ja-JP" altLang="ja-JP" sz="26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新たな課題に対応しながら本マニュアルについても災害時の保健活動の基本及び実際について必要に応じ改訂していきたいと思います。併せて、各自治体においても本マニュアルを参考にしていただき、より効果的な実践につながることができるマニュアル作成及び研修・訓練の実施につながることを期待します。</a:t>
            </a:r>
          </a:p>
        </p:txBody>
      </p:sp>
    </p:spTree>
    <p:extLst>
      <p:ext uri="{BB962C8B-B14F-4D97-AF65-F5344CB8AC3E}">
        <p14:creationId xmlns:p14="http://schemas.microsoft.com/office/powerpoint/2010/main" val="3145233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0" name="テキスト ボックス 1"/>
          <p:cNvSpPr txBox="1"/>
          <p:nvPr/>
        </p:nvSpPr>
        <p:spPr>
          <a:xfrm>
            <a:off x="2840744" y="224055"/>
            <a:ext cx="6264067" cy="1077218"/>
          </a:xfrm>
          <a:prstGeom prst="rect">
            <a:avLst/>
          </a:prstGeom>
          <a:noFill/>
        </p:spPr>
        <p:txBody>
          <a:bodyPr wrap="square" rtlCol="0">
            <a:spAutoFit/>
          </a:bodyPr>
          <a:lstStyle/>
          <a:p>
            <a:r>
              <a:rPr kumimoji="1" lang="en-US" altLang="ja-JP" sz="3000" dirty="0">
                <a:latin typeface="ＭＳ ゴシック" panose="020B0609070205080204" pitchFamily="49" charset="-128"/>
                <a:ea typeface="ＭＳ ゴシック" panose="020B0609070205080204" pitchFamily="49" charset="-128"/>
              </a:rPr>
              <a:t>【</a:t>
            </a:r>
            <a:r>
              <a:rPr kumimoji="1" lang="ja-JP" altLang="en-US" sz="3000" dirty="0">
                <a:latin typeface="ＭＳ ゴシック" panose="020B0609070205080204" pitchFamily="49" charset="-128"/>
                <a:ea typeface="ＭＳ ゴシック" panose="020B0609070205080204" pitchFamily="49" charset="-128"/>
              </a:rPr>
              <a:t>総論</a:t>
            </a:r>
            <a:r>
              <a:rPr kumimoji="1" lang="en-US" altLang="ja-JP" sz="3000" dirty="0">
                <a:latin typeface="ＭＳ ゴシック" panose="020B0609070205080204" pitchFamily="49" charset="-128"/>
                <a:ea typeface="ＭＳ ゴシック" panose="020B0609070205080204" pitchFamily="49" charset="-128"/>
              </a:rPr>
              <a:t>】</a:t>
            </a:r>
            <a:r>
              <a:rPr lang="ja-JP" altLang="en-US" sz="3000" dirty="0">
                <a:latin typeface="ＭＳ ゴシック" panose="020B0609070205080204" pitchFamily="49" charset="-128"/>
                <a:ea typeface="ＭＳ ゴシック" panose="020B0609070205080204" pitchFamily="49" charset="-128"/>
              </a:rPr>
              <a:t>第１　災害対応の基本</a:t>
            </a:r>
            <a:endParaRPr lang="en-US" altLang="ja-JP" sz="3000" dirty="0">
              <a:latin typeface="ＭＳ ゴシック" panose="020B0609070205080204" pitchFamily="49" charset="-128"/>
              <a:ea typeface="ＭＳ ゴシック" panose="020B0609070205080204" pitchFamily="49" charset="-128"/>
            </a:endParaRPr>
          </a:p>
          <a:p>
            <a:r>
              <a:rPr lang="ja-JP" altLang="en-US" sz="3200" dirty="0">
                <a:latin typeface="ＭＳ ゴシック" panose="020B0609070205080204" pitchFamily="49" charset="-128"/>
                <a:ea typeface="ＭＳ ゴシック" panose="020B0609070205080204" pitchFamily="49" charset="-128"/>
              </a:rPr>
              <a:t>　　</a:t>
            </a:r>
            <a:r>
              <a:rPr lang="ja-JP" altLang="en-US" sz="2800" dirty="0">
                <a:latin typeface="ＭＳ ゴシック" panose="020B0609070205080204" pitchFamily="49" charset="-128"/>
                <a:ea typeface="ＭＳ ゴシック" panose="020B0609070205080204" pitchFamily="49" charset="-128"/>
              </a:rPr>
              <a:t>「</a:t>
            </a:r>
            <a:r>
              <a:rPr lang="en-US" altLang="ja-JP" sz="2800" dirty="0">
                <a:latin typeface="ＭＳ ゴシック" panose="020B0609070205080204" pitchFamily="49" charset="-128"/>
                <a:ea typeface="ＭＳ ゴシック" panose="020B0609070205080204" pitchFamily="49" charset="-128"/>
              </a:rPr>
              <a:t>ICS</a:t>
            </a:r>
            <a:r>
              <a:rPr lang="ja-JP" altLang="en-US" sz="2800" dirty="0">
                <a:latin typeface="ＭＳ ゴシック" panose="020B0609070205080204" pitchFamily="49" charset="-128"/>
                <a:ea typeface="ＭＳ ゴシック" panose="020B0609070205080204" pitchFamily="49" charset="-128"/>
              </a:rPr>
              <a:t>と</a:t>
            </a:r>
            <a:r>
              <a:rPr lang="en-US" altLang="ja-JP" sz="2800" dirty="0">
                <a:latin typeface="ＭＳ ゴシック" panose="020B0609070205080204" pitchFamily="49" charset="-128"/>
                <a:ea typeface="ＭＳ ゴシック" panose="020B0609070205080204" pitchFamily="49" charset="-128"/>
              </a:rPr>
              <a:t> CSCA-TTT</a:t>
            </a:r>
            <a:r>
              <a:rPr lang="ja-JP" altLang="en-US" sz="2800" dirty="0">
                <a:latin typeface="ＭＳ ゴシック" panose="020B0609070205080204" pitchFamily="49" charset="-128"/>
                <a:ea typeface="ＭＳ ゴシック" panose="020B0609070205080204" pitchFamily="49" charset="-128"/>
              </a:rPr>
              <a:t>・</a:t>
            </a:r>
            <a:r>
              <a:rPr lang="en-US" altLang="ja-JP" sz="2800" dirty="0">
                <a:latin typeface="ＭＳ ゴシック" panose="020B0609070205080204" pitchFamily="49" charset="-128"/>
                <a:ea typeface="ＭＳ ゴシック" panose="020B0609070205080204" pitchFamily="49" charset="-128"/>
              </a:rPr>
              <a:t>CSCA-TTTT</a:t>
            </a:r>
            <a:r>
              <a:rPr lang="ja-JP" altLang="en-US" sz="2800" dirty="0">
                <a:latin typeface="ＭＳ ゴシック" panose="020B0609070205080204" pitchFamily="49" charset="-128"/>
                <a:ea typeface="ＭＳ ゴシック" panose="020B0609070205080204" pitchFamily="49" charset="-128"/>
              </a:rPr>
              <a:t>」</a:t>
            </a:r>
            <a:endParaRPr lang="en-US" altLang="ja-JP" sz="2800" dirty="0">
              <a:latin typeface="ＭＳ ゴシック" panose="020B0609070205080204" pitchFamily="49" charset="-128"/>
              <a:ea typeface="ＭＳ ゴシック" panose="020B0609070205080204" pitchFamily="49" charset="-128"/>
            </a:endParaRPr>
          </a:p>
        </p:txBody>
      </p:sp>
      <p:sp>
        <p:nvSpPr>
          <p:cNvPr id="1241" name="テキスト ボックス 2"/>
          <p:cNvSpPr txBox="1"/>
          <p:nvPr/>
        </p:nvSpPr>
        <p:spPr>
          <a:xfrm>
            <a:off x="443568" y="1440939"/>
            <a:ext cx="11410122" cy="4647426"/>
          </a:xfrm>
          <a:prstGeom prst="rect">
            <a:avLst/>
          </a:prstGeom>
          <a:noFill/>
        </p:spPr>
        <p:txBody>
          <a:bodyPr wrap="square" rtlCol="0">
            <a:spAutoFit/>
          </a:bodyPr>
          <a:lstStyle/>
          <a:p>
            <a:endParaRPr lang="en-US" altLang="ja-JP" sz="2400" dirty="0"/>
          </a:p>
          <a:p>
            <a:r>
              <a:rPr lang="ja-JP" altLang="en-US" sz="2400" dirty="0">
                <a:latin typeface="ＭＳ ゴシック" panose="020B0609070205080204" pitchFamily="49" charset="-128"/>
                <a:ea typeface="ＭＳ ゴシック" panose="020B0609070205080204" pitchFamily="49" charset="-128"/>
              </a:rPr>
              <a:t>■　</a:t>
            </a:r>
            <a:r>
              <a:rPr lang="ja-JP" altLang="ja-JP" sz="2400" dirty="0">
                <a:latin typeface="ＭＳ ゴシック" panose="020B0609070205080204" pitchFamily="49" charset="-128"/>
                <a:ea typeface="ＭＳ ゴシック" panose="020B0609070205080204" pitchFamily="49" charset="-128"/>
              </a:rPr>
              <a:t>災害時に起きる問題は、知識や技術ではなく、管理上の問題と言われ</a:t>
            </a:r>
            <a:r>
              <a:rPr lang="ja-JP" altLang="en-US" sz="2400" dirty="0">
                <a:latin typeface="ＭＳ ゴシック" panose="020B0609070205080204" pitchFamily="49" charset="-128"/>
                <a:ea typeface="ＭＳ ゴシック" panose="020B0609070205080204" pitchFamily="49" charset="-128"/>
              </a:rPr>
              <a:t>ている。</a:t>
            </a:r>
            <a:endParaRPr lang="en-US" altLang="ja-JP" sz="2400" dirty="0">
              <a:latin typeface="ＭＳ ゴシック" panose="020B0609070205080204" pitchFamily="49" charset="-128"/>
              <a:ea typeface="ＭＳ ゴシック" panose="020B0609070205080204" pitchFamily="49" charset="-128"/>
            </a:endParaRPr>
          </a:p>
          <a:p>
            <a:r>
              <a:rPr lang="ja-JP" altLang="en-US" sz="2400" dirty="0">
                <a:latin typeface="ＭＳ ゴシック" panose="020B0609070205080204" pitchFamily="49" charset="-128"/>
                <a:ea typeface="ＭＳ ゴシック" panose="020B0609070205080204" pitchFamily="49" charset="-128"/>
              </a:rPr>
              <a:t>■　</a:t>
            </a:r>
            <a:r>
              <a:rPr lang="ja-JP" altLang="ja-JP" sz="2400" dirty="0">
                <a:latin typeface="ＭＳ ゴシック" panose="020B0609070205080204" pitchFamily="49" charset="-128"/>
                <a:ea typeface="ＭＳ ゴシック" panose="020B0609070205080204" pitchFamily="49" charset="-128"/>
              </a:rPr>
              <a:t>そのため、</a:t>
            </a:r>
            <a:r>
              <a:rPr lang="ja-JP" altLang="en-US" sz="2400" dirty="0">
                <a:latin typeface="ＭＳ ゴシック" panose="020B0609070205080204" pitchFamily="49" charset="-128"/>
                <a:ea typeface="ＭＳ ゴシック" panose="020B0609070205080204" pitchFamily="49" charset="-128"/>
              </a:rPr>
              <a:t>災害時、特に初動期から迅速な保健医療活動を行うためには、災</a:t>
            </a:r>
            <a:endParaRPr lang="en-US" altLang="ja-JP" sz="2400" dirty="0">
              <a:latin typeface="ＭＳ ゴシック" panose="020B0609070205080204" pitchFamily="49" charset="-128"/>
              <a:ea typeface="ＭＳ ゴシック" panose="020B0609070205080204" pitchFamily="49" charset="-128"/>
            </a:endParaRPr>
          </a:p>
          <a:p>
            <a:r>
              <a:rPr lang="ja-JP" altLang="en-US" sz="2400" dirty="0">
                <a:latin typeface="ＭＳ ゴシック" panose="020B0609070205080204" pitchFamily="49" charset="-128"/>
                <a:ea typeface="ＭＳ ゴシック" panose="020B0609070205080204" pitchFamily="49" charset="-128"/>
              </a:rPr>
              <a:t>　害医療で用いられている災害対応の概念を保健分野でも徹底し、</a:t>
            </a:r>
            <a:r>
              <a:rPr lang="en-US" altLang="ja-JP" sz="2400" dirty="0">
                <a:latin typeface="ＭＳ ゴシック" panose="020B0609070205080204" pitchFamily="49" charset="-128"/>
                <a:ea typeface="ＭＳ ゴシック" panose="020B0609070205080204" pitchFamily="49" charset="-128"/>
              </a:rPr>
              <a:t>DMAT</a:t>
            </a:r>
            <a:r>
              <a:rPr lang="ja-JP" altLang="en-US" sz="2400" dirty="0">
                <a:latin typeface="ＭＳ ゴシック" panose="020B0609070205080204" pitchFamily="49" charset="-128"/>
                <a:ea typeface="ＭＳ ゴシック" panose="020B0609070205080204" pitchFamily="49" charset="-128"/>
              </a:rPr>
              <a:t>を含む各</a:t>
            </a:r>
            <a:endParaRPr lang="en-US" altLang="ja-JP" sz="2400" dirty="0">
              <a:latin typeface="ＭＳ ゴシック" panose="020B0609070205080204" pitchFamily="49" charset="-128"/>
              <a:ea typeface="ＭＳ ゴシック" panose="020B0609070205080204" pitchFamily="49" charset="-128"/>
            </a:endParaRPr>
          </a:p>
          <a:p>
            <a:r>
              <a:rPr lang="ja-JP" altLang="en-US" sz="2400" dirty="0">
                <a:latin typeface="ＭＳ ゴシック" panose="020B0609070205080204" pitchFamily="49" charset="-128"/>
                <a:ea typeface="ＭＳ ゴシック" panose="020B0609070205080204" pitchFamily="49" charset="-128"/>
              </a:rPr>
              <a:t>　種保健医療チームと同じベースで、協働して活動することが重要。</a:t>
            </a:r>
          </a:p>
          <a:p>
            <a:r>
              <a:rPr lang="ja-JP" altLang="en-US" sz="2400" dirty="0">
                <a:latin typeface="ＭＳ ゴシック" panose="020B0609070205080204" pitchFamily="49" charset="-128"/>
                <a:ea typeface="ＭＳ ゴシック" panose="020B0609070205080204" pitchFamily="49" charset="-128"/>
              </a:rPr>
              <a:t>　</a:t>
            </a:r>
            <a:endParaRPr lang="en-US" altLang="ja-JP" sz="2400" dirty="0">
              <a:solidFill>
                <a:srgbClr val="000000"/>
              </a:solidFill>
              <a:latin typeface="ＭＳ ゴシック" panose="020B0609070205080204" pitchFamily="49" charset="-128"/>
              <a:ea typeface="ＭＳ ゴシック" panose="020B0609070205080204" pitchFamily="49" charset="-128"/>
            </a:endParaRPr>
          </a:p>
          <a:p>
            <a:r>
              <a:rPr lang="ja-JP" altLang="en-US" sz="2400" dirty="0">
                <a:solidFill>
                  <a:srgbClr val="000000"/>
                </a:solidFill>
                <a:latin typeface="ＭＳ ゴシック" panose="020B0609070205080204" pitchFamily="49" charset="-128"/>
                <a:ea typeface="ＭＳ ゴシック" panose="020B0609070205080204" pitchFamily="49" charset="-128"/>
              </a:rPr>
              <a:t>　　</a:t>
            </a:r>
            <a:r>
              <a:rPr lang="ja-JP" altLang="en-US" sz="2000" b="1" dirty="0">
                <a:solidFill>
                  <a:srgbClr val="000000"/>
                </a:solidFill>
                <a:latin typeface="ＭＳ ゴシック" panose="020B0609070205080204" pitchFamily="49" charset="-128"/>
                <a:ea typeface="ＭＳ ゴシック" panose="020B0609070205080204" pitchFamily="49" charset="-128"/>
              </a:rPr>
              <a:t>★　</a:t>
            </a:r>
            <a:r>
              <a:rPr lang="en-US" altLang="ja-JP" sz="2000" b="1" dirty="0">
                <a:solidFill>
                  <a:srgbClr val="000000"/>
                </a:solidFill>
                <a:latin typeface="ＭＳ ゴシック" panose="020B0609070205080204" pitchFamily="49" charset="-128"/>
                <a:ea typeface="ＭＳ ゴシック" panose="020B0609070205080204" pitchFamily="49" charset="-128"/>
              </a:rPr>
              <a:t>ICS</a:t>
            </a:r>
            <a:r>
              <a:rPr lang="ja-JP" altLang="ja-JP" sz="2000" b="1" dirty="0">
                <a:solidFill>
                  <a:srgbClr val="000000"/>
                </a:solidFill>
                <a:latin typeface="ＭＳ ゴシック" panose="020B0609070205080204" pitchFamily="49" charset="-128"/>
                <a:ea typeface="ＭＳ ゴシック" panose="020B0609070205080204" pitchFamily="49" charset="-128"/>
              </a:rPr>
              <a:t>（</a:t>
            </a:r>
            <a:r>
              <a:rPr lang="en-US" altLang="ja-JP" sz="2000" b="1" dirty="0">
                <a:solidFill>
                  <a:srgbClr val="000000"/>
                </a:solidFill>
                <a:latin typeface="ＭＳ ゴシック" panose="020B0609070205080204" pitchFamily="49" charset="-128"/>
                <a:ea typeface="ＭＳ ゴシック" panose="020B0609070205080204" pitchFamily="49" charset="-128"/>
              </a:rPr>
              <a:t>incident command system</a:t>
            </a:r>
            <a:r>
              <a:rPr lang="ja-JP" altLang="ja-JP" sz="2000" b="1" dirty="0">
                <a:solidFill>
                  <a:srgbClr val="000000"/>
                </a:solidFill>
                <a:latin typeface="ＭＳ ゴシック" panose="020B0609070205080204" pitchFamily="49" charset="-128"/>
                <a:ea typeface="ＭＳ ゴシック" panose="020B0609070205080204" pitchFamily="49" charset="-128"/>
              </a:rPr>
              <a:t>）</a:t>
            </a:r>
            <a:r>
              <a:rPr lang="ja-JP" altLang="en-US" sz="2000" b="1" dirty="0">
                <a:solidFill>
                  <a:srgbClr val="000000"/>
                </a:solidFill>
                <a:latin typeface="ＭＳ ゴシック" panose="020B0609070205080204" pitchFamily="49" charset="-128"/>
                <a:ea typeface="ＭＳ ゴシック" panose="020B0609070205080204" pitchFamily="49" charset="-128"/>
              </a:rPr>
              <a:t>：</a:t>
            </a:r>
            <a:endParaRPr lang="en-US" altLang="ja-JP" sz="2000" b="1" dirty="0">
              <a:solidFill>
                <a:srgbClr val="000000"/>
              </a:solidFill>
              <a:latin typeface="ＭＳ ゴシック" panose="020B0609070205080204" pitchFamily="49" charset="-128"/>
              <a:ea typeface="ＭＳ ゴシック" panose="020B0609070205080204" pitchFamily="49" charset="-128"/>
            </a:endParaRPr>
          </a:p>
          <a:p>
            <a:r>
              <a:rPr lang="ja-JP" altLang="en-US" sz="2000" b="1" dirty="0">
                <a:solidFill>
                  <a:srgbClr val="000000"/>
                </a:solidFill>
                <a:latin typeface="ＭＳ ゴシック" panose="020B0609070205080204" pitchFamily="49" charset="-128"/>
                <a:ea typeface="ＭＳ ゴシック" panose="020B0609070205080204" pitchFamily="49" charset="-128"/>
              </a:rPr>
              <a:t>　　　　組織の運用を標準化したマネジメント体系（米国で開発）</a:t>
            </a:r>
            <a:endParaRPr lang="en-US" altLang="ja-JP" sz="2000" b="1" dirty="0">
              <a:latin typeface="ＭＳ ゴシック" panose="020B0609070205080204" pitchFamily="49" charset="-128"/>
              <a:ea typeface="ＭＳ ゴシック" panose="020B0609070205080204" pitchFamily="49" charset="-128"/>
            </a:endParaRPr>
          </a:p>
          <a:p>
            <a:r>
              <a:rPr lang="ja-JP" altLang="en-US" sz="2000" b="1" dirty="0">
                <a:latin typeface="ＭＳ ゴシック" panose="020B0609070205080204" pitchFamily="49" charset="-128"/>
                <a:ea typeface="ＭＳ ゴシック" panose="020B0609070205080204" pitchFamily="49" charset="-128"/>
              </a:rPr>
              <a:t>　　★　</a:t>
            </a:r>
            <a:r>
              <a:rPr lang="en-US" altLang="ja-JP" sz="2000" b="1" dirty="0">
                <a:latin typeface="ＭＳ ゴシック" panose="020B0609070205080204" pitchFamily="49" charset="-128"/>
                <a:ea typeface="ＭＳ ゴシック" panose="020B0609070205080204" pitchFamily="49" charset="-128"/>
              </a:rPr>
              <a:t>CSCA</a:t>
            </a:r>
            <a:r>
              <a:rPr lang="ja-JP" altLang="en-US" sz="2000" b="1" dirty="0">
                <a:latin typeface="ＭＳ ゴシック" panose="020B0609070205080204" pitchFamily="49" charset="-128"/>
                <a:ea typeface="ＭＳ ゴシック" panose="020B0609070205080204" pitchFamily="49" charset="-128"/>
              </a:rPr>
              <a:t>：</a:t>
            </a:r>
            <a:r>
              <a:rPr lang="ja-JP" altLang="ja-JP" sz="2000" b="1" dirty="0">
                <a:latin typeface="ＭＳ ゴシック" panose="020B0609070205080204" pitchFamily="49" charset="-128"/>
                <a:ea typeface="ＭＳ ゴシック" panose="020B0609070205080204" pitchFamily="49" charset="-128"/>
              </a:rPr>
              <a:t>（（</a:t>
            </a:r>
            <a:r>
              <a:rPr lang="en-US" altLang="ja-JP" sz="2000" b="1" dirty="0">
                <a:latin typeface="ＭＳ ゴシック" panose="020B0609070205080204" pitchFamily="49" charset="-128"/>
                <a:ea typeface="ＭＳ ゴシック" panose="020B0609070205080204" pitchFamily="49" charset="-128"/>
              </a:rPr>
              <a:t>C</a:t>
            </a:r>
            <a:r>
              <a:rPr lang="ja-JP" altLang="ja-JP" sz="2000" b="1" dirty="0">
                <a:latin typeface="ＭＳ ゴシック" panose="020B0609070205080204" pitchFamily="49" charset="-128"/>
                <a:ea typeface="ＭＳ ゴシック" panose="020B0609070205080204" pitchFamily="49" charset="-128"/>
              </a:rPr>
              <a:t>＝</a:t>
            </a:r>
            <a:r>
              <a:rPr lang="en-US" altLang="ja-JP" sz="2000" b="1" dirty="0">
                <a:latin typeface="ＭＳ ゴシック" panose="020B0609070205080204" pitchFamily="49" charset="-128"/>
                <a:ea typeface="ＭＳ ゴシック" panose="020B0609070205080204" pitchFamily="49" charset="-128"/>
              </a:rPr>
              <a:t>Command &amp; Control[</a:t>
            </a:r>
            <a:r>
              <a:rPr lang="ja-JP" altLang="ja-JP" sz="2000" b="1" dirty="0">
                <a:latin typeface="ＭＳ ゴシック" panose="020B0609070205080204" pitchFamily="49" charset="-128"/>
                <a:ea typeface="ＭＳ ゴシック" panose="020B0609070205080204" pitchFamily="49" charset="-128"/>
              </a:rPr>
              <a:t>指揮命令系統の確立</a:t>
            </a:r>
            <a:r>
              <a:rPr lang="en-US" altLang="ja-JP" sz="2000" b="1" dirty="0">
                <a:latin typeface="ＭＳ ゴシック" panose="020B0609070205080204" pitchFamily="49" charset="-128"/>
                <a:ea typeface="ＭＳ ゴシック" panose="020B0609070205080204" pitchFamily="49" charset="-128"/>
              </a:rPr>
              <a:t>],S</a:t>
            </a:r>
            <a:r>
              <a:rPr lang="ja-JP" altLang="ja-JP" sz="2000" b="1" dirty="0">
                <a:latin typeface="ＭＳ ゴシック" panose="020B0609070205080204" pitchFamily="49" charset="-128"/>
                <a:ea typeface="ＭＳ ゴシック" panose="020B0609070205080204" pitchFamily="49" charset="-128"/>
              </a:rPr>
              <a:t>＝</a:t>
            </a:r>
            <a:r>
              <a:rPr lang="en-US" altLang="ja-JP" sz="2000" b="1" dirty="0">
                <a:latin typeface="ＭＳ ゴシック" panose="020B0609070205080204" pitchFamily="49" charset="-128"/>
                <a:ea typeface="ＭＳ ゴシック" panose="020B0609070205080204" pitchFamily="49" charset="-128"/>
              </a:rPr>
              <a:t>Safety[</a:t>
            </a:r>
            <a:r>
              <a:rPr lang="ja-JP" altLang="ja-JP" sz="2000" b="1" dirty="0">
                <a:latin typeface="ＭＳ ゴシック" panose="020B0609070205080204" pitchFamily="49" charset="-128"/>
                <a:ea typeface="ＭＳ ゴシック" panose="020B0609070205080204" pitchFamily="49" charset="-128"/>
              </a:rPr>
              <a:t>安全の確保</a:t>
            </a:r>
            <a:r>
              <a:rPr lang="en-US" altLang="ja-JP" sz="2000" b="1" dirty="0">
                <a:latin typeface="ＭＳ ゴシック" panose="020B0609070205080204" pitchFamily="49" charset="-128"/>
                <a:ea typeface="ＭＳ ゴシック" panose="020B0609070205080204" pitchFamily="49" charset="-128"/>
              </a:rPr>
              <a:t>],</a:t>
            </a:r>
          </a:p>
          <a:p>
            <a:r>
              <a:rPr lang="ja-JP" altLang="en-US" sz="2000" b="1" dirty="0">
                <a:latin typeface="ＭＳ ゴシック" panose="020B0609070205080204" pitchFamily="49" charset="-128"/>
                <a:ea typeface="ＭＳ ゴシック" panose="020B0609070205080204" pitchFamily="49" charset="-128"/>
              </a:rPr>
              <a:t>　　　　　　　　</a:t>
            </a:r>
            <a:r>
              <a:rPr lang="en-US" altLang="ja-JP" sz="2000" b="1" dirty="0">
                <a:latin typeface="ＭＳ ゴシック" panose="020B0609070205080204" pitchFamily="49" charset="-128"/>
                <a:ea typeface="ＭＳ ゴシック" panose="020B0609070205080204" pitchFamily="49" charset="-128"/>
              </a:rPr>
              <a:t>C</a:t>
            </a:r>
            <a:r>
              <a:rPr lang="ja-JP" altLang="ja-JP" sz="2000" b="1" dirty="0">
                <a:latin typeface="ＭＳ ゴシック" panose="020B0609070205080204" pitchFamily="49" charset="-128"/>
                <a:ea typeface="ＭＳ ゴシック" panose="020B0609070205080204" pitchFamily="49" charset="-128"/>
              </a:rPr>
              <a:t>＝</a:t>
            </a:r>
            <a:r>
              <a:rPr lang="en-US" altLang="ja-JP" sz="2000" b="1" dirty="0">
                <a:latin typeface="ＭＳ ゴシック" panose="020B0609070205080204" pitchFamily="49" charset="-128"/>
                <a:ea typeface="ＭＳ ゴシック" panose="020B0609070205080204" pitchFamily="49" charset="-128"/>
              </a:rPr>
              <a:t>Communication[</a:t>
            </a:r>
            <a:r>
              <a:rPr lang="ja-JP" altLang="ja-JP" sz="2000" b="1" dirty="0">
                <a:latin typeface="ＭＳ ゴシック" panose="020B0609070205080204" pitchFamily="49" charset="-128"/>
                <a:ea typeface="ＭＳ ゴシック" panose="020B0609070205080204" pitchFamily="49" charset="-128"/>
              </a:rPr>
              <a:t>情報収集と伝達</a:t>
            </a:r>
            <a:r>
              <a:rPr lang="en-US" altLang="ja-JP" sz="2000" b="1" dirty="0">
                <a:latin typeface="ＭＳ ゴシック" panose="020B0609070205080204" pitchFamily="49" charset="-128"/>
                <a:ea typeface="ＭＳ ゴシック" panose="020B0609070205080204" pitchFamily="49" charset="-128"/>
              </a:rPr>
              <a:t>],A</a:t>
            </a:r>
            <a:r>
              <a:rPr lang="ja-JP" altLang="ja-JP" sz="2000" b="1" dirty="0">
                <a:latin typeface="ＭＳ ゴシック" panose="020B0609070205080204" pitchFamily="49" charset="-128"/>
                <a:ea typeface="ＭＳ ゴシック" panose="020B0609070205080204" pitchFamily="49" charset="-128"/>
              </a:rPr>
              <a:t>＝</a:t>
            </a:r>
            <a:r>
              <a:rPr lang="en-US" altLang="ja-JP" sz="2000" b="1" dirty="0">
                <a:latin typeface="ＭＳ ゴシック" panose="020B0609070205080204" pitchFamily="49" charset="-128"/>
                <a:ea typeface="ＭＳ ゴシック" panose="020B0609070205080204" pitchFamily="49" charset="-128"/>
              </a:rPr>
              <a:t>Assessment[</a:t>
            </a:r>
            <a:r>
              <a:rPr lang="ja-JP" altLang="ja-JP" sz="2000" b="1" dirty="0">
                <a:latin typeface="ＭＳ ゴシック" panose="020B0609070205080204" pitchFamily="49" charset="-128"/>
                <a:ea typeface="ＭＳ ゴシック" panose="020B0609070205080204" pitchFamily="49" charset="-128"/>
              </a:rPr>
              <a:t>評価</a:t>
            </a:r>
            <a:r>
              <a:rPr lang="en-US" altLang="ja-JP" sz="2000" b="1" dirty="0">
                <a:latin typeface="ＭＳ ゴシック" panose="020B0609070205080204" pitchFamily="49" charset="-128"/>
                <a:ea typeface="ＭＳ ゴシック" panose="020B0609070205080204" pitchFamily="49" charset="-128"/>
              </a:rPr>
              <a:t>]</a:t>
            </a:r>
            <a:r>
              <a:rPr lang="ja-JP" altLang="ja-JP" sz="2000" b="1" dirty="0">
                <a:latin typeface="ＭＳ ゴシック" panose="020B0609070205080204" pitchFamily="49" charset="-128"/>
                <a:ea typeface="ＭＳ ゴシック" panose="020B0609070205080204" pitchFamily="49" charset="-128"/>
              </a:rPr>
              <a:t>）</a:t>
            </a:r>
            <a:endParaRPr lang="en-US" altLang="ja-JP" sz="2000" b="1" dirty="0">
              <a:latin typeface="ＭＳ ゴシック" panose="020B0609070205080204" pitchFamily="49" charset="-128"/>
              <a:ea typeface="ＭＳ ゴシック" panose="020B0609070205080204" pitchFamily="49" charset="-128"/>
            </a:endParaRPr>
          </a:p>
          <a:p>
            <a:endParaRPr lang="en-US" altLang="ja-JP" sz="2000" b="1" dirty="0">
              <a:latin typeface="ＭＳ ゴシック" panose="020B0609070205080204" pitchFamily="49" charset="-128"/>
              <a:ea typeface="ＭＳ ゴシック" panose="020B0609070205080204" pitchFamily="49" charset="-128"/>
            </a:endParaRPr>
          </a:p>
          <a:p>
            <a:r>
              <a:rPr lang="ja-JP" altLang="en-US" sz="2400" dirty="0">
                <a:latin typeface="ＭＳ ゴシック" panose="020B0609070205080204" pitchFamily="49" charset="-128"/>
                <a:ea typeface="ＭＳ ゴシック" panose="020B0609070205080204" pitchFamily="49" charset="-128"/>
              </a:rPr>
              <a:t>　　　　</a:t>
            </a:r>
            <a:r>
              <a:rPr lang="ja-JP" altLang="en-US" sz="2400" dirty="0">
                <a:solidFill>
                  <a:srgbClr val="FF0000"/>
                </a:solidFill>
                <a:latin typeface="ＭＳ ゴシック" panose="020B0609070205080204" pitchFamily="49" charset="-128"/>
                <a:ea typeface="ＭＳ ゴシック" panose="020B0609070205080204" pitchFamily="49" charset="-128"/>
              </a:rPr>
              <a:t>⇒　各種対策（各論）は、災害対応の概念に基づき活動できるよう</a:t>
            </a:r>
            <a:endParaRPr lang="en-US" altLang="ja-JP" sz="2400" dirty="0">
              <a:solidFill>
                <a:srgbClr val="FF0000"/>
              </a:solidFill>
              <a:latin typeface="ＭＳ ゴシック" panose="020B0609070205080204" pitchFamily="49" charset="-128"/>
              <a:ea typeface="ＭＳ ゴシック" panose="020B0609070205080204" pitchFamily="49" charset="-128"/>
            </a:endParaRPr>
          </a:p>
          <a:p>
            <a:r>
              <a:rPr lang="ja-JP" altLang="en-US" sz="2400" dirty="0">
                <a:solidFill>
                  <a:srgbClr val="FF0000"/>
                </a:solidFill>
                <a:latin typeface="ＭＳ ゴシック" panose="020B0609070205080204" pitchFamily="49" charset="-128"/>
                <a:ea typeface="ＭＳ ゴシック" panose="020B0609070205080204" pitchFamily="49" charset="-128"/>
              </a:rPr>
              <a:t>　　　　　　</a:t>
            </a:r>
            <a:r>
              <a:rPr lang="en-US" altLang="ja-JP" sz="2400" dirty="0">
                <a:solidFill>
                  <a:srgbClr val="FF0000"/>
                </a:solidFill>
                <a:latin typeface="ＭＳ ゴシック" panose="020B0609070205080204" pitchFamily="49" charset="-128"/>
                <a:ea typeface="ＭＳ ゴシック" panose="020B0609070205080204" pitchFamily="49" charset="-128"/>
              </a:rPr>
              <a:t>CSCA</a:t>
            </a:r>
            <a:r>
              <a:rPr lang="ja-JP" altLang="en-US" sz="2400" dirty="0">
                <a:solidFill>
                  <a:srgbClr val="FF0000"/>
                </a:solidFill>
                <a:latin typeface="ＭＳ ゴシック" panose="020B0609070205080204" pitchFamily="49" charset="-128"/>
                <a:ea typeface="ＭＳ ゴシック" panose="020B0609070205080204" pitchFamily="49" charset="-128"/>
              </a:rPr>
              <a:t>の順で記述</a:t>
            </a:r>
            <a:endParaRPr lang="ja-JP" altLang="ja-JP" sz="2400" dirty="0">
              <a:solidFill>
                <a:srgbClr val="FF0000"/>
              </a:solidFill>
              <a:latin typeface="ＭＳ ゴシック" panose="020B0609070205080204" pitchFamily="49" charset="-128"/>
              <a:ea typeface="ＭＳ ゴシック" panose="020B0609070205080204" pitchFamily="49" charset="-128"/>
            </a:endParaRPr>
          </a:p>
        </p:txBody>
      </p:sp>
      <p:sp>
        <p:nvSpPr>
          <p:cNvPr id="1242" name="テキスト ボックス 3"/>
          <p:cNvSpPr txBox="1"/>
          <p:nvPr/>
        </p:nvSpPr>
        <p:spPr>
          <a:xfrm>
            <a:off x="10554788" y="224055"/>
            <a:ext cx="1298902" cy="584775"/>
          </a:xfrm>
          <a:prstGeom prst="rect">
            <a:avLst/>
          </a:prstGeom>
          <a:noFill/>
          <a:ln w="12700">
            <a:solidFill>
              <a:schemeClr val="accent1"/>
            </a:solidFill>
          </a:ln>
        </p:spPr>
        <p:txBody>
          <a:bodyPr wrap="square" rtlCol="0" anchor="ctr">
            <a:spAutoFit/>
          </a:bodyPr>
          <a:lstStyle/>
          <a:p>
            <a:pPr algn="ctr"/>
            <a:r>
              <a:rPr kumimoji="1" lang="ja-JP" altLang="en-US" sz="1600" dirty="0">
                <a:solidFill>
                  <a:srgbClr val="0000FF"/>
                </a:solidFill>
                <a:latin typeface="HG創英角ﾎﾟｯﾌﾟ体" panose="040B0A09000000000000" pitchFamily="49" charset="-128"/>
                <a:ea typeface="HG創英角ﾎﾟｯﾌﾟ体" panose="040B0A09000000000000" pitchFamily="49" charset="-128"/>
              </a:rPr>
              <a:t>マニュアル</a:t>
            </a:r>
            <a:r>
              <a:rPr kumimoji="1" lang="en-US" altLang="ja-JP" sz="1600" dirty="0">
                <a:solidFill>
                  <a:srgbClr val="0000FF"/>
                </a:solidFill>
                <a:latin typeface="HG創英角ﾎﾟｯﾌﾟ体" panose="040B0A09000000000000" pitchFamily="49" charset="-128"/>
                <a:ea typeface="HG創英角ﾎﾟｯﾌﾟ体" panose="040B0A09000000000000" pitchFamily="49" charset="-128"/>
              </a:rPr>
              <a:t>P6</a:t>
            </a:r>
            <a:r>
              <a:rPr kumimoji="1" lang="ja-JP" altLang="en-US" sz="1600" dirty="0">
                <a:solidFill>
                  <a:srgbClr val="0000FF"/>
                </a:solidFill>
                <a:latin typeface="HG創英角ﾎﾟｯﾌﾟ体" panose="040B0A09000000000000" pitchFamily="49" charset="-128"/>
                <a:ea typeface="HG創英角ﾎﾟｯﾌﾟ体" panose="040B0A09000000000000" pitchFamily="49" charset="-128"/>
              </a:rPr>
              <a:t>～</a:t>
            </a:r>
            <a:r>
              <a:rPr kumimoji="1" lang="en-US" altLang="ja-JP" sz="1600" dirty="0">
                <a:solidFill>
                  <a:srgbClr val="0000FF"/>
                </a:solidFill>
                <a:latin typeface="HG創英角ﾎﾟｯﾌﾟ体" panose="040B0A09000000000000" pitchFamily="49" charset="-128"/>
                <a:ea typeface="HG創英角ﾎﾟｯﾌﾟ体" panose="040B0A09000000000000" pitchFamily="49" charset="-128"/>
              </a:rPr>
              <a:t>P11</a:t>
            </a:r>
            <a:endParaRPr kumimoji="1" lang="ja-JP" altLang="en-US" sz="1600" dirty="0">
              <a:solidFill>
                <a:srgbClr val="0000FF"/>
              </a:solidFill>
              <a:latin typeface="HG創英角ﾎﾟｯﾌﾟ体" panose="040B0A09000000000000" pitchFamily="49" charset="-128"/>
              <a:ea typeface="HG創英角ﾎﾟｯﾌﾟ体" panose="040B0A09000000000000" pitchFamily="49" charset="-128"/>
            </a:endParaRPr>
          </a:p>
        </p:txBody>
      </p:sp>
    </p:spTree>
    <p:extLst>
      <p:ext uri="{BB962C8B-B14F-4D97-AF65-F5344CB8AC3E}">
        <p14:creationId xmlns:p14="http://schemas.microsoft.com/office/powerpoint/2010/main" val="24723825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8" name="テキスト ボックス 1"/>
          <p:cNvSpPr txBox="1"/>
          <p:nvPr/>
        </p:nvSpPr>
        <p:spPr>
          <a:xfrm>
            <a:off x="1722902" y="292092"/>
            <a:ext cx="9302459" cy="1015663"/>
          </a:xfrm>
          <a:prstGeom prst="rect">
            <a:avLst/>
          </a:prstGeom>
          <a:noFill/>
        </p:spPr>
        <p:txBody>
          <a:bodyPr wrap="square" rtlCol="0">
            <a:spAutoFit/>
          </a:bodyPr>
          <a:lstStyle/>
          <a:p>
            <a:r>
              <a:rPr kumimoji="1" lang="en-US" altLang="ja-JP" sz="3200" dirty="0">
                <a:latin typeface="ＭＳ ゴシック" panose="020B0609070205080204" pitchFamily="49" charset="-128"/>
                <a:ea typeface="ＭＳ ゴシック" panose="020B0609070205080204" pitchFamily="49" charset="-128"/>
              </a:rPr>
              <a:t>【</a:t>
            </a:r>
            <a:r>
              <a:rPr kumimoji="1" lang="ja-JP" altLang="en-US" sz="3200" dirty="0">
                <a:latin typeface="ＭＳ ゴシック" panose="020B0609070205080204" pitchFamily="49" charset="-128"/>
                <a:ea typeface="ＭＳ ゴシック" panose="020B0609070205080204" pitchFamily="49" charset="-128"/>
              </a:rPr>
              <a:t>総論</a:t>
            </a:r>
            <a:r>
              <a:rPr kumimoji="1" lang="en-US" altLang="ja-JP" sz="3200" dirty="0">
                <a:latin typeface="ＭＳ ゴシック" panose="020B0609070205080204" pitchFamily="49" charset="-128"/>
                <a:ea typeface="ＭＳ ゴシック" panose="020B0609070205080204" pitchFamily="49" charset="-128"/>
              </a:rPr>
              <a:t>】</a:t>
            </a:r>
            <a:r>
              <a:rPr lang="ja-JP" altLang="en-US" sz="3200" dirty="0">
                <a:latin typeface="ＭＳ ゴシック" panose="020B0609070205080204" pitchFamily="49" charset="-128"/>
                <a:ea typeface="ＭＳ ゴシック" panose="020B0609070205080204" pitchFamily="49" charset="-128"/>
              </a:rPr>
              <a:t>第２　</a:t>
            </a:r>
            <a:endParaRPr lang="en-US" altLang="ja-JP" sz="3200" dirty="0">
              <a:latin typeface="ＭＳ ゴシック" panose="020B0609070205080204" pitchFamily="49" charset="-128"/>
              <a:ea typeface="ＭＳ ゴシック" panose="020B0609070205080204" pitchFamily="49" charset="-128"/>
            </a:endParaRPr>
          </a:p>
          <a:p>
            <a:r>
              <a:rPr lang="ja-JP" altLang="en-US" sz="2800" b="1" dirty="0">
                <a:latin typeface="ＭＳ ゴシック" panose="020B0609070205080204" pitchFamily="49" charset="-128"/>
                <a:ea typeface="ＭＳ ゴシック" panose="020B0609070205080204" pitchFamily="49" charset="-128"/>
              </a:rPr>
              <a:t>　</a:t>
            </a:r>
            <a:r>
              <a:rPr lang="ja-JP" altLang="ja-JP" sz="2800" b="1" dirty="0">
                <a:latin typeface="ＭＳ ゴシック" panose="020B0609070205080204" pitchFamily="49" charset="-128"/>
                <a:ea typeface="ＭＳ ゴシック" panose="020B0609070205080204" pitchFamily="49" charset="-128"/>
              </a:rPr>
              <a:t>災害時の活動推進を図るためのマネジメントの実施</a:t>
            </a:r>
            <a:r>
              <a:rPr lang="ja-JP" altLang="ja-JP" sz="2800" dirty="0">
                <a:latin typeface="ＭＳ ゴシック" panose="020B0609070205080204" pitchFamily="49" charset="-128"/>
                <a:ea typeface="ＭＳ ゴシック" panose="020B0609070205080204" pitchFamily="49" charset="-128"/>
              </a:rPr>
              <a:t>　</a:t>
            </a:r>
            <a:endParaRPr lang="en-US" altLang="ja-JP" sz="2800" dirty="0">
              <a:latin typeface="ＭＳ ゴシック" panose="020B0609070205080204" pitchFamily="49" charset="-128"/>
              <a:ea typeface="ＭＳ ゴシック" panose="020B0609070205080204" pitchFamily="49" charset="-128"/>
            </a:endParaRPr>
          </a:p>
        </p:txBody>
      </p:sp>
      <p:sp>
        <p:nvSpPr>
          <p:cNvPr id="1249" name="テキスト ボックス 2"/>
          <p:cNvSpPr txBox="1"/>
          <p:nvPr/>
        </p:nvSpPr>
        <p:spPr>
          <a:xfrm>
            <a:off x="879035" y="1962723"/>
            <a:ext cx="10769014" cy="2462213"/>
          </a:xfrm>
          <a:prstGeom prst="rect">
            <a:avLst/>
          </a:prstGeom>
          <a:noFill/>
          <a:ln w="12700">
            <a:solidFill>
              <a:schemeClr val="accent1"/>
            </a:solidFill>
          </a:ln>
        </p:spPr>
        <p:txBody>
          <a:bodyPr wrap="square" rtlCol="0">
            <a:spAutoFit/>
          </a:bodyPr>
          <a:lstStyle/>
          <a:p>
            <a:r>
              <a:rPr kumimoji="1" lang="ja-JP" altLang="en-US" sz="2200" b="1" u="sng" dirty="0">
                <a:solidFill>
                  <a:srgbClr val="0000FF"/>
                </a:solidFill>
                <a:latin typeface="ＭＳ ゴシック" panose="020B0609070205080204" pitchFamily="49" charset="-128"/>
                <a:ea typeface="ＭＳ ゴシック" panose="020B0609070205080204" pitchFamily="49" charset="-128"/>
              </a:rPr>
              <a:t>災害時の活動推進を図るマネジメントとは</a:t>
            </a:r>
            <a:endParaRPr kumimoji="1" lang="en-US" altLang="ja-JP" sz="2200" b="1" u="sng" dirty="0">
              <a:solidFill>
                <a:srgbClr val="0000FF"/>
              </a:solidFill>
              <a:latin typeface="ＭＳ ゴシック" panose="020B0609070205080204" pitchFamily="49" charset="-128"/>
              <a:ea typeface="ＭＳ ゴシック" panose="020B0609070205080204" pitchFamily="49" charset="-128"/>
            </a:endParaRPr>
          </a:p>
          <a:p>
            <a:endParaRPr kumimoji="1" lang="en-US" altLang="ja-JP" sz="2200" dirty="0">
              <a:latin typeface="ＭＳ ゴシック" panose="020B0609070205080204" pitchFamily="49" charset="-128"/>
              <a:ea typeface="ＭＳ ゴシック" panose="020B0609070205080204" pitchFamily="49" charset="-128"/>
            </a:endParaRPr>
          </a:p>
          <a:p>
            <a:r>
              <a:rPr kumimoji="1" lang="ja-JP" altLang="en-US" sz="2200" b="1" dirty="0">
                <a:latin typeface="ＭＳ ゴシック" panose="020B0609070205080204" pitchFamily="49" charset="-128"/>
                <a:ea typeface="ＭＳ ゴシック" panose="020B0609070205080204" pitchFamily="49" charset="-128"/>
              </a:rPr>
              <a:t>（１）活動計画の作成及びその推進のための資源（人材・物資・財源）の確保</a:t>
            </a:r>
            <a:endParaRPr kumimoji="1" lang="en-US" altLang="ja-JP" sz="2200" b="1" dirty="0">
              <a:latin typeface="ＭＳ ゴシック" panose="020B0609070205080204" pitchFamily="49" charset="-128"/>
              <a:ea typeface="ＭＳ ゴシック" panose="020B0609070205080204" pitchFamily="49" charset="-128"/>
            </a:endParaRPr>
          </a:p>
          <a:p>
            <a:r>
              <a:rPr lang="ja-JP" altLang="en-US" sz="2200" b="1" dirty="0">
                <a:latin typeface="ＭＳ ゴシック" panose="020B0609070205080204" pitchFamily="49" charset="-128"/>
                <a:ea typeface="ＭＳ ゴシック" panose="020B0609070205080204" pitchFamily="49" charset="-128"/>
              </a:rPr>
              <a:t>（２）組織づくり（組織の構造化と各業務の設置、適切な人材配置と役割の付与）</a:t>
            </a:r>
            <a:endParaRPr lang="en-US" altLang="ja-JP" sz="2200" b="1" dirty="0">
              <a:latin typeface="ＭＳ ゴシック" panose="020B0609070205080204" pitchFamily="49" charset="-128"/>
              <a:ea typeface="ＭＳ ゴシック" panose="020B0609070205080204" pitchFamily="49" charset="-128"/>
            </a:endParaRPr>
          </a:p>
          <a:p>
            <a:r>
              <a:rPr kumimoji="1" lang="ja-JP" altLang="en-US" sz="2200" b="1" dirty="0">
                <a:latin typeface="ＭＳ ゴシック" panose="020B0609070205080204" pitchFamily="49" charset="-128"/>
                <a:ea typeface="ＭＳ ゴシック" panose="020B0609070205080204" pitchFamily="49" charset="-128"/>
              </a:rPr>
              <a:t>（３）活動の進捗管理と計画達成に向けての問題解決（報告やミーティング等に</a:t>
            </a:r>
            <a:endParaRPr kumimoji="1" lang="en-US" altLang="ja-JP" sz="2200" b="1" dirty="0">
              <a:latin typeface="ＭＳ ゴシック" panose="020B0609070205080204" pitchFamily="49" charset="-128"/>
              <a:ea typeface="ＭＳ ゴシック" panose="020B0609070205080204" pitchFamily="49" charset="-128"/>
            </a:endParaRPr>
          </a:p>
          <a:p>
            <a:r>
              <a:rPr lang="ja-JP" altLang="en-US" sz="2200" b="1" dirty="0">
                <a:latin typeface="ＭＳ ゴシック" panose="020B0609070205080204" pitchFamily="49" charset="-128"/>
                <a:ea typeface="ＭＳ ゴシック" panose="020B0609070205080204" pitchFamily="49" charset="-128"/>
              </a:rPr>
              <a:t>　　　</a:t>
            </a:r>
            <a:r>
              <a:rPr kumimoji="1" lang="ja-JP" altLang="en-US" sz="2200" b="1" dirty="0">
                <a:latin typeface="ＭＳ ゴシック" panose="020B0609070205080204" pitchFamily="49" charset="-128"/>
                <a:ea typeface="ＭＳ ゴシック" panose="020B0609070205080204" pitchFamily="49" charset="-128"/>
              </a:rPr>
              <a:t>よって公式、非公式に計画と実績をモニターし、ギャップに対する問題対応</a:t>
            </a:r>
            <a:endParaRPr kumimoji="1" lang="en-US" altLang="ja-JP" sz="2200" b="1" dirty="0">
              <a:latin typeface="ＭＳ ゴシック" panose="020B0609070205080204" pitchFamily="49" charset="-128"/>
              <a:ea typeface="ＭＳ ゴシック" panose="020B0609070205080204" pitchFamily="49" charset="-128"/>
            </a:endParaRPr>
          </a:p>
          <a:p>
            <a:r>
              <a:rPr lang="ja-JP" altLang="en-US" sz="2200" b="1" dirty="0">
                <a:latin typeface="ＭＳ ゴシック" panose="020B0609070205080204" pitchFamily="49" charset="-128"/>
                <a:ea typeface="ＭＳ ゴシック" panose="020B0609070205080204" pitchFamily="49" charset="-128"/>
              </a:rPr>
              <a:t>　　　</a:t>
            </a:r>
            <a:r>
              <a:rPr kumimoji="1" lang="ja-JP" altLang="en-US" sz="2200" b="1" dirty="0">
                <a:latin typeface="ＭＳ ゴシック" panose="020B0609070205080204" pitchFamily="49" charset="-128"/>
                <a:ea typeface="ＭＳ ゴシック" panose="020B0609070205080204" pitchFamily="49" charset="-128"/>
              </a:rPr>
              <a:t>の実施）</a:t>
            </a:r>
          </a:p>
        </p:txBody>
      </p:sp>
      <p:sp>
        <p:nvSpPr>
          <p:cNvPr id="1250" name="矢印: 下 3"/>
          <p:cNvSpPr/>
          <p:nvPr/>
        </p:nvSpPr>
        <p:spPr>
          <a:xfrm>
            <a:off x="5331279" y="4439824"/>
            <a:ext cx="434340" cy="64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1" name="テキスト ボックス 4"/>
          <p:cNvSpPr txBox="1"/>
          <p:nvPr/>
        </p:nvSpPr>
        <p:spPr>
          <a:xfrm>
            <a:off x="1313872" y="5249721"/>
            <a:ext cx="10120520" cy="523220"/>
          </a:xfrm>
          <a:prstGeom prst="rect">
            <a:avLst/>
          </a:prstGeom>
          <a:noFill/>
        </p:spPr>
        <p:txBody>
          <a:bodyPr wrap="square" rtlCol="0">
            <a:spAutoFit/>
          </a:bodyPr>
          <a:lstStyle/>
          <a:p>
            <a:r>
              <a:rPr kumimoji="1" lang="ja-JP" altLang="en-US" sz="2800" b="1" dirty="0">
                <a:solidFill>
                  <a:srgbClr val="FF0000"/>
                </a:solidFill>
                <a:latin typeface="HGS創英角ﾎﾟｯﾌﾟ体" panose="040B0A00000000000000" pitchFamily="50" charset="-128"/>
                <a:ea typeface="HGS創英角ﾎﾟｯﾌﾟ体" panose="040B0A00000000000000" pitchFamily="50" charset="-128"/>
                <a:cs typeface="Aharoni" panose="020B0604020202020204" pitchFamily="2" charset="-79"/>
              </a:rPr>
              <a:t>統括的な役割を担う保健師、その補佐を担う副統括者の配置</a:t>
            </a:r>
          </a:p>
        </p:txBody>
      </p:sp>
      <p:sp>
        <p:nvSpPr>
          <p:cNvPr id="1252" name="テキスト ボックス 5"/>
          <p:cNvSpPr txBox="1"/>
          <p:nvPr/>
        </p:nvSpPr>
        <p:spPr>
          <a:xfrm>
            <a:off x="6013021" y="4594753"/>
            <a:ext cx="3744933" cy="400110"/>
          </a:xfrm>
          <a:prstGeom prst="rect">
            <a:avLst/>
          </a:prstGeom>
          <a:noFill/>
        </p:spPr>
        <p:txBody>
          <a:bodyPr wrap="square" rtlCol="0">
            <a:spAutoFit/>
          </a:bodyPr>
          <a:lstStyle/>
          <a:p>
            <a:r>
              <a:rPr kumimoji="1" lang="ja-JP" altLang="en-US" sz="2000" b="1" i="1" u="sng" dirty="0">
                <a:latin typeface="ＭＳ 明朝" panose="02020609040205080304" pitchFamily="17" charset="-128"/>
                <a:ea typeface="ＭＳ 明朝" panose="02020609040205080304" pitchFamily="17" charset="-128"/>
              </a:rPr>
              <a:t>その役割を担うためには</a:t>
            </a:r>
          </a:p>
        </p:txBody>
      </p:sp>
      <p:sp>
        <p:nvSpPr>
          <p:cNvPr id="1253" name="テキスト ボックス 6"/>
          <p:cNvSpPr txBox="1"/>
          <p:nvPr/>
        </p:nvSpPr>
        <p:spPr>
          <a:xfrm>
            <a:off x="1547405" y="5904689"/>
            <a:ext cx="9653451" cy="369332"/>
          </a:xfrm>
          <a:prstGeom prst="rect">
            <a:avLst/>
          </a:prstGeom>
          <a:noFill/>
        </p:spPr>
        <p:txBody>
          <a:bodyPr wrap="square" rtlCol="0">
            <a:spAutoFit/>
          </a:bodyPr>
          <a:lstStyle/>
          <a:p>
            <a:r>
              <a:rPr kumimoji="1" lang="ja-JP" altLang="en-US" b="1" u="sng" dirty="0">
                <a:latin typeface="ＭＳ ゴシック" panose="020B0609070205080204" pitchFamily="49" charset="-128"/>
                <a:ea typeface="ＭＳ ゴシック" panose="020B0609070205080204" pitchFamily="49" charset="-128"/>
              </a:rPr>
              <a:t>立場を生かした、他部署や関係機関からの情報収集、連絡調整、保健師等チームの調整</a:t>
            </a:r>
          </a:p>
        </p:txBody>
      </p:sp>
      <p:sp>
        <p:nvSpPr>
          <p:cNvPr id="1254" name="テキスト ボックス 7"/>
          <p:cNvSpPr txBox="1"/>
          <p:nvPr/>
        </p:nvSpPr>
        <p:spPr>
          <a:xfrm>
            <a:off x="10554788" y="224055"/>
            <a:ext cx="1298902" cy="584775"/>
          </a:xfrm>
          <a:prstGeom prst="rect">
            <a:avLst/>
          </a:prstGeom>
          <a:noFill/>
          <a:ln w="12700">
            <a:solidFill>
              <a:schemeClr val="accent1"/>
            </a:solidFill>
          </a:ln>
        </p:spPr>
        <p:txBody>
          <a:bodyPr wrap="square" rtlCol="0" anchor="ctr">
            <a:spAutoFit/>
          </a:bodyPr>
          <a:lstStyle/>
          <a:p>
            <a:pPr algn="ctr"/>
            <a:r>
              <a:rPr kumimoji="1" lang="ja-JP" altLang="en-US" sz="1600" dirty="0">
                <a:solidFill>
                  <a:srgbClr val="0000FF"/>
                </a:solidFill>
                <a:latin typeface="HG創英角ﾎﾟｯﾌﾟ体" panose="040B0A09000000000000" pitchFamily="49" charset="-128"/>
                <a:ea typeface="HG創英角ﾎﾟｯﾌﾟ体" panose="040B0A09000000000000" pitchFamily="49" charset="-128"/>
              </a:rPr>
              <a:t>マニュアル</a:t>
            </a:r>
            <a:r>
              <a:rPr kumimoji="1" lang="en-US" altLang="ja-JP" sz="1600" dirty="0">
                <a:solidFill>
                  <a:srgbClr val="0000FF"/>
                </a:solidFill>
                <a:latin typeface="HG創英角ﾎﾟｯﾌﾟ体" panose="040B0A09000000000000" pitchFamily="49" charset="-128"/>
                <a:ea typeface="HG創英角ﾎﾟｯﾌﾟ体" panose="040B0A09000000000000" pitchFamily="49" charset="-128"/>
              </a:rPr>
              <a:t>P11</a:t>
            </a:r>
            <a:endParaRPr kumimoji="1" lang="ja-JP" altLang="en-US" sz="1600" dirty="0">
              <a:solidFill>
                <a:srgbClr val="0000FF"/>
              </a:solidFill>
              <a:latin typeface="HG創英角ﾎﾟｯﾌﾟ体" panose="040B0A09000000000000" pitchFamily="49" charset="-128"/>
              <a:ea typeface="HG創英角ﾎﾟｯﾌﾟ体" panose="040B0A09000000000000" pitchFamily="49" charset="-128"/>
            </a:endParaRPr>
          </a:p>
        </p:txBody>
      </p:sp>
    </p:spTree>
    <p:extLst>
      <p:ext uri="{BB962C8B-B14F-4D97-AF65-F5344CB8AC3E}">
        <p14:creationId xmlns:p14="http://schemas.microsoft.com/office/powerpoint/2010/main" val="2596550327"/>
      </p:ext>
    </p:extLst>
  </p:cSld>
  <p:clrMapOvr>
    <a:masterClrMapping/>
  </p:clrMapOvr>
</p:sld>
</file>

<file path=ppt/theme/theme1.xml><?xml version="1.0" encoding="utf-8"?>
<a:theme xmlns:a="http://schemas.openxmlformats.org/drawingml/2006/main" name="GradientRiseVTI">
  <a:themeElements>
    <a:clrScheme name="AnalogousFromDarkSeedLeftStep">
      <a:dk1>
        <a:srgbClr val="000000"/>
      </a:dk1>
      <a:lt1>
        <a:srgbClr val="FFFFFF"/>
      </a:lt1>
      <a:dk2>
        <a:srgbClr val="223C24"/>
      </a:dk2>
      <a:lt2>
        <a:srgbClr val="E8E2E2"/>
      </a:lt2>
      <a:accent1>
        <a:srgbClr val="30B1B1"/>
      </a:accent1>
      <a:accent2>
        <a:srgbClr val="25B77A"/>
      </a:accent2>
      <a:accent3>
        <a:srgbClr val="32B848"/>
      </a:accent3>
      <a:accent4>
        <a:srgbClr val="4AB826"/>
      </a:accent4>
      <a:accent5>
        <a:srgbClr val="83AD2F"/>
      </a:accent5>
      <a:accent6>
        <a:srgbClr val="ADA224"/>
      </a:accent6>
      <a:hlink>
        <a:srgbClr val="5E8D2F"/>
      </a:hlink>
      <a:folHlink>
        <a:srgbClr val="828282"/>
      </a:folHlink>
    </a:clrScheme>
    <a:fontScheme name="Avenir">
      <a:majorFont>
        <a:latin typeface="Avenir Next LT Pro"/>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24153</Words>
  <Application>Microsoft Office PowerPoint</Application>
  <PresentationFormat>ワイド画面</PresentationFormat>
  <Paragraphs>1461</Paragraphs>
  <Slides>74</Slides>
  <Notes>74</Notes>
  <HiddenSlides>0</HiddenSlides>
  <MMClips>0</MMClips>
  <ScaleCrop>false</ScaleCrop>
  <HeadingPairs>
    <vt:vector size="6" baseType="variant">
      <vt:variant>
        <vt:lpstr>使用されているフォント</vt:lpstr>
      </vt:variant>
      <vt:variant>
        <vt:i4>19</vt:i4>
      </vt:variant>
      <vt:variant>
        <vt:lpstr>テーマ</vt:lpstr>
      </vt:variant>
      <vt:variant>
        <vt:i4>2</vt:i4>
      </vt:variant>
      <vt:variant>
        <vt:lpstr>スライド タイトル</vt:lpstr>
      </vt:variant>
      <vt:variant>
        <vt:i4>74</vt:i4>
      </vt:variant>
    </vt:vector>
  </HeadingPairs>
  <TitlesOfParts>
    <vt:vector size="95" baseType="lpstr">
      <vt:lpstr>HGPｺﾞｼｯｸE</vt:lpstr>
      <vt:lpstr>HGP創英角ﾎﾟｯﾌﾟ体</vt:lpstr>
      <vt:lpstr>HGS創英角ﾎﾟｯﾌﾟ体</vt:lpstr>
      <vt:lpstr>HGｺﾞｼｯｸM</vt:lpstr>
      <vt:lpstr>HG丸ｺﾞｼｯｸM-PRO</vt:lpstr>
      <vt:lpstr>HG創英角ﾎﾟｯﾌﾟ体</vt:lpstr>
      <vt:lpstr>Meiryo UI</vt:lpstr>
      <vt:lpstr>ＭＳ Ｐゴシック</vt:lpstr>
      <vt:lpstr>ＭＳ ゴシック</vt:lpstr>
      <vt:lpstr>ＭＳ 明朝</vt:lpstr>
      <vt:lpstr>Yu Gothic Medium</vt:lpstr>
      <vt:lpstr>游ゴシック</vt:lpstr>
      <vt:lpstr>游ゴシック Light</vt:lpstr>
      <vt:lpstr>游明朝</vt:lpstr>
      <vt:lpstr>Arial</vt:lpstr>
      <vt:lpstr>Avenir Next LT Pro</vt:lpstr>
      <vt:lpstr>Avenir Next LT Pro Light</vt:lpstr>
      <vt:lpstr>Garamond</vt:lpstr>
      <vt:lpstr>Wingdings</vt:lpstr>
      <vt:lpstr>GradientRiseVTI</vt:lpstr>
      <vt:lpstr>Office テーマ</vt:lpstr>
      <vt:lpstr>災害時の保健活動推進 マニュアルの作成</vt:lpstr>
      <vt:lpstr>PowerPoint プレゼンテーション</vt:lpstr>
      <vt:lpstr>PowerPoint プレゼンテーション</vt:lpstr>
      <vt:lpstr>H29：インタビュー調査の結果 災害時の保健活動の実態と課題及び解決の方向性（市町村）</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３　保健医療活動チーム</vt:lpstr>
      <vt:lpstr>PowerPoint プレゼンテーション</vt:lpstr>
      <vt:lpstr>PowerPoint プレゼンテーション</vt:lpstr>
      <vt:lpstr>被災都道府県等の職員とDHEATの役割分担</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（１）職員の参集計画の立案</vt:lpstr>
      <vt:lpstr>（２）非常時優先業務の算定    BCP：Business Continuity Plan（業務継続計画の立案）</vt:lpstr>
      <vt:lpstr>（３）災害応急対応業務の算定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災害時の保健活動推進 マニュアルの作成</dc:title>
  <dc:creator>戸矢崎 悦子</dc:creator>
  <cp:lastModifiedBy>mami sawada</cp:lastModifiedBy>
  <cp:revision>4</cp:revision>
  <dcterms:modified xsi:type="dcterms:W3CDTF">2021-02-15T04:54:05Z</dcterms:modified>
</cp:coreProperties>
</file>