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3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338" r:id="rId2"/>
    <p:sldId id="744" r:id="rId3"/>
    <p:sldId id="811" r:id="rId4"/>
    <p:sldId id="812" r:id="rId5"/>
    <p:sldId id="813" r:id="rId6"/>
    <p:sldId id="783" r:id="rId7"/>
    <p:sldId id="816" r:id="rId8"/>
    <p:sldId id="817" r:id="rId9"/>
    <p:sldId id="746" r:id="rId10"/>
    <p:sldId id="747" r:id="rId11"/>
    <p:sldId id="904" r:id="rId12"/>
    <p:sldId id="867" r:id="rId13"/>
    <p:sldId id="868" r:id="rId14"/>
    <p:sldId id="869" r:id="rId15"/>
    <p:sldId id="826" r:id="rId16"/>
    <p:sldId id="905" r:id="rId17"/>
    <p:sldId id="906" r:id="rId18"/>
    <p:sldId id="907" r:id="rId19"/>
    <p:sldId id="908" r:id="rId20"/>
    <p:sldId id="909" r:id="rId21"/>
    <p:sldId id="910" r:id="rId22"/>
    <p:sldId id="911" r:id="rId23"/>
    <p:sldId id="912" r:id="rId24"/>
    <p:sldId id="913" r:id="rId25"/>
    <p:sldId id="914" r:id="rId26"/>
    <p:sldId id="915" r:id="rId27"/>
    <p:sldId id="916" r:id="rId28"/>
    <p:sldId id="917" r:id="rId29"/>
    <p:sldId id="918" r:id="rId30"/>
    <p:sldId id="919" r:id="rId31"/>
    <p:sldId id="891" r:id="rId32"/>
    <p:sldId id="892" r:id="rId33"/>
    <p:sldId id="893" r:id="rId34"/>
    <p:sldId id="894" r:id="rId35"/>
    <p:sldId id="895" r:id="rId36"/>
    <p:sldId id="896" r:id="rId37"/>
    <p:sldId id="897" r:id="rId38"/>
    <p:sldId id="898" r:id="rId39"/>
    <p:sldId id="899" r:id="rId40"/>
    <p:sldId id="900" r:id="rId41"/>
    <p:sldId id="901" r:id="rId42"/>
    <p:sldId id="902" r:id="rId43"/>
    <p:sldId id="815" r:id="rId44"/>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33CC33"/>
    <a:srgbClr val="FF6600"/>
    <a:srgbClr val="FF0066"/>
    <a:srgbClr val="99FF66"/>
    <a:srgbClr val="FF66FF"/>
    <a:srgbClr val="FFCCFF"/>
    <a:srgbClr val="99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89031" autoAdjust="0"/>
  </p:normalViewPr>
  <p:slideViewPr>
    <p:cSldViewPr>
      <p:cViewPr varScale="1">
        <p:scale>
          <a:sx n="102" d="100"/>
          <a:sy n="102" d="100"/>
        </p:scale>
        <p:origin x="1836" y="96"/>
      </p:cViewPr>
      <p:guideLst>
        <p:guide orient="horz" pos="2160"/>
        <p:guide pos="2880"/>
      </p:guideLst>
    </p:cSldViewPr>
  </p:slideViewPr>
  <p:outlineViewPr>
    <p:cViewPr>
      <p:scale>
        <a:sx n="33" d="100"/>
        <a:sy n="33" d="100"/>
      </p:scale>
      <p:origin x="0" y="51354"/>
    </p:cViewPr>
  </p:outlineViewPr>
  <p:notesTextViewPr>
    <p:cViewPr>
      <p:scale>
        <a:sx n="1" d="1"/>
        <a:sy n="1" d="1"/>
      </p:scale>
      <p:origin x="0" y="0"/>
    </p:cViewPr>
  </p:notesTextViewPr>
  <p:sorterViewPr>
    <p:cViewPr varScale="1">
      <p:scale>
        <a:sx n="1" d="1"/>
        <a:sy n="1" d="1"/>
      </p:scale>
      <p:origin x="0" y="-978"/>
    </p:cViewPr>
  </p:sorterViewPr>
  <p:notesViewPr>
    <p:cSldViewPr>
      <p:cViewPr>
        <p:scale>
          <a:sx n="66" d="100"/>
          <a:sy n="66" d="100"/>
        </p:scale>
        <p:origin x="-2646" y="726"/>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08280549025246"/>
          <c:y val="4.5267489711934158E-2"/>
          <c:w val="0.59894109716076882"/>
          <c:h val="0.86801075791451998"/>
        </c:manualLayout>
      </c:layout>
      <c:barChart>
        <c:barDir val="bar"/>
        <c:grouping val="stacked"/>
        <c:varyColors val="0"/>
        <c:ser>
          <c:idx val="0"/>
          <c:order val="0"/>
          <c:tx>
            <c:strRef>
              <c:f>Sheet1!$C$4</c:f>
              <c:strCache>
                <c:ptCount val="1"/>
                <c:pt idx="0">
                  <c:v>都道府県</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Sheet1!$B$5:$B$16</c:f>
              <c:strCache>
                <c:ptCount val="12"/>
                <c:pt idx="0">
                  <c:v>他の自治体の保健師との関わり</c:v>
                </c:pt>
                <c:pt idx="1">
                  <c:v>所内業務の効率化</c:v>
                </c:pt>
                <c:pt idx="2">
                  <c:v>応援に入ったことで保健所の役割や理解が深まった</c:v>
                </c:pt>
                <c:pt idx="3">
                  <c:v>ITの導入</c:v>
                </c:pt>
                <c:pt idx="4">
                  <c:v>保健師の増員</c:v>
                </c:pt>
                <c:pt idx="5">
                  <c:v>職場の一体感</c:v>
                </c:pt>
                <c:pt idx="6">
                  <c:v>コロナ感染者の個別支援の経験ができた</c:v>
                </c:pt>
                <c:pt idx="7">
                  <c:v>地域の多機関との連携強化</c:v>
                </c:pt>
                <c:pt idx="8">
                  <c:v>所属内の他部署の保健師との関わり</c:v>
                </c:pt>
                <c:pt idx="9">
                  <c:v>所属内の保健師以外の職員との関わり</c:v>
                </c:pt>
                <c:pt idx="10">
                  <c:v>保健師の業務の重要さを認識した</c:v>
                </c:pt>
                <c:pt idx="11">
                  <c:v>担当業務以外の経験ができた</c:v>
                </c:pt>
              </c:strCache>
            </c:strRef>
          </c:cat>
          <c:val>
            <c:numRef>
              <c:f>Sheet1!$C$5:$C$16</c:f>
              <c:numCache>
                <c:formatCode>General</c:formatCode>
                <c:ptCount val="12"/>
                <c:pt idx="0">
                  <c:v>97</c:v>
                </c:pt>
                <c:pt idx="1">
                  <c:v>105</c:v>
                </c:pt>
                <c:pt idx="2">
                  <c:v>52</c:v>
                </c:pt>
                <c:pt idx="3">
                  <c:v>114</c:v>
                </c:pt>
                <c:pt idx="4">
                  <c:v>131</c:v>
                </c:pt>
                <c:pt idx="5">
                  <c:v>119</c:v>
                </c:pt>
                <c:pt idx="6">
                  <c:v>99</c:v>
                </c:pt>
                <c:pt idx="7">
                  <c:v>148</c:v>
                </c:pt>
                <c:pt idx="8">
                  <c:v>111</c:v>
                </c:pt>
                <c:pt idx="9">
                  <c:v>178</c:v>
                </c:pt>
                <c:pt idx="10">
                  <c:v>172</c:v>
                </c:pt>
                <c:pt idx="11">
                  <c:v>127</c:v>
                </c:pt>
              </c:numCache>
            </c:numRef>
          </c:val>
          <c:extLst>
            <c:ext xmlns:c16="http://schemas.microsoft.com/office/drawing/2014/chart" uri="{C3380CC4-5D6E-409C-BE32-E72D297353CC}">
              <c16:uniqueId val="{00000000-C40B-4E0C-885F-DD3C66234E27}"/>
            </c:ext>
          </c:extLst>
        </c:ser>
        <c:ser>
          <c:idx val="1"/>
          <c:order val="1"/>
          <c:tx>
            <c:strRef>
              <c:f>Sheet1!$D$4</c:f>
              <c:strCache>
                <c:ptCount val="1"/>
                <c:pt idx="0">
                  <c:v>政令市</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Sheet1!$B$5:$B$16</c:f>
              <c:strCache>
                <c:ptCount val="12"/>
                <c:pt idx="0">
                  <c:v>他の自治体の保健師との関わり</c:v>
                </c:pt>
                <c:pt idx="1">
                  <c:v>所内業務の効率化</c:v>
                </c:pt>
                <c:pt idx="2">
                  <c:v>応援に入ったことで保健所の役割や理解が深まった</c:v>
                </c:pt>
                <c:pt idx="3">
                  <c:v>ITの導入</c:v>
                </c:pt>
                <c:pt idx="4">
                  <c:v>保健師の増員</c:v>
                </c:pt>
                <c:pt idx="5">
                  <c:v>職場の一体感</c:v>
                </c:pt>
                <c:pt idx="6">
                  <c:v>コロナ感染者の個別支援の経験ができた</c:v>
                </c:pt>
                <c:pt idx="7">
                  <c:v>地域の多機関との連携強化</c:v>
                </c:pt>
                <c:pt idx="8">
                  <c:v>所属内の他部署の保健師との関わり</c:v>
                </c:pt>
                <c:pt idx="9">
                  <c:v>所属内の保健師以外の職員との関わり</c:v>
                </c:pt>
                <c:pt idx="10">
                  <c:v>保健師の業務の重要さを認識した</c:v>
                </c:pt>
                <c:pt idx="11">
                  <c:v>担当業務以外の経験ができた</c:v>
                </c:pt>
              </c:strCache>
            </c:strRef>
          </c:cat>
          <c:val>
            <c:numRef>
              <c:f>Sheet1!$D$5:$D$16</c:f>
              <c:numCache>
                <c:formatCode>General</c:formatCode>
                <c:ptCount val="12"/>
                <c:pt idx="0">
                  <c:v>31</c:v>
                </c:pt>
                <c:pt idx="1">
                  <c:v>75</c:v>
                </c:pt>
                <c:pt idx="2">
                  <c:v>89</c:v>
                </c:pt>
                <c:pt idx="3">
                  <c:v>88</c:v>
                </c:pt>
                <c:pt idx="4">
                  <c:v>90</c:v>
                </c:pt>
                <c:pt idx="5">
                  <c:v>78</c:v>
                </c:pt>
                <c:pt idx="6">
                  <c:v>133</c:v>
                </c:pt>
                <c:pt idx="7">
                  <c:v>67</c:v>
                </c:pt>
                <c:pt idx="8">
                  <c:v>164</c:v>
                </c:pt>
                <c:pt idx="9">
                  <c:v>191</c:v>
                </c:pt>
                <c:pt idx="10">
                  <c:v>168</c:v>
                </c:pt>
                <c:pt idx="11">
                  <c:v>214</c:v>
                </c:pt>
              </c:numCache>
            </c:numRef>
          </c:val>
          <c:extLst>
            <c:ext xmlns:c16="http://schemas.microsoft.com/office/drawing/2014/chart" uri="{C3380CC4-5D6E-409C-BE32-E72D297353CC}">
              <c16:uniqueId val="{00000001-C40B-4E0C-885F-DD3C66234E27}"/>
            </c:ext>
          </c:extLst>
        </c:ser>
        <c:ser>
          <c:idx val="2"/>
          <c:order val="2"/>
          <c:tx>
            <c:strRef>
              <c:f>Sheet1!$E$4</c:f>
              <c:strCache>
                <c:ptCount val="1"/>
                <c:pt idx="0">
                  <c:v>市町村</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Sheet1!$B$5:$B$16</c:f>
              <c:strCache>
                <c:ptCount val="12"/>
                <c:pt idx="0">
                  <c:v>他の自治体の保健師との関わり</c:v>
                </c:pt>
                <c:pt idx="1">
                  <c:v>所内業務の効率化</c:v>
                </c:pt>
                <c:pt idx="2">
                  <c:v>応援に入ったことで保健所の役割や理解が深まった</c:v>
                </c:pt>
                <c:pt idx="3">
                  <c:v>ITの導入</c:v>
                </c:pt>
                <c:pt idx="4">
                  <c:v>保健師の増員</c:v>
                </c:pt>
                <c:pt idx="5">
                  <c:v>職場の一体感</c:v>
                </c:pt>
                <c:pt idx="6">
                  <c:v>コロナ感染者の個別支援の経験ができた</c:v>
                </c:pt>
                <c:pt idx="7">
                  <c:v>地域の多機関との連携強化</c:v>
                </c:pt>
                <c:pt idx="8">
                  <c:v>所属内の他部署の保健師との関わり</c:v>
                </c:pt>
                <c:pt idx="9">
                  <c:v>所属内の保健師以外の職員との関わり</c:v>
                </c:pt>
                <c:pt idx="10">
                  <c:v>保健師の業務の重要さを認識した</c:v>
                </c:pt>
                <c:pt idx="11">
                  <c:v>担当業務以外の経験ができた</c:v>
                </c:pt>
              </c:strCache>
            </c:strRef>
          </c:cat>
          <c:val>
            <c:numRef>
              <c:f>Sheet1!$E$5:$E$16</c:f>
              <c:numCache>
                <c:formatCode>General</c:formatCode>
                <c:ptCount val="12"/>
                <c:pt idx="0">
                  <c:v>42</c:v>
                </c:pt>
                <c:pt idx="1">
                  <c:v>36</c:v>
                </c:pt>
                <c:pt idx="2">
                  <c:v>78</c:v>
                </c:pt>
                <c:pt idx="3">
                  <c:v>29</c:v>
                </c:pt>
                <c:pt idx="4">
                  <c:v>13</c:v>
                </c:pt>
                <c:pt idx="5">
                  <c:v>49</c:v>
                </c:pt>
                <c:pt idx="6">
                  <c:v>36</c:v>
                </c:pt>
                <c:pt idx="7">
                  <c:v>83</c:v>
                </c:pt>
                <c:pt idx="8">
                  <c:v>54</c:v>
                </c:pt>
                <c:pt idx="9">
                  <c:v>84</c:v>
                </c:pt>
                <c:pt idx="10">
                  <c:v>121</c:v>
                </c:pt>
                <c:pt idx="11">
                  <c:v>137</c:v>
                </c:pt>
              </c:numCache>
            </c:numRef>
          </c:val>
          <c:extLst>
            <c:ext xmlns:c16="http://schemas.microsoft.com/office/drawing/2014/chart" uri="{C3380CC4-5D6E-409C-BE32-E72D297353CC}">
              <c16:uniqueId val="{00000002-C40B-4E0C-885F-DD3C66234E27}"/>
            </c:ext>
          </c:extLst>
        </c:ser>
        <c:dLbls>
          <c:dLblPos val="ctr"/>
          <c:showLegendKey val="0"/>
          <c:showVal val="1"/>
          <c:showCatName val="0"/>
          <c:showSerName val="0"/>
          <c:showPercent val="0"/>
          <c:showBubbleSize val="0"/>
        </c:dLbls>
        <c:gapWidth val="150"/>
        <c:overlap val="100"/>
        <c:axId val="753993664"/>
        <c:axId val="753991704"/>
      </c:barChart>
      <c:catAx>
        <c:axId val="753993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53991704"/>
        <c:crosses val="autoZero"/>
        <c:auto val="1"/>
        <c:lblAlgn val="ctr"/>
        <c:lblOffset val="100"/>
        <c:noMultiLvlLbl val="0"/>
      </c:catAx>
      <c:valAx>
        <c:axId val="753991704"/>
        <c:scaling>
          <c:orientation val="minMax"/>
          <c:max val="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53993664"/>
        <c:crosses val="autoZero"/>
        <c:crossBetween val="between"/>
      </c:valAx>
      <c:spPr>
        <a:noFill/>
        <a:ln>
          <a:noFill/>
        </a:ln>
        <a:effectLst/>
      </c:spPr>
    </c:plotArea>
    <c:legend>
      <c:legendPos val="b"/>
      <c:layout>
        <c:manualLayout>
          <c:xMode val="edge"/>
          <c:yMode val="edge"/>
          <c:x val="0.66528787552142687"/>
          <c:y val="0.80709827938174394"/>
          <c:w val="0.24961581236504496"/>
          <c:h val="6.944493049479927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6642607174103"/>
          <c:y val="0.10739938757655293"/>
          <c:w val="0.65244947506561679"/>
          <c:h val="0.8416746864975212"/>
        </c:manualLayout>
      </c:layout>
      <c:barChart>
        <c:barDir val="bar"/>
        <c:grouping val="clustered"/>
        <c:varyColors val="0"/>
        <c:ser>
          <c:idx val="0"/>
          <c:order val="0"/>
          <c:tx>
            <c:strRef>
              <c:f>'全国 （グラフ）'!$B$1</c:f>
              <c:strCache>
                <c:ptCount val="1"/>
                <c:pt idx="0">
                  <c:v>統括保健師回答率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 （グラフ）'!$A$2:$A$7</c:f>
              <c:strCache>
                <c:ptCount val="6"/>
                <c:pt idx="0">
                  <c:v>全体(n=1788)</c:v>
                </c:pt>
                <c:pt idx="1">
                  <c:v>都道府県(n=47)</c:v>
                </c:pt>
                <c:pt idx="2">
                  <c:v>大規模自治体(n=82)</c:v>
                </c:pt>
                <c:pt idx="3">
                  <c:v>特別区(n=23)</c:v>
                </c:pt>
                <c:pt idx="4">
                  <c:v>小規模自治体(n=1453)</c:v>
                </c:pt>
                <c:pt idx="5">
                  <c:v>村(n=183)</c:v>
                </c:pt>
              </c:strCache>
            </c:strRef>
          </c:cat>
          <c:val>
            <c:numRef>
              <c:f>'全国 （グラフ）'!$B$2:$B$7</c:f>
              <c:numCache>
                <c:formatCode>0.0%</c:formatCode>
                <c:ptCount val="6"/>
                <c:pt idx="0">
                  <c:v>0.32900000000000001</c:v>
                </c:pt>
                <c:pt idx="1">
                  <c:v>0.872</c:v>
                </c:pt>
                <c:pt idx="2">
                  <c:v>0.78</c:v>
                </c:pt>
                <c:pt idx="3">
                  <c:v>0.73899999999999999</c:v>
                </c:pt>
                <c:pt idx="4">
                  <c:v>0.30399999999999999</c:v>
                </c:pt>
                <c:pt idx="5">
                  <c:v>0.13700000000000001</c:v>
                </c:pt>
              </c:numCache>
            </c:numRef>
          </c:val>
          <c:extLst>
            <c:ext xmlns:c16="http://schemas.microsoft.com/office/drawing/2014/chart" uri="{C3380CC4-5D6E-409C-BE32-E72D297353CC}">
              <c16:uniqueId val="{00000000-BCED-48F1-A4A0-EC25FD4A24CD}"/>
            </c:ext>
          </c:extLst>
        </c:ser>
        <c:ser>
          <c:idx val="1"/>
          <c:order val="1"/>
          <c:tx>
            <c:strRef>
              <c:f>'全国 （グラフ）'!$C$1</c:f>
              <c:strCache>
                <c:ptCount val="1"/>
                <c:pt idx="0">
                  <c:v>人事部門担当者回答率</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 （グラフ）'!$A$2:$A$7</c:f>
              <c:strCache>
                <c:ptCount val="6"/>
                <c:pt idx="0">
                  <c:v>全体(n=1788)</c:v>
                </c:pt>
                <c:pt idx="1">
                  <c:v>都道府県(n=47)</c:v>
                </c:pt>
                <c:pt idx="2">
                  <c:v>大規模自治体(n=82)</c:v>
                </c:pt>
                <c:pt idx="3">
                  <c:v>特別区(n=23)</c:v>
                </c:pt>
                <c:pt idx="4">
                  <c:v>小規模自治体(n=1453)</c:v>
                </c:pt>
                <c:pt idx="5">
                  <c:v>村(n=183)</c:v>
                </c:pt>
              </c:strCache>
            </c:strRef>
          </c:cat>
          <c:val>
            <c:numRef>
              <c:f>'全国 （グラフ）'!$C$2:$C$7</c:f>
              <c:numCache>
                <c:formatCode>0.0%</c:formatCode>
                <c:ptCount val="6"/>
                <c:pt idx="0">
                  <c:v>0.28100000000000003</c:v>
                </c:pt>
                <c:pt idx="1">
                  <c:v>0.745</c:v>
                </c:pt>
                <c:pt idx="2">
                  <c:v>0.63400000000000001</c:v>
                </c:pt>
                <c:pt idx="3">
                  <c:v>0.34799999999999998</c:v>
                </c:pt>
                <c:pt idx="4">
                  <c:v>0.26600000000000001</c:v>
                </c:pt>
                <c:pt idx="5">
                  <c:v>0.115</c:v>
                </c:pt>
              </c:numCache>
            </c:numRef>
          </c:val>
          <c:extLst>
            <c:ext xmlns:c16="http://schemas.microsoft.com/office/drawing/2014/chart" uri="{C3380CC4-5D6E-409C-BE32-E72D297353CC}">
              <c16:uniqueId val="{00000001-BCED-48F1-A4A0-EC25FD4A24CD}"/>
            </c:ext>
          </c:extLst>
        </c:ser>
        <c:dLbls>
          <c:showLegendKey val="0"/>
          <c:showVal val="0"/>
          <c:showCatName val="0"/>
          <c:showSerName val="0"/>
          <c:showPercent val="0"/>
          <c:showBubbleSize val="0"/>
        </c:dLbls>
        <c:gapWidth val="182"/>
        <c:axId val="925138848"/>
        <c:axId val="925139264"/>
      </c:barChart>
      <c:catAx>
        <c:axId val="925138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25139264"/>
        <c:crosses val="autoZero"/>
        <c:auto val="1"/>
        <c:lblAlgn val="ctr"/>
        <c:lblOffset val="100"/>
        <c:noMultiLvlLbl val="0"/>
      </c:catAx>
      <c:valAx>
        <c:axId val="92513926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925138848"/>
        <c:crosses val="autoZero"/>
        <c:crossBetween val="between"/>
      </c:valAx>
      <c:spPr>
        <a:noFill/>
        <a:ln>
          <a:noFill/>
        </a:ln>
        <a:effectLst/>
      </c:spPr>
    </c:plotArea>
    <c:legend>
      <c:legendPos val="r"/>
      <c:layout>
        <c:manualLayout>
          <c:xMode val="edge"/>
          <c:yMode val="edge"/>
          <c:x val="0.67809295713035866"/>
          <c:y val="0.77372630504520268"/>
          <c:w val="0.29412926509186349"/>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68680614025129"/>
          <c:y val="0.1064537814562542"/>
          <c:w val="0.43449433261626691"/>
          <c:h val="0.84166613579479066"/>
        </c:manualLayout>
      </c:layout>
      <c:barChart>
        <c:barDir val="bar"/>
        <c:grouping val="clustered"/>
        <c:varyColors val="0"/>
        <c:ser>
          <c:idx val="0"/>
          <c:order val="0"/>
          <c:tx>
            <c:strRef>
              <c:f>'PPT表3-2（n=779）カイ二乗'!$I$3</c:f>
              <c:strCache>
                <c:ptCount val="1"/>
                <c:pt idx="0">
                  <c:v>該当</c:v>
                </c:pt>
              </c:strCache>
            </c:strRef>
          </c:tx>
          <c:spPr>
            <a:solidFill>
              <a:schemeClr val="accent1"/>
            </a:solidFill>
            <a:ln>
              <a:solidFill>
                <a:schemeClr val="accent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983A-4A4A-AD9C-8B4FAFB28AB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'PPT表3-2（n=779）カイ二乗'!$H$4:$H$16</c:f>
              <c:strCache>
                <c:ptCount val="13"/>
                <c:pt idx="0">
                  <c:v>年齢（20歳代）</c:v>
                </c:pt>
                <c:pt idx="1">
                  <c:v>背景の多様性（前職有）</c:v>
                </c:pt>
                <c:pt idx="2">
                  <c:v>採用時に担当した業務が希望どおりであった</c:v>
                </c:pt>
                <c:pt idx="3">
                  <c:v>プリセプターの配置</c:v>
                </c:pt>
                <c:pt idx="4">
                  <c:v>キャリアラダーを用いて保健師能力の獲得状況を把握している</c:v>
                </c:pt>
                <c:pt idx="5">
                  <c:v>キャリアラダーを用いた指導者との面談</c:v>
                </c:pt>
                <c:pt idx="6">
                  <c:v>日常的な業務について指導者等との振り返り面談</c:v>
                </c:pt>
                <c:pt idx="7">
                  <c:v>業務経験や研修受講履歴の記録</c:v>
                </c:pt>
                <c:pt idx="8">
                  <c:v>計画的な現任研修の実施（事例検討や地区診断など）</c:v>
                </c:pt>
                <c:pt idx="9">
                  <c:v>プリセプターと相談できる関係</c:v>
                </c:pt>
                <c:pt idx="10">
                  <c:v>プリセプターからの適切な指導・助言</c:v>
                </c:pt>
                <c:pt idx="11">
                  <c:v>キャリアラダーに沿った必要な研修の受講</c:v>
                </c:pt>
                <c:pt idx="12">
                  <c:v>業務遂行上必要な研修が受講しやすい</c:v>
                </c:pt>
              </c:strCache>
            </c:strRef>
          </c:cat>
          <c:val>
            <c:numRef>
              <c:f>'PPT表3-2（n=779）カイ二乗'!$I$4:$I$16</c:f>
              <c:numCache>
                <c:formatCode>0.0_ </c:formatCode>
                <c:ptCount val="13"/>
                <c:pt idx="0">
                  <c:v>87.722419928825616</c:v>
                </c:pt>
                <c:pt idx="1">
                  <c:v>79.213483146067418</c:v>
                </c:pt>
                <c:pt idx="2">
                  <c:v>90.662650602409641</c:v>
                </c:pt>
                <c:pt idx="3">
                  <c:v>86.06557377049181</c:v>
                </c:pt>
                <c:pt idx="4">
                  <c:v>89.144050104384135</c:v>
                </c:pt>
                <c:pt idx="5">
                  <c:v>88.679245283018872</c:v>
                </c:pt>
                <c:pt idx="6">
                  <c:v>89.215686274509807</c:v>
                </c:pt>
                <c:pt idx="7">
                  <c:v>87.624750499001991</c:v>
                </c:pt>
                <c:pt idx="8">
                  <c:v>88.247863247863251</c:v>
                </c:pt>
                <c:pt idx="9">
                  <c:v>88.123924268502577</c:v>
                </c:pt>
                <c:pt idx="10">
                  <c:v>88.75</c:v>
                </c:pt>
                <c:pt idx="11">
                  <c:v>88.695652173913047</c:v>
                </c:pt>
                <c:pt idx="12">
                  <c:v>89.133627019089573</c:v>
                </c:pt>
              </c:numCache>
            </c:numRef>
          </c:val>
          <c:extLst>
            <c:ext xmlns:c16="http://schemas.microsoft.com/office/drawing/2014/chart" uri="{C3380CC4-5D6E-409C-BE32-E72D297353CC}">
              <c16:uniqueId val="{00000001-983A-4A4A-AD9C-8B4FAFB28AB2}"/>
            </c:ext>
          </c:extLst>
        </c:ser>
        <c:ser>
          <c:idx val="1"/>
          <c:order val="1"/>
          <c:tx>
            <c:strRef>
              <c:f>'PPT表3-2（n=779）カイ二乗'!$J$3</c:f>
              <c:strCache>
                <c:ptCount val="1"/>
                <c:pt idx="0">
                  <c:v>非該当</c:v>
                </c:pt>
              </c:strCache>
            </c:strRef>
          </c:tx>
          <c:spPr>
            <a:solidFill>
              <a:schemeClr val="accent1">
                <a:lumMod val="20000"/>
                <a:lumOff val="80000"/>
              </a:schemeClr>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983A-4A4A-AD9C-8B4FAFB28AB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'PPT表3-2（n=779）カイ二乗'!$H$4:$H$16</c:f>
              <c:strCache>
                <c:ptCount val="13"/>
                <c:pt idx="0">
                  <c:v>年齢（20歳代）</c:v>
                </c:pt>
                <c:pt idx="1">
                  <c:v>背景の多様性（前職有）</c:v>
                </c:pt>
                <c:pt idx="2">
                  <c:v>採用時に担当した業務が希望どおりであった</c:v>
                </c:pt>
                <c:pt idx="3">
                  <c:v>プリセプターの配置</c:v>
                </c:pt>
                <c:pt idx="4">
                  <c:v>キャリアラダーを用いて保健師能力の獲得状況を把握している</c:v>
                </c:pt>
                <c:pt idx="5">
                  <c:v>キャリアラダーを用いた指導者との面談</c:v>
                </c:pt>
                <c:pt idx="6">
                  <c:v>日常的な業務について指導者等との振り返り面談</c:v>
                </c:pt>
                <c:pt idx="7">
                  <c:v>業務経験や研修受講履歴の記録</c:v>
                </c:pt>
                <c:pt idx="8">
                  <c:v>計画的な現任研修の実施（事例検討や地区診断など）</c:v>
                </c:pt>
                <c:pt idx="9">
                  <c:v>プリセプターと相談できる関係</c:v>
                </c:pt>
                <c:pt idx="10">
                  <c:v>プリセプターからの適切な指導・助言</c:v>
                </c:pt>
                <c:pt idx="11">
                  <c:v>キャリアラダーに沿った必要な研修の受講</c:v>
                </c:pt>
                <c:pt idx="12">
                  <c:v>業務遂行上必要な研修が受講しやすい</c:v>
                </c:pt>
              </c:strCache>
            </c:strRef>
          </c:cat>
          <c:val>
            <c:numRef>
              <c:f>'PPT表3-2（n=779）カイ二乗'!$J$4:$J$16</c:f>
              <c:numCache>
                <c:formatCode>0.0_ </c:formatCode>
                <c:ptCount val="13"/>
                <c:pt idx="0">
                  <c:v>76.958525345622121</c:v>
                </c:pt>
                <c:pt idx="1">
                  <c:v>89.361702127659569</c:v>
                </c:pt>
                <c:pt idx="2">
                  <c:v>80.313199105145415</c:v>
                </c:pt>
                <c:pt idx="3">
                  <c:v>79.881656804733723</c:v>
                </c:pt>
                <c:pt idx="4">
                  <c:v>77.666666666666671</c:v>
                </c:pt>
                <c:pt idx="5">
                  <c:v>81.127450980392155</c:v>
                </c:pt>
                <c:pt idx="6">
                  <c:v>79.784366576819409</c:v>
                </c:pt>
                <c:pt idx="7">
                  <c:v>79.496402877697847</c:v>
                </c:pt>
                <c:pt idx="8">
                  <c:v>79.421221864951775</c:v>
                </c:pt>
                <c:pt idx="9">
                  <c:v>74.747474747474755</c:v>
                </c:pt>
                <c:pt idx="10">
                  <c:v>66.187050359712231</c:v>
                </c:pt>
                <c:pt idx="11">
                  <c:v>73.529411764705884</c:v>
                </c:pt>
                <c:pt idx="12">
                  <c:v>54.081632653061227</c:v>
                </c:pt>
              </c:numCache>
            </c:numRef>
          </c:val>
          <c:extLst>
            <c:ext xmlns:c16="http://schemas.microsoft.com/office/drawing/2014/chart" uri="{C3380CC4-5D6E-409C-BE32-E72D297353CC}">
              <c16:uniqueId val="{00000003-983A-4A4A-AD9C-8B4FAFB28AB2}"/>
            </c:ext>
          </c:extLst>
        </c:ser>
        <c:dLbls>
          <c:showLegendKey val="0"/>
          <c:showVal val="1"/>
          <c:showCatName val="0"/>
          <c:showSerName val="0"/>
          <c:showPercent val="0"/>
          <c:showBubbleSize val="0"/>
        </c:dLbls>
        <c:gapWidth val="75"/>
        <c:axId val="497339408"/>
        <c:axId val="497338096"/>
      </c:barChart>
      <c:catAx>
        <c:axId val="49733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ea"/>
                <a:ea typeface="+mn-ea"/>
                <a:cs typeface="+mn-cs"/>
              </a:defRPr>
            </a:pPr>
            <a:endParaRPr lang="ja-JP"/>
          </a:p>
        </c:txPr>
        <c:crossAx val="497338096"/>
        <c:crosses val="autoZero"/>
        <c:auto val="1"/>
        <c:lblAlgn val="ctr"/>
        <c:lblOffset val="100"/>
        <c:noMultiLvlLbl val="0"/>
      </c:catAx>
      <c:valAx>
        <c:axId val="497338096"/>
        <c:scaling>
          <c:orientation val="minMax"/>
          <c:max val="95"/>
          <c:min val="50"/>
        </c:scaling>
        <c:delete val="0"/>
        <c:axPos val="t"/>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ea"/>
                <a:ea typeface="+mn-ea"/>
                <a:cs typeface="+mn-cs"/>
              </a:defRPr>
            </a:pPr>
            <a:endParaRPr lang="ja-JP"/>
          </a:p>
        </c:txPr>
        <c:crossAx val="497339408"/>
        <c:crosses val="autoZero"/>
        <c:crossBetween val="between"/>
        <c:majorUnit val="10"/>
      </c:valAx>
      <c:spPr>
        <a:noFill/>
        <a:ln>
          <a:noFill/>
        </a:ln>
        <a:effectLst/>
      </c:spPr>
    </c:plotArea>
    <c:legend>
      <c:legendPos val="r"/>
      <c:legendEntry>
        <c:idx val="0"/>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90213146743376837"/>
          <c:y val="0.40455255248165134"/>
          <c:w val="7.4085353041443355E-2"/>
          <c:h val="0.1682875299115452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8970077743155"/>
          <c:y val="6.1118151743886462E-2"/>
          <c:w val="0.39278567570932132"/>
          <c:h val="0.82824201513061535"/>
        </c:manualLayout>
      </c:layout>
      <c:barChart>
        <c:barDir val="bar"/>
        <c:grouping val="clustered"/>
        <c:varyColors val="0"/>
        <c:ser>
          <c:idx val="0"/>
          <c:order val="0"/>
          <c:tx>
            <c:strRef>
              <c:f>'PPT表3-2（n=779）カイ二乗'!$I$25</c:f>
              <c:strCache>
                <c:ptCount val="1"/>
                <c:pt idx="0">
                  <c:v>該当</c:v>
                </c:pt>
              </c:strCache>
            </c:strRef>
          </c:tx>
          <c:spPr>
            <a:solidFill>
              <a:schemeClr val="accent1"/>
            </a:solidFill>
            <a:ln>
              <a:noFill/>
            </a:ln>
            <a:effectLst/>
          </c:spPr>
          <c:invertIfNegative val="0"/>
          <c:dLbls>
            <c:dLbl>
              <c:idx val="7"/>
              <c:layout>
                <c:manualLayout>
                  <c:x val="0"/>
                  <c:y val="9.6002264354890167E-17"/>
                </c:manualLayout>
              </c:layout>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mn-ea"/>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60-4546-80C1-D23BDD5DB40F}"/>
                </c:ext>
              </c:extLst>
            </c:dLbl>
            <c:dLbl>
              <c:idx val="8"/>
              <c:layout>
                <c:manualLayout>
                  <c:x val="-1.4362132462286963E-3"/>
                  <c:y val="2.6184799827812417E-3"/>
                </c:manualLayout>
              </c:layout>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mn-ea"/>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60-4546-80C1-D23BDD5DB40F}"/>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'PPT表3-2（n=779）カイ二乗'!$H$26:$H$34</c:f>
              <c:strCache>
                <c:ptCount val="9"/>
                <c:pt idx="0">
                  <c:v>些細な問題や疑問でも相談できる人がいる</c:v>
                </c:pt>
                <c:pt idx="1">
                  <c:v>声かけ・挨拶をする習慣がある</c:v>
                </c:pt>
                <c:pt idx="2">
                  <c:v>同期・同世代の保健師と気軽に会話が出来る</c:v>
                </c:pt>
                <c:pt idx="3">
                  <c:v>勤務時間外に保健師同士で仕事以外の会話が気軽に出来る</c:v>
                </c:pt>
                <c:pt idx="4">
                  <c:v>先輩・上司と仕事以外での相談も出来る</c:v>
                </c:pt>
                <c:pt idx="5">
                  <c:v>新任期職員へ保健師業務の意義・理由について丁寧に説明している</c:v>
                </c:pt>
                <c:pt idx="6">
                  <c:v>業務について今後の見通しや段取りについて説明・共有している</c:v>
                </c:pt>
                <c:pt idx="7">
                  <c:v>業務で出した成果についてお互い評価・承認する習慣がある</c:v>
                </c:pt>
                <c:pt idx="8">
                  <c:v>保健師能力が高まることに対する評価・承認する習慣がある</c:v>
                </c:pt>
              </c:strCache>
            </c:strRef>
          </c:cat>
          <c:val>
            <c:numRef>
              <c:f>'PPT表3-2（n=779）カイ二乗'!$I$26:$I$34</c:f>
              <c:numCache>
                <c:formatCode>0.0_ </c:formatCode>
                <c:ptCount val="9"/>
                <c:pt idx="0">
                  <c:v>88.455988455988461</c:v>
                </c:pt>
                <c:pt idx="1">
                  <c:v>86.693548387096769</c:v>
                </c:pt>
                <c:pt idx="2">
                  <c:v>86.578171091445427</c:v>
                </c:pt>
                <c:pt idx="3">
                  <c:v>89.889415481832543</c:v>
                </c:pt>
                <c:pt idx="4">
                  <c:v>92.418772563176901</c:v>
                </c:pt>
                <c:pt idx="5">
                  <c:v>92.517006802721085</c:v>
                </c:pt>
                <c:pt idx="6">
                  <c:v>91.626409017713371</c:v>
                </c:pt>
                <c:pt idx="7">
                  <c:v>93.520140105078809</c:v>
                </c:pt>
                <c:pt idx="8">
                  <c:v>93.692022263450838</c:v>
                </c:pt>
              </c:numCache>
            </c:numRef>
          </c:val>
          <c:extLst>
            <c:ext xmlns:c16="http://schemas.microsoft.com/office/drawing/2014/chart" uri="{C3380CC4-5D6E-409C-BE32-E72D297353CC}">
              <c16:uniqueId val="{00000002-AE60-4546-80C1-D23BDD5DB40F}"/>
            </c:ext>
          </c:extLst>
        </c:ser>
        <c:ser>
          <c:idx val="1"/>
          <c:order val="1"/>
          <c:tx>
            <c:strRef>
              <c:f>'PPT表3-2（n=779）カイ二乗'!$J$25</c:f>
              <c:strCache>
                <c:ptCount val="1"/>
                <c:pt idx="0">
                  <c:v>非該当</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'PPT表3-2（n=779）カイ二乗'!$H$26:$H$34</c:f>
              <c:strCache>
                <c:ptCount val="9"/>
                <c:pt idx="0">
                  <c:v>些細な問題や疑問でも相談できる人がいる</c:v>
                </c:pt>
                <c:pt idx="1">
                  <c:v>声かけ・挨拶をする習慣がある</c:v>
                </c:pt>
                <c:pt idx="2">
                  <c:v>同期・同世代の保健師と気軽に会話が出来る</c:v>
                </c:pt>
                <c:pt idx="3">
                  <c:v>勤務時間外に保健師同士で仕事以外の会話が気軽に出来る</c:v>
                </c:pt>
                <c:pt idx="4">
                  <c:v>先輩・上司と仕事以外での相談も出来る</c:v>
                </c:pt>
                <c:pt idx="5">
                  <c:v>新任期職員へ保健師業務の意義・理由について丁寧に説明している</c:v>
                </c:pt>
                <c:pt idx="6">
                  <c:v>業務について今後の見通しや段取りについて説明・共有している</c:v>
                </c:pt>
                <c:pt idx="7">
                  <c:v>業務で出した成果についてお互い評価・承認する習慣がある</c:v>
                </c:pt>
                <c:pt idx="8">
                  <c:v>保健師能力が高まることに対する評価・承認する習慣がある</c:v>
                </c:pt>
              </c:strCache>
            </c:strRef>
          </c:cat>
          <c:val>
            <c:numRef>
              <c:f>'PPT表3-2（n=779）カイ二乗'!$J$26:$J$34</c:f>
              <c:numCache>
                <c:formatCode>0.0_ </c:formatCode>
                <c:ptCount val="9"/>
                <c:pt idx="0">
                  <c:v>54.651162790697676</c:v>
                </c:pt>
                <c:pt idx="1">
                  <c:v>42.857142857142854</c:v>
                </c:pt>
                <c:pt idx="2">
                  <c:v>72.277227722772281</c:v>
                </c:pt>
                <c:pt idx="3">
                  <c:v>62.328767123287669</c:v>
                </c:pt>
                <c:pt idx="4">
                  <c:v>65.777777777777771</c:v>
                </c:pt>
                <c:pt idx="5">
                  <c:v>60.732984293193716</c:v>
                </c:pt>
                <c:pt idx="6">
                  <c:v>57.594936708860757</c:v>
                </c:pt>
                <c:pt idx="7">
                  <c:v>60.57692307692308</c:v>
                </c:pt>
                <c:pt idx="8">
                  <c:v>64.583333333333329</c:v>
                </c:pt>
              </c:numCache>
            </c:numRef>
          </c:val>
          <c:extLst>
            <c:ext xmlns:c16="http://schemas.microsoft.com/office/drawing/2014/chart" uri="{C3380CC4-5D6E-409C-BE32-E72D297353CC}">
              <c16:uniqueId val="{00000003-AE60-4546-80C1-D23BDD5DB40F}"/>
            </c:ext>
          </c:extLst>
        </c:ser>
        <c:dLbls>
          <c:showLegendKey val="0"/>
          <c:showVal val="1"/>
          <c:showCatName val="0"/>
          <c:showSerName val="0"/>
          <c:showPercent val="0"/>
          <c:showBubbleSize val="0"/>
        </c:dLbls>
        <c:gapWidth val="75"/>
        <c:axId val="563828280"/>
        <c:axId val="563834512"/>
      </c:barChart>
      <c:catAx>
        <c:axId val="563828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ea"/>
                <a:ea typeface="+mn-ea"/>
                <a:cs typeface="+mn-cs"/>
              </a:defRPr>
            </a:pPr>
            <a:endParaRPr lang="ja-JP"/>
          </a:p>
        </c:txPr>
        <c:crossAx val="563834512"/>
        <c:crosses val="autoZero"/>
        <c:auto val="1"/>
        <c:lblAlgn val="ctr"/>
        <c:lblOffset val="100"/>
        <c:noMultiLvlLbl val="0"/>
      </c:catAx>
      <c:valAx>
        <c:axId val="563834512"/>
        <c:scaling>
          <c:orientation val="minMax"/>
          <c:max val="95"/>
          <c:min val="30"/>
        </c:scaling>
        <c:delete val="0"/>
        <c:axPos val="t"/>
        <c:numFmt formatCode="0.0_ " sourceLinked="1"/>
        <c:majorTickMark val="none"/>
        <c:minorTickMark val="none"/>
        <c:tickLblPos val="nextTo"/>
        <c:spPr>
          <a:noFill/>
          <a:ln>
            <a:noFill/>
          </a:ln>
          <a:effectLst/>
        </c:spPr>
        <c:txPr>
          <a:bodyPr rot="-60000" spcFirstLastPara="1" vertOverflow="ellipsis" wrap="square" anchor="b" anchorCtr="0"/>
          <a:lstStyle/>
          <a:p>
            <a:pPr>
              <a:defRPr sz="1050" b="0" i="0" u="none" strike="noStrike" kern="1200" baseline="0">
                <a:solidFill>
                  <a:schemeClr val="tx1">
                    <a:lumMod val="65000"/>
                    <a:lumOff val="35000"/>
                  </a:schemeClr>
                </a:solidFill>
                <a:latin typeface="+mn-ea"/>
                <a:ea typeface="+mn-ea"/>
                <a:cs typeface="+mn-cs"/>
              </a:defRPr>
            </a:pPr>
            <a:endParaRPr lang="ja-JP"/>
          </a:p>
        </c:txPr>
        <c:crossAx val="563828280"/>
        <c:crosses val="autoZero"/>
        <c:crossBetween val="between"/>
      </c:valAx>
      <c:spPr>
        <a:noFill/>
        <a:ln>
          <a:noFill/>
        </a:ln>
        <a:effectLst/>
      </c:spPr>
    </c:plotArea>
    <c:legend>
      <c:legendPos val="r"/>
      <c:layout>
        <c:manualLayout>
          <c:xMode val="edge"/>
          <c:yMode val="edge"/>
          <c:x val="0.92496921326173753"/>
          <c:y val="0.12853803870195538"/>
          <c:w val="7.2092137490164201E-2"/>
          <c:h val="0.1712293317437242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chart>
  <c:spPr>
    <a:noFill/>
    <a:ln>
      <a:noFill/>
    </a:ln>
    <a:effectLst/>
  </c:spPr>
  <c:txPr>
    <a:bodyPr/>
    <a:lstStyle/>
    <a:p>
      <a:pPr>
        <a:defRPr sz="1050">
          <a:latin typeface="+mn-ea"/>
          <a:ea typeface="+mn-ea"/>
        </a:defRPr>
      </a:pPr>
      <a:endParaRPr lang="ja-JP"/>
    </a:p>
  </c:txPr>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11318267723707"/>
          <c:y val="9.7177365541171762E-2"/>
          <c:w val="0.43168397750742499"/>
          <c:h val="0.868366944894013"/>
        </c:manualLayout>
      </c:layout>
      <c:barChart>
        <c:barDir val="bar"/>
        <c:grouping val="clustered"/>
        <c:varyColors val="0"/>
        <c:ser>
          <c:idx val="0"/>
          <c:order val="0"/>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CF11-436C-82DD-AE862083FEC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CF11-436C-82DD-AE862083FEC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4-CF11-436C-82DD-AE862083FEC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5-CF11-436C-82DD-AE862083FE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多変量解析グラフ!$A$21:$A$32</c:f>
              <c:strCache>
                <c:ptCount val="12"/>
                <c:pt idx="0">
                  <c:v>業務で出した成果をお互い評価・承認する習慣がある</c:v>
                </c:pt>
                <c:pt idx="1">
                  <c:v>先輩・上司と仕事以外での相談もできる</c:v>
                </c:pt>
                <c:pt idx="2">
                  <c:v>保健師業務の意義・理由を丁寧に説明している</c:v>
                </c:pt>
                <c:pt idx="3">
                  <c:v>業務遂行上の必要な研修が受講しやすい</c:v>
                </c:pt>
                <c:pt idx="4">
                  <c:v>経験学習を意識した人材育成を実施している（統括）</c:v>
                </c:pt>
                <c:pt idx="5">
                  <c:v>保健師のプリセプターを配置している（人事）</c:v>
                </c:pt>
                <c:pt idx="6">
                  <c:v>勤務時間外に保健師同士で仕事以外の会話が気軽にできる</c:v>
                </c:pt>
                <c:pt idx="7">
                  <c:v>自身のキャリアラダーに沿った必要な研修を受講できている</c:v>
                </c:pt>
                <c:pt idx="8">
                  <c:v>些細な問題や疑問でも相談できる人がいる</c:v>
                </c:pt>
                <c:pt idx="9">
                  <c:v>自治体としてのキャリアラダーを作成し活用している</c:v>
                </c:pt>
                <c:pt idx="10">
                  <c:v>キャリア形成における最初に配置する部署の考え（人事）</c:v>
                </c:pt>
                <c:pt idx="11">
                  <c:v>年齢</c:v>
                </c:pt>
              </c:strCache>
            </c:strRef>
          </c:cat>
          <c:val>
            <c:numRef>
              <c:f>多変量解析グラフ!$B$21:$B$32</c:f>
              <c:numCache>
                <c:formatCode>0.00</c:formatCode>
                <c:ptCount val="12"/>
                <c:pt idx="0">
                  <c:v>3.0285948566548058</c:v>
                </c:pt>
                <c:pt idx="1">
                  <c:v>2.6526940578730573</c:v>
                </c:pt>
                <c:pt idx="2">
                  <c:v>2.2499357663026407</c:v>
                </c:pt>
                <c:pt idx="3">
                  <c:v>1.9899544609711242</c:v>
                </c:pt>
                <c:pt idx="4">
                  <c:v>1.5721953568388087</c:v>
                </c:pt>
                <c:pt idx="5">
                  <c:v>1.5264413451987202</c:v>
                </c:pt>
                <c:pt idx="6">
                  <c:v>1.5254894747579726</c:v>
                </c:pt>
                <c:pt idx="7">
                  <c:v>1.5046746385820273</c:v>
                </c:pt>
                <c:pt idx="8">
                  <c:v>1.4698709799590066</c:v>
                </c:pt>
                <c:pt idx="9">
                  <c:v>1.2065860660557559</c:v>
                </c:pt>
                <c:pt idx="10">
                  <c:v>1.0518024711011513</c:v>
                </c:pt>
                <c:pt idx="11">
                  <c:v>0.99513064699370068</c:v>
                </c:pt>
              </c:numCache>
            </c:numRef>
          </c:val>
          <c:extLst>
            <c:ext xmlns:c16="http://schemas.microsoft.com/office/drawing/2014/chart" uri="{C3380CC4-5D6E-409C-BE32-E72D297353CC}">
              <c16:uniqueId val="{00000000-CF11-436C-82DD-AE862083FECD}"/>
            </c:ext>
          </c:extLst>
        </c:ser>
        <c:dLbls>
          <c:showLegendKey val="0"/>
          <c:showVal val="0"/>
          <c:showCatName val="0"/>
          <c:showSerName val="0"/>
          <c:showPercent val="0"/>
          <c:showBubbleSize val="0"/>
        </c:dLbls>
        <c:gapWidth val="182"/>
        <c:axId val="153810959"/>
        <c:axId val="153811375"/>
      </c:barChart>
      <c:catAx>
        <c:axId val="15381095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3811375"/>
        <c:crosses val="autoZero"/>
        <c:auto val="1"/>
        <c:lblAlgn val="ctr"/>
        <c:lblOffset val="100"/>
        <c:tickLblSkip val="1"/>
        <c:noMultiLvlLbl val="0"/>
      </c:catAx>
      <c:valAx>
        <c:axId val="153811375"/>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3810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BC277-BF91-48DB-AB2E-03591C2A38EC}"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kumimoji="1" lang="ja-JP" altLang="en-US"/>
        </a:p>
      </dgm:t>
    </dgm:pt>
    <dgm:pt modelId="{F12E48F8-B269-4CE3-B43A-26DED55EFC7C}">
      <dgm:prSet phldrT="[テキスト]" custT="1"/>
      <dgm:spPr/>
      <dgm:t>
        <a:bodyPr/>
        <a:lstStyle/>
        <a:p>
          <a:r>
            <a:rPr kumimoji="1" lang="ja-JP" altLang="en-US" sz="1800" b="1" dirty="0">
              <a:latin typeface="BIZ UDPゴシック" panose="020B0400000000000000" pitchFamily="50" charset="-128"/>
              <a:ea typeface="BIZ UDPゴシック" panose="020B0400000000000000" pitchFamily="50" charset="-128"/>
            </a:rPr>
            <a:t>専門職要件の充足</a:t>
          </a:r>
        </a:p>
      </dgm:t>
    </dgm:pt>
    <dgm:pt modelId="{BBD6E51C-F0F1-4856-84D0-72F38C31935E}" type="parTrans" cxnId="{A9B62116-6E64-4D0B-A0DE-F4A5DFF606D7}">
      <dgm:prSet/>
      <dgm:spPr/>
      <dgm:t>
        <a:bodyPr/>
        <a:lstStyle/>
        <a:p>
          <a:endParaRPr kumimoji="1" lang="ja-JP" altLang="en-US">
            <a:latin typeface="Meiryo UI" panose="020B0604030504040204" pitchFamily="50" charset="-128"/>
            <a:ea typeface="Meiryo UI" panose="020B0604030504040204" pitchFamily="50" charset="-128"/>
          </a:endParaRPr>
        </a:p>
      </dgm:t>
    </dgm:pt>
    <dgm:pt modelId="{64B20523-6E1D-4A8B-ACDB-8FCB7886A2CF}" type="sibTrans" cxnId="{A9B62116-6E64-4D0B-A0DE-F4A5DFF606D7}">
      <dgm:prSet/>
      <dgm:spPr/>
      <dgm:t>
        <a:bodyPr/>
        <a:lstStyle/>
        <a:p>
          <a:endParaRPr kumimoji="1" lang="ja-JP" altLang="en-US">
            <a:latin typeface="Meiryo UI" panose="020B0604030504040204" pitchFamily="50" charset="-128"/>
            <a:ea typeface="Meiryo UI" panose="020B0604030504040204" pitchFamily="50" charset="-128"/>
          </a:endParaRPr>
        </a:p>
      </dgm:t>
    </dgm:pt>
    <dgm:pt modelId="{A474500B-6458-4E0B-B31C-E51A26CC271C}">
      <dgm:prSet phldrT="[テキスト]" custT="1"/>
      <dgm:spPr/>
      <dgm:t>
        <a:bodyPr/>
        <a:lstStyle/>
        <a:p>
          <a:r>
            <a:rPr kumimoji="1" lang="ja-JP" altLang="en-US" sz="1600" b="0" dirty="0">
              <a:latin typeface="Meiryo UI" panose="020B0604030504040204" pitchFamily="50" charset="-128"/>
              <a:ea typeface="Meiryo UI" panose="020B0604030504040204" pitchFamily="50" charset="-128"/>
            </a:rPr>
            <a:t>定義・</a:t>
          </a:r>
          <a:r>
            <a:rPr kumimoji="1" lang="ja-JP" altLang="en-US" sz="1600" b="0" dirty="0">
              <a:latin typeface="BIZ UDPゴシック" panose="020B0400000000000000" pitchFamily="50" charset="-128"/>
              <a:ea typeface="BIZ UDPゴシック" panose="020B0400000000000000" pitchFamily="50" charset="-128"/>
            </a:rPr>
            <a:t>倫理綱領・コアコンピテンー合意</a:t>
          </a:r>
        </a:p>
      </dgm:t>
    </dgm:pt>
    <dgm:pt modelId="{B81854BC-01BD-48F6-95A3-DF40AAF45EA3}" type="parTrans" cxnId="{392B793E-8593-437E-B306-C4EE8F04E880}">
      <dgm:prSet/>
      <dgm:spPr/>
      <dgm:t>
        <a:bodyPr/>
        <a:lstStyle/>
        <a:p>
          <a:endParaRPr kumimoji="1" lang="ja-JP" altLang="en-US">
            <a:latin typeface="Meiryo UI" panose="020B0604030504040204" pitchFamily="50" charset="-128"/>
            <a:ea typeface="Meiryo UI" panose="020B0604030504040204" pitchFamily="50" charset="-128"/>
          </a:endParaRPr>
        </a:p>
      </dgm:t>
    </dgm:pt>
    <dgm:pt modelId="{6D6B4E33-D304-4481-8ED5-EDBC102DBB59}" type="sibTrans" cxnId="{392B793E-8593-437E-B306-C4EE8F04E880}">
      <dgm:prSet/>
      <dgm:spPr/>
      <dgm:t>
        <a:bodyPr/>
        <a:lstStyle/>
        <a:p>
          <a:endParaRPr kumimoji="1" lang="ja-JP" altLang="en-US">
            <a:latin typeface="Meiryo UI" panose="020B0604030504040204" pitchFamily="50" charset="-128"/>
            <a:ea typeface="Meiryo UI" panose="020B0604030504040204" pitchFamily="50" charset="-128"/>
          </a:endParaRPr>
        </a:p>
      </dgm:t>
    </dgm:pt>
    <dgm:pt modelId="{216C04B0-F159-4088-ADC7-CA515A39E5D4}">
      <dgm:prSet phldrT="[テキスト]" custT="1"/>
      <dgm:spPr/>
      <dgm:t>
        <a:bodyPr/>
        <a:lstStyle/>
        <a:p>
          <a:r>
            <a:rPr kumimoji="1" lang="ja-JP" altLang="en-US" sz="1600" dirty="0">
              <a:latin typeface="BIZ UDPゴシック" panose="020B0400000000000000" pitchFamily="50" charset="-128"/>
              <a:ea typeface="BIZ UDPゴシック" panose="020B0400000000000000" pitchFamily="50" charset="-128"/>
            </a:rPr>
            <a:t>モデルコアカリキュラム・指定規則等にスタンダードとして適用</a:t>
          </a:r>
        </a:p>
      </dgm:t>
    </dgm:pt>
    <dgm:pt modelId="{DB6A89CE-05A1-41A1-8829-CCEAFDA677BD}" type="parTrans" cxnId="{A1997125-6FBE-4CBA-90F4-7C792CBEDD0D}">
      <dgm:prSet/>
      <dgm:spPr/>
      <dgm:t>
        <a:bodyPr/>
        <a:lstStyle/>
        <a:p>
          <a:endParaRPr kumimoji="1" lang="ja-JP" altLang="en-US">
            <a:latin typeface="Meiryo UI" panose="020B0604030504040204" pitchFamily="50" charset="-128"/>
            <a:ea typeface="Meiryo UI" panose="020B0604030504040204" pitchFamily="50" charset="-128"/>
          </a:endParaRPr>
        </a:p>
      </dgm:t>
    </dgm:pt>
    <dgm:pt modelId="{2EBADAF4-A542-435B-92B7-5B5F9CE21036}" type="sibTrans" cxnId="{A1997125-6FBE-4CBA-90F4-7C792CBEDD0D}">
      <dgm:prSet/>
      <dgm:spPr/>
      <dgm:t>
        <a:bodyPr/>
        <a:lstStyle/>
        <a:p>
          <a:endParaRPr kumimoji="1" lang="ja-JP" altLang="en-US">
            <a:latin typeface="Meiryo UI" panose="020B0604030504040204" pitchFamily="50" charset="-128"/>
            <a:ea typeface="Meiryo UI" panose="020B0604030504040204" pitchFamily="50" charset="-128"/>
          </a:endParaRPr>
        </a:p>
      </dgm:t>
    </dgm:pt>
    <dgm:pt modelId="{FC8EFAE9-4D9F-4C7D-A8BF-AADBBBCB697C}">
      <dgm:prSet phldrT="[テキスト]" custT="1"/>
      <dgm:spPr/>
      <dgm:t>
        <a:bodyPr/>
        <a:lstStyle/>
        <a:p>
          <a:r>
            <a:rPr kumimoji="1" lang="ja-JP" altLang="en-US" sz="1800" b="1" dirty="0">
              <a:latin typeface="BIZ UDPゴシック" panose="020B0400000000000000" pitchFamily="50" charset="-128"/>
              <a:ea typeface="BIZ UDPゴシック" panose="020B0400000000000000" pitchFamily="50" charset="-128"/>
            </a:rPr>
            <a:t>持続的な　　質保証基盤</a:t>
          </a:r>
        </a:p>
      </dgm:t>
    </dgm:pt>
    <dgm:pt modelId="{B273B1D4-1566-4B0D-8892-FF408001CF8F}" type="parTrans" cxnId="{DDBB0C63-C376-463B-8783-53A729D3B995}">
      <dgm:prSet/>
      <dgm:spPr/>
      <dgm:t>
        <a:bodyPr/>
        <a:lstStyle/>
        <a:p>
          <a:endParaRPr kumimoji="1" lang="ja-JP" altLang="en-US">
            <a:latin typeface="Meiryo UI" panose="020B0604030504040204" pitchFamily="50" charset="-128"/>
            <a:ea typeface="Meiryo UI" panose="020B0604030504040204" pitchFamily="50" charset="-128"/>
          </a:endParaRPr>
        </a:p>
      </dgm:t>
    </dgm:pt>
    <dgm:pt modelId="{0D4F3217-E97F-4BEC-86D7-89E37849A35E}" type="sibTrans" cxnId="{DDBB0C63-C376-463B-8783-53A729D3B995}">
      <dgm:prSet/>
      <dgm:spPr/>
      <dgm:t>
        <a:bodyPr/>
        <a:lstStyle/>
        <a:p>
          <a:endParaRPr kumimoji="1" lang="ja-JP" altLang="en-US">
            <a:latin typeface="Meiryo UI" panose="020B0604030504040204" pitchFamily="50" charset="-128"/>
            <a:ea typeface="Meiryo UI" panose="020B0604030504040204" pitchFamily="50" charset="-128"/>
          </a:endParaRPr>
        </a:p>
      </dgm:t>
    </dgm:pt>
    <dgm:pt modelId="{64F3A414-704E-47FA-A332-98354F9D1247}">
      <dgm:prSet phldrT="[テキスト]" custT="1"/>
      <dgm:spPr/>
      <dgm:t>
        <a:bodyPr/>
        <a:lstStyle/>
        <a:p>
          <a:pPr>
            <a:lnSpc>
              <a:spcPts val="1600"/>
            </a:lnSpc>
            <a:spcAft>
              <a:spcPts val="0"/>
            </a:spcAft>
          </a:pPr>
          <a:r>
            <a:rPr kumimoji="1" lang="ja-JP" altLang="en-US" sz="1600" dirty="0">
              <a:latin typeface="BIZ UDPゴシック" panose="020B0400000000000000" pitchFamily="50" charset="-128"/>
              <a:ea typeface="BIZ UDPゴシック" panose="020B0400000000000000" pitchFamily="50" charset="-128"/>
            </a:rPr>
            <a:t>保健師の実践・教育・研究の質保証</a:t>
          </a:r>
        </a:p>
      </dgm:t>
    </dgm:pt>
    <dgm:pt modelId="{8EEB89AD-874C-4C35-8A69-A663F015FF74}" type="parTrans" cxnId="{62F08ED1-B986-4B8D-A2BA-ADADE0C69516}">
      <dgm:prSet/>
      <dgm:spPr/>
      <dgm:t>
        <a:bodyPr/>
        <a:lstStyle/>
        <a:p>
          <a:endParaRPr kumimoji="1" lang="ja-JP" altLang="en-US">
            <a:latin typeface="Meiryo UI" panose="020B0604030504040204" pitchFamily="50" charset="-128"/>
            <a:ea typeface="Meiryo UI" panose="020B0604030504040204" pitchFamily="50" charset="-128"/>
          </a:endParaRPr>
        </a:p>
      </dgm:t>
    </dgm:pt>
    <dgm:pt modelId="{5F707E6F-97C5-4573-AA09-ECE3A05B7518}" type="sibTrans" cxnId="{62F08ED1-B986-4B8D-A2BA-ADADE0C69516}">
      <dgm:prSet/>
      <dgm:spPr/>
      <dgm:t>
        <a:bodyPr/>
        <a:lstStyle/>
        <a:p>
          <a:endParaRPr kumimoji="1" lang="ja-JP" altLang="en-US">
            <a:latin typeface="Meiryo UI" panose="020B0604030504040204" pitchFamily="50" charset="-128"/>
            <a:ea typeface="Meiryo UI" panose="020B0604030504040204" pitchFamily="50" charset="-128"/>
          </a:endParaRPr>
        </a:p>
      </dgm:t>
    </dgm:pt>
    <dgm:pt modelId="{E632657F-9A2C-4629-90E4-12D8800610EC}">
      <dgm:prSet phldrT="[テキスト]" custT="1"/>
      <dgm:spPr/>
      <dgm:t>
        <a:bodyPr/>
        <a:lstStyle/>
        <a:p>
          <a:r>
            <a:rPr kumimoji="1" lang="ja-JP" altLang="en-US" sz="1800" b="1" dirty="0">
              <a:latin typeface="BIZ UDPゴシック" panose="020B0400000000000000" pitchFamily="50" charset="-128"/>
              <a:ea typeface="BIZ UDPゴシック" panose="020B0400000000000000" pitchFamily="50" charset="-128"/>
            </a:rPr>
            <a:t>関連団体の　　合意基盤</a:t>
          </a:r>
        </a:p>
      </dgm:t>
    </dgm:pt>
    <dgm:pt modelId="{CC52DD6C-C0A5-454D-B02F-3A83EB963E9E}" type="parTrans" cxnId="{9B7045EB-B9BD-47AC-98F2-97C35316C66B}">
      <dgm:prSet/>
      <dgm:spPr/>
      <dgm:t>
        <a:bodyPr/>
        <a:lstStyle/>
        <a:p>
          <a:endParaRPr kumimoji="1" lang="ja-JP" altLang="en-US">
            <a:latin typeface="Meiryo UI" panose="020B0604030504040204" pitchFamily="50" charset="-128"/>
            <a:ea typeface="Meiryo UI" panose="020B0604030504040204" pitchFamily="50" charset="-128"/>
          </a:endParaRPr>
        </a:p>
      </dgm:t>
    </dgm:pt>
    <dgm:pt modelId="{27F6FEF0-96C4-4D6D-83A2-5038C3EABB83}" type="sibTrans" cxnId="{9B7045EB-B9BD-47AC-98F2-97C35316C66B}">
      <dgm:prSet/>
      <dgm:spPr/>
      <dgm:t>
        <a:bodyPr/>
        <a:lstStyle/>
        <a:p>
          <a:endParaRPr kumimoji="1" lang="ja-JP" altLang="en-US">
            <a:latin typeface="Meiryo UI" panose="020B0604030504040204" pitchFamily="50" charset="-128"/>
            <a:ea typeface="Meiryo UI" panose="020B0604030504040204" pitchFamily="50" charset="-128"/>
          </a:endParaRPr>
        </a:p>
      </dgm:t>
    </dgm:pt>
    <dgm:pt modelId="{49FE9B17-9F47-4B23-88B4-02E2CBCE8AD8}">
      <dgm:prSet phldrT="[テキスト]" custT="1"/>
      <dgm:spPr/>
      <dgm:t>
        <a:bodyPr/>
        <a:lstStyle/>
        <a:p>
          <a:r>
            <a:rPr kumimoji="1" lang="ja-JP" altLang="en-US" sz="1600" dirty="0">
              <a:latin typeface="BIZ UDPゴシック" panose="020B0400000000000000" pitchFamily="50" charset="-128"/>
              <a:ea typeface="BIZ UDPゴシック" panose="020B0400000000000000" pitchFamily="50" charset="-128"/>
            </a:rPr>
            <a:t>実践・教育・研究　　団体のプロジェクト</a:t>
          </a:r>
        </a:p>
      </dgm:t>
    </dgm:pt>
    <dgm:pt modelId="{A0F09C21-FD25-4C38-8048-BF589D8B6AD1}" type="parTrans" cxnId="{18A54499-3F09-4C00-8772-AC9E77F803D5}">
      <dgm:prSet/>
      <dgm:spPr/>
      <dgm:t>
        <a:bodyPr/>
        <a:lstStyle/>
        <a:p>
          <a:endParaRPr kumimoji="1" lang="ja-JP" altLang="en-US">
            <a:latin typeface="Meiryo UI" panose="020B0604030504040204" pitchFamily="50" charset="-128"/>
            <a:ea typeface="Meiryo UI" panose="020B0604030504040204" pitchFamily="50" charset="-128"/>
          </a:endParaRPr>
        </a:p>
      </dgm:t>
    </dgm:pt>
    <dgm:pt modelId="{19E91783-35C9-45D6-A688-AD08F6D9971F}" type="sibTrans" cxnId="{18A54499-3F09-4C00-8772-AC9E77F803D5}">
      <dgm:prSet/>
      <dgm:spPr/>
      <dgm:t>
        <a:bodyPr/>
        <a:lstStyle/>
        <a:p>
          <a:endParaRPr kumimoji="1" lang="ja-JP" altLang="en-US">
            <a:latin typeface="Meiryo UI" panose="020B0604030504040204" pitchFamily="50" charset="-128"/>
            <a:ea typeface="Meiryo UI" panose="020B0604030504040204" pitchFamily="50" charset="-128"/>
          </a:endParaRPr>
        </a:p>
      </dgm:t>
    </dgm:pt>
    <dgm:pt modelId="{5217FDF4-62F6-42ED-AA53-20726A472B0E}">
      <dgm:prSet phldrT="[テキスト]" custT="1"/>
      <dgm:spPr/>
      <dgm:t>
        <a:bodyPr/>
        <a:lstStyle/>
        <a:p>
          <a:r>
            <a:rPr kumimoji="1" lang="ja-JP" altLang="en-US" sz="1600" dirty="0">
              <a:latin typeface="BIZ UDPゴシック" panose="020B0400000000000000" pitchFamily="50" charset="-128"/>
              <a:ea typeface="BIZ UDPゴシック" panose="020B0400000000000000" pitchFamily="50" charset="-128"/>
            </a:rPr>
            <a:t>合同委員会として合意 　体制を継続</a:t>
          </a:r>
        </a:p>
      </dgm:t>
    </dgm:pt>
    <dgm:pt modelId="{63654071-3759-4F14-B84E-4A53ABC32AFC}" type="parTrans" cxnId="{7688E7EB-E21C-46FC-87CD-D4C1E846D15C}">
      <dgm:prSet/>
      <dgm:spPr/>
      <dgm:t>
        <a:bodyPr/>
        <a:lstStyle/>
        <a:p>
          <a:endParaRPr kumimoji="1" lang="ja-JP" altLang="en-US">
            <a:latin typeface="Meiryo UI" panose="020B0604030504040204" pitchFamily="50" charset="-128"/>
            <a:ea typeface="Meiryo UI" panose="020B0604030504040204" pitchFamily="50" charset="-128"/>
          </a:endParaRPr>
        </a:p>
      </dgm:t>
    </dgm:pt>
    <dgm:pt modelId="{4E708EEA-77B7-4E3B-B326-FFE22898075B}" type="sibTrans" cxnId="{7688E7EB-E21C-46FC-87CD-D4C1E846D15C}">
      <dgm:prSet/>
      <dgm:spPr/>
      <dgm:t>
        <a:bodyPr/>
        <a:lstStyle/>
        <a:p>
          <a:endParaRPr kumimoji="1" lang="ja-JP" altLang="en-US">
            <a:latin typeface="Meiryo UI" panose="020B0604030504040204" pitchFamily="50" charset="-128"/>
            <a:ea typeface="Meiryo UI" panose="020B0604030504040204" pitchFamily="50" charset="-128"/>
          </a:endParaRPr>
        </a:p>
      </dgm:t>
    </dgm:pt>
    <dgm:pt modelId="{31234814-CA20-4FE0-9025-4831E9D00340}">
      <dgm:prSet custT="1"/>
      <dgm:spPr/>
      <dgm:t>
        <a:bodyPr/>
        <a:lstStyle/>
        <a:p>
          <a:r>
            <a:rPr kumimoji="1" lang="ja-JP" altLang="en-US" sz="1600" dirty="0">
              <a:latin typeface="BIZ UDPゴシック" panose="020B0400000000000000" pitchFamily="50" charset="-128"/>
              <a:ea typeface="BIZ UDPゴシック" panose="020B0400000000000000" pitchFamily="50" charset="-128"/>
            </a:rPr>
            <a:t>保健師質保証機構設立</a:t>
          </a:r>
        </a:p>
      </dgm:t>
    </dgm:pt>
    <dgm:pt modelId="{1B0B09A6-2C8D-4B8D-84AA-6BF4762CA6A6}" type="parTrans" cxnId="{BCFFF0E9-1134-4DEF-A663-D9790FD49B4C}">
      <dgm:prSet/>
      <dgm:spPr/>
      <dgm:t>
        <a:bodyPr/>
        <a:lstStyle/>
        <a:p>
          <a:endParaRPr kumimoji="1" lang="ja-JP" altLang="en-US">
            <a:latin typeface="Meiryo UI" panose="020B0604030504040204" pitchFamily="50" charset="-128"/>
            <a:ea typeface="Meiryo UI" panose="020B0604030504040204" pitchFamily="50" charset="-128"/>
          </a:endParaRPr>
        </a:p>
      </dgm:t>
    </dgm:pt>
    <dgm:pt modelId="{539FA3D3-4F30-4121-B984-E6E76BC7729F}" type="sibTrans" cxnId="{BCFFF0E9-1134-4DEF-A663-D9790FD49B4C}">
      <dgm:prSet/>
      <dgm:spPr/>
      <dgm:t>
        <a:bodyPr/>
        <a:lstStyle/>
        <a:p>
          <a:endParaRPr kumimoji="1" lang="ja-JP" altLang="en-US">
            <a:latin typeface="Meiryo UI" panose="020B0604030504040204" pitchFamily="50" charset="-128"/>
            <a:ea typeface="Meiryo UI" panose="020B0604030504040204" pitchFamily="50" charset="-128"/>
          </a:endParaRPr>
        </a:p>
      </dgm:t>
    </dgm:pt>
    <dgm:pt modelId="{C8468D4E-BF01-4046-95FF-A14E19356328}" type="pres">
      <dgm:prSet presAssocID="{DBCBC277-BF91-48DB-AB2E-03591C2A38EC}" presName="Name0" presStyleCnt="0">
        <dgm:presLayoutVars>
          <dgm:chPref val="3"/>
          <dgm:dir/>
          <dgm:animLvl val="lvl"/>
          <dgm:resizeHandles/>
        </dgm:presLayoutVars>
      </dgm:prSet>
      <dgm:spPr/>
    </dgm:pt>
    <dgm:pt modelId="{E652198F-8D37-4AE7-AFBC-B06F2C07D4C5}" type="pres">
      <dgm:prSet presAssocID="{F12E48F8-B269-4CE3-B43A-26DED55EFC7C}" presName="horFlow" presStyleCnt="0"/>
      <dgm:spPr/>
    </dgm:pt>
    <dgm:pt modelId="{352D9429-2BE8-45CD-9A18-9E87EBBAAB28}" type="pres">
      <dgm:prSet presAssocID="{F12E48F8-B269-4CE3-B43A-26DED55EFC7C}" presName="bigChev" presStyleLbl="node1" presStyleIdx="0" presStyleCnt="3" custScaleY="105126"/>
      <dgm:spPr/>
    </dgm:pt>
    <dgm:pt modelId="{9A921B71-D4BE-4CDD-A676-06E705C94ABE}" type="pres">
      <dgm:prSet presAssocID="{B81854BC-01BD-48F6-95A3-DF40AAF45EA3}" presName="parTrans" presStyleCnt="0"/>
      <dgm:spPr/>
    </dgm:pt>
    <dgm:pt modelId="{6BE3A03D-F5BA-48C2-B507-F6CAC42ECCC1}" type="pres">
      <dgm:prSet presAssocID="{A474500B-6458-4E0B-B31C-E51A26CC271C}" presName="node" presStyleLbl="alignAccFollowNode1" presStyleIdx="0" presStyleCnt="6" custScaleX="151913" custScaleY="124099" custLinFactNeighborY="4525">
        <dgm:presLayoutVars>
          <dgm:bulletEnabled val="1"/>
        </dgm:presLayoutVars>
      </dgm:prSet>
      <dgm:spPr/>
    </dgm:pt>
    <dgm:pt modelId="{7A519273-614B-4DDF-98BD-6DFDBE6D127A}" type="pres">
      <dgm:prSet presAssocID="{6D6B4E33-D304-4481-8ED5-EDBC102DBB59}" presName="sibTrans" presStyleCnt="0"/>
      <dgm:spPr/>
    </dgm:pt>
    <dgm:pt modelId="{FF02EB11-7C75-4F9E-A61B-A920BE7CB5CA}" type="pres">
      <dgm:prSet presAssocID="{216C04B0-F159-4088-ADC7-CA515A39E5D4}" presName="node" presStyleLbl="alignAccFollowNode1" presStyleIdx="1" presStyleCnt="6" custScaleX="173879" custScaleY="122831">
        <dgm:presLayoutVars>
          <dgm:bulletEnabled val="1"/>
        </dgm:presLayoutVars>
      </dgm:prSet>
      <dgm:spPr/>
    </dgm:pt>
    <dgm:pt modelId="{F506FBEA-CACA-4F71-AB79-5B2182424FBE}" type="pres">
      <dgm:prSet presAssocID="{F12E48F8-B269-4CE3-B43A-26DED55EFC7C}" presName="vSp" presStyleCnt="0"/>
      <dgm:spPr/>
    </dgm:pt>
    <dgm:pt modelId="{E3341E37-2DC1-47C0-878B-1275A8A6C739}" type="pres">
      <dgm:prSet presAssocID="{FC8EFAE9-4D9F-4C7D-A8BF-AADBBBCB697C}" presName="horFlow" presStyleCnt="0"/>
      <dgm:spPr/>
    </dgm:pt>
    <dgm:pt modelId="{C8BA2C9C-AE3E-495F-8000-D33CFE033C49}" type="pres">
      <dgm:prSet presAssocID="{FC8EFAE9-4D9F-4C7D-A8BF-AADBBBCB697C}" presName="bigChev" presStyleLbl="node1" presStyleIdx="1" presStyleCnt="3" custLinFactNeighborX="2510" custLinFactNeighborY="2973"/>
      <dgm:spPr/>
    </dgm:pt>
    <dgm:pt modelId="{A406BF4E-89DC-4930-9FB7-DCA3BBA9FE4B}" type="pres">
      <dgm:prSet presAssocID="{8EEB89AD-874C-4C35-8A69-A663F015FF74}" presName="parTrans" presStyleCnt="0"/>
      <dgm:spPr/>
    </dgm:pt>
    <dgm:pt modelId="{226DD96B-7394-4D28-AB34-ED2BAE32ABA6}" type="pres">
      <dgm:prSet presAssocID="{64F3A414-704E-47FA-A332-98354F9D1247}" presName="node" presStyleLbl="alignAccFollowNode1" presStyleIdx="2" presStyleCnt="6" custScaleX="155431" custScaleY="125020">
        <dgm:presLayoutVars>
          <dgm:bulletEnabled val="1"/>
        </dgm:presLayoutVars>
      </dgm:prSet>
      <dgm:spPr/>
    </dgm:pt>
    <dgm:pt modelId="{26CA6EAD-782E-4137-BC0D-474114A2797F}" type="pres">
      <dgm:prSet presAssocID="{5F707E6F-97C5-4573-AA09-ECE3A05B7518}" presName="sibTrans" presStyleCnt="0"/>
      <dgm:spPr/>
    </dgm:pt>
    <dgm:pt modelId="{387DD75E-335D-4F42-8895-5A6698FD5287}" type="pres">
      <dgm:prSet presAssocID="{31234814-CA20-4FE0-9025-4831E9D00340}" presName="node" presStyleLbl="alignAccFollowNode1" presStyleIdx="3" presStyleCnt="6" custScaleX="172473" custScaleY="119091">
        <dgm:presLayoutVars>
          <dgm:bulletEnabled val="1"/>
        </dgm:presLayoutVars>
      </dgm:prSet>
      <dgm:spPr/>
    </dgm:pt>
    <dgm:pt modelId="{34BF2977-D2EB-4083-B6EB-2A5ACDA7255F}" type="pres">
      <dgm:prSet presAssocID="{FC8EFAE9-4D9F-4C7D-A8BF-AADBBBCB697C}" presName="vSp" presStyleCnt="0"/>
      <dgm:spPr/>
    </dgm:pt>
    <dgm:pt modelId="{436900CC-3685-4D1B-A6EE-777074961389}" type="pres">
      <dgm:prSet presAssocID="{E632657F-9A2C-4629-90E4-12D8800610EC}" presName="horFlow" presStyleCnt="0"/>
      <dgm:spPr/>
    </dgm:pt>
    <dgm:pt modelId="{D3C19857-3B8E-4BE7-9B30-565C91A9C81D}" type="pres">
      <dgm:prSet presAssocID="{E632657F-9A2C-4629-90E4-12D8800610EC}" presName="bigChev" presStyleLbl="node1" presStyleIdx="2" presStyleCnt="3"/>
      <dgm:spPr/>
    </dgm:pt>
    <dgm:pt modelId="{7775454E-512F-4215-9B85-A318CB219558}" type="pres">
      <dgm:prSet presAssocID="{A0F09C21-FD25-4C38-8048-BF589D8B6AD1}" presName="parTrans" presStyleCnt="0"/>
      <dgm:spPr/>
    </dgm:pt>
    <dgm:pt modelId="{F6306565-0F5E-42CD-A8F2-9F7A635BFAB6}" type="pres">
      <dgm:prSet presAssocID="{49FE9B17-9F47-4B23-88B4-02E2CBCE8AD8}" presName="node" presStyleLbl="alignAccFollowNode1" presStyleIdx="4" presStyleCnt="6" custScaleX="149690" custScaleY="121968">
        <dgm:presLayoutVars>
          <dgm:bulletEnabled val="1"/>
        </dgm:presLayoutVars>
      </dgm:prSet>
      <dgm:spPr/>
    </dgm:pt>
    <dgm:pt modelId="{82157885-5811-413E-94E3-A53832CDAB3F}" type="pres">
      <dgm:prSet presAssocID="{19E91783-35C9-45D6-A688-AD08F6D9971F}" presName="sibTrans" presStyleCnt="0"/>
      <dgm:spPr/>
    </dgm:pt>
    <dgm:pt modelId="{707E5BA1-63EA-4D3D-9105-C72A3EB172A5}" type="pres">
      <dgm:prSet presAssocID="{5217FDF4-62F6-42ED-AA53-20726A472B0E}" presName="node" presStyleLbl="alignAccFollowNode1" presStyleIdx="5" presStyleCnt="6" custScaleX="178942" custScaleY="120565">
        <dgm:presLayoutVars>
          <dgm:bulletEnabled val="1"/>
        </dgm:presLayoutVars>
      </dgm:prSet>
      <dgm:spPr/>
    </dgm:pt>
  </dgm:ptLst>
  <dgm:cxnLst>
    <dgm:cxn modelId="{38FA9801-1D38-4FB7-8836-4D288F0E8BE8}" type="presOf" srcId="{DBCBC277-BF91-48DB-AB2E-03591C2A38EC}" destId="{C8468D4E-BF01-4046-95FF-A14E19356328}" srcOrd="0" destOrd="0" presId="urn:microsoft.com/office/officeart/2005/8/layout/lProcess3"/>
    <dgm:cxn modelId="{004A2115-4D98-4DAC-AA44-F27FBEA1C0D9}" type="presOf" srcId="{49FE9B17-9F47-4B23-88B4-02E2CBCE8AD8}" destId="{F6306565-0F5E-42CD-A8F2-9F7A635BFAB6}" srcOrd="0" destOrd="0" presId="urn:microsoft.com/office/officeart/2005/8/layout/lProcess3"/>
    <dgm:cxn modelId="{A9B62116-6E64-4D0B-A0DE-F4A5DFF606D7}" srcId="{DBCBC277-BF91-48DB-AB2E-03591C2A38EC}" destId="{F12E48F8-B269-4CE3-B43A-26DED55EFC7C}" srcOrd="0" destOrd="0" parTransId="{BBD6E51C-F0F1-4856-84D0-72F38C31935E}" sibTransId="{64B20523-6E1D-4A8B-ACDB-8FCB7886A2CF}"/>
    <dgm:cxn modelId="{A1997125-6FBE-4CBA-90F4-7C792CBEDD0D}" srcId="{F12E48F8-B269-4CE3-B43A-26DED55EFC7C}" destId="{216C04B0-F159-4088-ADC7-CA515A39E5D4}" srcOrd="1" destOrd="0" parTransId="{DB6A89CE-05A1-41A1-8829-CCEAFDA677BD}" sibTransId="{2EBADAF4-A542-435B-92B7-5B5F9CE21036}"/>
    <dgm:cxn modelId="{392B793E-8593-437E-B306-C4EE8F04E880}" srcId="{F12E48F8-B269-4CE3-B43A-26DED55EFC7C}" destId="{A474500B-6458-4E0B-B31C-E51A26CC271C}" srcOrd="0" destOrd="0" parTransId="{B81854BC-01BD-48F6-95A3-DF40AAF45EA3}" sibTransId="{6D6B4E33-D304-4481-8ED5-EDBC102DBB59}"/>
    <dgm:cxn modelId="{DDBB0C63-C376-463B-8783-53A729D3B995}" srcId="{DBCBC277-BF91-48DB-AB2E-03591C2A38EC}" destId="{FC8EFAE9-4D9F-4C7D-A8BF-AADBBBCB697C}" srcOrd="1" destOrd="0" parTransId="{B273B1D4-1566-4B0D-8892-FF408001CF8F}" sibTransId="{0D4F3217-E97F-4BEC-86D7-89E37849A35E}"/>
    <dgm:cxn modelId="{7CDC846B-0E16-47F1-8F93-544A80C14F9E}" type="presOf" srcId="{216C04B0-F159-4088-ADC7-CA515A39E5D4}" destId="{FF02EB11-7C75-4F9E-A61B-A920BE7CB5CA}" srcOrd="0" destOrd="0" presId="urn:microsoft.com/office/officeart/2005/8/layout/lProcess3"/>
    <dgm:cxn modelId="{A6F96350-C734-4F62-90A9-3A941F46C9C6}" type="presOf" srcId="{E632657F-9A2C-4629-90E4-12D8800610EC}" destId="{D3C19857-3B8E-4BE7-9B30-565C91A9C81D}" srcOrd="0" destOrd="0" presId="urn:microsoft.com/office/officeart/2005/8/layout/lProcess3"/>
    <dgm:cxn modelId="{39ECD381-6D26-4EF7-BC32-B13A3535B556}" type="presOf" srcId="{31234814-CA20-4FE0-9025-4831E9D00340}" destId="{387DD75E-335D-4F42-8895-5A6698FD5287}" srcOrd="0" destOrd="0" presId="urn:microsoft.com/office/officeart/2005/8/layout/lProcess3"/>
    <dgm:cxn modelId="{2768CE85-3B5E-441E-9507-8DEA1B0FEB62}" type="presOf" srcId="{FC8EFAE9-4D9F-4C7D-A8BF-AADBBBCB697C}" destId="{C8BA2C9C-AE3E-495F-8000-D33CFE033C49}" srcOrd="0" destOrd="0" presId="urn:microsoft.com/office/officeart/2005/8/layout/lProcess3"/>
    <dgm:cxn modelId="{18A54499-3F09-4C00-8772-AC9E77F803D5}" srcId="{E632657F-9A2C-4629-90E4-12D8800610EC}" destId="{49FE9B17-9F47-4B23-88B4-02E2CBCE8AD8}" srcOrd="0" destOrd="0" parTransId="{A0F09C21-FD25-4C38-8048-BF589D8B6AD1}" sibTransId="{19E91783-35C9-45D6-A688-AD08F6D9971F}"/>
    <dgm:cxn modelId="{7F51719C-4C50-45E0-BB06-7CAE9C1693E2}" type="presOf" srcId="{64F3A414-704E-47FA-A332-98354F9D1247}" destId="{226DD96B-7394-4D28-AB34-ED2BAE32ABA6}" srcOrd="0" destOrd="0" presId="urn:microsoft.com/office/officeart/2005/8/layout/lProcess3"/>
    <dgm:cxn modelId="{640DE3A6-F39A-427E-8A93-777955CC9FA8}" type="presOf" srcId="{F12E48F8-B269-4CE3-B43A-26DED55EFC7C}" destId="{352D9429-2BE8-45CD-9A18-9E87EBBAAB28}" srcOrd="0" destOrd="0" presId="urn:microsoft.com/office/officeart/2005/8/layout/lProcess3"/>
    <dgm:cxn modelId="{BA219DCC-9F4C-47AF-A9B5-2979FEFEA289}" type="presOf" srcId="{A474500B-6458-4E0B-B31C-E51A26CC271C}" destId="{6BE3A03D-F5BA-48C2-B507-F6CAC42ECCC1}" srcOrd="0" destOrd="0" presId="urn:microsoft.com/office/officeart/2005/8/layout/lProcess3"/>
    <dgm:cxn modelId="{62F08ED1-B986-4B8D-A2BA-ADADE0C69516}" srcId="{FC8EFAE9-4D9F-4C7D-A8BF-AADBBBCB697C}" destId="{64F3A414-704E-47FA-A332-98354F9D1247}" srcOrd="0" destOrd="0" parTransId="{8EEB89AD-874C-4C35-8A69-A663F015FF74}" sibTransId="{5F707E6F-97C5-4573-AA09-ECE3A05B7518}"/>
    <dgm:cxn modelId="{BCFFF0E9-1134-4DEF-A663-D9790FD49B4C}" srcId="{FC8EFAE9-4D9F-4C7D-A8BF-AADBBBCB697C}" destId="{31234814-CA20-4FE0-9025-4831E9D00340}" srcOrd="1" destOrd="0" parTransId="{1B0B09A6-2C8D-4B8D-84AA-6BF4762CA6A6}" sibTransId="{539FA3D3-4F30-4121-B984-E6E76BC7729F}"/>
    <dgm:cxn modelId="{9B7045EB-B9BD-47AC-98F2-97C35316C66B}" srcId="{DBCBC277-BF91-48DB-AB2E-03591C2A38EC}" destId="{E632657F-9A2C-4629-90E4-12D8800610EC}" srcOrd="2" destOrd="0" parTransId="{CC52DD6C-C0A5-454D-B02F-3A83EB963E9E}" sibTransId="{27F6FEF0-96C4-4D6D-83A2-5038C3EABB83}"/>
    <dgm:cxn modelId="{7688E7EB-E21C-46FC-87CD-D4C1E846D15C}" srcId="{E632657F-9A2C-4629-90E4-12D8800610EC}" destId="{5217FDF4-62F6-42ED-AA53-20726A472B0E}" srcOrd="1" destOrd="0" parTransId="{63654071-3759-4F14-B84E-4A53ABC32AFC}" sibTransId="{4E708EEA-77B7-4E3B-B326-FFE22898075B}"/>
    <dgm:cxn modelId="{549B66FB-97E3-438D-98F0-B0C79A040D62}" type="presOf" srcId="{5217FDF4-62F6-42ED-AA53-20726A472B0E}" destId="{707E5BA1-63EA-4D3D-9105-C72A3EB172A5}" srcOrd="0" destOrd="0" presId="urn:microsoft.com/office/officeart/2005/8/layout/lProcess3"/>
    <dgm:cxn modelId="{70250038-622C-4A94-8684-E61A462691F1}" type="presParOf" srcId="{C8468D4E-BF01-4046-95FF-A14E19356328}" destId="{E652198F-8D37-4AE7-AFBC-B06F2C07D4C5}" srcOrd="0" destOrd="0" presId="urn:microsoft.com/office/officeart/2005/8/layout/lProcess3"/>
    <dgm:cxn modelId="{80D301EA-4A64-4F16-B39D-B7500A3954CA}" type="presParOf" srcId="{E652198F-8D37-4AE7-AFBC-B06F2C07D4C5}" destId="{352D9429-2BE8-45CD-9A18-9E87EBBAAB28}" srcOrd="0" destOrd="0" presId="urn:microsoft.com/office/officeart/2005/8/layout/lProcess3"/>
    <dgm:cxn modelId="{2ED5E742-1F7D-45DF-9280-C314224F84BA}" type="presParOf" srcId="{E652198F-8D37-4AE7-AFBC-B06F2C07D4C5}" destId="{9A921B71-D4BE-4CDD-A676-06E705C94ABE}" srcOrd="1" destOrd="0" presId="urn:microsoft.com/office/officeart/2005/8/layout/lProcess3"/>
    <dgm:cxn modelId="{890B39C0-8C8D-4C1B-8E34-FFC1CA1748A0}" type="presParOf" srcId="{E652198F-8D37-4AE7-AFBC-B06F2C07D4C5}" destId="{6BE3A03D-F5BA-48C2-B507-F6CAC42ECCC1}" srcOrd="2" destOrd="0" presId="urn:microsoft.com/office/officeart/2005/8/layout/lProcess3"/>
    <dgm:cxn modelId="{8F87FC02-6B9E-49B4-9318-352F2B69BF5B}" type="presParOf" srcId="{E652198F-8D37-4AE7-AFBC-B06F2C07D4C5}" destId="{7A519273-614B-4DDF-98BD-6DFDBE6D127A}" srcOrd="3" destOrd="0" presId="urn:microsoft.com/office/officeart/2005/8/layout/lProcess3"/>
    <dgm:cxn modelId="{83F79798-6C57-4A40-A3B5-FE3698079421}" type="presParOf" srcId="{E652198F-8D37-4AE7-AFBC-B06F2C07D4C5}" destId="{FF02EB11-7C75-4F9E-A61B-A920BE7CB5CA}" srcOrd="4" destOrd="0" presId="urn:microsoft.com/office/officeart/2005/8/layout/lProcess3"/>
    <dgm:cxn modelId="{A657239C-2864-40B6-8278-48AC7613329B}" type="presParOf" srcId="{C8468D4E-BF01-4046-95FF-A14E19356328}" destId="{F506FBEA-CACA-4F71-AB79-5B2182424FBE}" srcOrd="1" destOrd="0" presId="urn:microsoft.com/office/officeart/2005/8/layout/lProcess3"/>
    <dgm:cxn modelId="{65ABAA02-B4C7-44D5-907B-B5EB5564894D}" type="presParOf" srcId="{C8468D4E-BF01-4046-95FF-A14E19356328}" destId="{E3341E37-2DC1-47C0-878B-1275A8A6C739}" srcOrd="2" destOrd="0" presId="urn:microsoft.com/office/officeart/2005/8/layout/lProcess3"/>
    <dgm:cxn modelId="{8385DC76-1154-4827-9822-4DF2B0CC5F4C}" type="presParOf" srcId="{E3341E37-2DC1-47C0-878B-1275A8A6C739}" destId="{C8BA2C9C-AE3E-495F-8000-D33CFE033C49}" srcOrd="0" destOrd="0" presId="urn:microsoft.com/office/officeart/2005/8/layout/lProcess3"/>
    <dgm:cxn modelId="{BAAE4759-6DC8-44C1-B4EE-60B637594F27}" type="presParOf" srcId="{E3341E37-2DC1-47C0-878B-1275A8A6C739}" destId="{A406BF4E-89DC-4930-9FB7-DCA3BBA9FE4B}" srcOrd="1" destOrd="0" presId="urn:microsoft.com/office/officeart/2005/8/layout/lProcess3"/>
    <dgm:cxn modelId="{3F5CB83E-8F68-41DB-9009-9DCCEF680A49}" type="presParOf" srcId="{E3341E37-2DC1-47C0-878B-1275A8A6C739}" destId="{226DD96B-7394-4D28-AB34-ED2BAE32ABA6}" srcOrd="2" destOrd="0" presId="urn:microsoft.com/office/officeart/2005/8/layout/lProcess3"/>
    <dgm:cxn modelId="{752B0319-B8C8-435B-989C-3664E6F6FC06}" type="presParOf" srcId="{E3341E37-2DC1-47C0-878B-1275A8A6C739}" destId="{26CA6EAD-782E-4137-BC0D-474114A2797F}" srcOrd="3" destOrd="0" presId="urn:microsoft.com/office/officeart/2005/8/layout/lProcess3"/>
    <dgm:cxn modelId="{CB7DB07D-A267-45AC-909D-B8AC9B24FAB1}" type="presParOf" srcId="{E3341E37-2DC1-47C0-878B-1275A8A6C739}" destId="{387DD75E-335D-4F42-8895-5A6698FD5287}" srcOrd="4" destOrd="0" presId="urn:microsoft.com/office/officeart/2005/8/layout/lProcess3"/>
    <dgm:cxn modelId="{EF97651D-84B9-4C88-B7A9-34065A9F7B4F}" type="presParOf" srcId="{C8468D4E-BF01-4046-95FF-A14E19356328}" destId="{34BF2977-D2EB-4083-B6EB-2A5ACDA7255F}" srcOrd="3" destOrd="0" presId="urn:microsoft.com/office/officeart/2005/8/layout/lProcess3"/>
    <dgm:cxn modelId="{5B5BE51A-2E73-4204-8841-DEBF21E7E79F}" type="presParOf" srcId="{C8468D4E-BF01-4046-95FF-A14E19356328}" destId="{436900CC-3685-4D1B-A6EE-777074961389}" srcOrd="4" destOrd="0" presId="urn:microsoft.com/office/officeart/2005/8/layout/lProcess3"/>
    <dgm:cxn modelId="{03B78164-BBF9-49B4-84FE-10172357F6DF}" type="presParOf" srcId="{436900CC-3685-4D1B-A6EE-777074961389}" destId="{D3C19857-3B8E-4BE7-9B30-565C91A9C81D}" srcOrd="0" destOrd="0" presId="urn:microsoft.com/office/officeart/2005/8/layout/lProcess3"/>
    <dgm:cxn modelId="{E5631213-9524-4966-8D78-F4D0A2F6A4B1}" type="presParOf" srcId="{436900CC-3685-4D1B-A6EE-777074961389}" destId="{7775454E-512F-4215-9B85-A318CB219558}" srcOrd="1" destOrd="0" presId="urn:microsoft.com/office/officeart/2005/8/layout/lProcess3"/>
    <dgm:cxn modelId="{BF7FEF20-CB82-4B20-84BC-EDD43BAE43CB}" type="presParOf" srcId="{436900CC-3685-4D1B-A6EE-777074961389}" destId="{F6306565-0F5E-42CD-A8F2-9F7A635BFAB6}" srcOrd="2" destOrd="0" presId="urn:microsoft.com/office/officeart/2005/8/layout/lProcess3"/>
    <dgm:cxn modelId="{3CBA59B8-B3CB-4D08-92DF-75A47617D041}" type="presParOf" srcId="{436900CC-3685-4D1B-A6EE-777074961389}" destId="{82157885-5811-413E-94E3-A53832CDAB3F}" srcOrd="3" destOrd="0" presId="urn:microsoft.com/office/officeart/2005/8/layout/lProcess3"/>
    <dgm:cxn modelId="{262BFC35-2B8D-4A8F-B841-9F5A5EB2C536}" type="presParOf" srcId="{436900CC-3685-4D1B-A6EE-777074961389}" destId="{707E5BA1-63EA-4D3D-9105-C72A3EB172A5}" srcOrd="4" destOrd="0" presId="urn:microsoft.com/office/officeart/2005/8/layout/lProcess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D9429-2BE8-45CD-9A18-9E87EBBAAB28}">
      <dsp:nvSpPr>
        <dsp:cNvPr id="0" name=""/>
        <dsp:cNvSpPr/>
      </dsp:nvSpPr>
      <dsp:spPr>
        <a:xfrm>
          <a:off x="767578" y="417"/>
          <a:ext cx="2185541" cy="91902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BIZ UDPゴシック" panose="020B0400000000000000" pitchFamily="50" charset="-128"/>
              <a:ea typeface="BIZ UDPゴシック" panose="020B0400000000000000" pitchFamily="50" charset="-128"/>
            </a:rPr>
            <a:t>専門職要件の充足</a:t>
          </a:r>
        </a:p>
      </dsp:txBody>
      <dsp:txXfrm>
        <a:off x="1227092" y="417"/>
        <a:ext cx="1266513" cy="919028"/>
      </dsp:txXfrm>
    </dsp:sp>
    <dsp:sp modelId="{6BE3A03D-F5BA-48C2-B507-F6CAC42ECCC1}">
      <dsp:nvSpPr>
        <dsp:cNvPr id="0" name=""/>
        <dsp:cNvSpPr/>
      </dsp:nvSpPr>
      <dsp:spPr>
        <a:xfrm>
          <a:off x="2668999" y="42534"/>
          <a:ext cx="2755700" cy="900461"/>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b="0" kern="1200" dirty="0">
              <a:latin typeface="Meiryo UI" panose="020B0604030504040204" pitchFamily="50" charset="-128"/>
              <a:ea typeface="Meiryo UI" panose="020B0604030504040204" pitchFamily="50" charset="-128"/>
            </a:rPr>
            <a:t>定義・</a:t>
          </a:r>
          <a:r>
            <a:rPr kumimoji="1" lang="ja-JP" altLang="en-US" sz="1600" b="0" kern="1200" dirty="0">
              <a:latin typeface="BIZ UDPゴシック" panose="020B0400000000000000" pitchFamily="50" charset="-128"/>
              <a:ea typeface="BIZ UDPゴシック" panose="020B0400000000000000" pitchFamily="50" charset="-128"/>
            </a:rPr>
            <a:t>倫理綱領・コアコンピテンー合意</a:t>
          </a:r>
        </a:p>
      </dsp:txBody>
      <dsp:txXfrm>
        <a:off x="3119230" y="42534"/>
        <a:ext cx="1855239" cy="900461"/>
      </dsp:txXfrm>
    </dsp:sp>
    <dsp:sp modelId="{FF02EB11-7C75-4F9E-A61B-A920BE7CB5CA}">
      <dsp:nvSpPr>
        <dsp:cNvPr id="0" name=""/>
        <dsp:cNvSpPr/>
      </dsp:nvSpPr>
      <dsp:spPr>
        <a:xfrm>
          <a:off x="5170740" y="14301"/>
          <a:ext cx="3154163" cy="891261"/>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Pゴシック" panose="020B0400000000000000" pitchFamily="50" charset="-128"/>
              <a:ea typeface="BIZ UDPゴシック" panose="020B0400000000000000" pitchFamily="50" charset="-128"/>
            </a:rPr>
            <a:t>モデルコアカリキュラム・指定規則等にスタンダードとして適用</a:t>
          </a:r>
        </a:p>
      </dsp:txBody>
      <dsp:txXfrm>
        <a:off x="5616371" y="14301"/>
        <a:ext cx="2262902" cy="891261"/>
      </dsp:txXfrm>
    </dsp:sp>
    <dsp:sp modelId="{C8BA2C9C-AE3E-495F-8000-D33CFE033C49}">
      <dsp:nvSpPr>
        <dsp:cNvPr id="0" name=""/>
        <dsp:cNvSpPr/>
      </dsp:nvSpPr>
      <dsp:spPr>
        <a:xfrm>
          <a:off x="774710" y="1084290"/>
          <a:ext cx="2185541" cy="874216"/>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BIZ UDPゴシック" panose="020B0400000000000000" pitchFamily="50" charset="-128"/>
              <a:ea typeface="BIZ UDPゴシック" panose="020B0400000000000000" pitchFamily="50" charset="-128"/>
            </a:rPr>
            <a:t>持続的な　　質保証基盤</a:t>
          </a:r>
        </a:p>
      </dsp:txBody>
      <dsp:txXfrm>
        <a:off x="1211818" y="1084290"/>
        <a:ext cx="1311325" cy="874216"/>
      </dsp:txXfrm>
    </dsp:sp>
    <dsp:sp modelId="{226DD96B-7394-4D28-AB34-ED2BAE32ABA6}">
      <dsp:nvSpPr>
        <dsp:cNvPr id="0" name=""/>
        <dsp:cNvSpPr/>
      </dsp:nvSpPr>
      <dsp:spPr>
        <a:xfrm>
          <a:off x="2668999" y="1041836"/>
          <a:ext cx="2819516" cy="907144"/>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ts val="1600"/>
            </a:lnSpc>
            <a:spcBef>
              <a:spcPct val="0"/>
            </a:spcBef>
            <a:spcAft>
              <a:spcPts val="0"/>
            </a:spcAft>
            <a:buNone/>
          </a:pPr>
          <a:r>
            <a:rPr kumimoji="1" lang="ja-JP" altLang="en-US" sz="1600" kern="1200" dirty="0">
              <a:latin typeface="BIZ UDPゴシック" panose="020B0400000000000000" pitchFamily="50" charset="-128"/>
              <a:ea typeface="BIZ UDPゴシック" panose="020B0400000000000000" pitchFamily="50" charset="-128"/>
            </a:rPr>
            <a:t>保健師の実践・教育・研究の質保証</a:t>
          </a:r>
        </a:p>
      </dsp:txBody>
      <dsp:txXfrm>
        <a:off x="3122571" y="1041836"/>
        <a:ext cx="1912372" cy="907144"/>
      </dsp:txXfrm>
    </dsp:sp>
    <dsp:sp modelId="{387DD75E-335D-4F42-8895-5A6698FD5287}">
      <dsp:nvSpPr>
        <dsp:cNvPr id="0" name=""/>
        <dsp:cNvSpPr/>
      </dsp:nvSpPr>
      <dsp:spPr>
        <a:xfrm>
          <a:off x="5234556" y="1063346"/>
          <a:ext cx="3128658" cy="864123"/>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Pゴシック" panose="020B0400000000000000" pitchFamily="50" charset="-128"/>
              <a:ea typeface="BIZ UDPゴシック" panose="020B0400000000000000" pitchFamily="50" charset="-128"/>
            </a:rPr>
            <a:t>保健師質保証機構設立</a:t>
          </a:r>
        </a:p>
      </dsp:txBody>
      <dsp:txXfrm>
        <a:off x="5666618" y="1063346"/>
        <a:ext cx="2264535" cy="864123"/>
      </dsp:txXfrm>
    </dsp:sp>
    <dsp:sp modelId="{D3C19857-3B8E-4BE7-9B30-565C91A9C81D}">
      <dsp:nvSpPr>
        <dsp:cNvPr id="0" name=""/>
        <dsp:cNvSpPr/>
      </dsp:nvSpPr>
      <dsp:spPr>
        <a:xfrm>
          <a:off x="767578" y="2076762"/>
          <a:ext cx="2185541" cy="87421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BIZ UDPゴシック" panose="020B0400000000000000" pitchFamily="50" charset="-128"/>
              <a:ea typeface="BIZ UDPゴシック" panose="020B0400000000000000" pitchFamily="50" charset="-128"/>
            </a:rPr>
            <a:t>関連団体の　　合意基盤</a:t>
          </a:r>
        </a:p>
      </dsp:txBody>
      <dsp:txXfrm>
        <a:off x="1204686" y="2076762"/>
        <a:ext cx="1311325" cy="874216"/>
      </dsp:txXfrm>
    </dsp:sp>
    <dsp:sp modelId="{F6306565-0F5E-42CD-A8F2-9F7A635BFAB6}">
      <dsp:nvSpPr>
        <dsp:cNvPr id="0" name=""/>
        <dsp:cNvSpPr/>
      </dsp:nvSpPr>
      <dsp:spPr>
        <a:xfrm>
          <a:off x="2668999" y="2071371"/>
          <a:ext cx="2715375" cy="884999"/>
        </a:xfrm>
        <a:prstGeom prst="chevron">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Pゴシック" panose="020B0400000000000000" pitchFamily="50" charset="-128"/>
              <a:ea typeface="BIZ UDPゴシック" panose="020B0400000000000000" pitchFamily="50" charset="-128"/>
            </a:rPr>
            <a:t>実践・教育・研究　　団体のプロジェクト</a:t>
          </a:r>
        </a:p>
      </dsp:txBody>
      <dsp:txXfrm>
        <a:off x="3111499" y="2071371"/>
        <a:ext cx="1830376" cy="884999"/>
      </dsp:txXfrm>
    </dsp:sp>
    <dsp:sp modelId="{707E5BA1-63EA-4D3D-9105-C72A3EB172A5}">
      <dsp:nvSpPr>
        <dsp:cNvPr id="0" name=""/>
        <dsp:cNvSpPr/>
      </dsp:nvSpPr>
      <dsp:spPr>
        <a:xfrm>
          <a:off x="5130414" y="2076461"/>
          <a:ext cx="3246006" cy="874819"/>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Pゴシック" panose="020B0400000000000000" pitchFamily="50" charset="-128"/>
              <a:ea typeface="BIZ UDPゴシック" panose="020B0400000000000000" pitchFamily="50" charset="-128"/>
            </a:rPr>
            <a:t>合同委員会として合意 　体制を継続</a:t>
          </a:r>
        </a:p>
      </dsp:txBody>
      <dsp:txXfrm>
        <a:off x="5567824" y="2076461"/>
        <a:ext cx="2371187" cy="8748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0.82165</cdr:x>
      <cdr:y>0.01039</cdr:y>
    </cdr:from>
    <cdr:to>
      <cdr:x>0.8986</cdr:x>
      <cdr:y>0.09985</cdr:y>
    </cdr:to>
    <cdr:sp macro="" textlink="">
      <cdr:nvSpPr>
        <cdr:cNvPr id="2" name="正方形/長方形 1">
          <a:extLst xmlns:a="http://schemas.openxmlformats.org/drawingml/2006/main">
            <a:ext uri="{FF2B5EF4-FFF2-40B4-BE49-F238E27FC236}">
              <a16:creationId xmlns:a16="http://schemas.microsoft.com/office/drawing/2014/main" id="{C2B58175-FDF6-4CD9-856E-8DF3617A6B56}"/>
            </a:ext>
          </a:extLst>
        </cdr:cNvPr>
        <cdr:cNvSpPr/>
      </cdr:nvSpPr>
      <cdr:spPr>
        <a:xfrm xmlns:a="http://schemas.openxmlformats.org/drawingml/2006/main">
          <a:off x="7214654" y="30247"/>
          <a:ext cx="675674" cy="26053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xmlns:a="http://schemas.openxmlformats.org/drawingml/2006/main">
          <a:pPr algn="ctr"/>
          <a:r>
            <a:rPr kumimoji="1" lang="ja-JP" altLang="en-US" sz="1200" dirty="0">
              <a:solidFill>
                <a:schemeClr val="tx1"/>
              </a:solidFill>
            </a:rPr>
            <a:t>（％）</a:t>
          </a:r>
        </a:p>
      </cdr:txBody>
    </cdr:sp>
  </cdr:relSizeAnchor>
  <cdr:relSizeAnchor xmlns:cdr="http://schemas.openxmlformats.org/drawingml/2006/chartDrawing">
    <cdr:from>
      <cdr:x>0.82106</cdr:x>
      <cdr:y>0.30157</cdr:y>
    </cdr:from>
    <cdr:to>
      <cdr:x>0.84612</cdr:x>
      <cdr:y>0.34413</cdr:y>
    </cdr:to>
    <cdr:sp macro="" textlink="">
      <cdr:nvSpPr>
        <cdr:cNvPr id="4" name="正方形/長方形 3">
          <a:extLst xmlns:a="http://schemas.openxmlformats.org/drawingml/2006/main">
            <a:ext uri="{FF2B5EF4-FFF2-40B4-BE49-F238E27FC236}">
              <a16:creationId xmlns:a16="http://schemas.microsoft.com/office/drawing/2014/main" id="{76F37BC4-96BC-4DD0-8EC6-40D06C169887}"/>
            </a:ext>
          </a:extLst>
        </cdr:cNvPr>
        <cdr:cNvSpPr/>
      </cdr:nvSpPr>
      <cdr:spPr>
        <a:xfrm xmlns:a="http://schemas.openxmlformats.org/drawingml/2006/main">
          <a:off x="7209451" y="878282"/>
          <a:ext cx="220044" cy="1239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xmlns:a="http://schemas.openxmlformats.org/drawingml/2006/main">
          <a:pPr algn="ctr"/>
          <a:r>
            <a:rPr kumimoji="1" lang="en-US" altLang="ja-JP" sz="1000" dirty="0">
              <a:solidFill>
                <a:schemeClr val="tx1"/>
              </a:solidFill>
            </a:rPr>
            <a:t>※</a:t>
          </a:r>
          <a:endParaRPr kumimoji="1" lang="ja-JP" altLang="en-US" sz="1000" dirty="0">
            <a:solidFill>
              <a:schemeClr val="tx1"/>
            </a:solidFill>
          </a:endParaRPr>
        </a:p>
      </cdr:txBody>
    </cdr:sp>
  </cdr:relSizeAnchor>
  <cdr:relSizeAnchor xmlns:cdr="http://schemas.openxmlformats.org/drawingml/2006/chartDrawing">
    <cdr:from>
      <cdr:x>0.8288</cdr:x>
      <cdr:y>0.09219</cdr:y>
    </cdr:from>
    <cdr:to>
      <cdr:x>0.88394</cdr:x>
      <cdr:y>0.1656</cdr:y>
    </cdr:to>
    <cdr:sp macro="" textlink="">
      <cdr:nvSpPr>
        <cdr:cNvPr id="6" name="正方形/長方形 5">
          <a:extLst xmlns:a="http://schemas.openxmlformats.org/drawingml/2006/main">
            <a:ext uri="{FF2B5EF4-FFF2-40B4-BE49-F238E27FC236}">
              <a16:creationId xmlns:a16="http://schemas.microsoft.com/office/drawing/2014/main" id="{1B0793FC-4C42-412D-9F50-942628746789}"/>
            </a:ext>
          </a:extLst>
        </cdr:cNvPr>
        <cdr:cNvSpPr/>
      </cdr:nvSpPr>
      <cdr:spPr>
        <a:xfrm xmlns:a="http://schemas.openxmlformats.org/drawingml/2006/main">
          <a:off x="7277437" y="268475"/>
          <a:ext cx="484167" cy="21381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xmlns:a="http://schemas.openxmlformats.org/drawingml/2006/main">
          <a:pPr algn="ctr"/>
          <a:r>
            <a:rPr kumimoji="1" lang="en-US" altLang="ja-JP" sz="1000" dirty="0">
              <a:solidFill>
                <a:schemeClr val="tx1"/>
              </a:solidFill>
            </a:rPr>
            <a:t>※※</a:t>
          </a:r>
          <a:endParaRPr kumimoji="1" lang="ja-JP" altLang="en-US" sz="1000" dirty="0">
            <a:solidFill>
              <a:schemeClr val="tx1"/>
            </a:solidFill>
          </a:endParaRPr>
        </a:p>
      </cdr:txBody>
    </cdr:sp>
  </cdr:relSizeAnchor>
  <cdr:relSizeAnchor xmlns:cdr="http://schemas.openxmlformats.org/drawingml/2006/chartDrawing">
    <cdr:from>
      <cdr:x>0.8455</cdr:x>
      <cdr:y>0.19472</cdr:y>
    </cdr:from>
    <cdr:to>
      <cdr:x>0.90064</cdr:x>
      <cdr:y>0.2365</cdr:y>
    </cdr:to>
    <cdr:sp macro="" textlink="">
      <cdr:nvSpPr>
        <cdr:cNvPr id="7" name="正方形/長方形 6">
          <a:extLst xmlns:a="http://schemas.openxmlformats.org/drawingml/2006/main">
            <a:ext uri="{FF2B5EF4-FFF2-40B4-BE49-F238E27FC236}">
              <a16:creationId xmlns:a16="http://schemas.microsoft.com/office/drawing/2014/main" id="{1B0793FC-4C42-412D-9F50-942628746789}"/>
            </a:ext>
          </a:extLst>
        </cdr:cNvPr>
        <cdr:cNvSpPr/>
      </cdr:nvSpPr>
      <cdr:spPr>
        <a:xfrm xmlns:a="http://schemas.openxmlformats.org/drawingml/2006/main">
          <a:off x="7424093" y="567089"/>
          <a:ext cx="484167" cy="12167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xmlns:a="http://schemas.openxmlformats.org/drawingml/2006/main">
          <a:pPr algn="ctr"/>
          <a:r>
            <a:rPr kumimoji="1" lang="en-US" altLang="ja-JP" sz="1000" dirty="0">
              <a:solidFill>
                <a:schemeClr val="tx1"/>
              </a:solidFill>
            </a:rPr>
            <a:t>※※</a:t>
          </a:r>
          <a:endParaRPr kumimoji="1" lang="ja-JP" altLang="en-US" sz="10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0.00949</cdr:x>
      <cdr:y>0.82802</cdr:y>
    </cdr:from>
    <cdr:to>
      <cdr:x>0.41555</cdr:x>
      <cdr:y>0.82802</cdr:y>
    </cdr:to>
    <cdr:cxnSp macro="">
      <cdr:nvCxnSpPr>
        <cdr:cNvPr id="3" name="直線コネクタ 2">
          <a:extLst xmlns:a="http://schemas.openxmlformats.org/drawingml/2006/main">
            <a:ext uri="{FF2B5EF4-FFF2-40B4-BE49-F238E27FC236}">
              <a16:creationId xmlns:a16="http://schemas.microsoft.com/office/drawing/2014/main" id="{40D005AE-B477-6BCE-486F-2DEC71588206}"/>
            </a:ext>
          </a:extLst>
        </cdr:cNvPr>
        <cdr:cNvCxnSpPr/>
      </cdr:nvCxnSpPr>
      <cdr:spPr>
        <a:xfrm xmlns:a="http://schemas.openxmlformats.org/drawingml/2006/main">
          <a:off x="81995" y="2108575"/>
          <a:ext cx="3509707" cy="0"/>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0.01106</cdr:x>
      <cdr:y>0.92592</cdr:y>
    </cdr:from>
    <cdr:to>
      <cdr:x>0.41822</cdr:x>
      <cdr:y>0.92592</cdr:y>
    </cdr:to>
    <cdr:cxnSp macro="">
      <cdr:nvCxnSpPr>
        <cdr:cNvPr id="4" name="直線コネクタ 3">
          <a:extLst xmlns:a="http://schemas.openxmlformats.org/drawingml/2006/main">
            <a:ext uri="{FF2B5EF4-FFF2-40B4-BE49-F238E27FC236}">
              <a16:creationId xmlns:a16="http://schemas.microsoft.com/office/drawing/2014/main" id="{90E8D60C-B0F1-8F9A-9DC0-9AC3CE1CEA01}"/>
            </a:ext>
          </a:extLst>
        </cdr:cNvPr>
        <cdr:cNvCxnSpPr/>
      </cdr:nvCxnSpPr>
      <cdr:spPr>
        <a:xfrm xmlns:a="http://schemas.openxmlformats.org/drawingml/2006/main">
          <a:off x="95611" y="2357898"/>
          <a:ext cx="3519226" cy="0"/>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0.87506</cdr:x>
      <cdr:y>0.09579</cdr:y>
    </cdr:from>
    <cdr:to>
      <cdr:x>0.92918</cdr:x>
      <cdr:y>0.1782</cdr:y>
    </cdr:to>
    <cdr:sp macro="" textlink="">
      <cdr:nvSpPr>
        <cdr:cNvPr id="6" name="正方形/長方形 5">
          <a:extLst xmlns:a="http://schemas.openxmlformats.org/drawingml/2006/main">
            <a:ext uri="{FF2B5EF4-FFF2-40B4-BE49-F238E27FC236}">
              <a16:creationId xmlns:a16="http://schemas.microsoft.com/office/drawing/2014/main" id="{DD885122-E2DA-4704-B49C-439167D8A2FB}"/>
            </a:ext>
          </a:extLst>
        </cdr:cNvPr>
        <cdr:cNvSpPr/>
      </cdr:nvSpPr>
      <cdr:spPr>
        <a:xfrm xmlns:a="http://schemas.openxmlformats.org/drawingml/2006/main">
          <a:off x="7737913" y="243921"/>
          <a:ext cx="478567" cy="20988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000" dirty="0">
              <a:solidFill>
                <a:schemeClr val="tx1"/>
              </a:solidFill>
            </a:rPr>
            <a:t>※※</a:t>
          </a:r>
          <a:endParaRPr kumimoji="1" lang="ja-JP" altLang="en-US" sz="10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2"/>
            <a:ext cx="3076976" cy="513789"/>
          </a:xfrm>
          <a:prstGeom prst="rect">
            <a:avLst/>
          </a:prstGeom>
        </p:spPr>
        <p:txBody>
          <a:bodyPr vert="horz" lIns="95463" tIns="47732" rIns="95463" bIns="47732" rtlCol="0"/>
          <a:lstStyle>
            <a:lvl1pPr algn="r">
              <a:defRPr sz="1300"/>
            </a:lvl1pPr>
          </a:lstStyle>
          <a:p>
            <a:fld id="{E699F11E-F085-45BC-BC79-29C041AEFF1E}" type="datetimeFigureOut">
              <a:rPr kumimoji="1" lang="ja-JP" altLang="en-US" smtClean="0"/>
              <a:t>2023/7/28</a:t>
            </a:fld>
            <a:endParaRPr kumimoji="1" lang="ja-JP" altLang="en-US"/>
          </a:p>
        </p:txBody>
      </p:sp>
      <p:sp>
        <p:nvSpPr>
          <p:cNvPr id="4" name="フッター プレースホルダー 3"/>
          <p:cNvSpPr>
            <a:spLocks noGrp="1"/>
          </p:cNvSpPr>
          <p:nvPr>
            <p:ph type="ftr" sz="quarter" idx="2"/>
          </p:nvPr>
        </p:nvSpPr>
        <p:spPr>
          <a:xfrm>
            <a:off x="2" y="9720826"/>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6"/>
            <a:ext cx="3076976" cy="513789"/>
          </a:xfrm>
          <a:prstGeom prst="rect">
            <a:avLst/>
          </a:prstGeom>
        </p:spPr>
        <p:txBody>
          <a:bodyPr vert="horz" lIns="95463" tIns="47732" rIns="95463" bIns="47732" rtlCol="0" anchor="b"/>
          <a:lstStyle>
            <a:lvl1pPr algn="r">
              <a:defRPr sz="1300"/>
            </a:lvl1pPr>
          </a:lstStyle>
          <a:p>
            <a:fld id="{ECE489AB-53E2-4AC5-916A-BFDDAFF294E5}" type="slidenum">
              <a:rPr kumimoji="1" lang="ja-JP" altLang="en-US" smtClean="0"/>
              <a:t>‹#›</a:t>
            </a:fld>
            <a:endParaRPr kumimoji="1" lang="ja-JP" altLang="en-US"/>
          </a:p>
        </p:txBody>
      </p:sp>
    </p:spTree>
    <p:extLst>
      <p:ext uri="{BB962C8B-B14F-4D97-AF65-F5344CB8AC3E}">
        <p14:creationId xmlns:p14="http://schemas.microsoft.com/office/powerpoint/2010/main" val="321351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3"/>
            <a:ext cx="3076977" cy="512142"/>
          </a:xfrm>
          <a:prstGeom prst="rect">
            <a:avLst/>
          </a:prstGeom>
        </p:spPr>
        <p:txBody>
          <a:bodyPr vert="horz" lIns="95457" tIns="47729" rIns="95457" bIns="47729" rtlCol="0"/>
          <a:lstStyle>
            <a:lvl1pPr algn="l">
              <a:defRPr sz="1300"/>
            </a:lvl1pPr>
          </a:lstStyle>
          <a:p>
            <a:endParaRPr kumimoji="1" lang="ja-JP" altLang="en-US"/>
          </a:p>
        </p:txBody>
      </p:sp>
      <p:sp>
        <p:nvSpPr>
          <p:cNvPr id="3" name="日付プレースホルダ 2"/>
          <p:cNvSpPr>
            <a:spLocks noGrp="1"/>
          </p:cNvSpPr>
          <p:nvPr>
            <p:ph type="dt" idx="1"/>
          </p:nvPr>
        </p:nvSpPr>
        <p:spPr>
          <a:xfrm>
            <a:off x="4020650" y="3"/>
            <a:ext cx="3076976" cy="512142"/>
          </a:xfrm>
          <a:prstGeom prst="rect">
            <a:avLst/>
          </a:prstGeom>
        </p:spPr>
        <p:txBody>
          <a:bodyPr vert="horz" lIns="95457" tIns="47729" rIns="95457" bIns="47729" rtlCol="0"/>
          <a:lstStyle>
            <a:lvl1pPr algn="r">
              <a:defRPr sz="1300"/>
            </a:lvl1pPr>
          </a:lstStyle>
          <a:p>
            <a:fld id="{A8D36363-0BA9-423D-9758-C13BD096AF5B}" type="datetimeFigureOut">
              <a:rPr kumimoji="1" lang="ja-JP" altLang="en-US" smtClean="0"/>
              <a:pPr/>
              <a:t>2023/7/28</a:t>
            </a:fld>
            <a:endParaRPr kumimoji="1" lang="ja-JP" altLang="en-US"/>
          </a:p>
        </p:txBody>
      </p:sp>
      <p:sp>
        <p:nvSpPr>
          <p:cNvPr id="4" name="スライド イメージ プレースホルダ 3"/>
          <p:cNvSpPr>
            <a:spLocks noGrp="1" noRot="1" noChangeAspect="1"/>
          </p:cNvSpPr>
          <p:nvPr>
            <p:ph type="sldImg" idx="2"/>
          </p:nvPr>
        </p:nvSpPr>
        <p:spPr>
          <a:xfrm>
            <a:off x="990600" y="766763"/>
            <a:ext cx="5118100" cy="3840162"/>
          </a:xfrm>
          <a:prstGeom prst="rect">
            <a:avLst/>
          </a:prstGeom>
          <a:noFill/>
          <a:ln w="12700">
            <a:solidFill>
              <a:prstClr val="black"/>
            </a:solidFill>
          </a:ln>
        </p:spPr>
        <p:txBody>
          <a:bodyPr vert="horz" lIns="95457" tIns="47729" rIns="95457" bIns="47729" rtlCol="0" anchor="ctr"/>
          <a:lstStyle/>
          <a:p>
            <a:endParaRPr lang="ja-JP" altLang="en-US"/>
          </a:p>
        </p:txBody>
      </p:sp>
      <p:sp>
        <p:nvSpPr>
          <p:cNvPr id="5" name="ノート プレースホルダ 4"/>
          <p:cNvSpPr>
            <a:spLocks noGrp="1"/>
          </p:cNvSpPr>
          <p:nvPr>
            <p:ph type="body" sz="quarter" idx="3"/>
          </p:nvPr>
        </p:nvSpPr>
        <p:spPr>
          <a:xfrm>
            <a:off x="709430" y="4861236"/>
            <a:ext cx="5680444" cy="4605987"/>
          </a:xfrm>
          <a:prstGeom prst="rect">
            <a:avLst/>
          </a:prstGeom>
        </p:spPr>
        <p:txBody>
          <a:bodyPr vert="horz" lIns="95457" tIns="47729" rIns="95457" bIns="4772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720825"/>
            <a:ext cx="3076977" cy="512142"/>
          </a:xfrm>
          <a:prstGeom prst="rect">
            <a:avLst/>
          </a:prstGeom>
        </p:spPr>
        <p:txBody>
          <a:bodyPr vert="horz" lIns="95457" tIns="47729" rIns="95457" bIns="47729"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0650" y="9720825"/>
            <a:ext cx="3076976" cy="512142"/>
          </a:xfrm>
          <a:prstGeom prst="rect">
            <a:avLst/>
          </a:prstGeom>
        </p:spPr>
        <p:txBody>
          <a:bodyPr vert="horz" lIns="95457" tIns="47729" rIns="95457" bIns="47729" rtlCol="0" anchor="b"/>
          <a:lstStyle>
            <a:lvl1pPr algn="r">
              <a:defRPr sz="1300"/>
            </a:lvl1pPr>
          </a:lstStyle>
          <a:p>
            <a:fld id="{062949F6-963F-43B2-BB3D-88C8EF8E2F69}" type="slidenum">
              <a:rPr kumimoji="1" lang="ja-JP" altLang="en-US" smtClean="0"/>
              <a:pPr/>
              <a:t>‹#›</a:t>
            </a:fld>
            <a:endParaRPr kumimoji="1" lang="ja-JP" altLang="en-US"/>
          </a:p>
        </p:txBody>
      </p:sp>
    </p:spTree>
    <p:extLst>
      <p:ext uri="{BB962C8B-B14F-4D97-AF65-F5344CB8AC3E}">
        <p14:creationId xmlns:p14="http://schemas.microsoft.com/office/powerpoint/2010/main" val="23191382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62949F6-963F-43B2-BB3D-88C8EF8E2F69}" type="slidenum">
              <a:rPr kumimoji="1" lang="ja-JP" altLang="en-US" smtClean="0"/>
              <a:pPr/>
              <a:t>1</a:t>
            </a:fld>
            <a:endParaRPr kumimoji="1" lang="ja-JP" altLang="en-US"/>
          </a:p>
        </p:txBody>
      </p:sp>
    </p:spTree>
    <p:extLst>
      <p:ext uri="{BB962C8B-B14F-4D97-AF65-F5344CB8AC3E}">
        <p14:creationId xmlns:p14="http://schemas.microsoft.com/office/powerpoint/2010/main" val="384272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令和４年度の全国保健師長会調査研究事業</a:t>
            </a:r>
            <a:endParaRPr kumimoji="1" lang="en-US" altLang="ja-JP" dirty="0"/>
          </a:p>
          <a:p>
            <a:r>
              <a:rPr kumimoji="1" lang="ja-JP" altLang="en-US" dirty="0"/>
              <a:t>新型コロナウイルス感染症対応の記録～保健師の活動と視点～</a:t>
            </a:r>
            <a:endParaRPr kumimoji="1" lang="en-US" altLang="ja-JP" dirty="0"/>
          </a:p>
          <a:p>
            <a:r>
              <a:rPr kumimoji="1" lang="ja-JP" altLang="en-US" dirty="0"/>
              <a:t>について報告します。</a:t>
            </a:r>
          </a:p>
        </p:txBody>
      </p:sp>
      <p:sp>
        <p:nvSpPr>
          <p:cNvPr id="4" name="スライド番号プレースホルダ 3"/>
          <p:cNvSpPr>
            <a:spLocks noGrp="1"/>
          </p:cNvSpPr>
          <p:nvPr>
            <p:ph type="sldNum" sz="quarter" idx="10"/>
          </p:nvPr>
        </p:nvSpPr>
        <p:spPr/>
        <p:txBody>
          <a:bodyPr/>
          <a:lstStyle/>
          <a:p>
            <a:fld id="{062949F6-963F-43B2-BB3D-88C8EF8E2F69}" type="slidenum">
              <a:rPr kumimoji="1" lang="ja-JP" altLang="en-US" smtClean="0"/>
              <a:pPr/>
              <a:t>16</a:t>
            </a:fld>
            <a:endParaRPr kumimoji="1" lang="ja-JP" altLang="en-US"/>
          </a:p>
        </p:txBody>
      </p:sp>
    </p:spTree>
    <p:extLst>
      <p:ext uri="{BB962C8B-B14F-4D97-AF65-F5344CB8AC3E}">
        <p14:creationId xmlns:p14="http://schemas.microsoft.com/office/powerpoint/2010/main" val="384894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事業目的は、新興感染症に保健師がどのように対応し、またどのような視点や思いを持って活動を推進したのか、その記録を残し、今後の保健師活動の参考資料とするためです。</a:t>
            </a:r>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17</a:t>
            </a:fld>
            <a:endParaRPr kumimoji="1" lang="ja-JP" altLang="en-US"/>
          </a:p>
        </p:txBody>
      </p:sp>
    </p:spTree>
    <p:extLst>
      <p:ext uri="{BB962C8B-B14F-4D97-AF65-F5344CB8AC3E}">
        <p14:creationId xmlns:p14="http://schemas.microsoft.com/office/powerpoint/2010/main" val="1052758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活動内容は３つ。</a:t>
            </a:r>
            <a:endParaRPr kumimoji="1" lang="en-US" altLang="ja-JP" dirty="0"/>
          </a:p>
          <a:p>
            <a:r>
              <a:rPr kumimoji="1" lang="ja-JP" altLang="en-US" dirty="0"/>
              <a:t>①ワールドカフェ　②会員向けアンケート調査　③自治体向けアンケート調査　です。</a:t>
            </a:r>
            <a:endParaRPr kumimoji="1" lang="en-US" altLang="ja-JP" dirty="0"/>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18</a:t>
            </a:fld>
            <a:endParaRPr kumimoji="1" lang="ja-JP" altLang="en-US"/>
          </a:p>
        </p:txBody>
      </p:sp>
    </p:spTree>
    <p:extLst>
      <p:ext uri="{BB962C8B-B14F-4D97-AF65-F5344CB8AC3E}">
        <p14:creationId xmlns:p14="http://schemas.microsoft.com/office/powerpoint/2010/main" val="1672602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ワールドカフェは、オンライン形式で７月２日に７７名の参加で実施しました。</a:t>
            </a:r>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19</a:t>
            </a:fld>
            <a:endParaRPr kumimoji="1" lang="ja-JP" altLang="en-US"/>
          </a:p>
        </p:txBody>
      </p:sp>
    </p:spTree>
    <p:extLst>
      <p:ext uri="{BB962C8B-B14F-4D97-AF65-F5344CB8AC3E}">
        <p14:creationId xmlns:p14="http://schemas.microsoft.com/office/powerpoint/2010/main" val="1956166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参加者からのコメントの一部です。</a:t>
            </a:r>
            <a:endParaRPr kumimoji="1" lang="en-US" altLang="ja-JP" dirty="0"/>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20</a:t>
            </a:fld>
            <a:endParaRPr kumimoji="1" lang="ja-JP" altLang="en-US"/>
          </a:p>
        </p:txBody>
      </p:sp>
    </p:spTree>
    <p:extLst>
      <p:ext uri="{BB962C8B-B14F-4D97-AF65-F5344CB8AC3E}">
        <p14:creationId xmlns:p14="http://schemas.microsoft.com/office/powerpoint/2010/main" val="918128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ワールド・カフェを通して得られた声や感想、意見等から、会員向けアンケート調査について、この３つの視点を加えて項目を検討することとしました。</a:t>
            </a:r>
            <a:endParaRPr kumimoji="1" lang="en-US" altLang="ja-JP" dirty="0"/>
          </a:p>
          <a:p>
            <a:r>
              <a:rPr kumimoji="1" lang="ja-JP" altLang="en-US" dirty="0"/>
              <a:t>①直接的なコロナ業務以外の活動も見える</a:t>
            </a:r>
            <a:r>
              <a:rPr kumimoji="1" lang="ja-JP" altLang="en-US" dirty="0" err="1"/>
              <a:t>化する</a:t>
            </a:r>
            <a:r>
              <a:rPr kumimoji="1" lang="ja-JP" altLang="en-US" dirty="0"/>
              <a:t>こと　②職位別に分析し、リーダー保健師への負担を見える化すること　③仕事のことだけでなく、プライベートでの苦労も多かった意見を踏まえ、個人的に困ったことなどを見える化する　この３点です。</a:t>
            </a:r>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21</a:t>
            </a:fld>
            <a:endParaRPr kumimoji="1" lang="ja-JP" altLang="en-US"/>
          </a:p>
        </p:txBody>
      </p:sp>
    </p:spTree>
    <p:extLst>
      <p:ext uri="{BB962C8B-B14F-4D97-AF65-F5344CB8AC3E}">
        <p14:creationId xmlns:p14="http://schemas.microsoft.com/office/powerpoint/2010/main" val="516570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会員向け調査の概要です。</a:t>
            </a:r>
            <a:endParaRPr kumimoji="1" lang="en-US" altLang="ja-JP" dirty="0"/>
          </a:p>
          <a:p>
            <a:r>
              <a:rPr kumimoji="1" lang="ja-JP" altLang="en-US" dirty="0"/>
              <a:t>１２５２件の回答がありました。</a:t>
            </a:r>
            <a:endParaRPr kumimoji="1" lang="en-US" altLang="ja-JP" dirty="0"/>
          </a:p>
          <a:p>
            <a:r>
              <a:rPr kumimoji="1" lang="ja-JP" altLang="en-US" dirty="0"/>
              <a:t>調査項目は⑥にあるとおりです。</a:t>
            </a:r>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22</a:t>
            </a:fld>
            <a:endParaRPr kumimoji="1" lang="ja-JP" altLang="en-US"/>
          </a:p>
        </p:txBody>
      </p:sp>
    </p:spTree>
    <p:extLst>
      <p:ext uri="{BB962C8B-B14F-4D97-AF65-F5344CB8AC3E}">
        <p14:creationId xmlns:p14="http://schemas.microsoft.com/office/powerpoint/2010/main" val="2655914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会員向け調査の分析方法については、</a:t>
            </a:r>
            <a:endParaRPr kumimoji="1" lang="en-US" altLang="ja-JP" dirty="0"/>
          </a:p>
          <a:p>
            <a:r>
              <a:rPr kumimoji="1" lang="ja-JP" altLang="en-US" dirty="0"/>
              <a:t>設置主体については、「県」（都道府県）、「政令市等保健所設置市」、「市町村」の３区分</a:t>
            </a:r>
          </a:p>
          <a:p>
            <a:r>
              <a:rPr kumimoji="1" lang="ja-JP" altLang="en-US" dirty="0"/>
              <a:t>職位については、「課長以上」、「係長以下」の２区分</a:t>
            </a:r>
          </a:p>
          <a:p>
            <a:r>
              <a:rPr kumimoji="1" lang="ja-JP" altLang="en-US" dirty="0"/>
              <a:t>子育て・介護中については、コロナ対応当時に「子育て・介護中」、「子育て・介護なし」の</a:t>
            </a:r>
            <a:r>
              <a:rPr kumimoji="1" lang="en-US" altLang="ja-JP" dirty="0"/>
              <a:t>2</a:t>
            </a:r>
            <a:r>
              <a:rPr kumimoji="1" lang="ja-JP" altLang="en-US" dirty="0"/>
              <a:t>区分で比較分析しています。</a:t>
            </a:r>
            <a:endParaRPr kumimoji="1" lang="en-US" altLang="ja-JP" dirty="0"/>
          </a:p>
          <a:p>
            <a:r>
              <a:rPr kumimoji="1" lang="ja-JP" altLang="en-US" dirty="0"/>
              <a:t>また結果の見方は、</a:t>
            </a:r>
            <a:r>
              <a:rPr lang="en-US" altLang="ja-JP" sz="1200" dirty="0"/>
              <a:t>χ</a:t>
            </a:r>
            <a:r>
              <a:rPr lang="ja-JP" altLang="en-US" sz="1200" dirty="0"/>
              <a:t>二乗検定を行い、有意差のあるものにマークと背景色をつけています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23</a:t>
            </a:fld>
            <a:endParaRPr kumimoji="1" lang="ja-JP" altLang="en-US"/>
          </a:p>
        </p:txBody>
      </p:sp>
    </p:spTree>
    <p:extLst>
      <p:ext uri="{BB962C8B-B14F-4D97-AF65-F5344CB8AC3E}">
        <p14:creationId xmlns:p14="http://schemas.microsoft.com/office/powerpoint/2010/main" val="3390941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・「業務内容で困ったこと」では、「苦情やクレーム、罵倒や恫喝」と回答した者が最も多かった。</a:t>
            </a:r>
          </a:p>
          <a:p>
            <a:r>
              <a:rPr kumimoji="1" lang="ja-JP" altLang="en-US" dirty="0"/>
              <a:t>・また、「国や自治体のコロナ対応がよく変化し、対応が必要」、「コロナ流行の増減により通常業務の運用方法を検討する必要がある」、「看護職でなくてもよい事務作業等の多さ」、「判断にスピードが求められる」、「支援体制や対応の仕組みがない中での対応」と回答した者が多く、対応の困難さがよくわかる結果となりました。</a:t>
            </a:r>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24</a:t>
            </a:fld>
            <a:endParaRPr kumimoji="1" lang="ja-JP" altLang="en-US"/>
          </a:p>
        </p:txBody>
      </p:sp>
    </p:spTree>
    <p:extLst>
      <p:ext uri="{BB962C8B-B14F-4D97-AF65-F5344CB8AC3E}">
        <p14:creationId xmlns:p14="http://schemas.microsoft.com/office/powerpoint/2010/main" val="103203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kumimoji="1" lang="ja-JP" altLang="en-US" sz="1200" kern="1200" dirty="0">
                <a:solidFill>
                  <a:schemeClr val="tx1"/>
                </a:solidFill>
                <a:effectLst/>
                <a:latin typeface="+mn-lt"/>
                <a:ea typeface="+mn-ea"/>
                <a:cs typeface="+mn-cs"/>
              </a:rPr>
              <a:t>「コロナを通じて個人的なことで困ったことや苦労したこと」についてです。</a:t>
            </a:r>
          </a:p>
          <a:p>
            <a:pPr lvl="0"/>
            <a:r>
              <a:rPr kumimoji="1" lang="ja-JP" altLang="en-US" sz="1200" kern="1200" dirty="0">
                <a:solidFill>
                  <a:schemeClr val="tx1"/>
                </a:solidFill>
                <a:effectLst/>
                <a:latin typeface="+mn-lt"/>
                <a:ea typeface="+mn-ea"/>
                <a:cs typeface="+mn-cs"/>
              </a:rPr>
              <a:t>「リフレッシュできない」「生活を整える時間や気力がもてない」「家族の時間（育児や介護の時間）確保困難」と回答した者が、県や政令市等保健所設置市で５割を超えていました。</a:t>
            </a:r>
          </a:p>
          <a:p>
            <a:pPr lvl="0"/>
            <a:r>
              <a:rPr kumimoji="1" lang="ja-JP" altLang="en-US" sz="1200" kern="1200" dirty="0">
                <a:solidFill>
                  <a:schemeClr val="tx1"/>
                </a:solidFill>
                <a:effectLst/>
                <a:latin typeface="+mn-lt"/>
                <a:ea typeface="+mn-ea"/>
                <a:cs typeface="+mn-cs"/>
              </a:rPr>
              <a:t>県においては、「相談できる人がいない」「不満を言えないストレス」は課長以上の者に有意に高く、リーダーの孤独や負担を感じる結果となりました。</a:t>
            </a:r>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25</a:t>
            </a:fld>
            <a:endParaRPr kumimoji="1" lang="ja-JP" altLang="en-US"/>
          </a:p>
        </p:txBody>
      </p:sp>
    </p:spTree>
    <p:extLst>
      <p:ext uri="{BB962C8B-B14F-4D97-AF65-F5344CB8AC3E}">
        <p14:creationId xmlns:p14="http://schemas.microsoft.com/office/powerpoint/2010/main" val="415369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90600" y="766763"/>
            <a:ext cx="5118100" cy="38401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8ADD6E1-6C8B-4674-B547-56EDD0A89251}" type="slidenum">
              <a:rPr kumimoji="1" lang="ja-JP" altLang="en-US" smtClean="0"/>
              <a:pPr/>
              <a:t>2</a:t>
            </a:fld>
            <a:endParaRPr kumimoji="1" lang="ja-JP" altLang="en-US"/>
          </a:p>
        </p:txBody>
      </p:sp>
    </p:spTree>
    <p:extLst>
      <p:ext uri="{BB962C8B-B14F-4D97-AF65-F5344CB8AC3E}">
        <p14:creationId xmlns:p14="http://schemas.microsoft.com/office/powerpoint/2010/main" val="2295248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kumimoji="1" lang="ja-JP" altLang="en-US" sz="1200" kern="1200" dirty="0">
                <a:solidFill>
                  <a:schemeClr val="tx1"/>
                </a:solidFill>
                <a:effectLst/>
                <a:latin typeface="+mn-lt"/>
                <a:ea typeface="+mn-ea"/>
                <a:cs typeface="+mn-cs"/>
              </a:rPr>
              <a:t>・子育て・介護中の者とそうでない者との比較で特に有意差が大きかった回答としては、表にある項目が挙げられます。</a:t>
            </a:r>
          </a:p>
          <a:p>
            <a:pPr lvl="0"/>
            <a:r>
              <a:rPr kumimoji="1" lang="ja-JP" altLang="en-US" sz="1200" kern="1200" dirty="0">
                <a:solidFill>
                  <a:schemeClr val="tx1"/>
                </a:solidFill>
                <a:effectLst/>
                <a:latin typeface="+mn-lt"/>
                <a:ea typeface="+mn-ea"/>
                <a:cs typeface="+mn-cs"/>
              </a:rPr>
              <a:t>・自由記載では、「ストレスから子どもを叱責することが増え、近隣者に虐待通報された」「他の職員よりも帰宅時間を融通してもらったが、職場と家族両方に迷惑をかけているという精神的負担が大きかった」などがありました。</a:t>
            </a:r>
            <a:endParaRPr kumimoji="1" lang="en-US"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・よかったことについては、全庁体制、全所体制で対応した所属が多かったことから、「担当業務以外の経験ができた」と回答した者が多かった。</a:t>
            </a:r>
          </a:p>
          <a:p>
            <a:pPr lvl="0"/>
            <a:r>
              <a:rPr kumimoji="1" lang="ja-JP" altLang="en-US" sz="1200" kern="1200" dirty="0">
                <a:solidFill>
                  <a:schemeClr val="tx1"/>
                </a:solidFill>
                <a:effectLst/>
                <a:latin typeface="+mn-lt"/>
                <a:ea typeface="+mn-ea"/>
                <a:cs typeface="+mn-cs"/>
              </a:rPr>
              <a:t>・「保健師の業務の重要さを認識した」と回答する者も多かった。</a:t>
            </a:r>
          </a:p>
          <a:p>
            <a:pPr lvl="0"/>
            <a:endParaRPr kumimoji="1" lang="ja-JP" alt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26</a:t>
            </a:fld>
            <a:endParaRPr kumimoji="1" lang="ja-JP" altLang="en-US"/>
          </a:p>
        </p:txBody>
      </p:sp>
    </p:spTree>
    <p:extLst>
      <p:ext uri="{BB962C8B-B14F-4D97-AF65-F5344CB8AC3E}">
        <p14:creationId xmlns:p14="http://schemas.microsoft.com/office/powerpoint/2010/main" val="1322353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自由記載で回答があった「統括保健師の体験として伝えていきたいこと」を、</a:t>
            </a:r>
            <a:r>
              <a:rPr lang="ja-JP" altLang="en-US" dirty="0"/>
              <a:t>質的帰納的分析による整理を行ったものになります</a:t>
            </a:r>
            <a:r>
              <a:rPr kumimoji="1" lang="ja-JP" altLang="en-US" dirty="0"/>
              <a:t>。</a:t>
            </a:r>
            <a:endParaRPr kumimoji="1" lang="en-US" altLang="ja-JP" dirty="0"/>
          </a:p>
          <a:p>
            <a:r>
              <a:rPr lang="ja-JP" altLang="en-US" dirty="0"/>
              <a:t>「伝えていきたいこと」としては、「統括保健師に必要な能力」「統括保健師の役割・立場」「人材育成」「体制」「連携」といった項目に整理できました。</a:t>
            </a:r>
            <a:endParaRPr lang="en-US" altLang="ja-JP" dirty="0"/>
          </a:p>
          <a:p>
            <a:r>
              <a:rPr lang="ja-JP" altLang="en-US" dirty="0"/>
              <a:t>この結果を、今年度の調査研究事業の中で、掘り下げて研究し、健康危機管理対応における統括保健師に必要な能力について整理する予定です。</a:t>
            </a:r>
            <a:endParaRPr lang="en-US" altLang="ja-JP" dirty="0"/>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27</a:t>
            </a:fld>
            <a:endParaRPr kumimoji="1" lang="ja-JP" altLang="en-US"/>
          </a:p>
        </p:txBody>
      </p:sp>
    </p:spTree>
    <p:extLst>
      <p:ext uri="{BB962C8B-B14F-4D97-AF65-F5344CB8AC3E}">
        <p14:creationId xmlns:p14="http://schemas.microsoft.com/office/powerpoint/2010/main" val="1669297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次に、自治体・保健所向け調査です。</a:t>
            </a:r>
            <a:endParaRPr kumimoji="1" lang="en-US" altLang="ja-JP" dirty="0"/>
          </a:p>
          <a:p>
            <a:r>
              <a:rPr kumimoji="1" lang="ja-JP" altLang="en-US" dirty="0"/>
              <a:t>調査概要はごらんのとおり。１４８件の回答が集まりました。</a:t>
            </a:r>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28</a:t>
            </a:fld>
            <a:endParaRPr kumimoji="1" lang="ja-JP" altLang="en-US"/>
          </a:p>
        </p:txBody>
      </p:sp>
    </p:spTree>
    <p:extLst>
      <p:ext uri="{BB962C8B-B14F-4D97-AF65-F5344CB8AC3E}">
        <p14:creationId xmlns:p14="http://schemas.microsoft.com/office/powerpoint/2010/main" val="2342820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こちらが実際の掲載内容です。２ページで１つの回答になっています。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例えば、</a:t>
            </a:r>
            <a:r>
              <a:rPr kumimoji="1" lang="ja-JP" altLang="ja-JP" sz="1200" kern="1200" dirty="0">
                <a:solidFill>
                  <a:schemeClr val="tx1"/>
                </a:solidFill>
                <a:effectLst/>
                <a:latin typeface="+mn-lt"/>
                <a:ea typeface="+mn-ea"/>
                <a:cs typeface="+mn-cs"/>
              </a:rPr>
              <a:t>感染者が多かった首都圏等では、かなり早い時期から全庁的な応援体制や外部人材の活用等を進めていたことがわか</a:t>
            </a:r>
            <a:r>
              <a:rPr kumimoji="1" lang="ja-JP" altLang="en-US" sz="1200" kern="1200" dirty="0">
                <a:solidFill>
                  <a:schemeClr val="tx1"/>
                </a:solidFill>
                <a:effectLst/>
                <a:latin typeface="+mn-lt"/>
                <a:ea typeface="+mn-ea"/>
                <a:cs typeface="+mn-cs"/>
              </a:rPr>
              <a:t>りました</a:t>
            </a:r>
            <a:r>
              <a:rPr kumimoji="1" lang="ja-JP" altLang="ja-JP" sz="1200" kern="1200" dirty="0">
                <a:solidFill>
                  <a:schemeClr val="tx1"/>
                </a:solidFill>
                <a:effectLst/>
                <a:latin typeface="+mn-lt"/>
                <a:ea typeface="+mn-ea"/>
                <a:cs typeface="+mn-cs"/>
              </a:rPr>
              <a:t>。また、外部人材の活用、在宅療養支援体制等は、それぞれの地域によって社会資源が異なることもあり、その対応方法は様々で</a:t>
            </a:r>
            <a:r>
              <a:rPr kumimoji="1" lang="ja-JP" altLang="en-US" sz="1200" kern="1200" dirty="0">
                <a:solidFill>
                  <a:schemeClr val="tx1"/>
                </a:solidFill>
                <a:effectLst/>
                <a:latin typeface="+mn-lt"/>
                <a:ea typeface="+mn-ea"/>
                <a:cs typeface="+mn-cs"/>
              </a:rPr>
              <a:t>す</a:t>
            </a:r>
            <a:r>
              <a:rPr kumimoji="1" lang="ja-JP" altLang="ja-JP" sz="1200" kern="1200" dirty="0">
                <a:solidFill>
                  <a:schemeClr val="tx1"/>
                </a:solidFill>
                <a:effectLst/>
                <a:latin typeface="+mn-lt"/>
                <a:ea typeface="+mn-ea"/>
                <a:cs typeface="+mn-cs"/>
              </a:rPr>
              <a:t>が、ぜひ同規模の保健所等の調査結果を確認いただき、平時からの感染症対応のための支援体制整備の参考としていた</a:t>
            </a:r>
            <a:r>
              <a:rPr kumimoji="1" lang="ja-JP" altLang="en-US" sz="1200" kern="1200" dirty="0">
                <a:solidFill>
                  <a:schemeClr val="tx1"/>
                </a:solidFill>
                <a:effectLst/>
                <a:latin typeface="+mn-lt"/>
                <a:ea typeface="+mn-ea"/>
                <a:cs typeface="+mn-cs"/>
              </a:rPr>
              <a:t>だければと思います。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29</a:t>
            </a:fld>
            <a:endParaRPr kumimoji="1" lang="ja-JP" altLang="en-US"/>
          </a:p>
        </p:txBody>
      </p:sp>
    </p:spTree>
    <p:extLst>
      <p:ext uri="{BB962C8B-B14F-4D97-AF65-F5344CB8AC3E}">
        <p14:creationId xmlns:p14="http://schemas.microsoft.com/office/powerpoint/2010/main" val="593549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t>総括（まとめ）です。４つのポイントでまとめて</a:t>
            </a:r>
            <a:r>
              <a:rPr lang="ja-JP" altLang="en-US"/>
              <a:t>います。</a:t>
            </a:r>
            <a:endParaRPr lang="en-US" altLang="ja-JP" dirty="0"/>
          </a:p>
          <a:p>
            <a:r>
              <a:rPr kumimoji="1" lang="ja-JP" altLang="en-US" dirty="0"/>
              <a:t>今回ご報告した結果やご意見は、ほんの一部になります。全国保健師長会ホームページには、報告書をアップしていますので、ぜひご欄ください。</a:t>
            </a:r>
            <a:endParaRPr lang="ja-JP" altLang="en-US" dirty="0"/>
          </a:p>
        </p:txBody>
      </p:sp>
      <p:sp>
        <p:nvSpPr>
          <p:cNvPr id="4" name="スライド番号プレースホルダー 3"/>
          <p:cNvSpPr>
            <a:spLocks noGrp="1"/>
          </p:cNvSpPr>
          <p:nvPr>
            <p:ph type="sldNum" sz="quarter" idx="10"/>
          </p:nvPr>
        </p:nvSpPr>
        <p:spPr/>
        <p:txBody>
          <a:bodyPr/>
          <a:lstStyle/>
          <a:p>
            <a:fld id="{F823D3C3-A071-472A-95EF-D0C7106CB16D}" type="slidenum">
              <a:rPr kumimoji="1" lang="ja-JP" altLang="en-US" smtClean="0"/>
              <a:t>30</a:t>
            </a:fld>
            <a:endParaRPr kumimoji="1" lang="ja-JP" altLang="en-US"/>
          </a:p>
        </p:txBody>
      </p:sp>
    </p:spTree>
    <p:extLst>
      <p:ext uri="{BB962C8B-B14F-4D97-AF65-F5344CB8AC3E}">
        <p14:creationId xmlns:p14="http://schemas.microsoft.com/office/powerpoint/2010/main" val="3434552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全国保健師長会では、人材育成の自治体間格差の縮小と、多様な背景を持った新規採用保健師の人材育成の再考に向け、本調査事業を実施しました。</a:t>
            </a:r>
            <a:endParaRPr lang="en-US" altLang="ja-JP" dirty="0"/>
          </a:p>
          <a:p>
            <a:endParaRPr kumimoji="1" lang="en-US" altLang="ja-JP" dirty="0"/>
          </a:p>
          <a:p>
            <a:r>
              <a:rPr kumimoji="1" lang="ja-JP" altLang="en-US" dirty="0"/>
              <a:t>事業内容は、新規採用保健師の人材育成の実態把握と、調査結果を踏まえた自治体で人材育成体制の構築に向けた取組ポイントの整理です。</a:t>
            </a:r>
          </a:p>
        </p:txBody>
      </p:sp>
      <p:sp>
        <p:nvSpPr>
          <p:cNvPr id="4" name="スライド番号プレースホルダー 3"/>
          <p:cNvSpPr>
            <a:spLocks noGrp="1"/>
          </p:cNvSpPr>
          <p:nvPr>
            <p:ph type="sldNum" sz="quarter" idx="10"/>
          </p:nvPr>
        </p:nvSpPr>
        <p:spPr/>
        <p:txBody>
          <a:bodyPr/>
          <a:lstStyle/>
          <a:p>
            <a:pPr defTabSz="838678">
              <a:defRPr/>
            </a:pPr>
            <a:fld id="{062949F6-963F-43B2-BB3D-88C8EF8E2F69}" type="slidenum">
              <a:rPr lang="ja-JP" altLang="en-US">
                <a:solidFill>
                  <a:prstClr val="black"/>
                </a:solidFill>
              </a:rPr>
              <a:pPr defTabSz="838678">
                <a:defRPr/>
              </a:pPr>
              <a:t>31</a:t>
            </a:fld>
            <a:endParaRPr lang="ja-JP" altLang="en-US">
              <a:solidFill>
                <a:prstClr val="black"/>
              </a:solidFill>
            </a:endParaRPr>
          </a:p>
        </p:txBody>
      </p:sp>
    </p:spTree>
    <p:extLst>
      <p:ext uri="{BB962C8B-B14F-4D97-AF65-F5344CB8AC3E}">
        <p14:creationId xmlns:p14="http://schemas.microsoft.com/office/powerpoint/2010/main" val="3381744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実態調査の概要です。</a:t>
            </a:r>
            <a:endParaRPr kumimoji="1" lang="en-US" altLang="ja-JP" dirty="0"/>
          </a:p>
          <a:p>
            <a:endParaRPr lang="en-US" altLang="ja-JP" dirty="0"/>
          </a:p>
          <a:p>
            <a:r>
              <a:rPr kumimoji="1" lang="ja-JP" altLang="en-US" dirty="0"/>
              <a:t>対象者</a:t>
            </a:r>
            <a:r>
              <a:rPr lang="ja-JP" altLang="en-US" dirty="0"/>
              <a:t>は、都道府県と全市区町村に所属する、新規採用保健師、統括保健師、人事部門担当者です。</a:t>
            </a:r>
            <a:endParaRPr lang="en-US" altLang="ja-JP" dirty="0"/>
          </a:p>
          <a:p>
            <a:endParaRPr kumimoji="1" lang="en-US" altLang="ja-JP" dirty="0"/>
          </a:p>
          <a:p>
            <a:r>
              <a:rPr lang="ja-JP" altLang="en-US" dirty="0"/>
              <a:t>調査項目は、新規採用保健師の人材育成体制のほか、新規採用保健師には、職場環境ややりがい、「所属自治体に勤務していることの総合的な満足度（以下「総合的な満足度」という。）について、回答を求めました。</a:t>
            </a:r>
            <a:endParaRPr lang="en-US" altLang="ja-JP" dirty="0"/>
          </a:p>
          <a:p>
            <a:endParaRPr kumimoji="1" lang="en-US" altLang="ja-JP" dirty="0"/>
          </a:p>
          <a:p>
            <a:r>
              <a:rPr lang="ja-JP" altLang="en-US" dirty="0"/>
              <a:t>また、集計・解析にあたっては、対象者属性などは表のとおり２値に分類し、人材育成が進んでいるかの一つの指標として「満足度」に着目し、「所属自治体に勤務していることの総合的な満足度」をアウトカム指標としました。</a:t>
            </a:r>
            <a:endParaRPr kumimoji="1" lang="ja-JP" altLang="en-US" dirty="0"/>
          </a:p>
        </p:txBody>
      </p:sp>
      <p:sp>
        <p:nvSpPr>
          <p:cNvPr id="4" name="スライド番号プレースホルダー 3"/>
          <p:cNvSpPr>
            <a:spLocks noGrp="1"/>
          </p:cNvSpPr>
          <p:nvPr>
            <p:ph type="sldNum" sz="quarter" idx="5"/>
          </p:nvPr>
        </p:nvSpPr>
        <p:spPr/>
        <p:txBody>
          <a:bodyPr/>
          <a:lstStyle/>
          <a:p>
            <a:fld id="{062949F6-963F-43B2-BB3D-88C8EF8E2F69}" type="slidenum">
              <a:rPr kumimoji="1" lang="ja-JP" altLang="en-US" smtClean="0"/>
              <a:pPr/>
              <a:t>32</a:t>
            </a:fld>
            <a:endParaRPr kumimoji="1" lang="ja-JP" altLang="en-US"/>
          </a:p>
        </p:txBody>
      </p:sp>
    </p:spTree>
    <p:extLst>
      <p:ext uri="{BB962C8B-B14F-4D97-AF65-F5344CB8AC3E}">
        <p14:creationId xmlns:p14="http://schemas.microsoft.com/office/powerpoint/2010/main" val="1388534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結果１</a:t>
            </a:r>
            <a:r>
              <a:rPr lang="en-US" altLang="ja-JP" dirty="0"/>
              <a:t>】</a:t>
            </a:r>
            <a:r>
              <a:rPr lang="ja-JP" altLang="en-US" dirty="0"/>
              <a:t>回答率状況は、統括保健師</a:t>
            </a:r>
            <a:r>
              <a:rPr lang="en-US" altLang="ja-JP" dirty="0"/>
              <a:t>32.9</a:t>
            </a:r>
            <a:r>
              <a:rPr lang="ja-JP" altLang="en-US" dirty="0"/>
              <a:t>％、人事部門担当者</a:t>
            </a:r>
            <a:r>
              <a:rPr lang="en-US" altLang="ja-JP" dirty="0"/>
              <a:t>28.1</a:t>
            </a:r>
            <a:r>
              <a:rPr lang="ja-JP" altLang="en-US" dirty="0"/>
              <a:t>％で、表のとおりです。</a:t>
            </a:r>
            <a:endParaRPr lang="en-US" altLang="ja-JP" dirty="0"/>
          </a:p>
          <a:p>
            <a:r>
              <a:rPr lang="ja-JP" altLang="en-US" dirty="0"/>
              <a:t>（なお、新規採用保健師の分母を</a:t>
            </a:r>
            <a:r>
              <a:rPr lang="en-US" altLang="ja-JP" dirty="0"/>
              <a:t>8,000</a:t>
            </a:r>
            <a:r>
              <a:rPr lang="ja-JP" altLang="en-US" dirty="0"/>
              <a:t>人と想定すると</a:t>
            </a:r>
            <a:r>
              <a:rPr lang="en-US" altLang="ja-JP" dirty="0"/>
              <a:t>30.4</a:t>
            </a:r>
            <a:r>
              <a:rPr lang="ja-JP" altLang="en-US" dirty="0"/>
              <a:t>％となります。）</a:t>
            </a:r>
            <a:endParaRPr lang="en-US" altLang="ja-JP" dirty="0"/>
          </a:p>
          <a:p>
            <a:endParaRPr kumimoji="1" lang="en-US" altLang="ja-JP" dirty="0"/>
          </a:p>
          <a:p>
            <a:r>
              <a:rPr lang="ja-JP" altLang="en-US" dirty="0"/>
              <a:t>新規採用保健師の属性は、右下表のとおりで、背景の多様性に該当する、すなわち職歴のある保健師は</a:t>
            </a:r>
            <a:r>
              <a:rPr lang="en-US" altLang="ja-JP" dirty="0"/>
              <a:t>45.5</a:t>
            </a:r>
            <a:r>
              <a:rPr lang="ja-JP" altLang="en-US" dirty="0"/>
              <a:t>％を占めていました。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4E616520-FD62-4115-A88E-73FF1133EA83}" type="slidenum">
              <a:rPr kumimoji="1" lang="ja-JP" altLang="en-US" smtClean="0"/>
              <a:pPr/>
              <a:t>33</a:t>
            </a:fld>
            <a:endParaRPr kumimoji="1" lang="ja-JP" altLang="en-US"/>
          </a:p>
        </p:txBody>
      </p:sp>
    </p:spTree>
    <p:extLst>
      <p:ext uri="{BB962C8B-B14F-4D97-AF65-F5344CB8AC3E}">
        <p14:creationId xmlns:p14="http://schemas.microsoft.com/office/powerpoint/2010/main" val="3492489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結果２</a:t>
            </a:r>
            <a:r>
              <a:rPr kumimoji="1" lang="en-US" altLang="ja-JP" dirty="0"/>
              <a:t>】</a:t>
            </a:r>
            <a:r>
              <a:rPr kumimoji="1" lang="ja-JP" altLang="en-US" dirty="0"/>
              <a:t>新規採用保健師の満足度の結果です。</a:t>
            </a:r>
            <a:endParaRPr kumimoji="1" lang="en-US" altLang="ja-JP" dirty="0"/>
          </a:p>
          <a:p>
            <a:endParaRPr lang="en-US" altLang="ja-JP" dirty="0"/>
          </a:p>
          <a:p>
            <a:r>
              <a:rPr kumimoji="1" lang="ja-JP" altLang="en-US" dirty="0"/>
              <a:t>８割が所属自治体に勤務していることに「満足」と回答し、中でも「同僚との人間関係」が最も高い</a:t>
            </a:r>
            <a:r>
              <a:rPr kumimoji="1" lang="en-US" altLang="ja-JP" dirty="0"/>
              <a:t>93</a:t>
            </a:r>
            <a:r>
              <a:rPr kumimoji="1" lang="ja-JP" altLang="en-US" dirty="0"/>
              <a:t>％を占めています。</a:t>
            </a:r>
            <a:endParaRPr kumimoji="1" lang="en-US" altLang="ja-JP" dirty="0"/>
          </a:p>
          <a:p>
            <a:endParaRPr lang="en-US" altLang="ja-JP" dirty="0"/>
          </a:p>
          <a:p>
            <a:r>
              <a:rPr kumimoji="1" lang="ja-JP" altLang="en-US" dirty="0"/>
              <a:t>また、</a:t>
            </a:r>
            <a:r>
              <a:rPr kumimoji="1" lang="en-US" altLang="ja-JP" dirty="0"/>
              <a:t>【</a:t>
            </a:r>
            <a:r>
              <a:rPr lang="ja-JP" altLang="en-US" dirty="0"/>
              <a:t>結果３</a:t>
            </a:r>
            <a:r>
              <a:rPr lang="en-US" altLang="ja-JP" dirty="0"/>
              <a:t>】</a:t>
            </a:r>
            <a:r>
              <a:rPr kumimoji="1" lang="ja-JP" altLang="en-US" dirty="0"/>
              <a:t>新規採用保健師の満足度の観点から、関連する項目を２値に分類し検定を行った結果では、自治体規模が大きく、年齢が</a:t>
            </a:r>
            <a:r>
              <a:rPr kumimoji="1" lang="en-US" altLang="ja-JP" dirty="0"/>
              <a:t>20</a:t>
            </a:r>
            <a:r>
              <a:rPr kumimoji="1" lang="ja-JP" altLang="en-US" dirty="0"/>
              <a:t>歳代であり、背景の多様施のない群、また、プリセプターが配置されるなど、人材育成体制が整っている群、些細な問題や疑問でも相談できる人がいるなどの職場</a:t>
            </a:r>
            <a:r>
              <a:rPr lang="ja-JP" altLang="en-US" dirty="0"/>
              <a:t>環境がある群が有意に満足度が高く、新規採用保健師にとっては、キャリラダーに沿った育成や大事に扱われているという実感が、満足度につながっていることが示唆されました。</a:t>
            </a:r>
            <a:endParaRPr kumimoji="1" lang="ja-JP" altLang="en-US" dirty="0"/>
          </a:p>
        </p:txBody>
      </p:sp>
      <p:sp>
        <p:nvSpPr>
          <p:cNvPr id="4" name="スライド番号プレースホルダー 3"/>
          <p:cNvSpPr>
            <a:spLocks noGrp="1"/>
          </p:cNvSpPr>
          <p:nvPr>
            <p:ph type="sldNum" sz="quarter" idx="5"/>
          </p:nvPr>
        </p:nvSpPr>
        <p:spPr/>
        <p:txBody>
          <a:bodyPr/>
          <a:lstStyle/>
          <a:p>
            <a:fld id="{062949F6-963F-43B2-BB3D-88C8EF8E2F69}" type="slidenum">
              <a:rPr kumimoji="1" lang="ja-JP" altLang="en-US" smtClean="0"/>
              <a:pPr/>
              <a:t>34</a:t>
            </a:fld>
            <a:endParaRPr kumimoji="1" lang="ja-JP" altLang="en-US"/>
          </a:p>
        </p:txBody>
      </p:sp>
    </p:spTree>
    <p:extLst>
      <p:ext uri="{BB962C8B-B14F-4D97-AF65-F5344CB8AC3E}">
        <p14:creationId xmlns:p14="http://schemas.microsoft.com/office/powerpoint/2010/main" val="1308566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E616520-FD62-4115-A88E-73FF1133EA83}" type="slidenum">
              <a:rPr kumimoji="1" lang="ja-JP" altLang="en-US" smtClean="0"/>
              <a:pPr/>
              <a:t>35</a:t>
            </a:fld>
            <a:endParaRPr kumimoji="1" lang="ja-JP" altLang="en-US"/>
          </a:p>
        </p:txBody>
      </p:sp>
      <p:sp>
        <p:nvSpPr>
          <p:cNvPr id="7" name="ノート プレースホルダー 2">
            <a:extLst>
              <a:ext uri="{FF2B5EF4-FFF2-40B4-BE49-F238E27FC236}">
                <a16:creationId xmlns:a16="http://schemas.microsoft.com/office/drawing/2014/main" id="{1A6F890B-F8BD-44B9-963D-3E93861B60D1}"/>
              </a:ext>
            </a:extLst>
          </p:cNvPr>
          <p:cNvSpPr txBox="1">
            <a:spLocks/>
          </p:cNvSpPr>
          <p:nvPr/>
        </p:nvSpPr>
        <p:spPr>
          <a:xfrm>
            <a:off x="775826" y="4659291"/>
            <a:ext cx="5113577" cy="4280452"/>
          </a:xfrm>
          <a:prstGeom prst="rect">
            <a:avLst/>
          </a:prstGeom>
        </p:spPr>
        <p:txBody>
          <a:bodyPr vert="horz" lIns="87552" tIns="43776" rIns="87552" bIns="43776" rtlCol="0">
            <a:normAutofit/>
          </a:bodyPr>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fontAlgn="auto">
              <a:spcBef>
                <a:spcPts val="0"/>
              </a:spcBef>
              <a:spcAft>
                <a:spcPts val="0"/>
              </a:spcAft>
            </a:pPr>
            <a:r>
              <a:rPr lang="en-US" altLang="ja-JP" dirty="0"/>
              <a:t>【</a:t>
            </a:r>
            <a:r>
              <a:rPr lang="ja-JP" altLang="en-US" dirty="0"/>
              <a:t>結果４</a:t>
            </a:r>
            <a:r>
              <a:rPr lang="en-US" altLang="ja-JP" dirty="0"/>
              <a:t>】</a:t>
            </a:r>
            <a:r>
              <a:rPr lang="ja-JP" altLang="en-US" dirty="0"/>
              <a:t>統括保健師の回答から、自治体規模別の人材育成体制について検定した結果です。</a:t>
            </a:r>
            <a:endParaRPr lang="en-US" altLang="ja-JP" dirty="0"/>
          </a:p>
          <a:p>
            <a:pPr fontAlgn="auto">
              <a:spcBef>
                <a:spcPts val="0"/>
              </a:spcBef>
              <a:spcAft>
                <a:spcPts val="0"/>
              </a:spcAft>
            </a:pPr>
            <a:endParaRPr lang="en-US" altLang="ja-JP" dirty="0"/>
          </a:p>
          <a:p>
            <a:pPr fontAlgn="auto">
              <a:spcBef>
                <a:spcPts val="0"/>
              </a:spcBef>
              <a:spcAft>
                <a:spcPts val="0"/>
              </a:spcAft>
            </a:pPr>
            <a:r>
              <a:rPr lang="ja-JP" altLang="en-US" dirty="0"/>
              <a:t>大規模自治体では、「人材育成を組織横断的に担当する保健師を配置している」をはじめ、複数の項目で小規模自治体との差がありました。</a:t>
            </a:r>
            <a:endParaRPr lang="en-US" altLang="ja-JP" dirty="0"/>
          </a:p>
          <a:p>
            <a:pPr fontAlgn="auto">
              <a:spcBef>
                <a:spcPts val="0"/>
              </a:spcBef>
              <a:spcAft>
                <a:spcPts val="0"/>
              </a:spcAft>
            </a:pPr>
            <a:endParaRPr lang="en-US" altLang="ja-JP" dirty="0"/>
          </a:p>
          <a:p>
            <a:pPr fontAlgn="auto">
              <a:spcBef>
                <a:spcPts val="0"/>
              </a:spcBef>
              <a:spcAft>
                <a:spcPts val="0"/>
              </a:spcAft>
            </a:pPr>
            <a:r>
              <a:rPr lang="ja-JP" altLang="en-US" dirty="0"/>
              <a:t>一方、小規模自治体が有意であったのは、「新規採用保健師の最初の配置が思い描いていたキャリアと一致する割合」でした。</a:t>
            </a:r>
            <a:endParaRPr lang="en-US" altLang="ja-JP" dirty="0"/>
          </a:p>
          <a:p>
            <a:pPr fontAlgn="auto">
              <a:spcBef>
                <a:spcPts val="0"/>
              </a:spcBef>
              <a:spcAft>
                <a:spcPts val="0"/>
              </a:spcAft>
            </a:pPr>
            <a:endParaRPr lang="en-US" altLang="ja-JP" dirty="0"/>
          </a:p>
          <a:p>
            <a:pPr fontAlgn="auto">
              <a:spcBef>
                <a:spcPts val="0"/>
              </a:spcBef>
              <a:spcAft>
                <a:spcPts val="0"/>
              </a:spcAft>
            </a:pPr>
            <a:r>
              <a:rPr lang="ja-JP" altLang="en-US" dirty="0"/>
              <a:t>すなわち、人材育成体制は、統括保健師からみると、大規模自治体の方が良好であることが示唆されました。</a:t>
            </a:r>
          </a:p>
        </p:txBody>
      </p:sp>
    </p:spTree>
    <p:extLst>
      <p:ext uri="{BB962C8B-B14F-4D97-AF65-F5344CB8AC3E}">
        <p14:creationId xmlns:p14="http://schemas.microsoft.com/office/powerpoint/2010/main" val="43446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8755C-B6F9-4E16-B959-A2850EAB346B}" type="slidenum">
              <a:rPr kumimoji="1" lang="ja-JP" altLang="en-US" smtClean="0"/>
              <a:pPr/>
              <a:t>3</a:t>
            </a:fld>
            <a:endParaRPr kumimoji="1" lang="ja-JP" altLang="en-US" dirty="0"/>
          </a:p>
        </p:txBody>
      </p:sp>
    </p:spTree>
    <p:extLst>
      <p:ext uri="{BB962C8B-B14F-4D97-AF65-F5344CB8AC3E}">
        <p14:creationId xmlns:p14="http://schemas.microsoft.com/office/powerpoint/2010/main" val="3967986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結果５</a:t>
            </a:r>
            <a:r>
              <a:rPr kumimoji="1" lang="en-US" altLang="ja-JP" dirty="0"/>
              <a:t>】</a:t>
            </a:r>
            <a:r>
              <a:rPr kumimoji="1" lang="ja-JP" altLang="en-US" dirty="0"/>
              <a:t>総合的な満足度をアウトカムとした影響要因について、自治体ベースのデータを用いて重回帰分析を行った結果です。</a:t>
            </a:r>
            <a:endParaRPr kumimoji="1" lang="en-US" altLang="ja-JP" dirty="0"/>
          </a:p>
          <a:p>
            <a:endParaRPr lang="en-US" altLang="ja-JP" dirty="0"/>
          </a:p>
          <a:p>
            <a:r>
              <a:rPr kumimoji="1" lang="ja-JP" altLang="en-US" dirty="0"/>
              <a:t>自治体規模、年齢、多様な背景（職歴の有無）別のいずれにおいても共通して有意であったのは、赤字の４項目でした。</a:t>
            </a:r>
            <a:endParaRPr kumimoji="1" lang="en-US" altLang="ja-JP" dirty="0"/>
          </a:p>
          <a:p>
            <a:endParaRPr lang="en-US" altLang="ja-JP" dirty="0"/>
          </a:p>
          <a:p>
            <a:r>
              <a:rPr kumimoji="1" lang="ja-JP" altLang="en-US" dirty="0"/>
              <a:t>小規模自治体では、職場風土に関する多くの項目において、大規模自治体に比べて満足度が高い結果が得られています。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4E616520-FD62-4115-A88E-73FF1133EA83}" type="slidenum">
              <a:rPr kumimoji="1" lang="ja-JP" altLang="en-US" smtClean="0"/>
              <a:pPr/>
              <a:t>36</a:t>
            </a:fld>
            <a:endParaRPr kumimoji="1" lang="ja-JP" altLang="en-US"/>
          </a:p>
        </p:txBody>
      </p:sp>
    </p:spTree>
    <p:extLst>
      <p:ext uri="{BB962C8B-B14F-4D97-AF65-F5344CB8AC3E}">
        <p14:creationId xmlns:p14="http://schemas.microsoft.com/office/powerpoint/2010/main" val="1653514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結果６</a:t>
            </a:r>
            <a:r>
              <a:rPr lang="en-US" altLang="ja-JP" dirty="0"/>
              <a:t>】</a:t>
            </a:r>
            <a:r>
              <a:rPr lang="ja-JP" altLang="en-US" dirty="0"/>
              <a:t>新規採用保健師、統括保健師、人事部門担当者の回答データを連結し、大規模自治体、小規模自治体に該当する新規採用保健師の総合的な満足度への関連要因について検定した結果です。</a:t>
            </a:r>
            <a:endParaRPr lang="en-US" altLang="ja-JP" dirty="0"/>
          </a:p>
          <a:p>
            <a:endParaRPr kumimoji="1" lang="en-US" altLang="ja-JP" dirty="0"/>
          </a:p>
          <a:p>
            <a:r>
              <a:rPr lang="ja-JP" altLang="en-US" dirty="0"/>
              <a:t>自治体規模では統計的な有意差は認められませんでしたが、年齢および背景の多様性は有意な関連を認めました。</a:t>
            </a:r>
            <a:endParaRPr lang="en-US" altLang="ja-JP" dirty="0"/>
          </a:p>
          <a:p>
            <a:endParaRPr lang="en-US" altLang="ja-JP" dirty="0"/>
          </a:p>
          <a:p>
            <a:r>
              <a:rPr lang="ja-JP" altLang="en-US" dirty="0"/>
              <a:t>人材育成構築状況との関連では、「採用時に担当した業務が希望どおりであった」、「キャリアラダーを用いた指導者との面談」など</a:t>
            </a:r>
            <a:r>
              <a:rPr lang="en-US" altLang="ja-JP" dirty="0"/>
              <a:t>11</a:t>
            </a:r>
            <a:r>
              <a:rPr lang="ja-JP" altLang="en-US" dirty="0"/>
              <a:t>項目において有意な関連を認め、</a:t>
            </a:r>
            <a:endParaRPr lang="en-US" altLang="ja-JP" dirty="0"/>
          </a:p>
          <a:p>
            <a:endParaRPr lang="en-US" altLang="ja-JP" dirty="0"/>
          </a:p>
          <a:p>
            <a:r>
              <a:rPr lang="ja-JP" altLang="en-US" dirty="0"/>
              <a:t>職場風土との関連では、満足度を問うすべての設問において有意な関連を示し、特に、「評価・承認する習慣がある」場合、「満足」と答えた割合は</a:t>
            </a:r>
            <a:r>
              <a:rPr lang="en-US" altLang="ja-JP" dirty="0"/>
              <a:t>93</a:t>
            </a:r>
            <a:r>
              <a:rPr lang="ja-JP" altLang="en-US" dirty="0"/>
              <a:t>％を超えています。</a:t>
            </a:r>
            <a:endParaRPr lang="en-US" altLang="ja-JP" dirty="0"/>
          </a:p>
        </p:txBody>
      </p:sp>
      <p:sp>
        <p:nvSpPr>
          <p:cNvPr id="4" name="スライド番号プレースホルダー 3"/>
          <p:cNvSpPr>
            <a:spLocks noGrp="1"/>
          </p:cNvSpPr>
          <p:nvPr>
            <p:ph type="sldNum" sz="quarter" idx="5"/>
          </p:nvPr>
        </p:nvSpPr>
        <p:spPr/>
        <p:txBody>
          <a:bodyPr/>
          <a:lstStyle/>
          <a:p>
            <a:fld id="{4E616520-FD62-4115-A88E-73FF1133EA83}" type="slidenum">
              <a:rPr kumimoji="1" lang="ja-JP" altLang="en-US" smtClean="0"/>
              <a:pPr/>
              <a:t>37</a:t>
            </a:fld>
            <a:endParaRPr kumimoji="1" lang="ja-JP" altLang="en-US"/>
          </a:p>
        </p:txBody>
      </p:sp>
    </p:spTree>
    <p:extLst>
      <p:ext uri="{BB962C8B-B14F-4D97-AF65-F5344CB8AC3E}">
        <p14:creationId xmlns:p14="http://schemas.microsoft.com/office/powerpoint/2010/main" val="1907655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結果７</a:t>
            </a:r>
            <a:r>
              <a:rPr lang="en-US" altLang="ja-JP" dirty="0"/>
              <a:t>】</a:t>
            </a:r>
            <a:r>
              <a:rPr kumimoji="1" lang="ja-JP" altLang="en-US" dirty="0"/>
              <a:t>総合的な満足度と有意な関連を示した項目を選び、総合的な満足度を目的変数として多変量モデルに投入した結果です。</a:t>
            </a:r>
            <a:endParaRPr kumimoji="1" lang="en-US" altLang="ja-JP" dirty="0"/>
          </a:p>
          <a:p>
            <a:endParaRPr lang="en-US" altLang="ja-JP" dirty="0"/>
          </a:p>
          <a:p>
            <a:r>
              <a:rPr lang="ja-JP" altLang="en-US" dirty="0"/>
              <a:t>自治体規模や年齢の影響を調整してもなお、「業務で出した成果についてお互い評価・承認する習慣がある」、「先輩・上司と仕事以外での相談もできる」、「保健師業務の意義・理由について丁寧に説明している」、「業務遂行上の必要な研修が受講しやすい」において、有意な関連を示しました。</a:t>
            </a:r>
            <a:endParaRPr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4E616520-FD62-4115-A88E-73FF1133EA83}" type="slidenum">
              <a:rPr kumimoji="1" lang="ja-JP" altLang="en-US" smtClean="0"/>
              <a:pPr/>
              <a:t>38</a:t>
            </a:fld>
            <a:endParaRPr kumimoji="1" lang="ja-JP" altLang="en-US"/>
          </a:p>
        </p:txBody>
      </p:sp>
    </p:spTree>
    <p:extLst>
      <p:ext uri="{BB962C8B-B14F-4D97-AF65-F5344CB8AC3E}">
        <p14:creationId xmlns:p14="http://schemas.microsoft.com/office/powerpoint/2010/main" val="1557092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dirty="0"/>
              <a:t>以上の結果からのまとめ</a:t>
            </a:r>
            <a:r>
              <a:rPr kumimoji="1" lang="ja-JP" altLang="en-US" dirty="0"/>
              <a:t>です。</a:t>
            </a:r>
            <a:endParaRPr kumimoji="1" lang="en-US" altLang="ja-JP" dirty="0"/>
          </a:p>
          <a:p>
            <a:endParaRPr lang="en-US" altLang="ja-JP" dirty="0"/>
          </a:p>
          <a:p>
            <a:r>
              <a:rPr kumimoji="1" lang="ja-JP" altLang="en-US" dirty="0"/>
              <a:t>人材育成と職場環境や職場風土は、新規採用保健師の満足度に有意に関連していること、大規模自治体の方が人材育成構築状況は良好であること、一方で、小規模自治体は職場風土でそれら課題をカバー</a:t>
            </a:r>
            <a:r>
              <a:rPr lang="ja-JP" altLang="en-US" dirty="0"/>
              <a:t>していること、自治体規模、年齢、職歴の有無に関わらず「評価承認する習慣がある」ような職場環境が満足度に影響しています。</a:t>
            </a:r>
            <a:endParaRPr lang="en-US" altLang="ja-JP" dirty="0"/>
          </a:p>
          <a:p>
            <a:endParaRPr kumimoji="1" lang="en-US" altLang="ja-JP" dirty="0"/>
          </a:p>
          <a:p>
            <a:r>
              <a:rPr lang="ja-JP" altLang="en-US" dirty="0"/>
              <a:t>よって、ひとり一人のキャリアレベルに応じて、丁寧に支援するとともに、検討会報告書に記載されている人材育成のためのポイントのとなる事項（キャリアラダーによる能力の整理や活用、人材育成支援シートの活用、統括保健師の育成、組織全体で取り組む人材育成など）の現場での具現化が求められます。</a:t>
            </a:r>
            <a:endParaRPr lang="en-US" altLang="ja-JP" dirty="0"/>
          </a:p>
          <a:p>
            <a:endParaRPr kumimoji="1" lang="en-US" altLang="ja-JP" dirty="0"/>
          </a:p>
          <a:p>
            <a:r>
              <a:rPr lang="ja-JP" altLang="en-US" dirty="0"/>
              <a:t>このように組織横断的な人事育成を進めるうえでは、統括保健師の配置と、自組織の人材育成を何とかしよう、どうしたらうちの職場でできるんだろう、こうしたらできるんじゃないかなあ・・など、自組織の中で考え実行していくという、統括保健師や先輩保健師としての覚悟、意識醸成を図ることが課題と考えます。</a:t>
            </a:r>
            <a:endParaRPr lang="en-US" altLang="ja-JP" dirty="0"/>
          </a:p>
          <a:p>
            <a:endParaRPr kumimoji="1" lang="en-US" altLang="ja-JP" dirty="0"/>
          </a:p>
          <a:p>
            <a:r>
              <a:rPr kumimoji="1" lang="ja-JP" altLang="en-US" dirty="0"/>
              <a:t>また、小規模自治体の人材育成構築に向けては、改めて都道府県や保健所のサポートが欠かせません。自治体の実情に応じたご支援を引き続きお願いします。</a:t>
            </a:r>
            <a:endParaRPr kumimoji="1" lang="en-US" altLang="ja-JP" dirty="0"/>
          </a:p>
          <a:p>
            <a:r>
              <a:rPr lang="ja-JP" altLang="en-US" dirty="0"/>
              <a:t>自治体としても、都道府県等が構築する研修等を自組織の</a:t>
            </a:r>
            <a:r>
              <a:rPr lang="en-US" altLang="ja-JP" dirty="0"/>
              <a:t>OFF-JT</a:t>
            </a:r>
            <a:r>
              <a:rPr lang="ja-JP" altLang="en-US" dirty="0"/>
              <a:t>に上手く活用するなど、研修体系を整えていただきたいと思います。</a:t>
            </a:r>
            <a:r>
              <a:rPr kumimoji="1" lang="ja-JP" altLang="en-US" dirty="0"/>
              <a:t>、</a:t>
            </a:r>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62949F6-963F-43B2-BB3D-88C8EF8E2F69}" type="slidenum">
              <a:rPr kumimoji="1" lang="ja-JP" altLang="en-US" smtClean="0"/>
              <a:pPr/>
              <a:t>39</a:t>
            </a:fld>
            <a:endParaRPr kumimoji="1" lang="ja-JP" altLang="en-US"/>
          </a:p>
        </p:txBody>
      </p:sp>
    </p:spTree>
    <p:extLst>
      <p:ext uri="{BB962C8B-B14F-4D97-AF65-F5344CB8AC3E}">
        <p14:creationId xmlns:p14="http://schemas.microsoft.com/office/powerpoint/2010/main" val="1310845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こまでご報告した結果を受け、有意な関連が見られた項目をもとに、自治体が取り組むべきポイントを、統括保健師、新規採用保健師、人事部門担当者、更には都道府県等に向けて提言としてまとめましたので、ご参照ください。</a:t>
            </a:r>
            <a:endParaRPr lang="en-US" altLang="ja-JP" dirty="0"/>
          </a:p>
          <a:p>
            <a:endParaRPr lang="en-US" altLang="ja-JP" dirty="0"/>
          </a:p>
          <a:p>
            <a:r>
              <a:rPr lang="ja-JP" altLang="en-US" b="0" i="0" dirty="0">
                <a:solidFill>
                  <a:srgbClr val="000000"/>
                </a:solidFill>
                <a:effectLst/>
                <a:latin typeface="+mn-ea"/>
              </a:rPr>
              <a:t>（先ほども述べましたが、）統括的な役割を担う保健師の皆様方の「人材育成への覚悟」は、新任期</a:t>
            </a:r>
            <a:r>
              <a:rPr lang="ja-JP" altLang="en-US" dirty="0">
                <a:solidFill>
                  <a:srgbClr val="000000"/>
                </a:solidFill>
                <a:latin typeface="+mn-ea"/>
              </a:rPr>
              <a:t>をはじめ全</a:t>
            </a:r>
            <a:r>
              <a:rPr lang="ja-JP" altLang="en-US" b="0" i="0" dirty="0">
                <a:solidFill>
                  <a:srgbClr val="000000"/>
                </a:solidFill>
                <a:effectLst/>
                <a:latin typeface="+mn-ea"/>
              </a:rPr>
              <a:t>保健師のモチベーションのアップにつながります。</a:t>
            </a:r>
            <a:endParaRPr lang="en-US" altLang="ja-JP" b="0" i="0" dirty="0">
              <a:solidFill>
                <a:srgbClr val="000000"/>
              </a:solidFill>
              <a:effectLst/>
              <a:latin typeface="+mn-ea"/>
            </a:endParaRPr>
          </a:p>
          <a:p>
            <a:r>
              <a:rPr lang="ja-JP" altLang="en-US" dirty="0">
                <a:solidFill>
                  <a:srgbClr val="000000"/>
                </a:solidFill>
                <a:latin typeface="+mn-ea"/>
              </a:rPr>
              <a:t>既にこれはやっているというものもあるかもしれません。これならできそう、これをやってみよう！と、自治体の強みを活かしながら、仲間とともに進めていただければと期待しております。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4E616520-FD62-4115-A88E-73FF1133EA83}" type="slidenum">
              <a:rPr kumimoji="1" lang="ja-JP" altLang="en-US" smtClean="0"/>
              <a:pPr/>
              <a:t>40</a:t>
            </a:fld>
            <a:endParaRPr kumimoji="1" lang="ja-JP" altLang="en-US"/>
          </a:p>
        </p:txBody>
      </p:sp>
    </p:spTree>
    <p:extLst>
      <p:ext uri="{BB962C8B-B14F-4D97-AF65-F5344CB8AC3E}">
        <p14:creationId xmlns:p14="http://schemas.microsoft.com/office/powerpoint/2010/main" val="191177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新規採用保健師の皆さんには、新規採用保健師のキャリア支援に努力している先輩保健師とともに、育ち合うということを心掛けてほしいと思います。</a:t>
            </a:r>
            <a:endParaRPr kumimoji="1" lang="en-US" altLang="ja-JP" dirty="0"/>
          </a:p>
          <a:p>
            <a:endParaRPr lang="en-US" altLang="ja-JP" dirty="0"/>
          </a:p>
          <a:p>
            <a:r>
              <a:rPr kumimoji="1" lang="ja-JP" altLang="en-US" dirty="0"/>
              <a:t>人事部門担当者の方には、新規採用保健師がその自治体に入ってよかったと実感できるよう、組織的な人材育成を進めるための留意点をご紹介しています。</a:t>
            </a:r>
            <a:endParaRPr kumimoji="1" lang="en-US" altLang="ja-JP" dirty="0"/>
          </a:p>
          <a:p>
            <a:endParaRPr lang="en-US" altLang="ja-JP" dirty="0"/>
          </a:p>
          <a:p>
            <a:r>
              <a:rPr kumimoji="1" lang="ja-JP" altLang="en-US" dirty="0"/>
              <a:t>都道府県、県型保健所の方の役割としては、特に小規模自治体の人材育成への支援ポイントをまとめました。所管の自治体の人事部門にも働きかけるなど、実情を踏まえた積極的なご支援をお願いします。</a:t>
            </a:r>
          </a:p>
        </p:txBody>
      </p:sp>
      <p:sp>
        <p:nvSpPr>
          <p:cNvPr id="4" name="スライド番号プレースホルダー 3"/>
          <p:cNvSpPr>
            <a:spLocks noGrp="1"/>
          </p:cNvSpPr>
          <p:nvPr>
            <p:ph type="sldNum" sz="quarter" idx="5"/>
          </p:nvPr>
        </p:nvSpPr>
        <p:spPr/>
        <p:txBody>
          <a:bodyPr/>
          <a:lstStyle/>
          <a:p>
            <a:fld id="{4E616520-FD62-4115-A88E-73FF1133EA83}" type="slidenum">
              <a:rPr kumimoji="1" lang="ja-JP" altLang="en-US" smtClean="0"/>
              <a:pPr/>
              <a:t>41</a:t>
            </a:fld>
            <a:endParaRPr kumimoji="1" lang="ja-JP" altLang="en-US"/>
          </a:p>
        </p:txBody>
      </p:sp>
    </p:spTree>
    <p:extLst>
      <p:ext uri="{BB962C8B-B14F-4D97-AF65-F5344CB8AC3E}">
        <p14:creationId xmlns:p14="http://schemas.microsoft.com/office/powerpoint/2010/main" val="3872627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おわりに</a:t>
            </a:r>
            <a:r>
              <a:rPr kumimoji="1" lang="ja-JP" altLang="en-US" dirty="0"/>
              <a:t>、</a:t>
            </a:r>
            <a:endParaRPr kumimoji="1" lang="en-US" altLang="ja-JP" dirty="0"/>
          </a:p>
          <a:p>
            <a:endParaRPr lang="en-US" altLang="ja-JP" dirty="0"/>
          </a:p>
          <a:p>
            <a:r>
              <a:rPr lang="ja-JP" altLang="en-US" dirty="0"/>
              <a:t>人材育成は、育ちあいです。</a:t>
            </a:r>
            <a:endParaRPr lang="en-US" altLang="ja-JP" dirty="0"/>
          </a:p>
          <a:p>
            <a:endParaRPr lang="en-US" altLang="ja-JP" dirty="0"/>
          </a:p>
          <a:p>
            <a:r>
              <a:rPr kumimoji="1" lang="ja-JP" altLang="en-US" dirty="0"/>
              <a:t>どこの自治体に採用されても保健師として育っていける職場環境づくり、人材育成の体制づくりを目指し、統括保健師の役割発揮が望まれます。</a:t>
            </a:r>
            <a:endParaRPr kumimoji="1" lang="en-US" altLang="ja-JP" dirty="0"/>
          </a:p>
          <a:p>
            <a:endParaRPr lang="en-US" altLang="ja-JP" dirty="0"/>
          </a:p>
          <a:p>
            <a:r>
              <a:rPr kumimoji="1" lang="ja-JP" altLang="en-US" dirty="0"/>
              <a:t>本調査研究事業を通して明らかになったことを参考にしていただき、</a:t>
            </a:r>
            <a:r>
              <a:rPr kumimoji="1" lang="en-US" altLang="ja-JP" dirty="0"/>
              <a:t>10</a:t>
            </a:r>
            <a:r>
              <a:rPr kumimoji="1" lang="ja-JP" altLang="en-US" dirty="0"/>
              <a:t>年先、</a:t>
            </a:r>
            <a:r>
              <a:rPr kumimoji="1" lang="en-US" altLang="ja-JP" dirty="0"/>
              <a:t>20</a:t>
            </a:r>
            <a:r>
              <a:rPr kumimoji="1" lang="ja-JP" altLang="en-US" dirty="0"/>
              <a:t>年先を見据えた職場環境をつくっていきましょう。</a:t>
            </a:r>
            <a:endParaRPr kumimoji="1" lang="en-US" altLang="ja-JP" dirty="0"/>
          </a:p>
          <a:p>
            <a:endParaRPr lang="en-US" altLang="ja-JP" dirty="0"/>
          </a:p>
          <a:p>
            <a:r>
              <a:rPr lang="ja-JP" altLang="en-US" dirty="0"/>
              <a:t>報告書には、先進的に人材育成に取り組む自治体をご紹介しています。</a:t>
            </a:r>
            <a:endParaRPr lang="en-US" altLang="ja-JP" dirty="0"/>
          </a:p>
          <a:p>
            <a:r>
              <a:rPr lang="ja-JP" altLang="en-US" dirty="0"/>
              <a:t>また、全国保健師長会のホームページには、報告書の他、研修会等で活用していただけるように</a:t>
            </a:r>
            <a:r>
              <a:rPr lang="en-US" altLang="ja-JP" dirty="0"/>
              <a:t>PP</a:t>
            </a:r>
            <a:r>
              <a:rPr lang="ja-JP" altLang="en-US" dirty="0"/>
              <a:t>資料を用意していますので、ぜひご覧いただき活用をお願いします。</a:t>
            </a:r>
            <a:endParaRPr kumimoji="1" lang="ja-JP" altLang="en-US" dirty="0"/>
          </a:p>
        </p:txBody>
      </p:sp>
      <p:sp>
        <p:nvSpPr>
          <p:cNvPr id="4" name="スライド番号プレースホルダー 3"/>
          <p:cNvSpPr>
            <a:spLocks noGrp="1"/>
          </p:cNvSpPr>
          <p:nvPr>
            <p:ph type="sldNum" sz="quarter" idx="5"/>
          </p:nvPr>
        </p:nvSpPr>
        <p:spPr/>
        <p:txBody>
          <a:bodyPr/>
          <a:lstStyle/>
          <a:p>
            <a:fld id="{062949F6-963F-43B2-BB3D-88C8EF8E2F69}" type="slidenum">
              <a:rPr kumimoji="1" lang="ja-JP" altLang="en-US" smtClean="0"/>
              <a:pPr/>
              <a:t>42</a:t>
            </a:fld>
            <a:endParaRPr kumimoji="1" lang="ja-JP" altLang="en-US"/>
          </a:p>
        </p:txBody>
      </p:sp>
    </p:spTree>
    <p:extLst>
      <p:ext uri="{BB962C8B-B14F-4D97-AF65-F5344CB8AC3E}">
        <p14:creationId xmlns:p14="http://schemas.microsoft.com/office/powerpoint/2010/main" val="413261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8755C-B6F9-4E16-B959-A2850EAB346B}" type="slidenum">
              <a:rPr kumimoji="1" lang="ja-JP" altLang="en-US" smtClean="0"/>
              <a:pPr/>
              <a:t>4</a:t>
            </a:fld>
            <a:endParaRPr kumimoji="1" lang="ja-JP" altLang="en-US" dirty="0"/>
          </a:p>
        </p:txBody>
      </p:sp>
    </p:spTree>
    <p:extLst>
      <p:ext uri="{BB962C8B-B14F-4D97-AF65-F5344CB8AC3E}">
        <p14:creationId xmlns:p14="http://schemas.microsoft.com/office/powerpoint/2010/main" val="263268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8755C-B6F9-4E16-B959-A2850EAB346B}" type="slidenum">
              <a:rPr kumimoji="1" lang="ja-JP" altLang="en-US" smtClean="0"/>
              <a:pPr/>
              <a:t>5</a:t>
            </a:fld>
            <a:endParaRPr kumimoji="1" lang="ja-JP" altLang="en-US" dirty="0"/>
          </a:p>
        </p:txBody>
      </p:sp>
    </p:spTree>
    <p:extLst>
      <p:ext uri="{BB962C8B-B14F-4D97-AF65-F5344CB8AC3E}">
        <p14:creationId xmlns:p14="http://schemas.microsoft.com/office/powerpoint/2010/main" val="65499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2949F6-963F-43B2-BB3D-88C8EF8E2F69}" type="slidenum">
              <a:rPr kumimoji="1" lang="ja-JP" altLang="en-US" smtClean="0"/>
              <a:pPr/>
              <a:t>6</a:t>
            </a:fld>
            <a:endParaRPr kumimoji="1" lang="ja-JP" altLang="en-US"/>
          </a:p>
        </p:txBody>
      </p:sp>
    </p:spTree>
    <p:extLst>
      <p:ext uri="{BB962C8B-B14F-4D97-AF65-F5344CB8AC3E}">
        <p14:creationId xmlns:p14="http://schemas.microsoft.com/office/powerpoint/2010/main" val="327771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2949F6-963F-43B2-BB3D-88C8EF8E2F69}" type="slidenum">
              <a:rPr kumimoji="1" lang="ja-JP" altLang="en-US" smtClean="0"/>
              <a:pPr/>
              <a:t>7</a:t>
            </a:fld>
            <a:endParaRPr kumimoji="1" lang="ja-JP" altLang="en-US"/>
          </a:p>
        </p:txBody>
      </p:sp>
    </p:spTree>
    <p:extLst>
      <p:ext uri="{BB962C8B-B14F-4D97-AF65-F5344CB8AC3E}">
        <p14:creationId xmlns:p14="http://schemas.microsoft.com/office/powerpoint/2010/main" val="10222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62949F6-963F-43B2-BB3D-88C8EF8E2F69}" type="slidenum">
              <a:rPr kumimoji="1" lang="ja-JP" altLang="en-US" smtClean="0"/>
              <a:pPr/>
              <a:t>9</a:t>
            </a:fld>
            <a:endParaRPr kumimoji="1" lang="ja-JP" altLang="en-US"/>
          </a:p>
        </p:txBody>
      </p:sp>
    </p:spTree>
    <p:extLst>
      <p:ext uri="{BB962C8B-B14F-4D97-AF65-F5344CB8AC3E}">
        <p14:creationId xmlns:p14="http://schemas.microsoft.com/office/powerpoint/2010/main" val="59038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62949F6-963F-43B2-BB3D-88C8EF8E2F69}" type="slidenum">
              <a:rPr kumimoji="1" lang="ja-JP" altLang="en-US" smtClean="0"/>
              <a:pPr/>
              <a:t>10</a:t>
            </a:fld>
            <a:endParaRPr kumimoji="1" lang="ja-JP" altLang="en-US"/>
          </a:p>
        </p:txBody>
      </p:sp>
    </p:spTree>
    <p:extLst>
      <p:ext uri="{BB962C8B-B14F-4D97-AF65-F5344CB8AC3E}">
        <p14:creationId xmlns:p14="http://schemas.microsoft.com/office/powerpoint/2010/main" val="117220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AF214373-823B-4211-9396-278A5071AF05}" type="datetimeFigureOut">
              <a:rPr lang="ja-JP" altLang="en-US"/>
              <a:pPr>
                <a:defRPr/>
              </a:pPr>
              <a:t>2023/7/28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857EF8DD-F866-4A6E-832A-D9B5C2EA52EE}" type="slidenum">
              <a:rPr lang="ja-JP" altLang="en-US"/>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821DE1C-4E85-4205-B5C0-4F73E72A9628}" type="datetimeFigureOut">
              <a:rPr lang="ja-JP" altLang="en-US"/>
              <a:pPr>
                <a:defRPr/>
              </a:pPr>
              <a:t>2023/7/28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DBA043A3-3806-41C4-AA1C-EF8394080B88}" type="slidenum">
              <a:rPr lang="ja-JP" altLang="en-US"/>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3"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DC18487-3843-447B-8957-8083ED146BE2}" type="datetimeFigureOut">
              <a:rPr lang="ja-JP" altLang="en-US"/>
              <a:pPr>
                <a:defRPr/>
              </a:pPr>
              <a:t>2023/7/28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4D578EA-AC4A-46C7-B81A-66A77A194242}" type="slidenum">
              <a:rPr lang="ja-JP" altLang="en-US"/>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78F1857-CC92-4EEC-9E0D-EE459C4A49F6}" type="datetimeFigureOut">
              <a:rPr lang="ja-JP" altLang="en-US"/>
              <a:pPr>
                <a:defRPr/>
              </a:pPr>
              <a:t>2023/7/28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633CEBA1-E717-431A-BB84-F0F6FF5144AC}" type="slidenum">
              <a:rPr lang="ja-JP" altLang="en-US"/>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AA21FA0-C9C9-4D3C-9556-191311B46190}" type="datetimeFigureOut">
              <a:rPr lang="ja-JP" altLang="en-US"/>
              <a:pPr>
                <a:defRPr/>
              </a:pPr>
              <a:t>2023/7/28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A919265E-B608-4432-BA65-80BA9440D001}" type="slidenum">
              <a:rPr lang="ja-JP" altLang="en-US"/>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4"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4C222439-546A-411C-8BF4-FEE78C35402E}" type="datetimeFigureOut">
              <a:rPr lang="ja-JP" altLang="en-US"/>
              <a:pPr>
                <a:defRPr/>
              </a:pPr>
              <a:t>2023/7/28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F95ACB25-86CE-4E0E-A739-F4F498D3B7DA}" type="slidenum">
              <a:rPr lang="ja-JP" altLang="en-US"/>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29A65A0A-0FB1-4ED5-8714-A5703C8912B0}" type="datetimeFigureOut">
              <a:rPr lang="ja-JP" altLang="en-US"/>
              <a:pPr>
                <a:defRPr/>
              </a:pPr>
              <a:t>2023/7/28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A2CBA10D-2260-444E-884A-BF67B81F5FEB}" type="slidenum">
              <a:rPr lang="ja-JP" altLang="en-US"/>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BA6858D1-9D84-47C3-8F61-469535F72AAD}" type="datetimeFigureOut">
              <a:rPr lang="ja-JP" altLang="en-US"/>
              <a:pPr>
                <a:defRPr/>
              </a:pPr>
              <a:t>2023/7/28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1F21DBD5-F98D-4C05-87A2-2835BDDFE3B2}" type="slidenum">
              <a:rPr lang="ja-JP" altLang="en-US"/>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DAE7FF7-6F17-4378-A9D8-A9560D703676}" type="datetimeFigureOut">
              <a:rPr lang="ja-JP" altLang="en-US"/>
              <a:pPr>
                <a:defRPr/>
              </a:pPr>
              <a:t>2023/7/28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6858C846-3C34-46F6-875C-B9401992BA52}" type="slidenum">
              <a:rPr lang="ja-JP" altLang="en-US"/>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60B2861-F6AC-41BF-B0C9-1D37FFCA0789}" type="datetimeFigureOut">
              <a:rPr lang="ja-JP" altLang="en-US"/>
              <a:pPr>
                <a:defRPr/>
              </a:pPr>
              <a:t>2023/7/28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D814AB06-069A-4CE4-B7CB-19DA8724D4DD}" type="slidenum">
              <a:rPr lang="ja-JP" altLang="en-US"/>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26DDEA4-2F60-4049-BF43-5BF311A37539}" type="datetimeFigureOut">
              <a:rPr lang="ja-JP" altLang="en-US"/>
              <a:pPr>
                <a:defRPr/>
              </a:pPr>
              <a:t>2023/7/28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18EB7815-CA81-4116-A7C5-B1C817F82B69}" type="slidenum">
              <a:rPr lang="ja-JP" altLang="en-US"/>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8E86073B-F7C1-4919-95CE-B923C1DA544D}" type="datetimeFigureOut">
              <a:rPr lang="ja-JP" altLang="en-US"/>
              <a:pPr>
                <a:defRPr/>
              </a:pPr>
              <a:t>2023/7/28</a:t>
            </a:fld>
            <a:endParaRPr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79D03F8-7018-4586-9910-E32D6EB031D8}"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pitchFamily="50" charset="-128"/>
        </a:defRPr>
      </a:lvl2pPr>
      <a:lvl3pPr algn="ctr" rtl="0" fontAlgn="base">
        <a:spcBef>
          <a:spcPct val="0"/>
        </a:spcBef>
        <a:spcAft>
          <a:spcPct val="0"/>
        </a:spcAft>
        <a:defRPr kumimoji="1" sz="4400">
          <a:solidFill>
            <a:schemeClr val="tx1"/>
          </a:solidFill>
          <a:latin typeface="Calibri" pitchFamily="34" charset="0"/>
          <a:ea typeface="ＭＳ Ｐゴシック" pitchFamily="50" charset="-128"/>
        </a:defRPr>
      </a:lvl3pPr>
      <a:lvl4pPr algn="ctr" rtl="0" fontAlgn="base">
        <a:spcBef>
          <a:spcPct val="0"/>
        </a:spcBef>
        <a:spcAft>
          <a:spcPct val="0"/>
        </a:spcAft>
        <a:defRPr kumimoji="1" sz="4400">
          <a:solidFill>
            <a:schemeClr val="tx1"/>
          </a:solidFill>
          <a:latin typeface="Calibri" pitchFamily="34" charset="0"/>
          <a:ea typeface="ＭＳ Ｐゴシック" pitchFamily="50" charset="-128"/>
        </a:defRPr>
      </a:lvl4pPr>
      <a:lvl5pPr algn="ctr" rtl="0" fontAlgn="base">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nacphn.jp/03/index.html#a2022"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9512" y="1340772"/>
            <a:ext cx="1409360" cy="646331"/>
          </a:xfrm>
          <a:prstGeom prst="rect">
            <a:avLst/>
          </a:prstGeom>
          <a:noFill/>
        </p:spPr>
        <p:txBody>
          <a:bodyPr wrap="none" rtlCol="0">
            <a:spAutoFit/>
          </a:bodyPr>
          <a:lstStyle/>
          <a:p>
            <a:r>
              <a:rPr lang="ja-JP" altLang="en-US" sz="3600" dirty="0">
                <a:latin typeface="HGP明朝B" pitchFamily="18" charset="-128"/>
                <a:ea typeface="HGP明朝B" pitchFamily="18" charset="-128"/>
              </a:rPr>
              <a:t>　　　　</a:t>
            </a:r>
            <a:endParaRPr lang="en-US" altLang="ja-JP" sz="3600" dirty="0">
              <a:latin typeface="HGP明朝B" pitchFamily="18" charset="-128"/>
              <a:ea typeface="HGP明朝B" pitchFamily="18" charset="-128"/>
            </a:endParaRPr>
          </a:p>
        </p:txBody>
      </p:sp>
      <p:sp>
        <p:nvSpPr>
          <p:cNvPr id="4" name="タイトル 3"/>
          <p:cNvSpPr>
            <a:spLocks noGrp="1"/>
          </p:cNvSpPr>
          <p:nvPr>
            <p:ph type="ctrTitle"/>
          </p:nvPr>
        </p:nvSpPr>
        <p:spPr>
          <a:xfrm>
            <a:off x="827586" y="1700811"/>
            <a:ext cx="7772400" cy="1728189"/>
          </a:xfrm>
          <a:gradFill>
            <a:gsLst>
              <a:gs pos="0">
                <a:schemeClr val="accent1">
                  <a:shade val="51000"/>
                  <a:satMod val="130000"/>
                </a:schemeClr>
              </a:gs>
              <a:gs pos="80000">
                <a:schemeClr val="accent1">
                  <a:shade val="93000"/>
                  <a:satMod val="130000"/>
                </a:schemeClr>
              </a:gs>
            </a:gsLst>
          </a:gradFill>
        </p:spPr>
        <p:style>
          <a:lnRef idx="0">
            <a:schemeClr val="accent1"/>
          </a:lnRef>
          <a:fillRef idx="3">
            <a:schemeClr val="accent1"/>
          </a:fillRef>
          <a:effectRef idx="3">
            <a:schemeClr val="accent1"/>
          </a:effectRef>
          <a:fontRef idx="minor">
            <a:schemeClr val="lt1"/>
          </a:fontRef>
        </p:style>
        <p:txBody>
          <a:bodyPr anchor="t" anchorCtr="1">
            <a:normAutofit fontScale="90000"/>
          </a:bodyPr>
          <a:lstStyle/>
          <a:p>
            <a:pPr>
              <a:buNone/>
            </a:pPr>
            <a:r>
              <a:rPr lang="ja-JP" altLang="en-US" sz="3200" b="1" dirty="0">
                <a:latin typeface="BIZ UDPゴシック" panose="020B0400000000000000" pitchFamily="50" charset="-128"/>
                <a:ea typeface="BIZ UDPゴシック" panose="020B0400000000000000" pitchFamily="50" charset="-128"/>
              </a:rPr>
              <a:t>令和５年度</a:t>
            </a:r>
            <a:br>
              <a:rPr lang="en-US" altLang="ja-JP" sz="3200" b="1" dirty="0">
                <a:latin typeface="BIZ UDPゴシック" panose="020B0400000000000000" pitchFamily="50" charset="-128"/>
                <a:ea typeface="BIZ UDPゴシック" panose="020B0400000000000000" pitchFamily="50" charset="-128"/>
              </a:rPr>
            </a:br>
            <a:br>
              <a:rPr kumimoji="1" lang="en-US" altLang="ja-JP" sz="3200" b="1" dirty="0">
                <a:latin typeface="BIZ UDPゴシック" panose="020B0400000000000000" pitchFamily="50" charset="-128"/>
                <a:ea typeface="BIZ UDPゴシック" panose="020B0400000000000000" pitchFamily="50" charset="-128"/>
              </a:rPr>
            </a:br>
            <a:r>
              <a:rPr kumimoji="1" lang="ja-JP" altLang="en-US" sz="4000" b="1" dirty="0">
                <a:latin typeface="BIZ UDPゴシック" panose="020B0400000000000000" pitchFamily="50" charset="-128"/>
                <a:ea typeface="BIZ UDPゴシック" panose="020B0400000000000000" pitchFamily="50" charset="-128"/>
              </a:rPr>
              <a:t>　</a:t>
            </a:r>
            <a:r>
              <a:rPr kumimoji="1" lang="ja-JP" altLang="en-US" b="1" dirty="0">
                <a:latin typeface="BIZ UDPゴシック" panose="020B0400000000000000" pitchFamily="50" charset="-128"/>
                <a:ea typeface="BIZ UDPゴシック" panose="020B0400000000000000" pitchFamily="50" charset="-128"/>
              </a:rPr>
              <a:t>全国保健師長会活動報告</a:t>
            </a:r>
          </a:p>
        </p:txBody>
      </p:sp>
      <p:sp>
        <p:nvSpPr>
          <p:cNvPr id="6" name="サブタイトル 5"/>
          <p:cNvSpPr>
            <a:spLocks noGrp="1"/>
          </p:cNvSpPr>
          <p:nvPr>
            <p:ph type="subTitle" idx="1"/>
          </p:nvPr>
        </p:nvSpPr>
        <p:spPr>
          <a:xfrm>
            <a:off x="827586" y="4581128"/>
            <a:ext cx="7772400" cy="1224136"/>
          </a:xfrm>
        </p:spPr>
        <p:style>
          <a:lnRef idx="1">
            <a:schemeClr val="accent1"/>
          </a:lnRef>
          <a:fillRef idx="2">
            <a:schemeClr val="accent1"/>
          </a:fillRef>
          <a:effectRef idx="1">
            <a:schemeClr val="accent1"/>
          </a:effectRef>
          <a:fontRef idx="minor">
            <a:schemeClr val="dk1"/>
          </a:fontRef>
        </p:style>
        <p:txBody>
          <a:bodyPr>
            <a:normAutofit/>
          </a:bodyPr>
          <a:lstStyle/>
          <a:p>
            <a:r>
              <a:rPr lang="ja-JP" altLang="en-US" sz="2800" dirty="0">
                <a:solidFill>
                  <a:schemeClr val="tx2">
                    <a:lumMod val="75000"/>
                  </a:schemeClr>
                </a:solidFill>
                <a:latin typeface="BIZ UDPゴシック" panose="020B0400000000000000" pitchFamily="50" charset="-128"/>
                <a:ea typeface="BIZ UDPゴシック" panose="020B0400000000000000" pitchFamily="50" charset="-128"/>
              </a:rPr>
              <a:t>令和５年●月●日</a:t>
            </a:r>
          </a:p>
          <a:p>
            <a:r>
              <a:rPr lang="ja-JP" altLang="en-US" sz="2800" dirty="0">
                <a:solidFill>
                  <a:schemeClr val="tx2">
                    <a:lumMod val="75000"/>
                  </a:schemeClr>
                </a:solidFill>
                <a:latin typeface="BIZ UDPゴシック" panose="020B0400000000000000" pitchFamily="50" charset="-128"/>
                <a:ea typeface="BIZ UDPゴシック" panose="020B0400000000000000" pitchFamily="50" charset="-128"/>
              </a:rPr>
              <a:t>全国保健師長会 ●●●ブロック研修会</a:t>
            </a:r>
          </a:p>
          <a:p>
            <a:endParaRPr kumimoji="1" lang="en-US" altLang="ja-JP" sz="2800" dirty="0">
              <a:solidFill>
                <a:srgbClr val="002060"/>
              </a:solidFill>
            </a:endParaRPr>
          </a:p>
        </p:txBody>
      </p:sp>
      <p:pic>
        <p:nvPicPr>
          <p:cNvPr id="3" name="図 2">
            <a:extLst>
              <a:ext uri="{FF2B5EF4-FFF2-40B4-BE49-F238E27FC236}">
                <a16:creationId xmlns:a16="http://schemas.microsoft.com/office/drawing/2014/main" id="{CE3ACB10-45E5-23EB-67B6-2C7A4F740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75224"/>
            <a:ext cx="2088232" cy="1361967"/>
          </a:xfrm>
          <a:prstGeom prst="rect">
            <a:avLst/>
          </a:prstGeom>
        </p:spPr>
      </p:pic>
    </p:spTree>
    <p:extLst>
      <p:ext uri="{BB962C8B-B14F-4D97-AF65-F5344CB8AC3E}">
        <p14:creationId xmlns:p14="http://schemas.microsoft.com/office/powerpoint/2010/main" val="398040226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179512" y="230044"/>
            <a:ext cx="8229600" cy="962550"/>
          </a:xfrm>
        </p:spPr>
        <p:txBody>
          <a:bodyPr/>
          <a:lstStyle/>
          <a:p>
            <a:pPr eaLnBrk="1" hangingPunct="1"/>
            <a:r>
              <a:rPr lang="ja-JP" altLang="en-US" sz="3600" b="1" dirty="0">
                <a:latin typeface="HG丸ｺﾞｼｯｸM-PRO" pitchFamily="50" charset="-128"/>
                <a:ea typeface="HG丸ｺﾞｼｯｸM-PRO" pitchFamily="50" charset="-128"/>
              </a:rPr>
              <a:t>　　</a:t>
            </a:r>
            <a:r>
              <a:rPr lang="ja-JP" altLang="en-US" sz="2800" b="1" dirty="0">
                <a:latin typeface="BIZ UDPゴシック" panose="020B0400000000000000" pitchFamily="50" charset="-128"/>
                <a:ea typeface="BIZ UDPゴシック" panose="020B0400000000000000" pitchFamily="50" charset="-128"/>
              </a:rPr>
              <a:t>令和５年度　全国保健師長会</a:t>
            </a:r>
            <a:br>
              <a:rPr lang="en-US" altLang="ja-JP" sz="2800" b="1" dirty="0">
                <a:latin typeface="BIZ UDPゴシック" panose="020B0400000000000000" pitchFamily="50" charset="-128"/>
                <a:ea typeface="BIZ UDPゴシック" panose="020B0400000000000000" pitchFamily="50" charset="-128"/>
              </a:rPr>
            </a:br>
            <a:r>
              <a:rPr lang="ja-JP" altLang="en-US" sz="3600" b="1" dirty="0">
                <a:latin typeface="HG丸ｺﾞｼｯｸM-PRO" pitchFamily="50" charset="-128"/>
                <a:ea typeface="HG丸ｺﾞｼｯｸM-PRO" pitchFamily="50" charset="-128"/>
              </a:rPr>
              <a:t>　　</a:t>
            </a:r>
            <a:r>
              <a:rPr lang="ja-JP" altLang="en-US" sz="3600" b="1" dirty="0">
                <a:solidFill>
                  <a:srgbClr val="0000FF"/>
                </a:solidFill>
                <a:latin typeface="HG丸ｺﾞｼｯｸM-PRO" pitchFamily="50" charset="-128"/>
                <a:ea typeface="HG丸ｺﾞｼｯｸM-PRO" pitchFamily="50" charset="-128"/>
              </a:rPr>
              <a:t>最重点活動目標</a:t>
            </a:r>
          </a:p>
        </p:txBody>
      </p:sp>
      <p:sp>
        <p:nvSpPr>
          <p:cNvPr id="6" name="コンテンツ プレースホルダ 2"/>
          <p:cNvSpPr>
            <a:spLocks noGrp="1"/>
          </p:cNvSpPr>
          <p:nvPr>
            <p:ph sz="half" idx="1"/>
          </p:nvPr>
        </p:nvSpPr>
        <p:spPr>
          <a:xfrm>
            <a:off x="10244" y="871219"/>
            <a:ext cx="9038208" cy="5850264"/>
          </a:xfrm>
          <a:gradFill>
            <a:gsLst>
              <a:gs pos="3000">
                <a:schemeClr val="tx2">
                  <a:lumMod val="40000"/>
                  <a:lumOff val="60000"/>
                </a:schemeClr>
              </a:gs>
              <a:gs pos="99000">
                <a:schemeClr val="bg1"/>
              </a:gs>
            </a:gsLst>
            <a:lin ang="2700000" scaled="1"/>
          </a:gradFill>
          <a:effectLst>
            <a:softEdge rad="635000"/>
          </a:effectLst>
        </p:spPr>
        <p:txBody>
          <a:bodyPr rtlCol="0" anchor="ctr">
            <a:noAutofit/>
          </a:bodyPr>
          <a:lstStyle/>
          <a:p>
            <a:pPr marL="0" indent="0">
              <a:buNone/>
              <a:defRPr sz="1000"/>
            </a:pPr>
            <a:r>
              <a:rPr lang="ja-JP" altLang="en-US" sz="2000" b="1" dirty="0">
                <a:solidFill>
                  <a:srgbClr val="0000FF"/>
                </a:solidFill>
                <a:latin typeface="BIZ UDPゴシック" panose="020B0400000000000000" pitchFamily="50" charset="-128"/>
                <a:ea typeface="BIZ UDPゴシック" panose="020B0400000000000000" pitchFamily="50" charset="-128"/>
              </a:rPr>
              <a:t>１　保健師活動の可視化及び質の向上</a:t>
            </a:r>
          </a:p>
          <a:p>
            <a:pPr marL="0" indent="0">
              <a:buNone/>
              <a:defRPr sz="1000"/>
            </a:pPr>
            <a:r>
              <a:rPr lang="ja-JP" altLang="en-US" sz="2000" b="1" dirty="0">
                <a:solidFill>
                  <a:srgbClr val="0000FF"/>
                </a:solidFill>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地域における保健師活動の充実強化を図るため、活動の可視化に努めます。</a:t>
            </a:r>
          </a:p>
          <a:p>
            <a:pPr marL="0" indent="0">
              <a:buNone/>
              <a:defRPr sz="1000"/>
            </a:pPr>
            <a:r>
              <a:rPr lang="ja-JP" altLang="en-US" sz="2000" dirty="0">
                <a:latin typeface="BIZ UDPゴシック" panose="020B0400000000000000" pitchFamily="50" charset="-128"/>
                <a:ea typeface="BIZ UDPゴシック" panose="020B0400000000000000" pitchFamily="50" charset="-128"/>
              </a:rPr>
              <a:t> ● 都道府県部会・政令指定都市等部会・市町村部会各々の活動の充実を図り</a:t>
            </a:r>
            <a:endParaRPr lang="en-US" altLang="ja-JP" sz="2000" dirty="0">
              <a:latin typeface="BIZ UDPゴシック" panose="020B0400000000000000" pitchFamily="50" charset="-128"/>
              <a:ea typeface="BIZ UDPゴシック" panose="020B0400000000000000" pitchFamily="50" charset="-128"/>
            </a:endParaRPr>
          </a:p>
          <a:p>
            <a:pPr marL="0" indent="0">
              <a:buNone/>
              <a:defRPr sz="1000"/>
            </a:pP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ます。</a:t>
            </a:r>
          </a:p>
          <a:p>
            <a:pPr marL="0" indent="0">
              <a:buNone/>
              <a:defRPr sz="1000"/>
            </a:pPr>
            <a:r>
              <a:rPr lang="ja-JP" altLang="en-US" sz="2000" dirty="0">
                <a:latin typeface="BIZ UDPゴシック" panose="020B0400000000000000" pitchFamily="50" charset="-128"/>
                <a:ea typeface="BIZ UDPゴシック" panose="020B0400000000000000" pitchFamily="50" charset="-128"/>
              </a:rPr>
              <a:t> ● ブロック研修会の充実を図ります。</a:t>
            </a:r>
          </a:p>
          <a:p>
            <a:pPr marL="0" indent="0">
              <a:buNone/>
              <a:defRPr sz="1000"/>
            </a:pPr>
            <a:r>
              <a:rPr lang="ja-JP" altLang="en-US" sz="2000" b="1" dirty="0">
                <a:solidFill>
                  <a:srgbClr val="0000FF"/>
                </a:solidFill>
                <a:latin typeface="BIZ UDPゴシック" panose="020B0400000000000000" pitchFamily="50" charset="-128"/>
                <a:ea typeface="BIZ UDPゴシック" panose="020B0400000000000000" pitchFamily="50" charset="-128"/>
              </a:rPr>
              <a:t>２　情報発信の強化</a:t>
            </a:r>
          </a:p>
          <a:p>
            <a:pPr marL="0" indent="0">
              <a:buNone/>
              <a:defRPr sz="1000"/>
            </a:pPr>
            <a:r>
              <a:rPr lang="ja-JP" altLang="en-US" sz="2000" b="1" dirty="0">
                <a:solidFill>
                  <a:srgbClr val="0000FF"/>
                </a:solidFill>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各自治体における取り組みの課題や先進事例の情報発信に努めます。</a:t>
            </a:r>
          </a:p>
          <a:p>
            <a:pPr marL="0" indent="0">
              <a:buNone/>
              <a:defRPr sz="1000"/>
            </a:pPr>
            <a:r>
              <a:rPr lang="ja-JP" altLang="en-US" sz="2000" b="1" dirty="0">
                <a:solidFill>
                  <a:srgbClr val="0000FF"/>
                </a:solidFill>
                <a:latin typeface="BIZ UDPゴシック" panose="020B0400000000000000" pitchFamily="50" charset="-128"/>
                <a:ea typeface="BIZ UDPゴシック" panose="020B0400000000000000" pitchFamily="50" charset="-128"/>
              </a:rPr>
              <a:t>３　災害保健活動の推進</a:t>
            </a:r>
            <a:endParaRPr lang="en-US" altLang="ja-JP" sz="2000" b="1" dirty="0">
              <a:solidFill>
                <a:srgbClr val="0000FF"/>
              </a:solidFill>
              <a:latin typeface="BIZ UDPゴシック" panose="020B0400000000000000" pitchFamily="50" charset="-128"/>
              <a:ea typeface="BIZ UDPゴシック" panose="020B0400000000000000" pitchFamily="50" charset="-128"/>
            </a:endParaRPr>
          </a:p>
          <a:p>
            <a:pPr marL="0" indent="0">
              <a:buNone/>
              <a:defRPr sz="1000"/>
            </a:pPr>
            <a:r>
              <a:rPr lang="ja-JP" altLang="en-US" sz="2000" dirty="0">
                <a:latin typeface="BIZ UDPゴシック" panose="020B0400000000000000" pitchFamily="50" charset="-128"/>
                <a:ea typeface="BIZ UDPゴシック" panose="020B0400000000000000" pitchFamily="50" charset="-128"/>
              </a:rPr>
              <a:t> ● </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災害時の保健活動推進マニュアル」に基づく活動の理解促進に努めます。</a:t>
            </a:r>
          </a:p>
          <a:p>
            <a:pPr marL="0" indent="0">
              <a:buNone/>
              <a:defRPr sz="1000"/>
            </a:pPr>
            <a:r>
              <a:rPr lang="ja-JP" altLang="en-US" sz="2000" b="1" dirty="0">
                <a:solidFill>
                  <a:srgbClr val="0000FF"/>
                </a:solidFill>
                <a:latin typeface="BIZ UDPゴシック" panose="020B0400000000000000" pitchFamily="50" charset="-128"/>
                <a:ea typeface="BIZ UDPゴシック" panose="020B0400000000000000" pitchFamily="50" charset="-128"/>
              </a:rPr>
              <a:t>４　市町村の会員拡大</a:t>
            </a:r>
          </a:p>
          <a:p>
            <a:pPr marL="0" indent="0">
              <a:buNone/>
              <a:defRPr sz="1000"/>
            </a:pPr>
            <a:r>
              <a:rPr lang="ja-JP" altLang="en-US" sz="2000" b="1" dirty="0">
                <a:solidFill>
                  <a:srgbClr val="0000FF"/>
                </a:solidFill>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未加入自治体の加入促進を図ります。</a:t>
            </a:r>
          </a:p>
        </p:txBody>
      </p:sp>
      <p:sp>
        <p:nvSpPr>
          <p:cNvPr id="4" name="スライド番号プレースホルダ 3"/>
          <p:cNvSpPr>
            <a:spLocks noGrp="1"/>
          </p:cNvSpPr>
          <p:nvPr>
            <p:ph type="sldNum" sz="quarter" idx="12"/>
          </p:nvPr>
        </p:nvSpPr>
        <p:spPr/>
        <p:txBody>
          <a:bodyPr/>
          <a:lstStyle/>
          <a:p>
            <a:pPr>
              <a:defRPr/>
            </a:pPr>
            <a:fld id="{B35DF4A4-2AAE-4132-973E-1C6DFCD0D80A}" type="slidenum">
              <a:rPr lang="ja-JP" altLang="en-US"/>
              <a:pPr>
                <a:defRPr/>
              </a:pPr>
              <a:t>10</a:t>
            </a:fld>
            <a:endParaRPr lang="ja-JP" altLang="en-US"/>
          </a:p>
        </p:txBody>
      </p:sp>
      <p:pic>
        <p:nvPicPr>
          <p:cNvPr id="2" name="図 1">
            <a:extLst>
              <a:ext uri="{FF2B5EF4-FFF2-40B4-BE49-F238E27FC236}">
                <a16:creationId xmlns:a16="http://schemas.microsoft.com/office/drawing/2014/main" id="{0DCC829B-8313-2621-484A-8697C25E5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4664"/>
            <a:ext cx="1545687" cy="1008113"/>
          </a:xfrm>
          <a:prstGeom prst="rect">
            <a:avLst/>
          </a:prstGeom>
        </p:spPr>
      </p:pic>
    </p:spTree>
    <p:extLst>
      <p:ext uri="{BB962C8B-B14F-4D97-AF65-F5344CB8AC3E}">
        <p14:creationId xmlns:p14="http://schemas.microsoft.com/office/powerpoint/2010/main" val="8872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84684" y="1772816"/>
            <a:ext cx="8352928" cy="4824536"/>
          </a:xfrm>
        </p:spPr>
        <p:txBody>
          <a:bodyPr anchor="ctr"/>
          <a:lstStyle/>
          <a:p>
            <a:pPr marL="0" indent="0" algn="ctr">
              <a:lnSpc>
                <a:spcPts val="2800"/>
              </a:lnSpc>
              <a:buNone/>
            </a:pPr>
            <a:r>
              <a:rPr kumimoji="1" lang="ja-JP" altLang="en-US" sz="2800" b="1" dirty="0">
                <a:solidFill>
                  <a:srgbClr val="0000FF"/>
                </a:solidFill>
                <a:latin typeface="BIZ UDPゴシック" panose="020B0400000000000000" pitchFamily="50" charset="-128"/>
                <a:ea typeface="BIZ UDPゴシック" panose="020B0400000000000000" pitchFamily="50" charset="-128"/>
              </a:rPr>
              <a:t>国家要望書の提出</a:t>
            </a:r>
            <a:r>
              <a:rPr lang="ja-JP" altLang="en-US" sz="2800" b="1" dirty="0">
                <a:latin typeface="BIZ UDPゴシック" panose="020B0400000000000000" pitchFamily="50" charset="-128"/>
                <a:ea typeface="BIZ UDPゴシック" panose="020B0400000000000000" pitchFamily="50" charset="-128"/>
              </a:rPr>
              <a:t>　</a:t>
            </a:r>
            <a:r>
              <a:rPr kumimoji="1" lang="ja-JP" altLang="en-US" sz="2800" dirty="0">
                <a:latin typeface="BIZ UDPゴシック" panose="020B0400000000000000" pitchFamily="50" charset="-128"/>
                <a:ea typeface="BIZ UDPゴシック" panose="020B0400000000000000" pitchFamily="50" charset="-128"/>
              </a:rPr>
              <a:t>（毎年５～６月）</a:t>
            </a:r>
            <a:r>
              <a:rPr lang="en-US" altLang="ja-JP" sz="2000" dirty="0"/>
              <a:t>http://www.nacphn.jp/02/youbou/</a:t>
            </a:r>
          </a:p>
          <a:p>
            <a:pPr marL="0" indent="0">
              <a:buNone/>
            </a:pPr>
            <a:r>
              <a:rPr lang="ja-JP" altLang="en-US" sz="1800" b="1" dirty="0">
                <a:solidFill>
                  <a:srgbClr val="0000FF"/>
                </a:solidFill>
              </a:rPr>
              <a:t>　</a:t>
            </a:r>
            <a:r>
              <a:rPr lang="ja-JP" altLang="en-US" sz="2000" b="1" u="sng" dirty="0">
                <a:solidFill>
                  <a:srgbClr val="0000FF"/>
                </a:solidFill>
                <a:latin typeface="BIZ UDPゴシック" panose="020B0400000000000000" pitchFamily="50" charset="-128"/>
                <a:ea typeface="BIZ UDPゴシック" panose="020B0400000000000000" pitchFamily="50" charset="-128"/>
              </a:rPr>
              <a:t>要望から実現したこと＜例＞</a:t>
            </a:r>
            <a:endParaRPr lang="en-US" altLang="ja-JP" sz="2000" b="1" u="sng" dirty="0">
              <a:solidFill>
                <a:srgbClr val="0000FF"/>
              </a:solidFill>
              <a:latin typeface="BIZ UDPゴシック" panose="020B0400000000000000" pitchFamily="50" charset="-128"/>
              <a:ea typeface="BIZ UDPゴシック" panose="020B0400000000000000" pitchFamily="50" charset="-128"/>
            </a:endParaRPr>
          </a:p>
          <a:p>
            <a:pPr marL="0" indent="0">
              <a:buNone/>
            </a:pPr>
            <a:r>
              <a:rPr lang="ja-JP" altLang="en-US" sz="2000" b="1" dirty="0">
                <a:latin typeface="BIZ UDPゴシック" panose="020B0400000000000000" pitchFamily="50" charset="-128"/>
                <a:ea typeface="BIZ UDPゴシック" panose="020B0400000000000000" pitchFamily="50" charset="-128"/>
              </a:rPr>
              <a:t>　重点要望　「市町村における統括的な役割を担う保健師の育成と配置」</a:t>
            </a:r>
            <a:endParaRPr lang="en-US" altLang="ja-JP" sz="2000" b="1"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●配置について自治体の理解と承認が不可欠であるため、令和４年度に「保健師の保健活動や統括保健師の活動を推進していくためには、統括的保健師の長に向けて発信を行っていただきたい」と要望</a:t>
            </a:r>
            <a:endParaRPr lang="en-US" altLang="ja-JP" sz="2000" b="1" dirty="0">
              <a:latin typeface="BIZ UDPゴシック" panose="020B0400000000000000" pitchFamily="50" charset="-128"/>
              <a:ea typeface="BIZ UDPゴシック" panose="020B0400000000000000" pitchFamily="50" charset="-128"/>
            </a:endParaRPr>
          </a:p>
          <a:p>
            <a:pPr marL="0" indent="0">
              <a:buNone/>
            </a:pPr>
            <a:r>
              <a:rPr lang="ja-JP" altLang="en-US" sz="2000" b="1" dirty="0">
                <a:solidFill>
                  <a:srgbClr val="FF0000"/>
                </a:solidFill>
                <a:latin typeface="BIZ UDPゴシック" panose="020B0400000000000000" pitchFamily="50" charset="-128"/>
                <a:ea typeface="BIZ UDPゴシック" panose="020B0400000000000000" pitchFamily="50" charset="-128"/>
              </a:rPr>
              <a:t>⇒令和５年３月２７日付厚生労働省大臣告示「地域保健対策の推進に関する基本的な指針」に都道府県・政令市・特別区の本庁、保健所、一般市町村に統括保健師を配置するよう明記</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p>
            <a:pPr marL="0" indent="0">
              <a:buNone/>
            </a:pP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●令和４年度に「統括保健師の力量を形成するために必要な研修受講にかかる費用について補助いただきたい」と要望</a:t>
            </a:r>
            <a:endParaRPr lang="en-US" altLang="ja-JP" sz="2000" dirty="0">
              <a:latin typeface="BIZ UDPゴシック" panose="020B0400000000000000" pitchFamily="50" charset="-128"/>
              <a:ea typeface="BIZ UDPゴシック" panose="020B0400000000000000" pitchFamily="50" charset="-128"/>
            </a:endParaRPr>
          </a:p>
          <a:p>
            <a:pPr marL="0" indent="0">
              <a:buNone/>
            </a:pPr>
            <a:r>
              <a:rPr lang="ja-JP" altLang="en-US" sz="2000" b="1" dirty="0">
                <a:solidFill>
                  <a:srgbClr val="FF0000"/>
                </a:solidFill>
                <a:latin typeface="BIZ UDPゴシック" panose="020B0400000000000000" pitchFamily="50" charset="-128"/>
                <a:ea typeface="BIZ UDPゴシック" panose="020B0400000000000000" pitchFamily="50" charset="-128"/>
              </a:rPr>
              <a:t>　⇒令和５年度より国立保健医療科学院が実施する研修への受講機会の確保として、公衆衛生看護研修（</a:t>
            </a:r>
            <a:r>
              <a:rPr lang="ja-JP" altLang="ja-JP" sz="2000" b="1" dirty="0">
                <a:solidFill>
                  <a:srgbClr val="FF0000"/>
                </a:solidFill>
                <a:latin typeface="BIZ UDPゴシック" panose="020B0400000000000000" pitchFamily="50" charset="-128"/>
                <a:ea typeface="BIZ UDPゴシック" panose="020B0400000000000000" pitchFamily="50" charset="-128"/>
              </a:rPr>
              <a:t>統括保健師研修</a:t>
            </a:r>
            <a:r>
              <a:rPr lang="ja-JP" altLang="en-US" sz="2000" b="1" dirty="0">
                <a:solidFill>
                  <a:srgbClr val="FF0000"/>
                </a:solidFill>
                <a:latin typeface="BIZ UDPゴシック" panose="020B0400000000000000" pitchFamily="50" charset="-128"/>
                <a:ea typeface="BIZ UDPゴシック" panose="020B0400000000000000" pitchFamily="50" charset="-128"/>
              </a:rPr>
              <a:t>）の派遣経費が補助対象に</a:t>
            </a:r>
          </a:p>
          <a:p>
            <a:pPr marL="0" indent="0">
              <a:buNone/>
            </a:pPr>
            <a:endParaRPr lang="en-US" altLang="ja-JP" sz="1800" dirty="0"/>
          </a:p>
          <a:p>
            <a:pPr marL="0" indent="0">
              <a:buNone/>
            </a:pPr>
            <a:endParaRPr lang="en-US" altLang="ja-JP" sz="1600" dirty="0"/>
          </a:p>
        </p:txBody>
      </p:sp>
      <p:sp>
        <p:nvSpPr>
          <p:cNvPr id="5" name="テキスト ボックス 4"/>
          <p:cNvSpPr txBox="1"/>
          <p:nvPr/>
        </p:nvSpPr>
        <p:spPr>
          <a:xfrm>
            <a:off x="1756069" y="238487"/>
            <a:ext cx="7064403" cy="954107"/>
          </a:xfrm>
          <a:prstGeom prst="rect">
            <a:avLst/>
          </a:prstGeom>
          <a:noFill/>
        </p:spPr>
        <p:txBody>
          <a:bodyPr wrap="square" rtlCol="0">
            <a:spAutoFit/>
          </a:bodyPr>
          <a:lstStyle/>
          <a:p>
            <a:r>
              <a:rPr lang="ja-JP" altLang="en-US" sz="2800" b="1" dirty="0">
                <a:latin typeface="BIZ UDPゴシック" panose="020B0400000000000000" pitchFamily="50" charset="-128"/>
                <a:ea typeface="BIZ UDPゴシック" panose="020B0400000000000000" pitchFamily="50" charset="-128"/>
              </a:rPr>
              <a:t>「</a:t>
            </a:r>
            <a:r>
              <a:rPr lang="zh-TW" altLang="en-US" sz="2800" b="1" dirty="0">
                <a:latin typeface="BIZ UDPゴシック" panose="020B0400000000000000" pitchFamily="50" charset="-128"/>
                <a:ea typeface="BIZ UDPゴシック" panose="020B0400000000000000" pitchFamily="50" charset="-128"/>
              </a:rPr>
              <a:t>全国保健師長会</a:t>
            </a:r>
            <a:r>
              <a:rPr lang="ja-JP" altLang="en-US" sz="2800" b="1" dirty="0">
                <a:latin typeface="BIZ UDPゴシック" panose="020B0400000000000000" pitchFamily="50" charset="-128"/>
                <a:ea typeface="BIZ UDPゴシック" panose="020B0400000000000000" pitchFamily="50" charset="-128"/>
              </a:rPr>
              <a:t>」では、</a:t>
            </a:r>
            <a:endParaRPr lang="en-US" altLang="ja-JP" sz="2800" b="1" dirty="0">
              <a:latin typeface="BIZ UDPゴシック" panose="020B0400000000000000" pitchFamily="50" charset="-128"/>
              <a:ea typeface="BIZ UDPゴシック" panose="020B0400000000000000" pitchFamily="50" charset="-128"/>
            </a:endParaRPr>
          </a:p>
          <a:p>
            <a:r>
              <a:rPr lang="ja-JP" altLang="en-US" sz="2800" b="1" dirty="0">
                <a:latin typeface="BIZ UDPゴシック" panose="020B0400000000000000" pitchFamily="50" charset="-128"/>
                <a:ea typeface="BIZ UDPゴシック" panose="020B0400000000000000" pitchFamily="50" charset="-128"/>
              </a:rPr>
              <a:t>　　　　　このような活動をしています！</a:t>
            </a:r>
            <a:endParaRPr lang="en-US" altLang="zh-TW" sz="2800" b="1"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704F36C8-E71F-8129-DF0D-832F5BE030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16" y="474592"/>
            <a:ext cx="1545687" cy="1008113"/>
          </a:xfrm>
          <a:prstGeom prst="rect">
            <a:avLst/>
          </a:prstGeom>
        </p:spPr>
      </p:pic>
    </p:spTree>
    <p:extLst>
      <p:ext uri="{BB962C8B-B14F-4D97-AF65-F5344CB8AC3E}">
        <p14:creationId xmlns:p14="http://schemas.microsoft.com/office/powerpoint/2010/main" val="1211461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8720" y="404664"/>
            <a:ext cx="8784976" cy="6116522"/>
          </a:xfrm>
        </p:spPr>
        <p:txBody>
          <a:bodyPr/>
          <a:lstStyle/>
          <a:p>
            <a:pPr marL="0" indent="0" algn="ctr">
              <a:buNone/>
            </a:pPr>
            <a:r>
              <a:rPr lang="ja-JP" altLang="en-US" sz="2800" dirty="0">
                <a:solidFill>
                  <a:srgbClr val="0000FF"/>
                </a:solidFill>
              </a:rPr>
              <a:t>　</a:t>
            </a:r>
            <a:r>
              <a:rPr lang="ja-JP" altLang="en-US" sz="2800" b="1" dirty="0">
                <a:solidFill>
                  <a:srgbClr val="0000FF"/>
                </a:solidFill>
                <a:latin typeface="BIZ UDPゴシック" panose="020B0400000000000000" pitchFamily="50" charset="-128"/>
                <a:ea typeface="BIZ UDPゴシック" panose="020B0400000000000000" pitchFamily="50" charset="-128"/>
              </a:rPr>
              <a:t>検討会、調査等への参画・協力</a:t>
            </a:r>
            <a:endParaRPr kumimoji="1" lang="ja-JP" altLang="en-US" sz="1800" b="1" dirty="0">
              <a:latin typeface="BIZ UDPゴシック" panose="020B0400000000000000" pitchFamily="50" charset="-128"/>
              <a:ea typeface="BIZ UDPゴシック" panose="020B0400000000000000" pitchFamily="50" charset="-128"/>
            </a:endParaRPr>
          </a:p>
        </p:txBody>
      </p:sp>
      <p:sp>
        <p:nvSpPr>
          <p:cNvPr id="2" name="角丸四角形 1"/>
          <p:cNvSpPr/>
          <p:nvPr/>
        </p:nvSpPr>
        <p:spPr>
          <a:xfrm>
            <a:off x="304312" y="1205056"/>
            <a:ext cx="4143019" cy="3326121"/>
          </a:xfrm>
          <a:prstGeom prst="roundRect">
            <a:avLst>
              <a:gd name="adj" fmla="val 717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BIZ UDPゴシック" panose="020B0400000000000000" pitchFamily="50" charset="-128"/>
                <a:ea typeface="BIZ UDPゴシック" panose="020B0400000000000000" pitchFamily="50" charset="-128"/>
              </a:rPr>
              <a:t>厚労省</a:t>
            </a:r>
            <a:r>
              <a:rPr kumimoji="1" lang="en-US" altLang="ja-JP" sz="2000" b="1" dirty="0">
                <a:solidFill>
                  <a:schemeClr val="tx1"/>
                </a:solidFill>
                <a:latin typeface="BIZ UDPゴシック" panose="020B0400000000000000" pitchFamily="50" charset="-128"/>
                <a:ea typeface="BIZ UDPゴシック" panose="020B0400000000000000" pitchFamily="50" charset="-128"/>
              </a:rPr>
              <a:t>/</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こども家庭庁</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b="1" dirty="0">
                <a:solidFill>
                  <a:schemeClr val="tx1"/>
                </a:solidFill>
                <a:latin typeface="BIZ UDPゴシック" panose="020B0400000000000000" pitchFamily="50" charset="-128"/>
                <a:ea typeface="BIZ UDPゴシック" panose="020B0400000000000000" pitchFamily="50" charset="-128"/>
              </a:rPr>
              <a:t>審議会</a:t>
            </a:r>
            <a:r>
              <a:rPr lang="ja-JP" altLang="en-US" sz="2000" b="1" dirty="0">
                <a:solidFill>
                  <a:schemeClr val="tx1"/>
                </a:solidFill>
                <a:latin typeface="BIZ UDPゴシック" panose="020B0400000000000000" pitchFamily="50" charset="-128"/>
                <a:ea typeface="BIZ UDPゴシック" panose="020B0400000000000000" pitchFamily="50" charset="-128"/>
              </a:rPr>
              <a:t>・検討会</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等への参画</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〇厚生科学審議会「地域保健健康増進栄養部会</a:t>
            </a: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「歯科健康診査推進事業」検討部会</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〇市町村における精神保健に係る相談支援体制整備の推進に関する検討チーム</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〇産後ケア事業の体制整備に関する調査研究事業　等</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6" name="角丸四角形 5"/>
          <p:cNvSpPr/>
          <p:nvPr/>
        </p:nvSpPr>
        <p:spPr>
          <a:xfrm>
            <a:off x="4665708" y="1192594"/>
            <a:ext cx="4267120" cy="3098001"/>
          </a:xfrm>
          <a:prstGeom prst="roundRect">
            <a:avLst>
              <a:gd name="adj" fmla="val 11172"/>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ja-JP" altLang="en-US" sz="2000" b="1" dirty="0">
                <a:solidFill>
                  <a:schemeClr val="tx1"/>
                </a:solidFill>
                <a:latin typeface="BIZ UDPゴシック" panose="020B0400000000000000" pitchFamily="50" charset="-128"/>
                <a:ea typeface="BIZ UDPゴシック" panose="020B0400000000000000" pitchFamily="50" charset="-128"/>
              </a:rPr>
              <a:t>厚労省科学研究への協力</a:t>
            </a:r>
          </a:p>
          <a:p>
            <a:pPr>
              <a:lnSpc>
                <a:spcPts val="1600"/>
              </a:lnSpc>
            </a:pP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ts val="1600"/>
              </a:lnSpc>
            </a:pPr>
            <a:r>
              <a:rPr lang="ja-JP" altLang="en-US" sz="1600" dirty="0">
                <a:solidFill>
                  <a:schemeClr val="tx1"/>
                </a:solidFill>
                <a:latin typeface="BIZ UDPゴシック" panose="020B0400000000000000" pitchFamily="50" charset="-128"/>
                <a:ea typeface="BIZ UDPゴシック" panose="020B0400000000000000" pitchFamily="50" charset="-128"/>
              </a:rPr>
              <a:t>〇自治体における災害時保健活動マニュアルの策定及び活動推進のための研究</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ts val="16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ts val="1600"/>
              </a:lnSpc>
            </a:pPr>
            <a:r>
              <a:rPr lang="ja-JP" altLang="en-US" sz="1600" dirty="0">
                <a:solidFill>
                  <a:schemeClr val="tx1"/>
                </a:solidFill>
                <a:latin typeface="BIZ UDPゴシック" panose="020B0400000000000000" pitchFamily="50" charset="-128"/>
                <a:ea typeface="BIZ UDPゴシック" panose="020B0400000000000000" pitchFamily="50" charset="-128"/>
              </a:rPr>
              <a:t>〇保健所ならびに市町村保健センター間の情報連携を見据えたデジタル化推進に関する研究　</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ts val="16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ts val="1600"/>
              </a:lnSpc>
            </a:pPr>
            <a:r>
              <a:rPr lang="ja-JP" altLang="en-US" sz="1600" dirty="0">
                <a:solidFill>
                  <a:schemeClr val="tx1"/>
                </a:solidFill>
                <a:latin typeface="BIZ UDPゴシック" panose="020B0400000000000000" pitchFamily="50" charset="-128"/>
                <a:ea typeface="BIZ UDPゴシック" panose="020B0400000000000000" pitchFamily="50" charset="-128"/>
              </a:rPr>
              <a:t>〇精神障害にも対応した地域包括ケアシステムの構築を推進する政策研究</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ts val="16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ts val="1600"/>
              </a:lnSpc>
            </a:pPr>
            <a:r>
              <a:rPr lang="ja-JP" altLang="en-US" sz="1600" dirty="0">
                <a:solidFill>
                  <a:schemeClr val="tx1"/>
                </a:solidFill>
                <a:latin typeface="BIZ UDPゴシック" panose="020B0400000000000000" pitchFamily="50" charset="-128"/>
                <a:ea typeface="BIZ UDPゴシック" panose="020B0400000000000000" pitchFamily="50" charset="-128"/>
              </a:rPr>
              <a:t>〇自治体保健師の計画的・継続的な確保に関する研究　等</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304312" y="6117576"/>
            <a:ext cx="8687776"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主に運営委員、各部会、各特別委員会のメンバーから委員を選出し、</a:t>
            </a:r>
            <a:r>
              <a:rPr kumimoji="1" lang="ja-JP" altLang="en-US" i="1" dirty="0">
                <a:latin typeface="メイリオ" panose="020B0604030504040204" pitchFamily="50" charset="-128"/>
                <a:ea typeface="メイリオ" panose="020B0604030504040204" pitchFamily="50" charset="-128"/>
              </a:rPr>
              <a:t>自治体保健師の保健活動の実態や意見が反映されるよう参画・協力しています</a:t>
            </a:r>
            <a:r>
              <a:rPr kumimoji="1" lang="ja-JP" altLang="en-US" dirty="0">
                <a:latin typeface="メイリオ" panose="020B0604030504040204" pitchFamily="50" charset="-128"/>
                <a:ea typeface="メイリオ" panose="020B0604030504040204" pitchFamily="50" charset="-128"/>
              </a:rPr>
              <a:t>。</a:t>
            </a:r>
          </a:p>
        </p:txBody>
      </p:sp>
      <p:sp>
        <p:nvSpPr>
          <p:cNvPr id="8" name="角丸四角形 7"/>
          <p:cNvSpPr/>
          <p:nvPr/>
        </p:nvSpPr>
        <p:spPr>
          <a:xfrm>
            <a:off x="4648200" y="4496365"/>
            <a:ext cx="4284628" cy="1528982"/>
          </a:xfrm>
          <a:prstGeom prst="roundRect">
            <a:avLst>
              <a:gd name="adj" fmla="val 11172"/>
            </a:avLst>
          </a:prstGeom>
          <a:solidFill>
            <a:schemeClr val="accent6">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BIZ UDPゴシック" panose="020B0400000000000000" pitchFamily="50" charset="-128"/>
                <a:ea typeface="BIZ UDPゴシック" panose="020B0400000000000000" pitchFamily="50" charset="-128"/>
              </a:rPr>
              <a:t>地域保健総合推進事業</a:t>
            </a:r>
            <a:r>
              <a:rPr lang="ja-JP" altLang="en-US" sz="2000" b="1" dirty="0" err="1">
                <a:solidFill>
                  <a:schemeClr val="tx1"/>
                </a:solidFill>
                <a:latin typeface="BIZ UDPゴシック" panose="020B0400000000000000" pitchFamily="50" charset="-128"/>
                <a:ea typeface="BIZ UDPゴシック" panose="020B0400000000000000" pitchFamily="50" charset="-128"/>
              </a:rPr>
              <a:t>への</a:t>
            </a:r>
            <a:r>
              <a:rPr lang="ja-JP" altLang="en-US" sz="2000" b="1" dirty="0">
                <a:solidFill>
                  <a:schemeClr val="tx1"/>
                </a:solidFill>
                <a:latin typeface="BIZ UDPゴシック" panose="020B0400000000000000" pitchFamily="50" charset="-128"/>
                <a:ea typeface="BIZ UDPゴシック" panose="020B0400000000000000" pitchFamily="50" charset="-128"/>
              </a:rPr>
              <a:t>協力</a:t>
            </a:r>
          </a:p>
          <a:p>
            <a:pPr>
              <a:lnSpc>
                <a:spcPts val="16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lang="ja-JP" altLang="en-US" sz="1600" dirty="0">
                <a:solidFill>
                  <a:schemeClr val="tx1"/>
                </a:solidFill>
                <a:latin typeface="BIZ UDPゴシック" panose="020B0400000000000000" pitchFamily="50" charset="-128"/>
                <a:ea typeface="BIZ UDPゴシック" panose="020B0400000000000000" pitchFamily="50" charset="-128"/>
              </a:rPr>
              <a:t>〇自治体保健師による保健活動の展望</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lang="ja-JP" altLang="en-US" sz="1600" dirty="0">
                <a:solidFill>
                  <a:schemeClr val="tx1"/>
                </a:solidFill>
                <a:latin typeface="BIZ UDPゴシック" panose="020B0400000000000000" pitchFamily="50" charset="-128"/>
                <a:ea typeface="BIZ UDPゴシック" panose="020B0400000000000000" pitchFamily="50" charset="-128"/>
              </a:rPr>
              <a:t>〇中堅期保健師におけるプリセプター支援の方法や管理期に向けた人材育成体制の検討</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9" name="角丸四角形 8"/>
          <p:cNvSpPr/>
          <p:nvPr/>
        </p:nvSpPr>
        <p:spPr>
          <a:xfrm>
            <a:off x="304312" y="4731620"/>
            <a:ext cx="4143019" cy="1293727"/>
          </a:xfrm>
          <a:prstGeom prst="roundRect">
            <a:avLst>
              <a:gd name="adj" fmla="val 11172"/>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BIZ UDPゴシック" panose="020B0400000000000000" pitchFamily="50" charset="-128"/>
                <a:ea typeface="BIZ UDPゴシック" panose="020B0400000000000000" pitchFamily="50" charset="-128"/>
              </a:rPr>
              <a:t>関係団体との連携</a:t>
            </a:r>
            <a:endParaRPr lang="en-US" altLang="ja-JP" b="1"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日本公衆衛生協会、</a:t>
            </a:r>
            <a:r>
              <a:rPr lang="zh-TW" altLang="en-US" sz="1600" dirty="0">
                <a:solidFill>
                  <a:schemeClr val="tx1"/>
                </a:solidFill>
                <a:latin typeface="BIZ UDPゴシック" panose="020B0400000000000000" pitchFamily="50" charset="-128"/>
                <a:ea typeface="BIZ UDPゴシック" panose="020B0400000000000000" pitchFamily="50" charset="-128"/>
              </a:rPr>
              <a:t>日本保健師連絡協議会</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公衆衛生看護学会、</a:t>
            </a:r>
            <a:r>
              <a:rPr lang="zh-CN" altLang="en-US" sz="1600" dirty="0">
                <a:solidFill>
                  <a:schemeClr val="tx1"/>
                </a:solidFill>
                <a:latin typeface="BIZ UDPゴシック" panose="020B0400000000000000" pitchFamily="50" charset="-128"/>
                <a:ea typeface="BIZ UDPゴシック" panose="020B0400000000000000" pitchFamily="50" charset="-128"/>
              </a:rPr>
              <a:t>日本公衆衛生学会</a:t>
            </a:r>
            <a:endParaRPr lang="en-US" altLang="zh-CN"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日本看護協会　等</a:t>
            </a:r>
            <a:endParaRPr kumimoji="1" lang="ja-JP" altLang="en-US" sz="1600"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3B5F8D3A-672D-FAAB-C465-0B59DA2AE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192" y="172503"/>
            <a:ext cx="1545687" cy="1008113"/>
          </a:xfrm>
          <a:prstGeom prst="rect">
            <a:avLst/>
          </a:prstGeom>
        </p:spPr>
      </p:pic>
    </p:spTree>
    <p:extLst>
      <p:ext uri="{BB962C8B-B14F-4D97-AF65-F5344CB8AC3E}">
        <p14:creationId xmlns:p14="http://schemas.microsoft.com/office/powerpoint/2010/main" val="160618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8720" y="404664"/>
            <a:ext cx="8784976" cy="6116522"/>
          </a:xfrm>
        </p:spPr>
        <p:txBody>
          <a:bodyPr/>
          <a:lstStyle/>
          <a:p>
            <a:pPr marL="0" indent="0" algn="ctr">
              <a:buNone/>
            </a:pPr>
            <a:r>
              <a:rPr lang="ja-JP" altLang="en-US" sz="2800" dirty="0">
                <a:solidFill>
                  <a:srgbClr val="0000FF"/>
                </a:solidFill>
              </a:rPr>
              <a:t>　</a:t>
            </a:r>
            <a:r>
              <a:rPr lang="ja-JP" altLang="en-US" sz="2800" dirty="0">
                <a:solidFill>
                  <a:srgbClr val="0000FF"/>
                </a:solidFill>
                <a:latin typeface="BIZ UDPゴシック" panose="020B0400000000000000" pitchFamily="50" charset="-128"/>
                <a:ea typeface="BIZ UDPゴシック" panose="020B0400000000000000" pitchFamily="50" charset="-128"/>
              </a:rPr>
              <a:t>「保健師の未来を拓くプロジェクト」への参画</a:t>
            </a:r>
            <a:endParaRPr kumimoji="1" lang="ja-JP" altLang="en-US" sz="1800" b="1"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340728" y="1455350"/>
            <a:ext cx="8568952" cy="1477328"/>
          </a:xfrm>
          <a:prstGeom prst="rect">
            <a:avLst/>
          </a:prstGeom>
          <a:noFill/>
        </p:spPr>
        <p:txBody>
          <a:bodyPr wrap="square" rtlCol="0">
            <a:spAutoFit/>
          </a:bodyPr>
          <a:lstStyle/>
          <a:p>
            <a:r>
              <a:rPr kumimoji="1" lang="en-US" altLang="ja-JP" dirty="0">
                <a:solidFill>
                  <a:srgbClr val="FF0000"/>
                </a:solidFill>
                <a:latin typeface="BIZ UDPゴシック" panose="020B0400000000000000" pitchFamily="50" charset="-128"/>
                <a:ea typeface="BIZ UDPゴシック" panose="020B0400000000000000" pitchFamily="50" charset="-128"/>
              </a:rPr>
              <a:t>【</a:t>
            </a:r>
            <a:r>
              <a:rPr kumimoji="1" lang="ja-JP" altLang="en-US" dirty="0">
                <a:solidFill>
                  <a:srgbClr val="FF0000"/>
                </a:solidFill>
                <a:latin typeface="BIZ UDPゴシック" panose="020B0400000000000000" pitchFamily="50" charset="-128"/>
                <a:ea typeface="BIZ UDPゴシック" panose="020B0400000000000000" pitchFamily="50" charset="-128"/>
              </a:rPr>
              <a:t>課題</a:t>
            </a:r>
            <a:r>
              <a:rPr kumimoji="1" lang="en-US" altLang="ja-JP" dirty="0">
                <a:solidFill>
                  <a:srgbClr val="FF0000"/>
                </a:solidFill>
                <a:latin typeface="BIZ UDPゴシック" panose="020B0400000000000000" pitchFamily="50" charset="-128"/>
                <a:ea typeface="BIZ UDPゴシック" panose="020B0400000000000000" pitchFamily="50" charset="-128"/>
              </a:rPr>
              <a:t>】</a:t>
            </a:r>
            <a:r>
              <a:rPr lang="ja-JP" altLang="ja-JP" dirty="0">
                <a:latin typeface="BIZ UDPゴシック" panose="020B0400000000000000" pitchFamily="50" charset="-128"/>
                <a:ea typeface="BIZ UDPゴシック" panose="020B0400000000000000" pitchFamily="50" charset="-128"/>
              </a:rPr>
              <a:t>人々の健康課題の変遷に伴い保健師に求められる公衆衛生看護活動は拡大・高度化しており、</a:t>
            </a:r>
            <a:r>
              <a:rPr lang="ja-JP" altLang="en-US" dirty="0">
                <a:latin typeface="BIZ UDPゴシック" panose="020B0400000000000000" pitchFamily="50" charset="-128"/>
                <a:ea typeface="BIZ UDPゴシック" panose="020B0400000000000000" pitchFamily="50" charset="-128"/>
              </a:rPr>
              <a:t>私たち保健師は、</a:t>
            </a:r>
            <a:r>
              <a:rPr lang="ja-JP" altLang="ja-JP" dirty="0">
                <a:latin typeface="BIZ UDPゴシック" panose="020B0400000000000000" pitchFamily="50" charset="-128"/>
                <a:ea typeface="BIZ UDPゴシック" panose="020B0400000000000000" pitchFamily="50" charset="-128"/>
              </a:rPr>
              <a:t>その実践能力の明確化と能力開発、および社会的認知の向上への課題を常に抱えてい</a:t>
            </a:r>
            <a:r>
              <a:rPr lang="ja-JP" altLang="en-US" dirty="0">
                <a:latin typeface="BIZ UDPゴシック" panose="020B0400000000000000" pitchFamily="50" charset="-128"/>
                <a:ea typeface="BIZ UDPゴシック" panose="020B0400000000000000" pitchFamily="50" charset="-128"/>
              </a:rPr>
              <a:t>る</a:t>
            </a:r>
            <a:r>
              <a:rPr lang="ja-JP" altLang="ja-JP" dirty="0">
                <a:latin typeface="BIZ UDPゴシック" panose="020B0400000000000000" pitchFamily="50" charset="-128"/>
                <a:ea typeface="BIZ UDPゴシック" panose="020B0400000000000000" pitchFamily="50" charset="-128"/>
              </a:rPr>
              <a:t>。このような現状を解決・改善するには、これらの課題に経年的に取り組む体制の構築を、系統的かつ組織的に行っていくことが不可欠</a:t>
            </a:r>
            <a:r>
              <a:rPr lang="ja-JP" altLang="en-US" dirty="0">
                <a:latin typeface="BIZ UDPゴシック" panose="020B0400000000000000" pitchFamily="50" charset="-128"/>
                <a:ea typeface="BIZ UDPゴシック" panose="020B0400000000000000" pitchFamily="50" charset="-128"/>
              </a:rPr>
              <a:t>である</a:t>
            </a:r>
            <a:r>
              <a:rPr lang="ja-JP" altLang="ja-JP" dirty="0">
                <a:latin typeface="BIZ UDPゴシック" panose="020B0400000000000000" pitchFamily="50" charset="-128"/>
                <a:ea typeface="BIZ UDPゴシック" panose="020B0400000000000000" pitchFamily="50" charset="-128"/>
              </a:rPr>
              <a:t>。</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340728" y="2907114"/>
            <a:ext cx="8695768" cy="3416320"/>
          </a:xfrm>
          <a:prstGeom prst="rect">
            <a:avLst/>
          </a:prstGeom>
        </p:spPr>
        <p:txBody>
          <a:bodyPr wrap="square">
            <a:spAutoFit/>
          </a:bodyPr>
          <a:lstStyle/>
          <a:p>
            <a:r>
              <a:rPr lang="en-US" altLang="ja-JP"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目的</a:t>
            </a:r>
            <a:r>
              <a:rPr lang="en-US" altLang="ja-JP"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dirty="0">
                <a:latin typeface="BIZ UDPゴシック" panose="020B0400000000000000" pitchFamily="50" charset="-128"/>
                <a:ea typeface="BIZ UDPゴシック" panose="020B0400000000000000" pitchFamily="50" charset="-128"/>
                <a:cs typeface="Times New Roman" panose="02020603050405020304" pitchFamily="18" charset="0"/>
              </a:rPr>
              <a:t>保健師の公衆衛生看護活動の基盤となるグローバルスタンダードを作成し、</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dirty="0">
                <a:latin typeface="BIZ UDPゴシック" panose="020B0400000000000000" pitchFamily="50" charset="-128"/>
                <a:ea typeface="BIZ UDPゴシック" panose="020B0400000000000000" pitchFamily="50" charset="-128"/>
                <a:cs typeface="Times New Roman" panose="02020603050405020304" pitchFamily="18" charset="0"/>
              </a:rPr>
              <a:t>社会的認知を得ることを</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目指す。</a:t>
            </a:r>
            <a:endParaRPr lang="en-US" altLang="ja-JP"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方法</a:t>
            </a:r>
            <a:r>
              <a:rPr lang="en-US" altLang="ja-JP"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dirty="0">
                <a:latin typeface="BIZ UDPゴシック" panose="020B0400000000000000" pitchFamily="50" charset="-128"/>
                <a:ea typeface="BIZ UDPゴシック" panose="020B0400000000000000" pitchFamily="50" charset="-128"/>
                <a:cs typeface="Times New Roman" panose="02020603050405020304" pitchFamily="18" charset="0"/>
              </a:rPr>
              <a:t>実践・教育・研究を担う全国保健師長会、全国保健師教育機関協議会、日本公衆衛生看護学会の</a:t>
            </a:r>
            <a:r>
              <a:rPr lang="en-US" altLang="ja-JP" dirty="0">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ja-JP" dirty="0">
                <a:latin typeface="BIZ UDPゴシック" panose="020B0400000000000000" pitchFamily="50" charset="-128"/>
                <a:ea typeface="BIZ UDPゴシック" panose="020B0400000000000000" pitchFamily="50" charset="-128"/>
                <a:cs typeface="Times New Roman" panose="02020603050405020304" pitchFamily="18" charset="0"/>
              </a:rPr>
              <a:t>団体を中心</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に「保健師の未来を拓くプロジェクト」を設置</a:t>
            </a:r>
            <a:endParaRPr lang="en-US" altLang="ja-JP"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成果物</a:t>
            </a:r>
            <a:r>
              <a:rPr lang="en-US" altLang="ja-JP"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p>
          <a:p>
            <a:r>
              <a:rPr lang="ja-JP" altLang="en-US" dirty="0">
                <a:latin typeface="BIZ UDPゴシック" panose="020B0400000000000000" pitchFamily="50" charset="-128"/>
                <a:ea typeface="BIZ UDPゴシック" panose="020B0400000000000000" pitchFamily="50" charset="-128"/>
              </a:rPr>
              <a:t>・グローバルスタンダードとして通用する保健師のコア・コンピテンシー等を明確化する</a:t>
            </a:r>
          </a:p>
          <a:p>
            <a:r>
              <a:rPr lang="ja-JP" altLang="en-US" dirty="0">
                <a:latin typeface="BIZ UDPゴシック" panose="020B0400000000000000" pitchFamily="50" charset="-128"/>
                <a:ea typeface="BIZ UDPゴシック" panose="020B0400000000000000" pitchFamily="50" charset="-128"/>
              </a:rPr>
              <a:t>・あるべき保健師像を描き、上乗せ教育でめざす能力とレベルを提示する</a:t>
            </a:r>
          </a:p>
          <a:p>
            <a:r>
              <a:rPr lang="ja-JP" altLang="en-US" dirty="0">
                <a:latin typeface="BIZ UDPゴシック" panose="020B0400000000000000" pitchFamily="50" charset="-128"/>
                <a:ea typeface="BIZ UDPゴシック" panose="020B0400000000000000" pitchFamily="50" charset="-128"/>
              </a:rPr>
              <a:t>・保健師基礎教育のモデル・コアカリキュラムを検討する</a:t>
            </a:r>
            <a:endParaRPr lang="en-US" altLang="ja-JP" dirty="0">
              <a:latin typeface="BIZ UDPゴシック" panose="020B0400000000000000" pitchFamily="50" charset="-128"/>
              <a:ea typeface="BIZ UDPゴシック" panose="020B0400000000000000" pitchFamily="50" charset="-128"/>
            </a:endParaRPr>
          </a:p>
          <a:p>
            <a:r>
              <a:rPr lang="en-US" altLang="ja-JP" dirty="0">
                <a:solidFill>
                  <a:srgbClr val="FF0000"/>
                </a:solidFill>
                <a:latin typeface="BIZ UDPゴシック" panose="020B0400000000000000" pitchFamily="50" charset="-128"/>
                <a:ea typeface="BIZ UDPゴシック" panose="020B0400000000000000" pitchFamily="50" charset="-128"/>
              </a:rPr>
              <a:t>【</a:t>
            </a:r>
            <a:r>
              <a:rPr lang="ja-JP" altLang="en-US" dirty="0">
                <a:solidFill>
                  <a:srgbClr val="FF0000"/>
                </a:solidFill>
                <a:latin typeface="BIZ UDPゴシック" panose="020B0400000000000000" pitchFamily="50" charset="-128"/>
                <a:ea typeface="BIZ UDPゴシック" panose="020B0400000000000000" pitchFamily="50" charset="-128"/>
              </a:rPr>
              <a:t>期間</a:t>
            </a:r>
            <a:r>
              <a:rPr lang="en-US" altLang="ja-JP" dirty="0">
                <a:solidFill>
                  <a:srgbClr val="FF0000"/>
                </a:solidFill>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2023</a:t>
            </a:r>
            <a:r>
              <a:rPr lang="ja-JP" altLang="en-US" dirty="0">
                <a:latin typeface="BIZ UDPゴシック" panose="020B0400000000000000" pitchFamily="50" charset="-128"/>
                <a:ea typeface="BIZ UDPゴシック" panose="020B0400000000000000" pitchFamily="50" charset="-128"/>
              </a:rPr>
              <a:t>年４月から</a:t>
            </a:r>
            <a:r>
              <a:rPr lang="en-US" altLang="ja-JP" dirty="0">
                <a:latin typeface="BIZ UDPゴシック" panose="020B0400000000000000" pitchFamily="50" charset="-128"/>
                <a:ea typeface="BIZ UDPゴシック" panose="020B0400000000000000" pitchFamily="50" charset="-128"/>
              </a:rPr>
              <a:t>2025</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3</a:t>
            </a:r>
            <a:r>
              <a:rPr lang="ja-JP" altLang="en-US" dirty="0">
                <a:latin typeface="BIZ UDPゴシック" panose="020B0400000000000000" pitchFamily="50" charset="-128"/>
                <a:ea typeface="BIZ UDPゴシック" panose="020B0400000000000000" pitchFamily="50" charset="-128"/>
              </a:rPr>
              <a:t>月までの</a:t>
            </a:r>
            <a:r>
              <a:rPr lang="en-US" altLang="ja-JP" dirty="0">
                <a:latin typeface="BIZ UDPゴシック" panose="020B0400000000000000" pitchFamily="50" charset="-128"/>
                <a:ea typeface="BIZ UDPゴシック" panose="020B0400000000000000" pitchFamily="50" charset="-128"/>
              </a:rPr>
              <a:t>2</a:t>
            </a:r>
            <a:r>
              <a:rPr lang="ja-JP" altLang="en-US" dirty="0">
                <a:latin typeface="BIZ UDPゴシック" panose="020B0400000000000000" pitchFamily="50" charset="-128"/>
                <a:ea typeface="BIZ UDPゴシック" panose="020B0400000000000000" pitchFamily="50" charset="-128"/>
              </a:rPr>
              <a:t>年間</a:t>
            </a:r>
            <a:endParaRPr lang="en-US" altLang="ja-JP" dirty="0">
              <a:latin typeface="BIZ UDPゴシック" panose="020B0400000000000000" pitchFamily="50" charset="-128"/>
              <a:ea typeface="BIZ UDPゴシック" panose="020B0400000000000000" pitchFamily="50" charset="-128"/>
            </a:endParaRPr>
          </a:p>
          <a:p>
            <a:r>
              <a:rPr lang="en-US" altLang="ja-JP" dirty="0">
                <a:solidFill>
                  <a:srgbClr val="FF0000"/>
                </a:solidFill>
                <a:latin typeface="BIZ UDPゴシック" panose="020B0400000000000000" pitchFamily="50" charset="-128"/>
                <a:ea typeface="BIZ UDPゴシック" panose="020B0400000000000000" pitchFamily="50" charset="-128"/>
              </a:rPr>
              <a:t>【</a:t>
            </a:r>
            <a:r>
              <a:rPr lang="ja-JP" altLang="en-US" dirty="0">
                <a:solidFill>
                  <a:srgbClr val="FF0000"/>
                </a:solidFill>
                <a:latin typeface="BIZ UDPゴシック" panose="020B0400000000000000" pitchFamily="50" charset="-128"/>
                <a:ea typeface="BIZ UDPゴシック" panose="020B0400000000000000" pitchFamily="50" charset="-128"/>
              </a:rPr>
              <a:t>全国保健師長会からの参画メンバー</a:t>
            </a:r>
            <a:r>
              <a:rPr lang="en-US" altLang="ja-JP" dirty="0">
                <a:solidFill>
                  <a:srgbClr val="FF0000"/>
                </a:solidFill>
                <a:latin typeface="BIZ UDPゴシック" panose="020B0400000000000000" pitchFamily="50" charset="-128"/>
                <a:ea typeface="BIZ UDPゴシック" panose="020B0400000000000000" pitchFamily="50" charset="-128"/>
              </a:rPr>
              <a:t>】</a:t>
            </a:r>
          </a:p>
          <a:p>
            <a:r>
              <a:rPr lang="ja-JP" altLang="en-US" dirty="0">
                <a:latin typeface="BIZ UDPゴシック" panose="020B0400000000000000" pitchFamily="50" charset="-128"/>
                <a:ea typeface="BIZ UDPゴシック" panose="020B0400000000000000" pitchFamily="50" charset="-128"/>
              </a:rPr>
              <a:t>会長、副会長１名、学術・学会に関する委員会３名</a:t>
            </a:r>
          </a:p>
          <a:p>
            <a:endParaRPr lang="ja-JP" altLang="en-US"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332855F3-0521-8EA4-9613-E3D40F7D6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728" y="288356"/>
            <a:ext cx="1257480" cy="820141"/>
          </a:xfrm>
          <a:prstGeom prst="rect">
            <a:avLst/>
          </a:prstGeom>
        </p:spPr>
      </p:pic>
    </p:spTree>
    <p:extLst>
      <p:ext uri="{BB962C8B-B14F-4D97-AF65-F5344CB8AC3E}">
        <p14:creationId xmlns:p14="http://schemas.microsoft.com/office/powerpoint/2010/main" val="255343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8720" y="404664"/>
            <a:ext cx="8784976" cy="6116522"/>
          </a:xfrm>
        </p:spPr>
        <p:txBody>
          <a:bodyPr/>
          <a:lstStyle/>
          <a:p>
            <a:pPr marL="0" indent="0" algn="ctr">
              <a:buNone/>
            </a:pPr>
            <a:r>
              <a:rPr lang="ja-JP" altLang="en-US" sz="2800" dirty="0">
                <a:solidFill>
                  <a:srgbClr val="0000FF"/>
                </a:solidFill>
              </a:rPr>
              <a:t>　</a:t>
            </a:r>
            <a:r>
              <a:rPr lang="ja-JP" altLang="en-US" sz="2800" dirty="0">
                <a:solidFill>
                  <a:srgbClr val="0000FF"/>
                </a:solidFill>
                <a:latin typeface="BIZ UDPゴシック" panose="020B0400000000000000" pitchFamily="50" charset="-128"/>
                <a:ea typeface="BIZ UDPゴシック" panose="020B0400000000000000" pitchFamily="50" charset="-128"/>
              </a:rPr>
              <a:t>「保健師の未来を拓くプロジェクト」の経過</a:t>
            </a:r>
            <a:endParaRPr kumimoji="1" lang="ja-JP" altLang="en-US" sz="1800" b="1"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FC202FD6-8619-2EB4-201B-18FC051C0301}"/>
              </a:ext>
            </a:extLst>
          </p:cNvPr>
          <p:cNvSpPr txBox="1">
            <a:spLocks/>
          </p:cNvSpPr>
          <p:nvPr/>
        </p:nvSpPr>
        <p:spPr>
          <a:xfrm>
            <a:off x="209602" y="1192594"/>
            <a:ext cx="8652788" cy="2536900"/>
          </a:xfrm>
          <a:prstGeom prst="rect">
            <a:avLst/>
          </a:prstGeom>
          <a:solidFill>
            <a:schemeClr val="bg1"/>
          </a:solidFill>
          <a:ln>
            <a:noFill/>
          </a:ln>
        </p:spPr>
        <p:txBody>
          <a:bodyPr/>
          <a:lst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eaLnBrk="1" hangingPunct="1">
              <a:buNone/>
            </a:pP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経過</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p>
          <a:p>
            <a:pPr marL="214313" indent="-214313" algn="just" eaLnBrk="1" hangingPunct="1">
              <a:buFont typeface="Wingdings" panose="05000000000000000000" pitchFamily="2" charset="2"/>
              <a:buChar char="l"/>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全国保健師教育機関協議会、日本公衆衛生看護学会において、検討の必要性の機運が高まる</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14313" indent="-214313" algn="just" eaLnBrk="1" hangingPunct="1">
              <a:buFont typeface="Wingdings" panose="05000000000000000000" pitchFamily="2" charset="2"/>
              <a:buChar char="l"/>
            </a:pP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2023</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月に全国保健師長会への参加の打診あり、常任理事会において参画の了解を得、会議に出席する「学術・学会に関する委員会」及び会長・副会長のメンバーを選定</a:t>
            </a:r>
            <a:endPar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14313" indent="-214313" algn="just" eaLnBrk="1" hangingPunct="1">
              <a:buFont typeface="Wingdings" panose="05000000000000000000" pitchFamily="2" charset="2"/>
              <a:buChar char="l"/>
            </a:pP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2023</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28</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日準備会</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14313" indent="-214313" algn="just" eaLnBrk="1" hangingPunct="1">
              <a:buFont typeface="Wingdings" panose="05000000000000000000" pitchFamily="2" charset="2"/>
              <a:buChar char="l"/>
            </a:pP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2023</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日第</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回会議：全国保健師教育機関協議会、日本公衆衛生看護学会よりメンバー選出。　保健師の上流の課題、望ましい未来、必須の成果物について議論</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。定義、倫理綱領、</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コア</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コンピテンシー</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等</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、順を追って議論し合意しながら作成</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する方向性。</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14313" indent="-214313" algn="just" eaLnBrk="1" hangingPunct="1">
              <a:buFont typeface="Wingdings" panose="05000000000000000000" pitchFamily="2" charset="2"/>
              <a:buChar char="l"/>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日本保健師連絡協議会に報告し、合意を得るプロセスを検討</a:t>
            </a:r>
            <a:endParaRPr lang="ja-JP" altLang="ja-JP" sz="1350" kern="100" dirty="0">
              <a:cs typeface="Times New Roman" panose="02020603050405020304" pitchFamily="18" charset="0"/>
            </a:endParaRPr>
          </a:p>
        </p:txBody>
      </p:sp>
      <p:graphicFrame>
        <p:nvGraphicFramePr>
          <p:cNvPr id="7" name="図表 6">
            <a:extLst>
              <a:ext uri="{FF2B5EF4-FFF2-40B4-BE49-F238E27FC236}">
                <a16:creationId xmlns:a16="http://schemas.microsoft.com/office/drawing/2014/main" id="{64881763-EABA-39DA-916F-4CA1587B09E5}"/>
              </a:ext>
            </a:extLst>
          </p:cNvPr>
          <p:cNvGraphicFramePr/>
          <p:nvPr>
            <p:extLst>
              <p:ext uri="{D42A27DB-BD31-4B8C-83A1-F6EECF244321}">
                <p14:modId xmlns:p14="http://schemas.microsoft.com/office/powerpoint/2010/main" val="3251713716"/>
              </p:ext>
            </p:extLst>
          </p:nvPr>
        </p:nvGraphicFramePr>
        <p:xfrm>
          <a:off x="0" y="3789040"/>
          <a:ext cx="9144000" cy="2956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図 1">
            <a:extLst>
              <a:ext uri="{FF2B5EF4-FFF2-40B4-BE49-F238E27FC236}">
                <a16:creationId xmlns:a16="http://schemas.microsoft.com/office/drawing/2014/main" id="{30F582DB-E23E-0355-7C79-2A256B6C78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728" y="288356"/>
            <a:ext cx="1257480" cy="820141"/>
          </a:xfrm>
          <a:prstGeom prst="rect">
            <a:avLst/>
          </a:prstGeom>
        </p:spPr>
      </p:pic>
    </p:spTree>
    <p:extLst>
      <p:ext uri="{BB962C8B-B14F-4D97-AF65-F5344CB8AC3E}">
        <p14:creationId xmlns:p14="http://schemas.microsoft.com/office/powerpoint/2010/main" val="388773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2154301"/>
            <a:ext cx="8856984" cy="4567174"/>
          </a:xfrm>
        </p:spPr>
        <p:txBody>
          <a:bodyPr>
            <a:noAutofit/>
          </a:bodyPr>
          <a:lstStyle/>
          <a:p>
            <a:pPr marL="0" indent="0">
              <a:buNone/>
            </a:pPr>
            <a:r>
              <a:rPr lang="ja-JP" altLang="en-US" sz="1800" dirty="0">
                <a:latin typeface="メイリオ" panose="020B0604030504040204" pitchFamily="50" charset="-128"/>
                <a:ea typeface="メイリオ" panose="020B0604030504040204" pitchFamily="50" charset="-128"/>
              </a:rPr>
              <a:t>　</a:t>
            </a:r>
            <a:endParaRPr lang="ja-JP" altLang="ja-JP" sz="1800" dirty="0">
              <a:latin typeface="メイリオ" panose="020B0604030504040204" pitchFamily="50" charset="-128"/>
              <a:ea typeface="メイリオ" panose="020B0604030504040204" pitchFamily="50" charset="-128"/>
            </a:endParaRPr>
          </a:p>
          <a:p>
            <a:pPr marL="0" indent="0">
              <a:buNone/>
            </a:pPr>
            <a:r>
              <a:rPr lang="ja-JP" altLang="en-US" sz="1800" b="1" dirty="0">
                <a:latin typeface="メイリオ" panose="020B0604030504040204" pitchFamily="50" charset="-128"/>
                <a:ea typeface="メイリオ" panose="020B0604030504040204" pitchFamily="50" charset="-128"/>
              </a:rPr>
              <a:t>　</a:t>
            </a:r>
            <a:endParaRPr kumimoji="1" lang="ja-JP" altLang="en-US" sz="18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
        <p:nvSpPr>
          <p:cNvPr id="6" name="テキスト ボックス 5"/>
          <p:cNvSpPr txBox="1"/>
          <p:nvPr/>
        </p:nvSpPr>
        <p:spPr>
          <a:xfrm>
            <a:off x="1756069" y="638834"/>
            <a:ext cx="7064403" cy="523220"/>
          </a:xfrm>
          <a:prstGeom prst="rect">
            <a:avLst/>
          </a:prstGeom>
          <a:noFill/>
        </p:spPr>
        <p:txBody>
          <a:bodyPr wrap="square" rtlCol="0">
            <a:spAutoFit/>
          </a:bodyPr>
          <a:lstStyle/>
          <a:p>
            <a:r>
              <a:rPr lang="ja-JP" altLang="en-US" sz="2800" b="1" dirty="0">
                <a:solidFill>
                  <a:srgbClr val="0000FF"/>
                </a:solidFill>
                <a:latin typeface="BIZ UDPゴシック" panose="020B0400000000000000" pitchFamily="50" charset="-128"/>
                <a:ea typeface="BIZ UDPゴシック" panose="020B0400000000000000" pitchFamily="50" charset="-128"/>
              </a:rPr>
              <a:t>令和５年度　</a:t>
            </a:r>
            <a:r>
              <a:rPr lang="zh-TW" altLang="en-US" sz="2800" b="1" dirty="0">
                <a:solidFill>
                  <a:srgbClr val="0000FF"/>
                </a:solidFill>
                <a:latin typeface="BIZ UDPゴシック" panose="020B0400000000000000" pitchFamily="50" charset="-128"/>
                <a:ea typeface="BIZ UDPゴシック" panose="020B0400000000000000" pitchFamily="50" charset="-128"/>
              </a:rPr>
              <a:t>全国保健師長会調査研究事業</a:t>
            </a:r>
            <a:endParaRPr lang="en-US" altLang="zh-TW" sz="2800" b="1" dirty="0">
              <a:solidFill>
                <a:srgbClr val="0000FF"/>
              </a:solidFill>
              <a:latin typeface="BIZ UDPゴシック" panose="020B0400000000000000" pitchFamily="50" charset="-128"/>
              <a:ea typeface="BIZ UDPゴシック" panose="020B04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339547612"/>
              </p:ext>
            </p:extLst>
          </p:nvPr>
        </p:nvGraphicFramePr>
        <p:xfrm>
          <a:off x="521079" y="1990838"/>
          <a:ext cx="8280919" cy="2401139"/>
        </p:xfrm>
        <a:graphic>
          <a:graphicData uri="http://schemas.openxmlformats.org/drawingml/2006/table">
            <a:tbl>
              <a:tblPr firstRow="1" bandRow="1">
                <a:tableStyleId>{BC89EF96-8CEA-46FF-86C4-4CE0E7609802}</a:tableStyleId>
              </a:tblPr>
              <a:tblGrid>
                <a:gridCol w="3940958">
                  <a:extLst>
                    <a:ext uri="{9D8B030D-6E8A-4147-A177-3AD203B41FA5}">
                      <a16:colId xmlns:a16="http://schemas.microsoft.com/office/drawing/2014/main" val="602594915"/>
                    </a:ext>
                  </a:extLst>
                </a:gridCol>
                <a:gridCol w="2141826">
                  <a:extLst>
                    <a:ext uri="{9D8B030D-6E8A-4147-A177-3AD203B41FA5}">
                      <a16:colId xmlns:a16="http://schemas.microsoft.com/office/drawing/2014/main" val="3639878649"/>
                    </a:ext>
                  </a:extLst>
                </a:gridCol>
                <a:gridCol w="2198135">
                  <a:extLst>
                    <a:ext uri="{9D8B030D-6E8A-4147-A177-3AD203B41FA5}">
                      <a16:colId xmlns:a16="http://schemas.microsoft.com/office/drawing/2014/main" val="2943690942"/>
                    </a:ext>
                  </a:extLst>
                </a:gridCol>
              </a:tblGrid>
              <a:tr h="498552">
                <a:tc>
                  <a:txBody>
                    <a:bodyPr/>
                    <a:lstStyle/>
                    <a:p>
                      <a:pPr algn="ctr"/>
                      <a:r>
                        <a:rPr kumimoji="1" lang="ja-JP" altLang="en-US" b="0" dirty="0">
                          <a:latin typeface="BIZ UDPゴシック" panose="020B0400000000000000" pitchFamily="50" charset="-128"/>
                          <a:ea typeface="BIZ UDPゴシック" panose="020B0400000000000000" pitchFamily="50" charset="-128"/>
                        </a:rPr>
                        <a:t>テーマ名</a:t>
                      </a:r>
                    </a:p>
                  </a:txBody>
                  <a:tcPr anchor="ctr"/>
                </a:tc>
                <a:tc>
                  <a:txBody>
                    <a:bodyPr/>
                    <a:lstStyle/>
                    <a:p>
                      <a:pPr algn="ctr"/>
                      <a:r>
                        <a:rPr kumimoji="1" lang="ja-JP" altLang="en-US" b="0" dirty="0">
                          <a:latin typeface="BIZ UDPゴシック" panose="020B0400000000000000" pitchFamily="50" charset="-128"/>
                          <a:ea typeface="BIZ UDPゴシック" panose="020B0400000000000000" pitchFamily="50" charset="-128"/>
                        </a:rPr>
                        <a:t>研究代表者</a:t>
                      </a:r>
                    </a:p>
                  </a:txBody>
                  <a:tcPr anchor="ctr"/>
                </a:tc>
                <a:tc>
                  <a:txBody>
                    <a:bodyPr/>
                    <a:lstStyle/>
                    <a:p>
                      <a:pPr algn="ctr"/>
                      <a:r>
                        <a:rPr kumimoji="1" lang="ja-JP" altLang="en-US" b="0" dirty="0">
                          <a:latin typeface="BIZ UDPゴシック" panose="020B0400000000000000" pitchFamily="50" charset="-128"/>
                          <a:ea typeface="BIZ UDPゴシック" panose="020B0400000000000000" pitchFamily="50" charset="-128"/>
                        </a:rPr>
                        <a:t>代表者所属名</a:t>
                      </a:r>
                    </a:p>
                  </a:txBody>
                  <a:tcPr anchor="ctr"/>
                </a:tc>
                <a:extLst>
                  <a:ext uri="{0D108BD9-81ED-4DB2-BD59-A6C34878D82A}">
                    <a16:rowId xmlns:a16="http://schemas.microsoft.com/office/drawing/2014/main" val="2846318802"/>
                  </a:ext>
                </a:extLst>
              </a:tr>
              <a:tr h="942467">
                <a:tc>
                  <a:txBody>
                    <a:bodyPr/>
                    <a:lstStyle/>
                    <a:p>
                      <a:r>
                        <a:rPr kumimoji="1" lang="ja-JP" altLang="en-US" sz="1900" b="0" dirty="0">
                          <a:solidFill>
                            <a:schemeClr val="tx1"/>
                          </a:solidFill>
                          <a:latin typeface="BIZ UDPゴシック" panose="020B0400000000000000" pitchFamily="50" charset="-128"/>
                          <a:ea typeface="BIZ UDPゴシック" panose="020B0400000000000000" pitchFamily="50" charset="-128"/>
                        </a:rPr>
                        <a:t>健康危機管理において、統括保健師に必要とされる技術の明確化</a:t>
                      </a:r>
                    </a:p>
                  </a:txBody>
                  <a:tcPr/>
                </a:tc>
                <a:tc>
                  <a:txBody>
                    <a:bodyPr/>
                    <a:lstStyle/>
                    <a:p>
                      <a:pPr algn="ctr"/>
                      <a:r>
                        <a:rPr kumimoji="1" lang="ja-JP" altLang="en-US" b="0" dirty="0">
                          <a:solidFill>
                            <a:schemeClr val="tx1"/>
                          </a:solidFill>
                          <a:latin typeface="BIZ UDPゴシック" panose="020B0400000000000000" pitchFamily="50" charset="-128"/>
                          <a:ea typeface="BIZ UDPゴシック" panose="020B0400000000000000" pitchFamily="50" charset="-128"/>
                        </a:rPr>
                        <a:t>河西　あかね氏</a:t>
                      </a:r>
                    </a:p>
                  </a:txBody>
                  <a:tcPr anchor="ctr"/>
                </a:tc>
                <a:tc>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東京都多摩府中保健所</a:t>
                      </a:r>
                    </a:p>
                  </a:txBody>
                  <a:tcPr anchor="ctr"/>
                </a:tc>
                <a:extLst>
                  <a:ext uri="{0D108BD9-81ED-4DB2-BD59-A6C34878D82A}">
                    <a16:rowId xmlns:a16="http://schemas.microsoft.com/office/drawing/2014/main" val="3852094649"/>
                  </a:ext>
                </a:extLst>
              </a:tr>
              <a:tr h="942467">
                <a:tc>
                  <a:txBody>
                    <a:bodyPr/>
                    <a:lstStyle/>
                    <a:p>
                      <a:r>
                        <a:rPr kumimoji="1" lang="ja-JP" altLang="en-US" sz="1900" b="0" dirty="0">
                          <a:solidFill>
                            <a:schemeClr val="tx1"/>
                          </a:solidFill>
                          <a:latin typeface="BIZ UDPゴシック" panose="020B0400000000000000" pitchFamily="50" charset="-128"/>
                          <a:ea typeface="BIZ UDPゴシック" panose="020B0400000000000000" pitchFamily="50" charset="-128"/>
                        </a:rPr>
                        <a:t>保健所の企画・調整業務を担う保健師に求められる能力とその向上のための取組</a:t>
                      </a:r>
                    </a:p>
                  </a:txBody>
                  <a:tcPr>
                    <a:solidFill>
                      <a:schemeClr val="accent1">
                        <a:lumMod val="20000"/>
                        <a:lumOff val="80000"/>
                      </a:schemeClr>
                    </a:solidFill>
                  </a:tcPr>
                </a:tc>
                <a:tc>
                  <a:txBody>
                    <a:bodyPr/>
                    <a:lstStyle/>
                    <a:p>
                      <a:pPr algn="ctr"/>
                      <a:r>
                        <a:rPr kumimoji="1" lang="ja-JP" altLang="en-US" b="0" dirty="0">
                          <a:solidFill>
                            <a:schemeClr val="tx1"/>
                          </a:solidFill>
                          <a:latin typeface="BIZ UDPゴシック" panose="020B0400000000000000" pitchFamily="50" charset="-128"/>
                          <a:ea typeface="BIZ UDPゴシック" panose="020B0400000000000000" pitchFamily="50" charset="-128"/>
                        </a:rPr>
                        <a:t>大西　聖子氏</a:t>
                      </a:r>
                    </a:p>
                  </a:txBody>
                  <a:tcPr anchor="ctr">
                    <a:solidFill>
                      <a:schemeClr val="accent1">
                        <a:lumMod val="20000"/>
                        <a:lumOff val="80000"/>
                      </a:schemeClr>
                    </a:solidFill>
                  </a:tcPr>
                </a:tc>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大阪府泉佐野保健所</a:t>
                      </a:r>
                    </a:p>
                  </a:txBody>
                  <a:tcPr anchor="ctr">
                    <a:solidFill>
                      <a:schemeClr val="accent1">
                        <a:lumMod val="20000"/>
                        <a:lumOff val="80000"/>
                      </a:schemeClr>
                    </a:solidFill>
                  </a:tcPr>
                </a:tc>
                <a:extLst>
                  <a:ext uri="{0D108BD9-81ED-4DB2-BD59-A6C34878D82A}">
                    <a16:rowId xmlns:a16="http://schemas.microsoft.com/office/drawing/2014/main" val="276125012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273101809"/>
              </p:ext>
            </p:extLst>
          </p:nvPr>
        </p:nvGraphicFramePr>
        <p:xfrm>
          <a:off x="539552" y="5120315"/>
          <a:ext cx="8262447" cy="1360407"/>
        </p:xfrm>
        <a:graphic>
          <a:graphicData uri="http://schemas.openxmlformats.org/drawingml/2006/table">
            <a:tbl>
              <a:tblPr firstRow="1" bandRow="1">
                <a:tableStyleId>{BC89EF96-8CEA-46FF-86C4-4CE0E7609802}</a:tableStyleId>
              </a:tblPr>
              <a:tblGrid>
                <a:gridCol w="3869959">
                  <a:extLst>
                    <a:ext uri="{9D8B030D-6E8A-4147-A177-3AD203B41FA5}">
                      <a16:colId xmlns:a16="http://schemas.microsoft.com/office/drawing/2014/main" val="602594915"/>
                    </a:ext>
                  </a:extLst>
                </a:gridCol>
                <a:gridCol w="2232248">
                  <a:extLst>
                    <a:ext uri="{9D8B030D-6E8A-4147-A177-3AD203B41FA5}">
                      <a16:colId xmlns:a16="http://schemas.microsoft.com/office/drawing/2014/main" val="3639878649"/>
                    </a:ext>
                  </a:extLst>
                </a:gridCol>
                <a:gridCol w="2160240">
                  <a:extLst>
                    <a:ext uri="{9D8B030D-6E8A-4147-A177-3AD203B41FA5}">
                      <a16:colId xmlns:a16="http://schemas.microsoft.com/office/drawing/2014/main" val="2943690942"/>
                    </a:ext>
                  </a:extLst>
                </a:gridCol>
              </a:tblGrid>
              <a:tr h="400287">
                <a:tc>
                  <a:txBody>
                    <a:bodyPr/>
                    <a:lstStyle/>
                    <a:p>
                      <a:pPr algn="ctr"/>
                      <a:r>
                        <a:rPr kumimoji="1" lang="ja-JP" altLang="en-US" b="0" dirty="0">
                          <a:latin typeface="BIZ UDPゴシック" panose="020B0400000000000000" pitchFamily="50" charset="-128"/>
                          <a:ea typeface="BIZ UDPゴシック" panose="020B0400000000000000" pitchFamily="50" charset="-128"/>
                        </a:rPr>
                        <a:t>テーマ名</a:t>
                      </a:r>
                    </a:p>
                  </a:txBody>
                  <a:tcPr anchor="ctr"/>
                </a:tc>
                <a:tc>
                  <a:txBody>
                    <a:bodyPr/>
                    <a:lstStyle/>
                    <a:p>
                      <a:pPr algn="ctr"/>
                      <a:r>
                        <a:rPr kumimoji="1" lang="ja-JP" altLang="en-US" b="0" dirty="0">
                          <a:latin typeface="BIZ UDPゴシック" panose="020B0400000000000000" pitchFamily="50" charset="-128"/>
                          <a:ea typeface="BIZ UDPゴシック" panose="020B0400000000000000" pitchFamily="50" charset="-128"/>
                        </a:rPr>
                        <a:t>研究代表者</a:t>
                      </a:r>
                    </a:p>
                  </a:txBody>
                  <a:tcPr anchor="ctr"/>
                </a:tc>
                <a:tc>
                  <a:txBody>
                    <a:bodyPr/>
                    <a:lstStyle/>
                    <a:p>
                      <a:pPr algn="ctr"/>
                      <a:r>
                        <a:rPr kumimoji="1" lang="ja-JP" altLang="en-US" b="0" dirty="0">
                          <a:latin typeface="BIZ UDPゴシック" panose="020B0400000000000000" pitchFamily="50" charset="-128"/>
                          <a:ea typeface="BIZ UDPゴシック" panose="020B0400000000000000" pitchFamily="50" charset="-128"/>
                        </a:rPr>
                        <a:t>代表者所属名</a:t>
                      </a:r>
                    </a:p>
                  </a:txBody>
                  <a:tcPr anchor="ctr"/>
                </a:tc>
                <a:extLst>
                  <a:ext uri="{0D108BD9-81ED-4DB2-BD59-A6C34878D82A}">
                    <a16:rowId xmlns:a16="http://schemas.microsoft.com/office/drawing/2014/main" val="2846318802"/>
                  </a:ext>
                </a:extLst>
              </a:tr>
              <a:tr h="653942">
                <a:tc>
                  <a:txBody>
                    <a:bodyPr/>
                    <a:lstStyle/>
                    <a:p>
                      <a:r>
                        <a:rPr kumimoji="1" lang="ja-JP" altLang="en-US" sz="1900" b="0" dirty="0">
                          <a:solidFill>
                            <a:schemeClr val="tx1"/>
                          </a:solidFill>
                          <a:latin typeface="BIZ UDPゴシック" panose="020B0400000000000000" pitchFamily="50" charset="-128"/>
                          <a:ea typeface="BIZ UDPゴシック" panose="020B0400000000000000" pitchFamily="50" charset="-128"/>
                        </a:rPr>
                        <a:t>健康危機管理における保健活動を推進する統括保健師間ネットワーク構築に関する調査事業</a:t>
                      </a:r>
                    </a:p>
                  </a:txBody>
                  <a:tcPr/>
                </a:tc>
                <a:tc>
                  <a:txBody>
                    <a:bodyPr/>
                    <a:lstStyle/>
                    <a:p>
                      <a:pPr algn="ctr"/>
                      <a:r>
                        <a:rPr kumimoji="1" lang="ja-JP" altLang="en-US" b="0" dirty="0">
                          <a:solidFill>
                            <a:schemeClr val="tx1"/>
                          </a:solidFill>
                          <a:latin typeface="BIZ UDPゴシック" panose="020B0400000000000000" pitchFamily="50" charset="-128"/>
                          <a:ea typeface="BIZ UDPゴシック" panose="020B0400000000000000" pitchFamily="50" charset="-128"/>
                        </a:rPr>
                        <a:t>富岡　順子氏</a:t>
                      </a:r>
                    </a:p>
                  </a:txBody>
                  <a:tcPr anchor="ctr"/>
                </a:tc>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神奈川県</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平塚保健福祉事務所</a:t>
                      </a:r>
                    </a:p>
                  </a:txBody>
                  <a:tcPr anchor="ctr"/>
                </a:tc>
                <a:extLst>
                  <a:ext uri="{0D108BD9-81ED-4DB2-BD59-A6C34878D82A}">
                    <a16:rowId xmlns:a16="http://schemas.microsoft.com/office/drawing/2014/main" val="3852094649"/>
                  </a:ext>
                </a:extLst>
              </a:tr>
            </a:tbl>
          </a:graphicData>
        </a:graphic>
      </p:graphicFrame>
      <p:sp>
        <p:nvSpPr>
          <p:cNvPr id="10" name="テキスト ボックス 9"/>
          <p:cNvSpPr txBox="1"/>
          <p:nvPr/>
        </p:nvSpPr>
        <p:spPr>
          <a:xfrm>
            <a:off x="220117" y="1492957"/>
            <a:ext cx="7560840" cy="430887"/>
          </a:xfrm>
          <a:prstGeom prst="rect">
            <a:avLst/>
          </a:prstGeom>
          <a:noFill/>
        </p:spPr>
        <p:txBody>
          <a:bodyPr wrap="square" rtlCol="0">
            <a:spAutoFit/>
          </a:bodyPr>
          <a:lstStyle/>
          <a:p>
            <a:r>
              <a:rPr lang="zh-TW" altLang="en-US" sz="2200" dirty="0">
                <a:latin typeface="BIZ UDPゴシック" panose="020B0400000000000000" pitchFamily="50" charset="-128"/>
                <a:ea typeface="BIZ UDPゴシック" panose="020B0400000000000000" pitchFamily="50" charset="-128"/>
              </a:rPr>
              <a:t>全国保健師長会</a:t>
            </a:r>
            <a:r>
              <a:rPr lang="en-US" altLang="zh-TW" sz="2200" dirty="0">
                <a:latin typeface="BIZ UDPゴシック" panose="020B0400000000000000" pitchFamily="50" charset="-128"/>
                <a:ea typeface="BIZ UDPゴシック" panose="020B0400000000000000" pitchFamily="50" charset="-128"/>
              </a:rPr>
              <a:t>(</a:t>
            </a:r>
            <a:r>
              <a:rPr lang="zh-TW" altLang="en-US" sz="2200" dirty="0">
                <a:latin typeface="BIZ UDPゴシック" panose="020B0400000000000000" pitchFamily="50" charset="-128"/>
                <a:ea typeface="BIZ UDPゴシック" panose="020B0400000000000000" pitchFamily="50" charset="-128"/>
              </a:rPr>
              <a:t>独自</a:t>
            </a:r>
            <a:r>
              <a:rPr lang="en-US" altLang="zh-TW" sz="2200" dirty="0">
                <a:latin typeface="BIZ UDPゴシック" panose="020B0400000000000000" pitchFamily="50" charset="-128"/>
                <a:ea typeface="BIZ UDPゴシック" panose="020B0400000000000000" pitchFamily="50" charset="-128"/>
              </a:rPr>
              <a:t>)</a:t>
            </a:r>
            <a:r>
              <a:rPr lang="zh-TW" altLang="en-US" sz="2200" dirty="0">
                <a:latin typeface="BIZ UDPゴシック" panose="020B0400000000000000" pitchFamily="50" charset="-128"/>
                <a:ea typeface="BIZ UDPゴシック" panose="020B0400000000000000" pitchFamily="50" charset="-128"/>
              </a:rPr>
              <a:t>調査研究事業</a:t>
            </a:r>
            <a:endParaRPr kumimoji="1" lang="ja-JP" altLang="en-US" sz="2200" dirty="0">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244029" y="4599911"/>
            <a:ext cx="8064896" cy="430887"/>
          </a:xfrm>
          <a:prstGeom prst="rect">
            <a:avLst/>
          </a:prstGeom>
          <a:noFill/>
        </p:spPr>
        <p:txBody>
          <a:bodyPr wrap="square" rtlCol="0">
            <a:spAutoFit/>
          </a:bodyPr>
          <a:lstStyle/>
          <a:p>
            <a:r>
              <a:rPr lang="zh-TW" altLang="en-US" sz="2200" dirty="0">
                <a:latin typeface="BIZ UDPゴシック" panose="020B0400000000000000" pitchFamily="50" charset="-128"/>
                <a:ea typeface="BIZ UDPゴシック" panose="020B0400000000000000" pitchFamily="50" charset="-128"/>
              </a:rPr>
              <a:t>地域保健総合推進事業</a:t>
            </a:r>
            <a:r>
              <a:rPr lang="ja-JP" altLang="en-US" sz="2200" dirty="0">
                <a:latin typeface="BIZ UDPゴシック" panose="020B0400000000000000" pitchFamily="50" charset="-128"/>
                <a:ea typeface="BIZ UDPゴシック" panose="020B0400000000000000" pitchFamily="50" charset="-128"/>
              </a:rPr>
              <a:t>（受託事業）</a:t>
            </a:r>
            <a:endParaRPr kumimoji="1" lang="ja-JP" altLang="en-US" sz="22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C34F0799-2DAE-DFFC-ACFB-D6CBFB092B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88" y="404225"/>
            <a:ext cx="1257480" cy="820141"/>
          </a:xfrm>
          <a:prstGeom prst="rect">
            <a:avLst/>
          </a:prstGeom>
        </p:spPr>
      </p:pic>
    </p:spTree>
    <p:extLst>
      <p:ext uri="{BB962C8B-B14F-4D97-AF65-F5344CB8AC3E}">
        <p14:creationId xmlns:p14="http://schemas.microsoft.com/office/powerpoint/2010/main" val="152828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77634" y="1862830"/>
            <a:ext cx="1101584" cy="507831"/>
          </a:xfrm>
          <a:prstGeom prst="rect">
            <a:avLst/>
          </a:prstGeom>
          <a:noFill/>
        </p:spPr>
        <p:txBody>
          <a:bodyPr wrap="none" rtlCol="0">
            <a:spAutoFit/>
          </a:bodyPr>
          <a:lstStyle/>
          <a:p>
            <a:r>
              <a:rPr lang="ja-JP" altLang="en-US" sz="2700" dirty="0">
                <a:latin typeface="HGP明朝B" pitchFamily="18" charset="-128"/>
                <a:ea typeface="HGP明朝B" pitchFamily="18" charset="-128"/>
              </a:rPr>
              <a:t>　　　　</a:t>
            </a:r>
            <a:endParaRPr lang="en-US" altLang="ja-JP" sz="2700" dirty="0">
              <a:latin typeface="HGP明朝B" pitchFamily="18" charset="-128"/>
              <a:ea typeface="HGP明朝B" pitchFamily="18" charset="-128"/>
            </a:endParaRPr>
          </a:p>
        </p:txBody>
      </p:sp>
      <p:sp>
        <p:nvSpPr>
          <p:cNvPr id="4" name="タイトル 3"/>
          <p:cNvSpPr>
            <a:spLocks noGrp="1"/>
          </p:cNvSpPr>
          <p:nvPr>
            <p:ph type="ctrTitle"/>
          </p:nvPr>
        </p:nvSpPr>
        <p:spPr>
          <a:xfrm>
            <a:off x="778880" y="2917253"/>
            <a:ext cx="7901188" cy="1788084"/>
          </a:xfrm>
          <a:gradFill>
            <a:gsLst>
              <a:gs pos="0">
                <a:schemeClr val="accent1">
                  <a:shade val="51000"/>
                  <a:satMod val="130000"/>
                </a:schemeClr>
              </a:gs>
              <a:gs pos="80000">
                <a:schemeClr val="accent1">
                  <a:shade val="93000"/>
                  <a:satMod val="130000"/>
                </a:schemeClr>
              </a:gs>
            </a:gsLst>
          </a:gradFill>
        </p:spPr>
        <p:style>
          <a:lnRef idx="0">
            <a:schemeClr val="accent1"/>
          </a:lnRef>
          <a:fillRef idx="3">
            <a:schemeClr val="accent1"/>
          </a:fillRef>
          <a:effectRef idx="3">
            <a:schemeClr val="accent1"/>
          </a:effectRef>
          <a:fontRef idx="minor">
            <a:schemeClr val="lt1"/>
          </a:fontRef>
        </p:style>
        <p:txBody>
          <a:bodyPr anchor="t" anchorCtr="1">
            <a:normAutofit/>
          </a:bodyPr>
          <a:lstStyle/>
          <a:p>
            <a:br>
              <a:rPr lang="en-US" altLang="ja-JP" sz="3000" b="1" dirty="0">
                <a:latin typeface="+mj-ea"/>
                <a:ea typeface="+mj-ea"/>
              </a:rPr>
            </a:br>
            <a:r>
              <a:rPr lang="ja-JP" altLang="ja-JP" sz="3000" b="1" dirty="0">
                <a:latin typeface="BIZ UDPゴシック" panose="020B0400000000000000" pitchFamily="50" charset="-128"/>
                <a:ea typeface="BIZ UDPゴシック" panose="020B0400000000000000" pitchFamily="50" charset="-128"/>
              </a:rPr>
              <a:t>新型コロナウイルス感染症対応の記録</a:t>
            </a:r>
            <a:br>
              <a:rPr lang="ja-JP" altLang="ja-JP" sz="3000" b="1" dirty="0">
                <a:latin typeface="BIZ UDPゴシック" panose="020B0400000000000000" pitchFamily="50" charset="-128"/>
                <a:ea typeface="BIZ UDPゴシック" panose="020B0400000000000000" pitchFamily="50" charset="-128"/>
              </a:rPr>
            </a:br>
            <a:r>
              <a:rPr lang="ja-JP" altLang="ja-JP" sz="3000" b="1" dirty="0">
                <a:latin typeface="BIZ UDPゴシック" panose="020B0400000000000000" pitchFamily="50" charset="-128"/>
                <a:ea typeface="BIZ UDPゴシック" panose="020B0400000000000000" pitchFamily="50" charset="-128"/>
              </a:rPr>
              <a:t>～保健師の活動と視点～</a:t>
            </a:r>
            <a:endParaRPr lang="ja-JP" altLang="en-US" sz="3000" b="1" dirty="0">
              <a:latin typeface="BIZ UDPゴシック" panose="020B0400000000000000" pitchFamily="50" charset="-128"/>
              <a:ea typeface="BIZ UDPゴシック" panose="020B0400000000000000" pitchFamily="50" charset="-128"/>
            </a:endParaRPr>
          </a:p>
        </p:txBody>
      </p:sp>
      <p:sp>
        <p:nvSpPr>
          <p:cNvPr id="6" name="サブタイトル 5"/>
          <p:cNvSpPr>
            <a:spLocks noGrp="1"/>
          </p:cNvSpPr>
          <p:nvPr>
            <p:ph type="subTitle" idx="1"/>
          </p:nvPr>
        </p:nvSpPr>
        <p:spPr>
          <a:xfrm>
            <a:off x="778880" y="1680632"/>
            <a:ext cx="7901188" cy="872226"/>
          </a:xfrm>
        </p:spPr>
        <p:style>
          <a:lnRef idx="1">
            <a:schemeClr val="accent1"/>
          </a:lnRef>
          <a:fillRef idx="2">
            <a:schemeClr val="accent1"/>
          </a:fillRef>
          <a:effectRef idx="1">
            <a:schemeClr val="accent1"/>
          </a:effectRef>
          <a:fontRef idx="minor">
            <a:schemeClr val="dk1"/>
          </a:fontRef>
        </p:style>
        <p:txBody>
          <a:bodyPr anchor="ctr">
            <a:noAutofit/>
          </a:bodyPr>
          <a:lstStyle/>
          <a:p>
            <a:r>
              <a:rPr lang="ja-JP" altLang="en-US" sz="2000" dirty="0">
                <a:solidFill>
                  <a:schemeClr val="tx2">
                    <a:lumMod val="75000"/>
                  </a:schemeClr>
                </a:solidFill>
                <a:latin typeface="BIZ UDPゴシック" panose="020B0400000000000000" pitchFamily="50" charset="-128"/>
                <a:ea typeface="BIZ UDPゴシック" panose="020B0400000000000000" pitchFamily="50" charset="-128"/>
              </a:rPr>
              <a:t>令和４年度　</a:t>
            </a:r>
            <a:r>
              <a:rPr lang="ja-JP" altLang="en-US" sz="2000" dirty="0">
                <a:solidFill>
                  <a:srgbClr val="002060"/>
                </a:solidFill>
                <a:latin typeface="BIZ UDPゴシック" panose="020B0400000000000000" pitchFamily="50" charset="-128"/>
                <a:ea typeface="BIZ UDPゴシック" panose="020B0400000000000000" pitchFamily="50" charset="-128"/>
              </a:rPr>
              <a:t>全国保健師長会　調査研究事業</a:t>
            </a:r>
            <a:endParaRPr lang="en-US" altLang="ja-JP" sz="2000" dirty="0">
              <a:solidFill>
                <a:srgbClr val="002060"/>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39D91A4-61B9-DBB7-F6D5-16F947765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188" y="404225"/>
            <a:ext cx="1577516" cy="1028872"/>
          </a:xfrm>
          <a:prstGeom prst="rect">
            <a:avLst/>
          </a:prstGeom>
        </p:spPr>
      </p:pic>
    </p:spTree>
    <p:extLst>
      <p:ext uri="{BB962C8B-B14F-4D97-AF65-F5344CB8AC3E}">
        <p14:creationId xmlns:p14="http://schemas.microsoft.com/office/powerpoint/2010/main" val="181677889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4500" y="360164"/>
            <a:ext cx="6800850" cy="994172"/>
          </a:xfrm>
        </p:spPr>
        <p:txBody>
          <a:bodyPr/>
          <a:lstStyle/>
          <a:p>
            <a:r>
              <a:rPr kumimoji="1" lang="ja-JP" altLang="en-US" sz="3600" dirty="0">
                <a:latin typeface="BIZ UDPゴシック" panose="020B0400000000000000" pitchFamily="50" charset="-128"/>
                <a:ea typeface="BIZ UDPゴシック" panose="020B0400000000000000" pitchFamily="50" charset="-128"/>
              </a:rPr>
              <a:t>事業目的</a:t>
            </a:r>
          </a:p>
        </p:txBody>
      </p:sp>
      <p:sp>
        <p:nvSpPr>
          <p:cNvPr id="3" name="コンテンツ プレースホルダー 2"/>
          <p:cNvSpPr>
            <a:spLocks noGrp="1"/>
          </p:cNvSpPr>
          <p:nvPr>
            <p:ph idx="1"/>
          </p:nvPr>
        </p:nvSpPr>
        <p:spPr>
          <a:xfrm>
            <a:off x="467544" y="1844824"/>
            <a:ext cx="8280920" cy="3263504"/>
          </a:xfrm>
        </p:spPr>
        <p:txBody>
          <a:bodyPr>
            <a:normAutofit/>
          </a:bodyPr>
          <a:lstStyle/>
          <a:p>
            <a:pPr>
              <a:lnSpc>
                <a:spcPct val="100000"/>
              </a:lnSpc>
            </a:pPr>
            <a:r>
              <a:rPr lang="ja-JP" altLang="en-US" sz="2400" dirty="0">
                <a:latin typeface="BIZ UDPゴシック" panose="020B0400000000000000" pitchFamily="50" charset="-128"/>
                <a:ea typeface="BIZ UDPゴシック" panose="020B0400000000000000" pitchFamily="50" charset="-128"/>
              </a:rPr>
              <a:t>新型コロナウイルス感染症対応は約３年半の長期に渡り、保健所保健師だけでなく、すべての保健師の活動を大きく変えたものであった。</a:t>
            </a:r>
          </a:p>
          <a:p>
            <a:pPr>
              <a:lnSpc>
                <a:spcPct val="100000"/>
              </a:lnSpc>
            </a:pPr>
            <a:r>
              <a:rPr lang="ja-JP" altLang="en-US" sz="2400" dirty="0">
                <a:latin typeface="BIZ UDPゴシック" panose="020B0400000000000000" pitchFamily="50" charset="-128"/>
                <a:ea typeface="BIZ UDPゴシック" panose="020B0400000000000000" pitchFamily="50" charset="-128"/>
              </a:rPr>
              <a:t>新興感染症に保健師がどのように対応し、またどのような視点や思いを持って活動を推進したのか、その記録を残し、今後の保健師活動の参考資料とする。</a:t>
            </a:r>
          </a:p>
          <a:p>
            <a:pPr>
              <a:lnSpc>
                <a:spcPct val="100000"/>
              </a:lnSpc>
            </a:pPr>
            <a:endParaRPr lang="ja-JP" altLang="en-US" sz="2400" dirty="0"/>
          </a:p>
        </p:txBody>
      </p:sp>
      <p:pic>
        <p:nvPicPr>
          <p:cNvPr id="5" name="図 4">
            <a:extLst>
              <a:ext uri="{FF2B5EF4-FFF2-40B4-BE49-F238E27FC236}">
                <a16:creationId xmlns:a16="http://schemas.microsoft.com/office/drawing/2014/main" id="{1C253B14-E403-A6EE-F638-579B833F2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70708"/>
            <a:ext cx="1577516" cy="1028872"/>
          </a:xfrm>
          <a:prstGeom prst="rect">
            <a:avLst/>
          </a:prstGeom>
        </p:spPr>
      </p:pic>
    </p:spTree>
    <p:extLst>
      <p:ext uri="{BB962C8B-B14F-4D97-AF65-F5344CB8AC3E}">
        <p14:creationId xmlns:p14="http://schemas.microsoft.com/office/powerpoint/2010/main" val="112750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6460" y="265461"/>
            <a:ext cx="6800850" cy="994172"/>
          </a:xfrm>
        </p:spPr>
        <p:txBody>
          <a:bodyPr/>
          <a:lstStyle/>
          <a:p>
            <a:r>
              <a:rPr kumimoji="1" lang="ja-JP" altLang="en-US" sz="3600" dirty="0">
                <a:latin typeface="BIZ UDPゴシック" panose="020B0400000000000000" pitchFamily="50" charset="-128"/>
                <a:ea typeface="BIZ UDPゴシック" panose="020B0400000000000000" pitchFamily="50" charset="-128"/>
              </a:rPr>
              <a:t>活動内容</a:t>
            </a:r>
          </a:p>
        </p:txBody>
      </p:sp>
      <p:sp>
        <p:nvSpPr>
          <p:cNvPr id="3" name="コンテンツ プレースホルダー 2"/>
          <p:cNvSpPr>
            <a:spLocks noGrp="1"/>
          </p:cNvSpPr>
          <p:nvPr>
            <p:ph idx="1"/>
          </p:nvPr>
        </p:nvSpPr>
        <p:spPr>
          <a:xfrm>
            <a:off x="271732" y="1412776"/>
            <a:ext cx="8630728" cy="4824536"/>
          </a:xfrm>
        </p:spPr>
        <p:txBody>
          <a:bodyPr>
            <a:normAutofit fontScale="70000" lnSpcReduction="20000"/>
          </a:bodyPr>
          <a:lstStyle/>
          <a:p>
            <a:pPr marL="0" indent="0">
              <a:buNone/>
            </a:pPr>
            <a:endParaRPr lang="en-US" altLang="ja-JP" sz="1350" b="1" dirty="0">
              <a:latin typeface="+mj-ea"/>
              <a:ea typeface="+mj-ea"/>
            </a:endParaRPr>
          </a:p>
          <a:p>
            <a:pPr marL="0" indent="0">
              <a:buNone/>
            </a:pPr>
            <a:r>
              <a:rPr lang="ja-JP" altLang="en-US" sz="3300" b="1" dirty="0">
                <a:latin typeface="BIZ UDPゴシック" panose="020B0400000000000000" pitchFamily="50" charset="-128"/>
                <a:ea typeface="BIZ UDPゴシック" panose="020B0400000000000000" pitchFamily="50" charset="-128"/>
              </a:rPr>
              <a:t>①　会員によるワールド・カフェ（オンライン）の開催</a:t>
            </a:r>
          </a:p>
          <a:p>
            <a:pPr marL="0" indent="0">
              <a:lnSpc>
                <a:spcPct val="120000"/>
              </a:lnSpc>
              <a:buNone/>
            </a:pPr>
            <a:r>
              <a:rPr lang="ja-JP" altLang="en-US" sz="2475" dirty="0">
                <a:latin typeface="BIZ UDPゴシック" panose="020B0400000000000000" pitchFamily="50" charset="-128"/>
                <a:ea typeface="BIZ UDPゴシック" panose="020B0400000000000000" pitchFamily="50" charset="-128"/>
              </a:rPr>
              <a:t>会員同士の交流と、会員向けアンケート調査項目を検討するため、調査の前に、オンラインによるワールド・カフェを開催し、保健師の声を聞く場を設けた。</a:t>
            </a:r>
          </a:p>
          <a:p>
            <a:pPr marL="0" indent="0">
              <a:buNone/>
            </a:pPr>
            <a:endParaRPr lang="ja-JP" altLang="en-US" dirty="0">
              <a:latin typeface="BIZ UDPゴシック" panose="020B0400000000000000" pitchFamily="50" charset="-128"/>
              <a:ea typeface="BIZ UDPゴシック" panose="020B0400000000000000" pitchFamily="50" charset="-128"/>
            </a:endParaRPr>
          </a:p>
          <a:p>
            <a:pPr marL="0" indent="0">
              <a:buNone/>
            </a:pPr>
            <a:r>
              <a:rPr lang="ja-JP" altLang="en-US" sz="3300" b="1" dirty="0">
                <a:latin typeface="BIZ UDPゴシック" panose="020B0400000000000000" pitchFamily="50" charset="-128"/>
                <a:ea typeface="BIZ UDPゴシック" panose="020B0400000000000000" pitchFamily="50" charset="-128"/>
              </a:rPr>
              <a:t>②　会員向けアンケート調査</a:t>
            </a:r>
          </a:p>
          <a:p>
            <a:pPr marL="0" indent="0">
              <a:lnSpc>
                <a:spcPct val="120000"/>
              </a:lnSpc>
              <a:buNone/>
            </a:pPr>
            <a:r>
              <a:rPr lang="ja-JP" altLang="en-US" sz="2475" dirty="0">
                <a:latin typeface="BIZ UDPゴシック" panose="020B0400000000000000" pitchFamily="50" charset="-128"/>
                <a:ea typeface="BIZ UDPゴシック" panose="020B0400000000000000" pitchFamily="50" charset="-128"/>
              </a:rPr>
              <a:t>全国保健師長会会員（コロナ対応を経験した旧会員で同意を得られた者を含む）及び本調査に同意を得られた自治体保健師を対象に、新型コロナウイルス感染症対応（直接的な関与だけでなく、間接的な関わりも含む）に関連して、アンケート調査を実施。</a:t>
            </a:r>
            <a:endParaRPr lang="en-US" altLang="ja-JP" sz="2475"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2475" dirty="0">
                <a:latin typeface="BIZ UDPゴシック" panose="020B0400000000000000" pitchFamily="50" charset="-128"/>
                <a:ea typeface="BIZ UDPゴシック" panose="020B0400000000000000" pitchFamily="50" charset="-128"/>
              </a:rPr>
              <a:t>調査項目は、保健師として行ったこと、その時の気持ち、感じたこと、伝えたいこと等を提出。また職位による経験の違いや、育児中介護中の方の困りごとなどの傾向を分析。</a:t>
            </a:r>
          </a:p>
          <a:p>
            <a:pPr marL="0" indent="0">
              <a:buNone/>
            </a:pPr>
            <a:endParaRPr lang="ja-JP" altLang="en-US" dirty="0">
              <a:latin typeface="BIZ UDPゴシック" panose="020B0400000000000000" pitchFamily="50" charset="-128"/>
              <a:ea typeface="BIZ UDPゴシック" panose="020B0400000000000000" pitchFamily="50" charset="-128"/>
            </a:endParaRPr>
          </a:p>
          <a:p>
            <a:pPr marL="0" indent="0">
              <a:buNone/>
            </a:pPr>
            <a:r>
              <a:rPr lang="ja-JP" altLang="en-US" sz="3300" b="1" dirty="0">
                <a:latin typeface="BIZ UDPゴシック" panose="020B0400000000000000" pitchFamily="50" charset="-128"/>
                <a:ea typeface="BIZ UDPゴシック" panose="020B0400000000000000" pitchFamily="50" charset="-128"/>
              </a:rPr>
              <a:t>③　自治体向けアンケート調査　　　</a:t>
            </a:r>
          </a:p>
          <a:p>
            <a:pPr marL="0" indent="0">
              <a:lnSpc>
                <a:spcPct val="120000"/>
              </a:lnSpc>
              <a:buNone/>
            </a:pPr>
            <a:r>
              <a:rPr lang="ja-JP" altLang="en-US" sz="2475" dirty="0">
                <a:latin typeface="BIZ UDPゴシック" panose="020B0400000000000000" pitchFamily="50" charset="-128"/>
                <a:ea typeface="BIZ UDPゴシック" panose="020B0400000000000000" pitchFamily="50" charset="-128"/>
              </a:rPr>
              <a:t>自治体・保健所（本庁、県型保健所、政令市中核市等保健所）毎に、フェーズ毎の対応状況について整理したシートを提出してもらい、将来新たな新型感染症が発生した場合に、先を見た準備や対応ができるよう整理。</a:t>
            </a:r>
          </a:p>
        </p:txBody>
      </p:sp>
      <p:pic>
        <p:nvPicPr>
          <p:cNvPr id="5" name="図 4">
            <a:extLst>
              <a:ext uri="{FF2B5EF4-FFF2-40B4-BE49-F238E27FC236}">
                <a16:creationId xmlns:a16="http://schemas.microsoft.com/office/drawing/2014/main" id="{B9C4EA2F-03FB-4694-2F61-E58722303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36" y="383904"/>
            <a:ext cx="1577516" cy="1028872"/>
          </a:xfrm>
          <a:prstGeom prst="rect">
            <a:avLst/>
          </a:prstGeom>
        </p:spPr>
      </p:pic>
    </p:spTree>
    <p:extLst>
      <p:ext uri="{BB962C8B-B14F-4D97-AF65-F5344CB8AC3E}">
        <p14:creationId xmlns:p14="http://schemas.microsoft.com/office/powerpoint/2010/main" val="1589002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6724" y="249227"/>
            <a:ext cx="6800850" cy="994172"/>
          </a:xfrm>
        </p:spPr>
        <p:txBody>
          <a:bodyPr>
            <a:normAutofit fontScale="90000"/>
          </a:bodyPr>
          <a:lstStyle/>
          <a:p>
            <a:r>
              <a:rPr kumimoji="1" lang="ja-JP" altLang="en-US" sz="4000" dirty="0">
                <a:latin typeface="BIZ UDPゴシック" panose="020B0400000000000000" pitchFamily="50" charset="-128"/>
                <a:ea typeface="BIZ UDPゴシック" panose="020B0400000000000000" pitchFamily="50" charset="-128"/>
              </a:rPr>
              <a:t>ワールド・カフェ</a:t>
            </a:r>
            <a:br>
              <a:rPr kumimoji="1" lang="en-US" altLang="ja-JP" sz="4000" dirty="0">
                <a:latin typeface="BIZ UDPゴシック" panose="020B0400000000000000" pitchFamily="50" charset="-128"/>
                <a:ea typeface="BIZ UDPゴシック" panose="020B0400000000000000" pitchFamily="50" charset="-128"/>
              </a:rPr>
            </a:br>
            <a:r>
              <a:rPr lang="ja-JP" altLang="en-US" sz="2025" dirty="0">
                <a:latin typeface="BIZ UDPゴシック" panose="020B0400000000000000" pitchFamily="50" charset="-128"/>
                <a:ea typeface="BIZ UDPゴシック" panose="020B0400000000000000" pitchFamily="50" charset="-128"/>
              </a:rPr>
              <a:t>“保健師同士で語り合うワールドカフェ「コロナと保健師活動」”</a:t>
            </a:r>
            <a:br>
              <a:rPr lang="ja-JP" altLang="en-US" sz="2025" dirty="0">
                <a:latin typeface="BIZ UDPゴシック" panose="020B0400000000000000" pitchFamily="50" charset="-128"/>
                <a:ea typeface="BIZ UDPゴシック" panose="020B0400000000000000" pitchFamily="50" charset="-128"/>
              </a:rPr>
            </a:br>
            <a:endParaRPr lang="ja-JP" altLang="en-US" sz="2025" dirty="0">
              <a:latin typeface="BIZ UDPゴシック" panose="020B0400000000000000" pitchFamily="50" charset="-128"/>
              <a:ea typeface="BIZ UDPゴシック" panose="020B0400000000000000" pitchFamily="50" charset="-128"/>
            </a:endParaRPr>
          </a:p>
        </p:txBody>
      </p:sp>
      <p:grpSp>
        <p:nvGrpSpPr>
          <p:cNvPr id="5" name="グループ化 4"/>
          <p:cNvGrpSpPr/>
          <p:nvPr/>
        </p:nvGrpSpPr>
        <p:grpSpPr>
          <a:xfrm>
            <a:off x="6725646" y="4509120"/>
            <a:ext cx="1991928" cy="2032019"/>
            <a:chOff x="8155870" y="2435239"/>
            <a:chExt cx="5024260" cy="4949636"/>
          </a:xfrm>
        </p:grpSpPr>
        <p:sp>
          <p:nvSpPr>
            <p:cNvPr id="6" name="円/楕円 5"/>
            <p:cNvSpPr/>
            <p:nvPr/>
          </p:nvSpPr>
          <p:spPr>
            <a:xfrm>
              <a:off x="8155870" y="2759243"/>
              <a:ext cx="5024260" cy="4625632"/>
            </a:xfrm>
            <a:prstGeom prst="ellipse">
              <a:avLst/>
            </a:prstGeom>
            <a:solidFill>
              <a:srgbClr val="9933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4" descr="紅茶・ティーカップのイラスト">
              <a:extLst>
                <a:ext uri="{FF2B5EF4-FFF2-40B4-BE49-F238E27FC236}">
                  <a16:creationId xmlns:a16="http://schemas.microsoft.com/office/drawing/2014/main" id="{5D70A41F-B3F3-CB0E-25B3-85CF0D0FFC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6216" y="5343240"/>
              <a:ext cx="1918996" cy="1314512"/>
            </a:xfrm>
            <a:prstGeom prst="rect">
              <a:avLst/>
            </a:prstGeom>
            <a:noFill/>
            <a:extLst>
              <a:ext uri="{909E8E84-426E-40DD-AFC4-6F175D3DCCD1}">
                <a14:hiddenFill xmlns:a14="http://schemas.microsoft.com/office/drawing/2010/main">
                  <a:solidFill>
                    <a:srgbClr val="FFFFFF"/>
                  </a:solidFill>
                </a14:hiddenFill>
              </a:ext>
            </a:extLst>
          </p:spPr>
        </p:pic>
        <p:sp>
          <p:nvSpPr>
            <p:cNvPr id="8" name="円/楕円 7"/>
            <p:cNvSpPr/>
            <p:nvPr/>
          </p:nvSpPr>
          <p:spPr>
            <a:xfrm>
              <a:off x="10279143" y="2435239"/>
              <a:ext cx="2612608" cy="2325947"/>
            </a:xfrm>
            <a:prstGeom prst="ellipse">
              <a:avLst/>
            </a:prstGeom>
            <a:solidFill>
              <a:srgbClr val="FFCC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コンテンツ プレースホルダー 2"/>
          <p:cNvSpPr>
            <a:spLocks noGrp="1"/>
          </p:cNvSpPr>
          <p:nvPr>
            <p:ph idx="1"/>
          </p:nvPr>
        </p:nvSpPr>
        <p:spPr>
          <a:xfrm>
            <a:off x="229851" y="1702109"/>
            <a:ext cx="8590621" cy="3761903"/>
          </a:xfrm>
        </p:spPr>
        <p:txBody>
          <a:bodyPr>
            <a:normAutofit/>
          </a:bodyPr>
          <a:lstStyle/>
          <a:p>
            <a:pPr marL="385763" indent="-385763">
              <a:buFont typeface="+mj-lt"/>
              <a:buAutoNum type="arabicPeriod"/>
            </a:pPr>
            <a:r>
              <a:rPr lang="ja-JP" altLang="en-US" sz="2400" dirty="0">
                <a:latin typeface="BIZ UDPゴシック" panose="020B0400000000000000" pitchFamily="50" charset="-128"/>
                <a:ea typeface="BIZ UDPゴシック" panose="020B0400000000000000" pitchFamily="50" charset="-128"/>
              </a:rPr>
              <a:t>実施日：令和４年７月２日（土）１４～１６時</a:t>
            </a:r>
          </a:p>
          <a:p>
            <a:pPr marL="385763" indent="-385763">
              <a:buFont typeface="+mj-lt"/>
              <a:buAutoNum type="arabicPeriod"/>
            </a:pPr>
            <a:r>
              <a:rPr lang="ja-JP" altLang="en-US" sz="2400" dirty="0">
                <a:latin typeface="BIZ UDPゴシック" panose="020B0400000000000000" pitchFamily="50" charset="-128"/>
                <a:ea typeface="BIZ UDPゴシック" panose="020B0400000000000000" pitchFamily="50" charset="-128"/>
              </a:rPr>
              <a:t>目　的：「保健師がコロナ対応をどのような思いで取り組んできたか」「これからのことを考え、語り継いでいきたいこと」　辛かったこと、泣きたかったこと、腹が立ったこと、嬉しかったこと・・・・コロナ対応で色々な思いをしながら頑張ってきたことを保健師同士で語り合うこと。　　　　　　　　　　　　　　　　また、その意見を会員調査の参考とする。</a:t>
            </a:r>
            <a:endParaRPr lang="en-US" altLang="ja-JP" sz="2400" dirty="0">
              <a:latin typeface="BIZ UDPゴシック" panose="020B0400000000000000" pitchFamily="50" charset="-128"/>
              <a:ea typeface="BIZ UDPゴシック" panose="020B0400000000000000" pitchFamily="50" charset="-128"/>
            </a:endParaRPr>
          </a:p>
          <a:p>
            <a:pPr marL="385763" indent="-385763">
              <a:buFont typeface="+mj-lt"/>
              <a:buAutoNum type="arabicPeriod"/>
            </a:pPr>
            <a:r>
              <a:rPr lang="ja-JP" altLang="en-US" sz="2400" dirty="0">
                <a:latin typeface="BIZ UDPゴシック" panose="020B0400000000000000" pitchFamily="50" charset="-128"/>
                <a:ea typeface="BIZ UDPゴシック" panose="020B0400000000000000" pitchFamily="50" charset="-128"/>
              </a:rPr>
              <a:t>参加者：</a:t>
            </a:r>
            <a:r>
              <a:rPr lang="ja-JP" altLang="ja-JP" sz="2400" dirty="0">
                <a:latin typeface="BIZ UDPゴシック" panose="020B0400000000000000" pitchFamily="50" charset="-128"/>
                <a:ea typeface="BIZ UDPゴシック" panose="020B0400000000000000" pitchFamily="50" charset="-128"/>
              </a:rPr>
              <a:t>事前登録者８４名</a:t>
            </a:r>
            <a:r>
              <a:rPr lang="ja-JP" altLang="en-US" sz="2400" dirty="0">
                <a:latin typeface="BIZ UDPゴシック" panose="020B0400000000000000" pitchFamily="50" charset="-128"/>
                <a:ea typeface="BIZ UDPゴシック" panose="020B0400000000000000" pitchFamily="50" charset="-128"/>
              </a:rPr>
              <a:t>、</a:t>
            </a:r>
            <a:r>
              <a:rPr lang="ja-JP" altLang="ja-JP" sz="2400" dirty="0">
                <a:latin typeface="BIZ UDPゴシック" panose="020B0400000000000000" pitchFamily="50" charset="-128"/>
                <a:ea typeface="BIZ UDPゴシック" panose="020B0400000000000000" pitchFamily="50" charset="-128"/>
              </a:rPr>
              <a:t>当日参加者７７名</a:t>
            </a:r>
            <a:endParaRPr lang="en-US" altLang="ja-JP" sz="2400" dirty="0">
              <a:latin typeface="BIZ UDPゴシック" panose="020B0400000000000000" pitchFamily="50" charset="-128"/>
              <a:ea typeface="BIZ UDPゴシック" panose="020B0400000000000000" pitchFamily="50" charset="-128"/>
            </a:endParaRPr>
          </a:p>
          <a:p>
            <a:pPr marL="385763" indent="-385763">
              <a:buFont typeface="+mj-lt"/>
              <a:buAutoNum type="arabicPeriod"/>
            </a:pPr>
            <a:r>
              <a:rPr lang="ja-JP" altLang="en-US" sz="2400" dirty="0">
                <a:latin typeface="BIZ UDPゴシック" panose="020B0400000000000000" pitchFamily="50" charset="-128"/>
                <a:ea typeface="BIZ UDPゴシック" panose="020B0400000000000000" pitchFamily="50" charset="-128"/>
              </a:rPr>
              <a:t>内容：グループトーク（</a:t>
            </a:r>
            <a:r>
              <a:rPr lang="en-US" altLang="ja-JP" sz="2400" dirty="0">
                <a:latin typeface="BIZ UDPゴシック" panose="020B0400000000000000" pitchFamily="50" charset="-128"/>
                <a:ea typeface="BIZ UDPゴシック" panose="020B0400000000000000" pitchFamily="50" charset="-128"/>
              </a:rPr>
              <a:t>30</a:t>
            </a:r>
            <a:r>
              <a:rPr lang="ja-JP" altLang="en-US" sz="2400" dirty="0">
                <a:latin typeface="BIZ UDPゴシック" panose="020B0400000000000000" pitchFamily="50" charset="-128"/>
                <a:ea typeface="BIZ UDPゴシック" panose="020B0400000000000000" pitchFamily="50" charset="-128"/>
              </a:rPr>
              <a:t>分</a:t>
            </a:r>
            <a:r>
              <a:rPr lang="en-US" altLang="ja-JP" sz="2400" dirty="0">
                <a:latin typeface="BIZ UDPゴシック" panose="020B0400000000000000" pitchFamily="50" charset="-128"/>
                <a:ea typeface="BIZ UDPゴシック" panose="020B0400000000000000" pitchFamily="50" charset="-128"/>
              </a:rPr>
              <a:t>×3</a:t>
            </a:r>
            <a:r>
              <a:rPr lang="ja-JP" altLang="en-US" sz="2400" dirty="0">
                <a:latin typeface="BIZ UDPゴシック" panose="020B0400000000000000" pitchFamily="50" charset="-128"/>
                <a:ea typeface="BIZ UDPゴシック" panose="020B0400000000000000" pitchFamily="50" charset="-128"/>
              </a:rPr>
              <a:t>回）</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まとめ	</a:t>
            </a:r>
          </a:p>
        </p:txBody>
      </p:sp>
      <p:pic>
        <p:nvPicPr>
          <p:cNvPr id="9" name="図 8">
            <a:extLst>
              <a:ext uri="{FF2B5EF4-FFF2-40B4-BE49-F238E27FC236}">
                <a16:creationId xmlns:a16="http://schemas.microsoft.com/office/drawing/2014/main" id="{2AED7F51-CD5B-36A8-9202-DB3719FFBB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236" y="383904"/>
            <a:ext cx="1577516" cy="1028872"/>
          </a:xfrm>
          <a:prstGeom prst="rect">
            <a:avLst/>
          </a:prstGeom>
        </p:spPr>
      </p:pic>
    </p:spTree>
    <p:extLst>
      <p:ext uri="{BB962C8B-B14F-4D97-AF65-F5344CB8AC3E}">
        <p14:creationId xmlns:p14="http://schemas.microsoft.com/office/powerpoint/2010/main" val="317035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240407" y="0"/>
            <a:ext cx="8446393" cy="1224434"/>
          </a:xfrm>
        </p:spPr>
        <p:txBody>
          <a:bodyPr/>
          <a:lstStyle/>
          <a:p>
            <a:r>
              <a:rPr lang="ja-JP" altLang="en-US" sz="3600" dirty="0">
                <a:solidFill>
                  <a:srgbClr val="0000FF"/>
                </a:solidFill>
                <a:latin typeface="HGP創英角ﾎﾟｯﾌﾟ体" pitchFamily="50" charset="-128"/>
                <a:ea typeface="HGP創英角ﾎﾟｯﾌﾟ体" pitchFamily="50" charset="-128"/>
              </a:rPr>
              <a:t>　　</a:t>
            </a:r>
            <a:r>
              <a:rPr lang="ja-JP" altLang="en-US" sz="3600" b="1" dirty="0">
                <a:solidFill>
                  <a:srgbClr val="0000FF"/>
                </a:solidFill>
                <a:latin typeface="BIZ UDPゴシック" panose="020B0400000000000000" pitchFamily="50" charset="-128"/>
                <a:ea typeface="BIZ UDPゴシック" panose="020B0400000000000000" pitchFamily="50" charset="-128"/>
              </a:rPr>
              <a:t>全国保健師長会</a:t>
            </a:r>
            <a:endParaRPr lang="ja-JP" altLang="en-US" sz="3600" b="1" dirty="0">
              <a:latin typeface="BIZ UDPゴシック" panose="020B0400000000000000" pitchFamily="50" charset="-128"/>
              <a:ea typeface="BIZ UDPゴシック" panose="020B0400000000000000" pitchFamily="50" charset="-128"/>
            </a:endParaRPr>
          </a:p>
        </p:txBody>
      </p:sp>
      <p:sp>
        <p:nvSpPr>
          <p:cNvPr id="4099" name="コンテンツ プレースホルダ 2"/>
          <p:cNvSpPr>
            <a:spLocks noGrp="1"/>
          </p:cNvSpPr>
          <p:nvPr>
            <p:ph idx="1"/>
          </p:nvPr>
        </p:nvSpPr>
        <p:spPr>
          <a:xfrm>
            <a:off x="588193" y="1959052"/>
            <a:ext cx="8208912" cy="4213824"/>
          </a:xfrm>
        </p:spPr>
        <p:txBody>
          <a:bodyPr anchor="ctr">
            <a:normAutofit fontScale="25000" lnSpcReduction="20000"/>
          </a:bodyPr>
          <a:lstStyle/>
          <a:p>
            <a:pPr eaLnBrk="1" hangingPunct="1">
              <a:buFontTx/>
              <a:buNone/>
            </a:pPr>
            <a:r>
              <a:rPr lang="ja-JP" altLang="en-US" sz="11200" dirty="0">
                <a:latin typeface="BIZ UDPゴシック" panose="020B0400000000000000" pitchFamily="50" charset="-128"/>
                <a:ea typeface="BIZ UDPゴシック" panose="020B0400000000000000" pitchFamily="50" charset="-128"/>
              </a:rPr>
              <a:t>発足　昭和</a:t>
            </a:r>
            <a:r>
              <a:rPr lang="en-US" altLang="ja-JP" sz="11200" dirty="0">
                <a:latin typeface="BIZ UDPゴシック" panose="020B0400000000000000" pitchFamily="50" charset="-128"/>
                <a:ea typeface="BIZ UDPゴシック" panose="020B0400000000000000" pitchFamily="50" charset="-128"/>
              </a:rPr>
              <a:t>54</a:t>
            </a:r>
            <a:r>
              <a:rPr lang="ja-JP" altLang="en-US" sz="11200" dirty="0">
                <a:latin typeface="BIZ UDPゴシック" panose="020B0400000000000000" pitchFamily="50" charset="-128"/>
                <a:ea typeface="BIZ UDPゴシック" panose="020B0400000000000000" pitchFamily="50" charset="-128"/>
              </a:rPr>
              <a:t>年に発足</a:t>
            </a:r>
            <a:r>
              <a:rPr lang="ja-JP" altLang="en-US" sz="8000" dirty="0">
                <a:latin typeface="BIZ UDPゴシック" panose="020B0400000000000000" pitchFamily="50" charset="-128"/>
                <a:ea typeface="BIZ UDPゴシック" panose="020B0400000000000000" pitchFamily="50" charset="-128"/>
              </a:rPr>
              <a:t>（平成</a:t>
            </a:r>
            <a:r>
              <a:rPr lang="en-US" altLang="ja-JP" sz="8000" dirty="0">
                <a:latin typeface="BIZ UDPゴシック" panose="020B0400000000000000" pitchFamily="50" charset="-128"/>
                <a:ea typeface="BIZ UDPゴシック" panose="020B0400000000000000" pitchFamily="50" charset="-128"/>
              </a:rPr>
              <a:t>30</a:t>
            </a:r>
            <a:r>
              <a:rPr lang="ja-JP" altLang="en-US" sz="8000" dirty="0">
                <a:latin typeface="BIZ UDPゴシック" panose="020B0400000000000000" pitchFamily="50" charset="-128"/>
                <a:ea typeface="BIZ UDPゴシック" panose="020B0400000000000000" pitchFamily="50" charset="-128"/>
              </a:rPr>
              <a:t>年に</a:t>
            </a:r>
            <a:r>
              <a:rPr lang="en-US" altLang="ja-JP" sz="8000" dirty="0">
                <a:latin typeface="BIZ UDPゴシック" panose="020B0400000000000000" pitchFamily="50" charset="-128"/>
                <a:ea typeface="BIZ UDPゴシック" panose="020B0400000000000000" pitchFamily="50" charset="-128"/>
              </a:rPr>
              <a:t>40</a:t>
            </a:r>
            <a:r>
              <a:rPr lang="ja-JP" altLang="en-US" sz="8000" dirty="0">
                <a:latin typeface="BIZ UDPゴシック" panose="020B0400000000000000" pitchFamily="50" charset="-128"/>
                <a:ea typeface="BIZ UDPゴシック" panose="020B0400000000000000" pitchFamily="50" charset="-128"/>
              </a:rPr>
              <a:t>周年を迎えた）</a:t>
            </a:r>
            <a:endParaRPr lang="en-US" altLang="ja-JP" sz="8000" dirty="0">
              <a:latin typeface="BIZ UDPゴシック" panose="020B0400000000000000" pitchFamily="50" charset="-128"/>
              <a:ea typeface="BIZ UDPゴシック" panose="020B0400000000000000" pitchFamily="50" charset="-128"/>
            </a:endParaRPr>
          </a:p>
          <a:p>
            <a:pPr eaLnBrk="1" hangingPunct="1">
              <a:buFontTx/>
              <a:buNone/>
            </a:pPr>
            <a:endParaRPr lang="en-US" altLang="ja-JP" sz="11200" dirty="0">
              <a:latin typeface="BIZ UDPゴシック" panose="020B0400000000000000" pitchFamily="50" charset="-128"/>
              <a:ea typeface="BIZ UDPゴシック" panose="020B0400000000000000" pitchFamily="50" charset="-128"/>
            </a:endParaRPr>
          </a:p>
          <a:p>
            <a:pPr eaLnBrk="1" hangingPunct="1">
              <a:buFontTx/>
              <a:buNone/>
            </a:pPr>
            <a:r>
              <a:rPr lang="ja-JP" altLang="en-US" sz="11200" dirty="0">
                <a:latin typeface="BIZ UDPゴシック" panose="020B0400000000000000" pitchFamily="50" charset="-128"/>
                <a:ea typeface="BIZ UDPゴシック" panose="020B0400000000000000" pitchFamily="50" charset="-128"/>
              </a:rPr>
              <a:t>目的　保健師業務の進歩発展と会員相互の連携・　</a:t>
            </a:r>
            <a:endParaRPr lang="en-US" altLang="ja-JP" sz="11200" dirty="0">
              <a:latin typeface="BIZ UDPゴシック" panose="020B0400000000000000" pitchFamily="50" charset="-128"/>
              <a:ea typeface="BIZ UDPゴシック" panose="020B0400000000000000" pitchFamily="50" charset="-128"/>
            </a:endParaRPr>
          </a:p>
          <a:p>
            <a:pPr eaLnBrk="1" hangingPunct="1">
              <a:buFontTx/>
              <a:buNone/>
            </a:pPr>
            <a:r>
              <a:rPr lang="ja-JP" altLang="en-US" sz="11200" dirty="0">
                <a:latin typeface="BIZ UDPゴシック" panose="020B0400000000000000" pitchFamily="50" charset="-128"/>
                <a:ea typeface="BIZ UDPゴシック" panose="020B0400000000000000" pitchFamily="50" charset="-128"/>
              </a:rPr>
              <a:t>　　親睦を図り、地域住民の健康に寄与し、わが国</a:t>
            </a:r>
            <a:endParaRPr lang="en-US" altLang="ja-JP" sz="11200" dirty="0">
              <a:latin typeface="BIZ UDPゴシック" panose="020B0400000000000000" pitchFamily="50" charset="-128"/>
              <a:ea typeface="BIZ UDPゴシック" panose="020B0400000000000000" pitchFamily="50" charset="-128"/>
            </a:endParaRPr>
          </a:p>
          <a:p>
            <a:pPr eaLnBrk="1" hangingPunct="1">
              <a:buFontTx/>
              <a:buNone/>
            </a:pPr>
            <a:r>
              <a:rPr lang="ja-JP" altLang="en-US" sz="11200" dirty="0">
                <a:latin typeface="BIZ UDPゴシック" panose="020B0400000000000000" pitchFamily="50" charset="-128"/>
                <a:ea typeface="BIZ UDPゴシック" panose="020B0400000000000000" pitchFamily="50" charset="-128"/>
              </a:rPr>
              <a:t>　　の公衆衛生の向上に資することを目的とする。</a:t>
            </a:r>
            <a:endParaRPr lang="en-US" altLang="ja-JP" sz="11200" dirty="0">
              <a:latin typeface="BIZ UDPゴシック" panose="020B0400000000000000" pitchFamily="50" charset="-128"/>
              <a:ea typeface="BIZ UDPゴシック" panose="020B0400000000000000" pitchFamily="50" charset="-128"/>
            </a:endParaRPr>
          </a:p>
          <a:p>
            <a:pPr eaLnBrk="1" hangingPunct="1">
              <a:buFontTx/>
              <a:buNone/>
            </a:pPr>
            <a:endParaRPr lang="en-US" altLang="ja-JP" sz="11200" dirty="0">
              <a:latin typeface="BIZ UDPゴシック" panose="020B0400000000000000" pitchFamily="50" charset="-128"/>
              <a:ea typeface="BIZ UDPゴシック" panose="020B0400000000000000" pitchFamily="50" charset="-128"/>
            </a:endParaRPr>
          </a:p>
          <a:p>
            <a:pPr eaLnBrk="1" hangingPunct="1">
              <a:buFontTx/>
              <a:buNone/>
            </a:pPr>
            <a:r>
              <a:rPr lang="ja-JP" altLang="en-US" sz="11200" dirty="0">
                <a:latin typeface="BIZ UDPゴシック" panose="020B0400000000000000" pitchFamily="50" charset="-128"/>
                <a:ea typeface="BIZ UDPゴシック" panose="020B0400000000000000" pitchFamily="50" charset="-128"/>
              </a:rPr>
              <a:t>事業　保健師業務に関する情報交換</a:t>
            </a:r>
            <a:endParaRPr lang="en-US" altLang="ja-JP" sz="11200" dirty="0">
              <a:latin typeface="BIZ UDPゴシック" panose="020B0400000000000000" pitchFamily="50" charset="-128"/>
              <a:ea typeface="BIZ UDPゴシック" panose="020B0400000000000000" pitchFamily="50" charset="-128"/>
            </a:endParaRPr>
          </a:p>
          <a:p>
            <a:pPr eaLnBrk="1" hangingPunct="1">
              <a:buFontTx/>
              <a:buNone/>
            </a:pPr>
            <a:r>
              <a:rPr lang="ja-JP" altLang="en-US" sz="11200" dirty="0">
                <a:latin typeface="BIZ UDPゴシック" panose="020B0400000000000000" pitchFamily="50" charset="-128"/>
                <a:ea typeface="BIZ UDPゴシック" panose="020B0400000000000000" pitchFamily="50" charset="-128"/>
              </a:rPr>
              <a:t>　　   保健師業務について研修・調査研究</a:t>
            </a:r>
            <a:endParaRPr lang="en-US" altLang="ja-JP" sz="11200" dirty="0">
              <a:latin typeface="BIZ UDPゴシック" panose="020B0400000000000000" pitchFamily="50" charset="-128"/>
              <a:ea typeface="BIZ UDPゴシック" panose="020B0400000000000000" pitchFamily="50" charset="-128"/>
            </a:endParaRPr>
          </a:p>
          <a:p>
            <a:pPr eaLnBrk="1" hangingPunct="1">
              <a:buFontTx/>
              <a:buNone/>
            </a:pPr>
            <a:endParaRPr lang="en-US" altLang="ja-JP" sz="11200" dirty="0">
              <a:latin typeface="BIZ UDPゴシック" panose="020B0400000000000000" pitchFamily="50" charset="-128"/>
              <a:ea typeface="BIZ UDPゴシック" panose="020B0400000000000000" pitchFamily="50" charset="-128"/>
            </a:endParaRPr>
          </a:p>
          <a:p>
            <a:pPr eaLnBrk="1" hangingPunct="1">
              <a:buFontTx/>
              <a:buNone/>
            </a:pPr>
            <a:r>
              <a:rPr lang="ja-JP" altLang="en-US" sz="11200" dirty="0">
                <a:latin typeface="BIZ UDPゴシック" panose="020B0400000000000000" pitchFamily="50" charset="-128"/>
                <a:ea typeface="BIZ UDPゴシック" panose="020B0400000000000000" pitchFamily="50" charset="-128"/>
              </a:rPr>
              <a:t>会員　自治体に所属し、保健師長と同等以上の職</a:t>
            </a:r>
            <a:endParaRPr lang="en-US" altLang="ja-JP" sz="11200" dirty="0">
              <a:latin typeface="BIZ UDPゴシック" panose="020B0400000000000000" pitchFamily="50" charset="-128"/>
              <a:ea typeface="BIZ UDPゴシック" panose="020B0400000000000000" pitchFamily="50" charset="-128"/>
            </a:endParaRPr>
          </a:p>
          <a:p>
            <a:pPr eaLnBrk="1" hangingPunct="1">
              <a:buFontTx/>
              <a:buNone/>
            </a:pPr>
            <a:r>
              <a:rPr lang="ja-JP" altLang="en-US" sz="11200" dirty="0">
                <a:latin typeface="BIZ UDPゴシック" panose="020B0400000000000000" pitchFamily="50" charset="-128"/>
                <a:ea typeface="BIZ UDPゴシック" panose="020B0400000000000000" pitchFamily="50" charset="-128"/>
              </a:rPr>
              <a:t>       にあるもの　</a:t>
            </a:r>
            <a:r>
              <a:rPr lang="en-US" altLang="ja-JP" sz="11200" dirty="0">
                <a:latin typeface="BIZ UDPゴシック" panose="020B0400000000000000" pitchFamily="50" charset="-128"/>
                <a:ea typeface="BIZ UDPゴシック" panose="020B0400000000000000" pitchFamily="50" charset="-128"/>
              </a:rPr>
              <a:t>5,371</a:t>
            </a:r>
            <a:r>
              <a:rPr lang="ja-JP" altLang="en-US" sz="11200" dirty="0">
                <a:latin typeface="BIZ UDPゴシック" panose="020B0400000000000000" pitchFamily="50" charset="-128"/>
                <a:ea typeface="BIZ UDPゴシック" panose="020B0400000000000000" pitchFamily="50" charset="-128"/>
              </a:rPr>
              <a:t>人</a:t>
            </a:r>
            <a:endParaRPr lang="en-US" altLang="ja-JP" sz="11200" dirty="0">
              <a:latin typeface="BIZ UDPゴシック" panose="020B0400000000000000" pitchFamily="50" charset="-128"/>
              <a:ea typeface="BIZ UDPゴシック" panose="020B0400000000000000" pitchFamily="50" charset="-128"/>
            </a:endParaRPr>
          </a:p>
          <a:p>
            <a:pPr eaLnBrk="1" hangingPunct="1">
              <a:buFontTx/>
              <a:buNone/>
            </a:pPr>
            <a:r>
              <a:rPr lang="ja-JP" altLang="en-US" sz="11200" dirty="0">
                <a:latin typeface="BIZ UDPゴシック" panose="020B0400000000000000" pitchFamily="50" charset="-128"/>
                <a:ea typeface="BIZ UDPゴシック" panose="020B0400000000000000" pitchFamily="50" charset="-128"/>
              </a:rPr>
              <a:t>                       （令和５年３月末現在）</a:t>
            </a:r>
            <a:endParaRPr lang="en-US" altLang="ja-JP" sz="11200" dirty="0">
              <a:latin typeface="BIZ UDPゴシック" panose="020B0400000000000000" pitchFamily="50" charset="-128"/>
              <a:ea typeface="BIZ UDPゴシック" panose="020B0400000000000000" pitchFamily="50" charset="-128"/>
            </a:endParaRPr>
          </a:p>
          <a:p>
            <a:pPr eaLnBrk="1" hangingPunct="1">
              <a:buFontTx/>
              <a:buNone/>
            </a:pPr>
            <a:endParaRPr lang="en-US" altLang="ja-JP" sz="2800" dirty="0">
              <a:latin typeface="BIZ UDPゴシック" panose="020B0400000000000000" pitchFamily="50" charset="-128"/>
              <a:ea typeface="BIZ UDPゴシック" panose="020B0400000000000000" pitchFamily="50" charset="-128"/>
            </a:endParaRPr>
          </a:p>
          <a:p>
            <a:pPr eaLnBrk="1" hangingPunct="1">
              <a:buFontTx/>
              <a:buNone/>
            </a:pPr>
            <a:endParaRPr lang="en-US" altLang="ja-JP" sz="2800" dirty="0">
              <a:latin typeface="BIZ UDPゴシック" panose="020B0400000000000000" pitchFamily="50" charset="-128"/>
              <a:ea typeface="BIZ UDPゴシック" panose="020B0400000000000000" pitchFamily="50" charset="-128"/>
            </a:endParaRPr>
          </a:p>
          <a:p>
            <a:pPr eaLnBrk="1" hangingPunct="1">
              <a:buFontTx/>
              <a:buNone/>
            </a:pPr>
            <a:r>
              <a:rPr lang="ja-JP" altLang="en-US" sz="2800" dirty="0">
                <a:latin typeface="HGP創英角ｺﾞｼｯｸUB" pitchFamily="50" charset="-128"/>
                <a:ea typeface="HGP創英角ｺﾞｼｯｸUB" pitchFamily="50" charset="-128"/>
              </a:rPr>
              <a:t>　　　　</a:t>
            </a:r>
            <a:endParaRPr lang="en-US" altLang="ja-JP" sz="2800" dirty="0">
              <a:latin typeface="HGP創英角ｺﾞｼｯｸUB" pitchFamily="50" charset="-128"/>
              <a:ea typeface="HGP創英角ｺﾞｼｯｸUB" pitchFamily="50" charset="-128"/>
            </a:endParaRPr>
          </a:p>
          <a:p>
            <a:pPr eaLnBrk="1" hangingPunct="1">
              <a:buFontTx/>
              <a:buNone/>
            </a:pPr>
            <a:r>
              <a:rPr lang="ja-JP" altLang="en-US" sz="2400" dirty="0">
                <a:solidFill>
                  <a:srgbClr val="960000"/>
                </a:solidFill>
                <a:latin typeface="ＭＳ Ｐゴシック" charset="-128"/>
                <a:ea typeface="ＤＦ平成ゴシック体W5" pitchFamily="1" charset="-128"/>
              </a:rPr>
              <a:t>　　</a:t>
            </a:r>
            <a:endParaRPr lang="ja-JP" altLang="en-US" sz="2400" dirty="0"/>
          </a:p>
        </p:txBody>
      </p:sp>
      <p:sp>
        <p:nvSpPr>
          <p:cNvPr id="4100" name="スライド番号プレースホルダ 3"/>
          <p:cNvSpPr>
            <a:spLocks noGrp="1"/>
          </p:cNvSpPr>
          <p:nvPr>
            <p:ph type="sldNum" sz="quarter" idx="12"/>
          </p:nvPr>
        </p:nvSpPr>
        <p:spPr>
          <a:noFill/>
        </p:spPr>
        <p:txBody>
          <a:bodyPr/>
          <a:lstStyle/>
          <a:p>
            <a:fld id="{D0D72C12-4FD8-42A3-93C1-BA4F60A5FB76}" type="slidenum">
              <a:rPr lang="en-US" altLang="ja-JP" smtClean="0">
                <a:ea typeface="ＭＳ Ｐゴシック" charset="-128"/>
              </a:rPr>
              <a:pPr/>
              <a:t>2</a:t>
            </a:fld>
            <a:endParaRPr lang="en-US" altLang="ja-JP" dirty="0">
              <a:ea typeface="ＭＳ Ｐゴシック" charset="-128"/>
            </a:endParaRPr>
          </a:p>
        </p:txBody>
      </p:sp>
      <p:sp>
        <p:nvSpPr>
          <p:cNvPr id="2" name="角丸四角形 1"/>
          <p:cNvSpPr/>
          <p:nvPr/>
        </p:nvSpPr>
        <p:spPr>
          <a:xfrm>
            <a:off x="588193" y="836712"/>
            <a:ext cx="8208912" cy="72008"/>
          </a:xfrm>
          <a:prstGeom prst="round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7A1030E2-675D-BCB5-0DDC-2C37601529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60" y="141326"/>
            <a:ext cx="1031479" cy="6727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147935"/>
            <a:ext cx="6800850" cy="994172"/>
          </a:xfrm>
        </p:spPr>
        <p:txBody>
          <a:bodyPr>
            <a:normAutofit fontScale="90000"/>
          </a:bodyPr>
          <a:lstStyle/>
          <a:p>
            <a:r>
              <a:rPr kumimoji="1" lang="ja-JP" altLang="en-US" sz="4000" dirty="0">
                <a:latin typeface="BIZ UDPゴシック" panose="020B0400000000000000" pitchFamily="50" charset="-128"/>
                <a:ea typeface="BIZ UDPゴシック" panose="020B0400000000000000" pitchFamily="50" charset="-128"/>
              </a:rPr>
              <a:t>ワールド・カフェ</a:t>
            </a:r>
            <a:br>
              <a:rPr kumimoji="1" lang="en-US" altLang="ja-JP" dirty="0">
                <a:latin typeface="BIZ UDPゴシック" panose="020B0400000000000000" pitchFamily="50" charset="-128"/>
                <a:ea typeface="BIZ UDPゴシック" panose="020B0400000000000000" pitchFamily="50" charset="-128"/>
              </a:rPr>
            </a:br>
            <a:r>
              <a:rPr lang="ja-JP" altLang="en-US" sz="2025" dirty="0">
                <a:latin typeface="BIZ UDPゴシック" panose="020B0400000000000000" pitchFamily="50" charset="-128"/>
                <a:ea typeface="BIZ UDPゴシック" panose="020B0400000000000000" pitchFamily="50" charset="-128"/>
              </a:rPr>
              <a:t>“保健師同士で語り合うワールドカフェ「コロナと保健師活動」”</a:t>
            </a:r>
            <a:br>
              <a:rPr lang="ja-JP" altLang="en-US" sz="2025" dirty="0">
                <a:latin typeface="BIZ UDPゴシック" panose="020B0400000000000000" pitchFamily="50" charset="-128"/>
                <a:ea typeface="BIZ UDPゴシック" panose="020B0400000000000000" pitchFamily="50" charset="-128"/>
              </a:rPr>
            </a:br>
            <a:endParaRPr lang="ja-JP" altLang="en-US" sz="2025"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2007171" y="1058942"/>
            <a:ext cx="5976664" cy="369332"/>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振り返りセッションやアンケートのご意見（一部抜粋）</a:t>
            </a:r>
          </a:p>
        </p:txBody>
      </p:sp>
      <p:sp>
        <p:nvSpPr>
          <p:cNvPr id="13" name="テキスト ボックス 12"/>
          <p:cNvSpPr txBox="1"/>
          <p:nvPr/>
        </p:nvSpPr>
        <p:spPr>
          <a:xfrm>
            <a:off x="0" y="1502688"/>
            <a:ext cx="9144000" cy="5355312"/>
          </a:xfrm>
          <a:prstGeom prst="rect">
            <a:avLst/>
          </a:prstGeom>
          <a:noFill/>
        </p:spPr>
        <p:txBody>
          <a:bodyPr wrap="square" rtlCol="0">
            <a:spAutoFit/>
          </a:bodyPr>
          <a:lstStyle/>
          <a:p>
            <a:pPr marL="214313" indent="-214313">
              <a:buFont typeface="Arial" panose="020B0604020202020204" pitchFamily="34" charset="0"/>
              <a:buChar char="•"/>
            </a:pPr>
            <a:r>
              <a:rPr lang="ja-JP" altLang="ja-JP" dirty="0">
                <a:latin typeface="BIZ UDPゴシック" panose="020B0400000000000000" pitchFamily="50" charset="-128"/>
                <a:ea typeface="BIZ UDPゴシック" panose="020B0400000000000000" pitchFamily="50" charset="-128"/>
              </a:rPr>
              <a:t>保健師の心が荒んでいく状況に胸が痛んだといった話が複数の方からありました。</a:t>
            </a:r>
            <a:endParaRPr lang="en-US" altLang="ja-JP" dirty="0">
              <a:latin typeface="BIZ UDPゴシック" panose="020B0400000000000000" pitchFamily="50" charset="-128"/>
              <a:ea typeface="BIZ UDPゴシック" panose="020B0400000000000000" pitchFamily="50" charset="-128"/>
            </a:endParaRPr>
          </a:p>
          <a:p>
            <a:pPr marL="214313" indent="-214313">
              <a:buFont typeface="Arial" panose="020B0604020202020204" pitchFamily="34" charset="0"/>
              <a:buChar char="•"/>
            </a:pPr>
            <a:r>
              <a:rPr lang="ja-JP" altLang="ja-JP" dirty="0">
                <a:latin typeface="BIZ UDPゴシック" panose="020B0400000000000000" pitchFamily="50" charset="-128"/>
                <a:ea typeface="BIZ UDPゴシック" panose="020B0400000000000000" pitchFamily="50" charset="-128"/>
              </a:rPr>
              <a:t>保健師自身も傷つき、無理しながら対応していることを改めて実感。振り返りが辛いと言</a:t>
            </a:r>
            <a:r>
              <a:rPr lang="ja-JP" altLang="en-US" dirty="0">
                <a:latin typeface="BIZ UDPゴシック" panose="020B0400000000000000" pitchFamily="50" charset="-128"/>
                <a:ea typeface="BIZ UDPゴシック" panose="020B0400000000000000" pitchFamily="50" charset="-128"/>
              </a:rPr>
              <a:t>う方</a:t>
            </a:r>
            <a:r>
              <a:rPr lang="ja-JP" altLang="ja-JP" dirty="0">
                <a:latin typeface="BIZ UDPゴシック" panose="020B0400000000000000" pitchFamily="50" charset="-128"/>
                <a:ea typeface="BIZ UDPゴシック" panose="020B0400000000000000" pitchFamily="50" charset="-128"/>
              </a:rPr>
              <a:t>も多数</a:t>
            </a:r>
            <a:r>
              <a:rPr lang="ja-JP" altLang="en-US" dirty="0">
                <a:latin typeface="BIZ UDPゴシック" panose="020B0400000000000000" pitchFamily="50" charset="-128"/>
                <a:ea typeface="BIZ UDPゴシック" panose="020B0400000000000000" pitchFamily="50" charset="-128"/>
              </a:rPr>
              <a:t>おられる</a:t>
            </a:r>
            <a:r>
              <a:rPr lang="ja-JP" altLang="ja-JP" dirty="0">
                <a:latin typeface="BIZ UDPゴシック" panose="020B0400000000000000" pitchFamily="50" charset="-128"/>
                <a:ea typeface="BIZ UDPゴシック" panose="020B0400000000000000" pitchFamily="50" charset="-128"/>
              </a:rPr>
              <a:t>。保健師のメンタルヘルスも大事で日頃の愚痴を言い合える環境づくりや、超勤削減、業務の平準化など、普段の取組が重要という話も印象に残りました。</a:t>
            </a:r>
            <a:r>
              <a:rPr lang="en-US" altLang="ja-JP" dirty="0">
                <a:latin typeface="BIZ UDPゴシック" panose="020B0400000000000000" pitchFamily="50" charset="-128"/>
                <a:ea typeface="BIZ UDPゴシック" panose="020B0400000000000000" pitchFamily="50" charset="-128"/>
              </a:rPr>
              <a:t> </a:t>
            </a:r>
          </a:p>
          <a:p>
            <a:pPr marL="214313" indent="-214313">
              <a:buFont typeface="Arial" panose="020B0604020202020204" pitchFamily="34" charset="0"/>
              <a:buChar char="•"/>
            </a:pPr>
            <a:r>
              <a:rPr lang="ja-JP" altLang="ja-JP" dirty="0">
                <a:latin typeface="BIZ UDPゴシック" panose="020B0400000000000000" pitchFamily="50" charset="-128"/>
                <a:ea typeface="BIZ UDPゴシック" panose="020B0400000000000000" pitchFamily="50" charset="-128"/>
              </a:rPr>
              <a:t>コロナ禍で採用された保健師が地域に関心が持てず、事業だけをまわそうとしている。</a:t>
            </a:r>
            <a:r>
              <a:rPr lang="ja-JP" altLang="en-US" dirty="0">
                <a:latin typeface="BIZ UDPゴシック" panose="020B0400000000000000" pitchFamily="50" charset="-128"/>
                <a:ea typeface="BIZ UDPゴシック" panose="020B0400000000000000" pitchFamily="50" charset="-128"/>
              </a:rPr>
              <a:t>　</a:t>
            </a:r>
            <a:r>
              <a:rPr lang="ja-JP" altLang="ja-JP" dirty="0">
                <a:latin typeface="BIZ UDPゴシック" panose="020B0400000000000000" pitchFamily="50" charset="-128"/>
                <a:ea typeface="BIZ UDPゴシック" panose="020B0400000000000000" pitchFamily="50" charset="-128"/>
              </a:rPr>
              <a:t>地域に出られるように、地域活動の楽しさがわかってもらえるように育成していく必要があることも</a:t>
            </a:r>
            <a:r>
              <a:rPr lang="ja-JP" altLang="en-US" dirty="0">
                <a:latin typeface="BIZ UDPゴシック" panose="020B0400000000000000" pitchFamily="50" charset="-128"/>
                <a:ea typeface="BIZ UDPゴシック" panose="020B0400000000000000" pitchFamily="50" charset="-128"/>
              </a:rPr>
              <a:t>共通の課題。</a:t>
            </a:r>
            <a:endParaRPr lang="en-US" altLang="ja-JP" dirty="0">
              <a:latin typeface="BIZ UDPゴシック" panose="020B0400000000000000" pitchFamily="50" charset="-128"/>
              <a:ea typeface="BIZ UDPゴシック" panose="020B0400000000000000" pitchFamily="50" charset="-128"/>
            </a:endParaRPr>
          </a:p>
          <a:p>
            <a:pPr marL="214313" indent="-214313">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コロナはマイナスなことだけでなく、コロナがあったからこそ、保健師の強みを発揮でき、保健師活動を認めてもらえた。  一方で、保健師の弱みも見えた。大変さや忙しさを</a:t>
            </a:r>
            <a:r>
              <a:rPr lang="ja-JP" altLang="en-US" dirty="0" err="1">
                <a:latin typeface="BIZ UDPゴシック" panose="020B0400000000000000" pitchFamily="50" charset="-128"/>
                <a:ea typeface="BIZ UDPゴシック" panose="020B0400000000000000" pitchFamily="50" charset="-128"/>
              </a:rPr>
              <a:t>見える化して</a:t>
            </a:r>
            <a:r>
              <a:rPr lang="ja-JP" altLang="en-US" dirty="0">
                <a:latin typeface="BIZ UDPゴシック" panose="020B0400000000000000" pitchFamily="50" charset="-128"/>
                <a:ea typeface="BIZ UDPゴシック" panose="020B0400000000000000" pitchFamily="50" charset="-128"/>
              </a:rPr>
              <a:t>、根拠を示さないと周りは動かないので、忙しいときほど周りを説得できる力が必要だと思った。</a:t>
            </a:r>
            <a:endParaRPr lang="en-US" altLang="ja-JP" dirty="0">
              <a:latin typeface="BIZ UDPゴシック" panose="020B0400000000000000" pitchFamily="50" charset="-128"/>
              <a:ea typeface="BIZ UDPゴシック" panose="020B0400000000000000" pitchFamily="50" charset="-128"/>
            </a:endParaRPr>
          </a:p>
          <a:p>
            <a:pPr marL="214313" indent="-214313">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 次世代に残したいことは、成功体験だけでなく、失敗談も残しておくとよい。</a:t>
            </a:r>
            <a:endParaRPr lang="en-US" altLang="ja-JP" dirty="0">
              <a:latin typeface="BIZ UDPゴシック" panose="020B0400000000000000" pitchFamily="50" charset="-128"/>
              <a:ea typeface="BIZ UDPゴシック" panose="020B0400000000000000" pitchFamily="50" charset="-128"/>
            </a:endParaRPr>
          </a:p>
          <a:p>
            <a:pPr marL="214313" indent="-214313">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全体を通して、自治体や働く部署は</a:t>
            </a:r>
            <a:r>
              <a:rPr lang="ja-JP" altLang="en-US" dirty="0" err="1">
                <a:latin typeface="BIZ UDPゴシック" panose="020B0400000000000000" pitchFamily="50" charset="-128"/>
                <a:ea typeface="BIZ UDPゴシック" panose="020B0400000000000000" pitchFamily="50" charset="-128"/>
              </a:rPr>
              <a:t>違えど</a:t>
            </a:r>
            <a:r>
              <a:rPr lang="ja-JP" altLang="en-US" dirty="0">
                <a:latin typeface="BIZ UDPゴシック" panose="020B0400000000000000" pitchFamily="50" charset="-128"/>
                <a:ea typeface="BIZ UDPゴシック" panose="020B0400000000000000" pitchFamily="50" charset="-128"/>
              </a:rPr>
              <a:t>、保健師として、気持ちが通じ合うということを実感しました。</a:t>
            </a:r>
            <a:endParaRPr lang="en-US" altLang="ja-JP" dirty="0">
              <a:latin typeface="BIZ UDPゴシック" panose="020B0400000000000000" pitchFamily="50" charset="-128"/>
              <a:ea typeface="BIZ UDPゴシック" panose="020B0400000000000000" pitchFamily="50" charset="-128"/>
            </a:endParaRPr>
          </a:p>
          <a:p>
            <a:pPr marL="214313" indent="-214313">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最後のセッションでは、コロナ対応の気持ちの面の辛さも吐き出しあいができました。</a:t>
            </a:r>
            <a:endParaRPr lang="en-US" altLang="ja-JP" dirty="0">
              <a:latin typeface="BIZ UDPゴシック" panose="020B0400000000000000" pitchFamily="50" charset="-128"/>
              <a:ea typeface="BIZ UDPゴシック" panose="020B0400000000000000" pitchFamily="50" charset="-128"/>
            </a:endParaRPr>
          </a:p>
          <a:p>
            <a:pPr marL="214313" indent="-214313">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どんな状況下でも住民に寄り添い、懸命に業務に当たっている保健師の多くが傷つき、振り返ることすら辛い状況にあることに胸が痛みました。傷ついた心が直ぐには癒えないかもしれませんが、保健師の頑張りが記録に残り、互いに讃えあえるようになれば良いと思いました。 </a:t>
            </a:r>
            <a:endParaRPr kumimoji="1" lang="ja-JP" altLang="en-US"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C511C74C-3758-0409-1B7B-3D68ADA648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407" y="256319"/>
            <a:ext cx="1577516" cy="1028872"/>
          </a:xfrm>
          <a:prstGeom prst="rect">
            <a:avLst/>
          </a:prstGeom>
        </p:spPr>
      </p:pic>
    </p:spTree>
    <p:extLst>
      <p:ext uri="{BB962C8B-B14F-4D97-AF65-F5344CB8AC3E}">
        <p14:creationId xmlns:p14="http://schemas.microsoft.com/office/powerpoint/2010/main" val="320585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20220" y="124912"/>
            <a:ext cx="6800850" cy="994172"/>
          </a:xfrm>
        </p:spPr>
        <p:txBody>
          <a:bodyPr/>
          <a:lstStyle/>
          <a:p>
            <a:r>
              <a:rPr kumimoji="1" lang="ja-JP" altLang="en-US" sz="3600" dirty="0">
                <a:latin typeface="BIZ UDPゴシック" panose="020B0400000000000000" pitchFamily="50" charset="-128"/>
                <a:ea typeface="BIZ UDPゴシック" panose="020B0400000000000000" pitchFamily="50" charset="-128"/>
              </a:rPr>
              <a:t>ワールド・カフェの意見から</a:t>
            </a:r>
            <a:br>
              <a:rPr kumimoji="1" lang="en-US" altLang="ja-JP" sz="3600" dirty="0">
                <a:latin typeface="BIZ UDPゴシック" panose="020B0400000000000000" pitchFamily="50" charset="-128"/>
                <a:ea typeface="BIZ UDPゴシック" panose="020B0400000000000000" pitchFamily="50" charset="-128"/>
              </a:rPr>
            </a:br>
            <a:r>
              <a:rPr kumimoji="1" lang="ja-JP" altLang="en-US" sz="3600" dirty="0">
                <a:latin typeface="BIZ UDPゴシック" panose="020B0400000000000000" pitchFamily="50" charset="-128"/>
                <a:ea typeface="BIZ UDPゴシック" panose="020B0400000000000000" pitchFamily="50" charset="-128"/>
              </a:rPr>
              <a:t>会員向け調査へ</a:t>
            </a:r>
          </a:p>
        </p:txBody>
      </p:sp>
      <p:sp>
        <p:nvSpPr>
          <p:cNvPr id="3" name="コンテンツ プレースホルダー 2"/>
          <p:cNvSpPr>
            <a:spLocks noGrp="1"/>
          </p:cNvSpPr>
          <p:nvPr>
            <p:ph idx="1"/>
          </p:nvPr>
        </p:nvSpPr>
        <p:spPr>
          <a:xfrm>
            <a:off x="168216" y="1484784"/>
            <a:ext cx="8863640" cy="5373216"/>
          </a:xfrm>
        </p:spPr>
        <p:txBody>
          <a:bodyPr>
            <a:noAutofit/>
          </a:bodyPr>
          <a:lstStyle/>
          <a:p>
            <a:pPr lvl="0">
              <a:lnSpc>
                <a:spcPct val="110000"/>
              </a:lnSpc>
            </a:pPr>
            <a:r>
              <a:rPr lang="ja-JP" altLang="ja-JP" sz="2000" dirty="0">
                <a:latin typeface="BIZ UDPゴシック" panose="020B0400000000000000" pitchFamily="50" charset="-128"/>
                <a:ea typeface="BIZ UDPゴシック" panose="020B0400000000000000" pitchFamily="50" charset="-128"/>
              </a:rPr>
              <a:t>直接的にコロナ業務に従事した保健師の意見を聞くことはもちろんのことだが、それだけでなくワクチン接種や各種保健事業等においても業務の見直しや実施方法の変更、市民からの問合せなどに対応しており、コロナ対応といっても幅広く活動してきたことから、それが見えるような項目設定を行うこと。</a:t>
            </a:r>
          </a:p>
          <a:p>
            <a:pPr lvl="0">
              <a:lnSpc>
                <a:spcPct val="110000"/>
              </a:lnSpc>
            </a:pPr>
            <a:r>
              <a:rPr lang="ja-JP" altLang="ja-JP" sz="2000" dirty="0">
                <a:latin typeface="BIZ UDPゴシック" panose="020B0400000000000000" pitchFamily="50" charset="-128"/>
                <a:ea typeface="BIZ UDPゴシック" panose="020B0400000000000000" pitchFamily="50" charset="-128"/>
              </a:rPr>
              <a:t>全国保健師長会会員は、リーダー的立場の者が多いことから、特に第一波、第二波のまだこの感染症のことがよくわかっていなかった時期に、誰にも相談できない中での体制整備や調整役を担っており、その負担は相当なものであったと推測されることから、職位別に結果を分析すること。</a:t>
            </a:r>
          </a:p>
          <a:p>
            <a:pPr lvl="0">
              <a:lnSpc>
                <a:spcPct val="110000"/>
              </a:lnSpc>
            </a:pPr>
            <a:r>
              <a:rPr lang="ja-JP" altLang="ja-JP" sz="2000" dirty="0">
                <a:latin typeface="BIZ UDPゴシック" panose="020B0400000000000000" pitchFamily="50" charset="-128"/>
                <a:ea typeface="BIZ UDPゴシック" panose="020B0400000000000000" pitchFamily="50" charset="-128"/>
              </a:rPr>
              <a:t>業務としてのコロナ対応での苦労だけでなく、プライベートでの苦労も相当大きなものであったことがわかった（例：家族との時間が持てない、ストレス発散できない等）ことから、個人的に困ったことや子育て中あるいは介護中かどうかを聞き、それらを明らかにしていく。</a:t>
            </a:r>
          </a:p>
        </p:txBody>
      </p:sp>
      <p:pic>
        <p:nvPicPr>
          <p:cNvPr id="5" name="図 4">
            <a:extLst>
              <a:ext uri="{FF2B5EF4-FFF2-40B4-BE49-F238E27FC236}">
                <a16:creationId xmlns:a16="http://schemas.microsoft.com/office/drawing/2014/main" id="{DC5AF7B8-CC98-4C63-85FA-2F9E72EEA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407" y="256319"/>
            <a:ext cx="1577516" cy="1028872"/>
          </a:xfrm>
          <a:prstGeom prst="rect">
            <a:avLst/>
          </a:prstGeom>
        </p:spPr>
      </p:pic>
    </p:spTree>
    <p:extLst>
      <p:ext uri="{BB962C8B-B14F-4D97-AF65-F5344CB8AC3E}">
        <p14:creationId xmlns:p14="http://schemas.microsoft.com/office/powerpoint/2010/main" val="4225484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5696" y="84664"/>
            <a:ext cx="6800850" cy="994172"/>
          </a:xfrm>
        </p:spPr>
        <p:txBody>
          <a:bodyPr/>
          <a:lstStyle/>
          <a:p>
            <a:r>
              <a:rPr kumimoji="1" lang="ja-JP" altLang="en-US" sz="3600" dirty="0">
                <a:latin typeface="BIZ UDPゴシック" panose="020B0400000000000000" pitchFamily="50" charset="-128"/>
                <a:ea typeface="BIZ UDPゴシック" panose="020B0400000000000000" pitchFamily="50" charset="-128"/>
              </a:rPr>
              <a:t>会員向け調査 </a:t>
            </a:r>
            <a:r>
              <a:rPr lang="ja-JP" altLang="en-US" sz="3600" dirty="0">
                <a:latin typeface="BIZ UDPゴシック" panose="020B0400000000000000" pitchFamily="50" charset="-128"/>
                <a:ea typeface="BIZ UDPゴシック" panose="020B0400000000000000" pitchFamily="50" charset="-128"/>
              </a:rPr>
              <a:t>（</a:t>
            </a:r>
            <a:r>
              <a:rPr lang="ja-JP" altLang="ja-JP" sz="3600" b="1" dirty="0">
                <a:latin typeface="BIZ UDPゴシック" panose="020B0400000000000000" pitchFamily="50" charset="-128"/>
                <a:ea typeface="BIZ UDPゴシック" panose="020B0400000000000000" pitchFamily="50" charset="-128"/>
              </a:rPr>
              <a:t>調査概要</a:t>
            </a:r>
            <a:r>
              <a:rPr lang="ja-JP" altLang="en-US" sz="3600" b="1" dirty="0">
                <a:latin typeface="BIZ UDPゴシック" panose="020B0400000000000000" pitchFamily="50" charset="-128"/>
                <a:ea typeface="BIZ UDPゴシック" panose="020B0400000000000000" pitchFamily="50" charset="-128"/>
              </a:rPr>
              <a:t>）</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251520" y="1110804"/>
            <a:ext cx="8892480" cy="5230228"/>
          </a:xfrm>
        </p:spPr>
        <p:txBody>
          <a:bodyPr>
            <a:noAutofit/>
          </a:bodyPr>
          <a:lstStyle/>
          <a:p>
            <a:pPr marL="0" indent="0">
              <a:lnSpc>
                <a:spcPts val="2250"/>
              </a:lnSpc>
              <a:spcBef>
                <a:spcPts val="0"/>
              </a:spcBef>
              <a:buNone/>
            </a:pPr>
            <a:r>
              <a:rPr lang="ja-JP" altLang="ja-JP" sz="1800" dirty="0">
                <a:latin typeface="BIZ UDPゴシック" panose="020B0400000000000000" pitchFamily="50" charset="-128"/>
                <a:ea typeface="BIZ UDPゴシック" panose="020B0400000000000000" pitchFamily="50" charset="-128"/>
              </a:rPr>
              <a:t>①</a:t>
            </a:r>
            <a:r>
              <a:rPr lang="en-US" altLang="ja-JP"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目</a:t>
            </a:r>
            <a:r>
              <a:rPr lang="en-US" altLang="ja-JP"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的： 新型コロナウイルス感染症に保健師がどのように対応し、またどのような</a:t>
            </a:r>
            <a:r>
              <a:rPr lang="ja-JP" altLang="en-US" sz="1800" dirty="0">
                <a:latin typeface="BIZ UDPゴシック" panose="020B0400000000000000" pitchFamily="50" charset="-128"/>
                <a:ea typeface="BIZ UDPゴシック" panose="020B0400000000000000" pitchFamily="50" charset="-128"/>
              </a:rPr>
              <a:t>　</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視点や思いを持って活動</a:t>
            </a:r>
            <a:r>
              <a:rPr lang="ja-JP" altLang="en-US" sz="1800" dirty="0">
                <a:latin typeface="BIZ UDPゴシック" panose="020B0400000000000000" pitchFamily="50" charset="-128"/>
                <a:ea typeface="BIZ UDPゴシック" panose="020B0400000000000000" pitchFamily="50" charset="-128"/>
              </a:rPr>
              <a:t>を</a:t>
            </a:r>
            <a:r>
              <a:rPr lang="ja-JP" altLang="ja-JP" sz="1800" dirty="0">
                <a:latin typeface="BIZ UDPゴシック" panose="020B0400000000000000" pitchFamily="50" charset="-128"/>
                <a:ea typeface="BIZ UDPゴシック" panose="020B0400000000000000" pitchFamily="50" charset="-128"/>
              </a:rPr>
              <a:t>推進したのか、その記録を残し、今後の保健師</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活動の参考資料とする。</a:t>
            </a:r>
          </a:p>
          <a:p>
            <a:pPr marL="0" indent="0">
              <a:lnSpc>
                <a:spcPts val="2250"/>
              </a:lnSpc>
              <a:spcBef>
                <a:spcPts val="0"/>
              </a:spcBef>
              <a:buNone/>
            </a:pPr>
            <a:r>
              <a:rPr lang="ja-JP" altLang="ja-JP" sz="1800" dirty="0">
                <a:latin typeface="BIZ UDPゴシック" panose="020B0400000000000000" pitchFamily="50" charset="-128"/>
                <a:ea typeface="BIZ UDPゴシック" panose="020B0400000000000000" pitchFamily="50" charset="-128"/>
              </a:rPr>
              <a:t>②</a:t>
            </a:r>
            <a:r>
              <a:rPr lang="en-US" altLang="ja-JP"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対</a:t>
            </a:r>
            <a:r>
              <a:rPr lang="en-US" altLang="ja-JP"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象：全国保健師長会会員および本調査に賛同した自治体保健師</a:t>
            </a:r>
          </a:p>
          <a:p>
            <a:pPr marL="0" indent="0">
              <a:lnSpc>
                <a:spcPts val="2250"/>
              </a:lnSpc>
              <a:spcBef>
                <a:spcPts val="0"/>
              </a:spcBef>
              <a:buNone/>
            </a:pPr>
            <a:r>
              <a:rPr lang="ja-JP" altLang="ja-JP" sz="1800" dirty="0">
                <a:latin typeface="BIZ UDPゴシック" panose="020B0400000000000000" pitchFamily="50" charset="-128"/>
                <a:ea typeface="BIZ UDPゴシック" panose="020B0400000000000000" pitchFamily="50" charset="-128"/>
              </a:rPr>
              <a:t>③</a:t>
            </a:r>
            <a:r>
              <a:rPr lang="en-US" altLang="ja-JP"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方</a:t>
            </a:r>
            <a:r>
              <a:rPr lang="en-US" altLang="ja-JP"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法：</a:t>
            </a:r>
            <a:r>
              <a:rPr lang="en-US" altLang="ja-JP" sz="1800" dirty="0">
                <a:latin typeface="BIZ UDPゴシック" panose="020B0400000000000000" pitchFamily="50" charset="-128"/>
                <a:ea typeface="BIZ UDPゴシック" panose="020B0400000000000000" pitchFamily="50" charset="-128"/>
              </a:rPr>
              <a:t>Web</a:t>
            </a:r>
            <a:r>
              <a:rPr lang="ja-JP" altLang="ja-JP" sz="1800" dirty="0">
                <a:latin typeface="BIZ UDPゴシック" panose="020B0400000000000000" pitchFamily="50" charset="-128"/>
                <a:ea typeface="BIZ UDPゴシック" panose="020B0400000000000000" pitchFamily="50" charset="-128"/>
              </a:rPr>
              <a:t>フォームによるオンラインアンケート調査</a:t>
            </a:r>
          </a:p>
          <a:p>
            <a:pPr marL="0" indent="0">
              <a:lnSpc>
                <a:spcPts val="2250"/>
              </a:lnSpc>
              <a:spcBef>
                <a:spcPts val="0"/>
              </a:spcBef>
              <a:buNone/>
            </a:pPr>
            <a:r>
              <a:rPr lang="ja-JP" altLang="en-US" sz="1800" dirty="0">
                <a:latin typeface="BIZ UDPゴシック" panose="020B0400000000000000" pitchFamily="50" charset="-128"/>
                <a:ea typeface="BIZ UDPゴシック" panose="020B0400000000000000" pitchFamily="50" charset="-128"/>
              </a:rPr>
              <a:t>④  </a:t>
            </a:r>
            <a:r>
              <a:rPr lang="ja-JP" altLang="ja-JP" sz="1800" dirty="0">
                <a:latin typeface="BIZ UDPゴシック" panose="020B0400000000000000" pitchFamily="50" charset="-128"/>
                <a:ea typeface="BIZ UDPゴシック" panose="020B0400000000000000" pitchFamily="50" charset="-128"/>
              </a:rPr>
              <a:t>調査期間：令和４年１１月１１日（金）～３０日（水）２４時</a:t>
            </a:r>
          </a:p>
          <a:p>
            <a:pPr>
              <a:lnSpc>
                <a:spcPts val="2250"/>
              </a:lnSpc>
              <a:spcBef>
                <a:spcPts val="0"/>
              </a:spcBef>
              <a:buAutoNum type="circleNumDbPlain" startAt="5"/>
            </a:pPr>
            <a:r>
              <a:rPr lang="ja-JP" altLang="en-US" sz="1800" dirty="0">
                <a:latin typeface="BIZ UDPゴシック" panose="020B0400000000000000" pitchFamily="50" charset="-128"/>
                <a:ea typeface="BIZ UDPゴシック" panose="020B0400000000000000" pitchFamily="50" charset="-128"/>
              </a:rPr>
              <a:t>有効回答数：１，２５２件</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800" dirty="0">
                <a:latin typeface="BIZ UDPゴシック" panose="020B0400000000000000" pitchFamily="50" charset="-128"/>
                <a:ea typeface="BIZ UDPゴシック" panose="020B0400000000000000" pitchFamily="50" charset="-128"/>
              </a:rPr>
              <a:t>　　　　　　　都道府県４２５件（</a:t>
            </a:r>
            <a:r>
              <a:rPr lang="en-US" altLang="ja-JP" sz="1800" dirty="0">
                <a:latin typeface="BIZ UDPゴシック" panose="020B0400000000000000" pitchFamily="50" charset="-128"/>
                <a:ea typeface="BIZ UDPゴシック" panose="020B0400000000000000" pitchFamily="50" charset="-128"/>
              </a:rPr>
              <a:t>33.9</a:t>
            </a:r>
            <a:r>
              <a:rPr lang="ja-JP" altLang="en-US" sz="1800" dirty="0">
                <a:latin typeface="BIZ UDPゴシック" panose="020B0400000000000000" pitchFamily="50" charset="-128"/>
                <a:ea typeface="BIZ UDPゴシック" panose="020B0400000000000000" pitchFamily="50" charset="-128"/>
              </a:rPr>
              <a:t>％）、保健所設置市４５０件（</a:t>
            </a:r>
            <a:r>
              <a:rPr lang="en-US" altLang="ja-JP" sz="1800" dirty="0">
                <a:latin typeface="BIZ UDPゴシック" panose="020B0400000000000000" pitchFamily="50" charset="-128"/>
                <a:ea typeface="BIZ UDPゴシック" panose="020B0400000000000000" pitchFamily="50" charset="-128"/>
              </a:rPr>
              <a:t>35.9</a:t>
            </a:r>
            <a:r>
              <a:rPr lang="ja-JP" altLang="en-US" sz="1800" dirty="0">
                <a:latin typeface="BIZ UDPゴシック" panose="020B0400000000000000" pitchFamily="50" charset="-128"/>
                <a:ea typeface="BIZ UDPゴシック" panose="020B0400000000000000" pitchFamily="50" charset="-128"/>
              </a:rPr>
              <a:t>％）、</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800" dirty="0">
                <a:latin typeface="BIZ UDPゴシック" panose="020B0400000000000000" pitchFamily="50" charset="-128"/>
                <a:ea typeface="BIZ UDPゴシック" panose="020B0400000000000000" pitchFamily="50" charset="-128"/>
              </a:rPr>
              <a:t>　　　　　　　市町村３７７件（</a:t>
            </a:r>
            <a:r>
              <a:rPr lang="en-US" altLang="ja-JP" sz="1800" dirty="0">
                <a:latin typeface="BIZ UDPゴシック" panose="020B0400000000000000" pitchFamily="50" charset="-128"/>
                <a:ea typeface="BIZ UDPゴシック" panose="020B0400000000000000" pitchFamily="50" charset="-128"/>
              </a:rPr>
              <a:t>30.1</a:t>
            </a:r>
            <a:r>
              <a:rPr lang="ja-JP" altLang="en-US" sz="1800" dirty="0">
                <a:latin typeface="BIZ UDPゴシック" panose="020B0400000000000000" pitchFamily="50" charset="-128"/>
                <a:ea typeface="BIZ UDPゴシック" panose="020B0400000000000000" pitchFamily="50" charset="-128"/>
              </a:rPr>
              <a:t>％）</a:t>
            </a:r>
          </a:p>
          <a:p>
            <a:pPr marL="0" indent="0">
              <a:lnSpc>
                <a:spcPts val="2250"/>
              </a:lnSpc>
              <a:spcBef>
                <a:spcPts val="0"/>
              </a:spcBef>
              <a:buNone/>
            </a:pPr>
            <a:r>
              <a:rPr lang="ja-JP" altLang="en-US" sz="1800" dirty="0">
                <a:latin typeface="BIZ UDPゴシック" panose="020B0400000000000000" pitchFamily="50" charset="-128"/>
                <a:ea typeface="BIZ UDPゴシック" panose="020B0400000000000000" pitchFamily="50" charset="-128"/>
              </a:rPr>
              <a:t>⑥  調査項目</a:t>
            </a:r>
          </a:p>
          <a:p>
            <a:pPr marL="0" indent="0">
              <a:lnSpc>
                <a:spcPts val="2250"/>
              </a:lnSpc>
              <a:spcBef>
                <a:spcPts val="0"/>
              </a:spcBef>
              <a:buNone/>
            </a:pPr>
            <a:r>
              <a:rPr lang="ja-JP" altLang="en-US" sz="1800" dirty="0">
                <a:latin typeface="BIZ UDPゴシック" panose="020B0400000000000000" pitchFamily="50" charset="-128"/>
                <a:ea typeface="BIZ UDPゴシック" panose="020B0400000000000000" pitchFamily="50" charset="-128"/>
              </a:rPr>
              <a:t>　　　　基本事項：自治体種別、所属、職位、経験年数、子育て中・介護中</a:t>
            </a:r>
          </a:p>
          <a:p>
            <a:pPr marL="0" indent="0">
              <a:lnSpc>
                <a:spcPts val="2250"/>
              </a:lnSpc>
              <a:spcBef>
                <a:spcPts val="0"/>
              </a:spcBef>
              <a:buNone/>
            </a:pPr>
            <a:r>
              <a:rPr lang="ja-JP" altLang="en-US" sz="1800" dirty="0">
                <a:latin typeface="BIZ UDPゴシック" panose="020B0400000000000000" pitchFamily="50" charset="-128"/>
                <a:ea typeface="BIZ UDPゴシック" panose="020B0400000000000000" pitchFamily="50" charset="-128"/>
              </a:rPr>
              <a:t>　　　コロナ対応：対応したことのある業務内容（直接的な業務、調整業務、ワクチン業務）、</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800" dirty="0">
                <a:latin typeface="BIZ UDPゴシック" panose="020B0400000000000000" pitchFamily="50" charset="-128"/>
                <a:ea typeface="BIZ UDPゴシック" panose="020B0400000000000000" pitchFamily="50" charset="-128"/>
              </a:rPr>
              <a:t>　　　　　　　　　　　職場環境・業務内容・業務量について困ったこと、個人的なことで</a:t>
            </a:r>
            <a:r>
              <a:rPr lang="ja-JP" altLang="en-US" sz="1800" dirty="0" err="1">
                <a:latin typeface="BIZ UDPゴシック" panose="020B0400000000000000" pitchFamily="50" charset="-128"/>
                <a:ea typeface="BIZ UDPゴシック" panose="020B0400000000000000" pitchFamily="50" charset="-128"/>
              </a:rPr>
              <a:t>困っ</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800" dirty="0">
                <a:latin typeface="BIZ UDPゴシック" panose="020B0400000000000000" pitchFamily="50" charset="-128"/>
                <a:ea typeface="BIZ UDPゴシック" panose="020B0400000000000000" pitchFamily="50" charset="-128"/>
              </a:rPr>
              <a:t>　　　　　　　　　　　</a:t>
            </a:r>
            <a:r>
              <a:rPr lang="ja-JP" altLang="en-US" sz="1800" dirty="0" err="1">
                <a:latin typeface="BIZ UDPゴシック" panose="020B0400000000000000" pitchFamily="50" charset="-128"/>
                <a:ea typeface="BIZ UDPゴシック" panose="020B0400000000000000" pitchFamily="50" charset="-128"/>
              </a:rPr>
              <a:t>た</a:t>
            </a:r>
            <a:r>
              <a:rPr lang="ja-JP" altLang="en-US" sz="1800" dirty="0">
                <a:latin typeface="BIZ UDPゴシック" panose="020B0400000000000000" pitchFamily="50" charset="-128"/>
                <a:ea typeface="BIZ UDPゴシック" panose="020B0400000000000000" pitchFamily="50" charset="-128"/>
              </a:rPr>
              <a:t>ことや苦労したこと、活動の中でよかったこと</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800" dirty="0">
                <a:latin typeface="BIZ UDPゴシック" panose="020B0400000000000000" pitchFamily="50" charset="-128"/>
                <a:ea typeface="BIZ UDPゴシック" panose="020B0400000000000000" pitchFamily="50" charset="-128"/>
              </a:rPr>
              <a:t>　 伝えたいこと：保健師の体験（最前線、応援、統括）、支援・派遣調整、保健師を支えた</a:t>
            </a:r>
            <a:endParaRPr lang="en-US" altLang="ja-JP" sz="18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800" dirty="0">
                <a:latin typeface="BIZ UDPゴシック" panose="020B0400000000000000" pitchFamily="50" charset="-128"/>
                <a:ea typeface="BIZ UDPゴシック" panose="020B0400000000000000" pitchFamily="50" charset="-128"/>
              </a:rPr>
              <a:t>　　　　　　　　　　  励ましの言葉、今後の保健師に伝えていきたいこと</a:t>
            </a:r>
            <a:endParaRPr lang="ja-JP" altLang="ja-JP" sz="18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0AF91A9D-530F-B8F8-EA52-A26E4D0D4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01" y="178380"/>
            <a:ext cx="1464289" cy="955024"/>
          </a:xfrm>
          <a:prstGeom prst="rect">
            <a:avLst/>
          </a:prstGeom>
        </p:spPr>
      </p:pic>
    </p:spTree>
    <p:extLst>
      <p:ext uri="{BB962C8B-B14F-4D97-AF65-F5344CB8AC3E}">
        <p14:creationId xmlns:p14="http://schemas.microsoft.com/office/powerpoint/2010/main" val="34296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7704" y="18412"/>
            <a:ext cx="6800850" cy="994172"/>
          </a:xfrm>
        </p:spPr>
        <p:txBody>
          <a:bodyPr/>
          <a:lstStyle/>
          <a:p>
            <a:r>
              <a:rPr kumimoji="1" lang="ja-JP" altLang="en-US" sz="3600" dirty="0">
                <a:latin typeface="BIZ UDPゴシック" panose="020B0400000000000000" pitchFamily="50" charset="-128"/>
                <a:ea typeface="BIZ UDPゴシック" panose="020B0400000000000000" pitchFamily="50" charset="-128"/>
              </a:rPr>
              <a:t>会員向け調査 </a:t>
            </a:r>
            <a:r>
              <a:rPr lang="ja-JP" altLang="en-US" sz="3600" dirty="0">
                <a:latin typeface="BIZ UDPゴシック" panose="020B0400000000000000" pitchFamily="50" charset="-128"/>
                <a:ea typeface="BIZ UDPゴシック" panose="020B0400000000000000" pitchFamily="50" charset="-128"/>
              </a:rPr>
              <a:t>（</a:t>
            </a:r>
            <a:r>
              <a:rPr lang="ja-JP" altLang="ja-JP" sz="3600" b="1" dirty="0">
                <a:latin typeface="BIZ UDPゴシック" panose="020B0400000000000000" pitchFamily="50" charset="-128"/>
                <a:ea typeface="BIZ UDPゴシック" panose="020B0400000000000000" pitchFamily="50" charset="-128"/>
              </a:rPr>
              <a:t>調査概要</a:t>
            </a:r>
            <a:r>
              <a:rPr lang="ja-JP" altLang="en-US" sz="3600" b="1" dirty="0">
                <a:latin typeface="BIZ UDPゴシック" panose="020B0400000000000000" pitchFamily="50" charset="-128"/>
                <a:ea typeface="BIZ UDPゴシック" panose="020B0400000000000000" pitchFamily="50" charset="-128"/>
              </a:rPr>
              <a:t>）</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21393" y="1085057"/>
            <a:ext cx="5630728" cy="4951387"/>
          </a:xfrm>
        </p:spPr>
        <p:txBody>
          <a:bodyPr>
            <a:noAutofit/>
          </a:bodyPr>
          <a:lstStyle/>
          <a:p>
            <a:pPr marL="0" indent="0">
              <a:lnSpc>
                <a:spcPts val="2250"/>
              </a:lnSpc>
              <a:spcBef>
                <a:spcPts val="0"/>
              </a:spcBef>
              <a:buNone/>
            </a:pPr>
            <a:r>
              <a:rPr lang="ja-JP" altLang="en-US" sz="1350" dirty="0"/>
              <a:t> 　</a:t>
            </a:r>
            <a:r>
              <a:rPr lang="ja-JP" altLang="en-US" sz="135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⑦　</a:t>
            </a:r>
            <a:r>
              <a:rPr lang="ja-JP" altLang="ja-JP" sz="1600" dirty="0">
                <a:latin typeface="BIZ UDPゴシック" panose="020B0400000000000000" pitchFamily="50" charset="-128"/>
                <a:ea typeface="BIZ UDPゴシック" panose="020B0400000000000000" pitchFamily="50" charset="-128"/>
              </a:rPr>
              <a:t>分析方法</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　</a:t>
            </a:r>
            <a:r>
              <a:rPr lang="ja-JP" altLang="ja-JP" sz="1600" dirty="0">
                <a:latin typeface="BIZ UDPゴシック" panose="020B0400000000000000" pitchFamily="50" charset="-128"/>
                <a:ea typeface="BIZ UDPゴシック" panose="020B0400000000000000" pitchFamily="50" charset="-128"/>
              </a:rPr>
              <a:t>設置主体については、「県」（都道府県）、「政令市等保健所</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a:t>
            </a:r>
            <a:r>
              <a:rPr lang="ja-JP" altLang="ja-JP" sz="1600" dirty="0">
                <a:latin typeface="BIZ UDPゴシック" panose="020B0400000000000000" pitchFamily="50" charset="-128"/>
                <a:ea typeface="BIZ UDPゴシック" panose="020B0400000000000000" pitchFamily="50" charset="-128"/>
              </a:rPr>
              <a:t>設置</a:t>
            </a:r>
            <a:r>
              <a:rPr lang="ja-JP" altLang="en-US" sz="1600" dirty="0">
                <a:latin typeface="BIZ UDPゴシック" panose="020B0400000000000000" pitchFamily="50" charset="-128"/>
                <a:ea typeface="BIZ UDPゴシック" panose="020B0400000000000000" pitchFamily="50" charset="-128"/>
              </a:rPr>
              <a:t>市」、</a:t>
            </a:r>
            <a:r>
              <a:rPr lang="ja-JP" altLang="ja-JP" sz="1600" dirty="0">
                <a:latin typeface="BIZ UDPゴシック" panose="020B0400000000000000" pitchFamily="50" charset="-128"/>
                <a:ea typeface="BIZ UDPゴシック" panose="020B0400000000000000" pitchFamily="50" charset="-128"/>
              </a:rPr>
              <a:t>「市町村」の３区分</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　</a:t>
            </a:r>
            <a:r>
              <a:rPr lang="ja-JP" altLang="ja-JP" sz="1600" dirty="0">
                <a:latin typeface="BIZ UDPゴシック" panose="020B0400000000000000" pitchFamily="50" charset="-128"/>
                <a:ea typeface="BIZ UDPゴシック" panose="020B0400000000000000" pitchFamily="50" charset="-128"/>
              </a:rPr>
              <a:t>職位については、「課長以上」（部長級・次長級・課長級）、</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a:t>
            </a:r>
            <a:r>
              <a:rPr lang="ja-JP" altLang="ja-JP" sz="1600" dirty="0">
                <a:latin typeface="BIZ UDPゴシック" panose="020B0400000000000000" pitchFamily="50" charset="-128"/>
                <a:ea typeface="BIZ UDPゴシック" panose="020B0400000000000000" pitchFamily="50" charset="-128"/>
              </a:rPr>
              <a:t>「係長</a:t>
            </a:r>
            <a:r>
              <a:rPr lang="ja-JP" altLang="en-US" sz="1600" dirty="0">
                <a:latin typeface="BIZ UDPゴシック" panose="020B0400000000000000" pitchFamily="50" charset="-128"/>
                <a:ea typeface="BIZ UDPゴシック" panose="020B0400000000000000" pitchFamily="50" charset="-128"/>
              </a:rPr>
              <a:t>以下」</a:t>
            </a:r>
            <a:r>
              <a:rPr lang="ja-JP" altLang="ja-JP" sz="1600" dirty="0">
                <a:latin typeface="BIZ UDPゴシック" panose="020B0400000000000000" pitchFamily="50" charset="-128"/>
                <a:ea typeface="BIZ UDPゴシック" panose="020B0400000000000000" pitchFamily="50" charset="-128"/>
              </a:rPr>
              <a:t>（主査係長級・主任級・主事係員）の２区分</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　</a:t>
            </a:r>
            <a:r>
              <a:rPr lang="ja-JP" altLang="ja-JP" sz="1600" dirty="0">
                <a:latin typeface="BIZ UDPゴシック" panose="020B0400000000000000" pitchFamily="50" charset="-128"/>
                <a:ea typeface="BIZ UDPゴシック" panose="020B0400000000000000" pitchFamily="50" charset="-128"/>
              </a:rPr>
              <a:t>子育て・介護中については、コロナ対応当時に「子育て・介</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a:t>
            </a:r>
            <a:r>
              <a:rPr lang="ja-JP" altLang="ja-JP" sz="1600" dirty="0">
                <a:latin typeface="BIZ UDPゴシック" panose="020B0400000000000000" pitchFamily="50" charset="-128"/>
                <a:ea typeface="BIZ UDPゴシック" panose="020B0400000000000000" pitchFamily="50" charset="-128"/>
              </a:rPr>
              <a:t>護中」（子育て中、介護中、子育て・介護中）、「子育て・介護</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a:t>
            </a:r>
            <a:r>
              <a:rPr lang="ja-JP" altLang="ja-JP" sz="1600" dirty="0">
                <a:latin typeface="BIZ UDPゴシック" panose="020B0400000000000000" pitchFamily="50" charset="-128"/>
                <a:ea typeface="BIZ UDPゴシック" panose="020B0400000000000000" pitchFamily="50" charset="-128"/>
              </a:rPr>
              <a:t>なし」（どちらもなし）の</a:t>
            </a:r>
            <a:r>
              <a:rPr lang="ja-JP" altLang="en-US" sz="1600" dirty="0">
                <a:latin typeface="BIZ UDPゴシック" panose="020B0400000000000000" pitchFamily="50" charset="-128"/>
                <a:ea typeface="BIZ UDPゴシック" panose="020B0400000000000000" pitchFamily="50" charset="-128"/>
              </a:rPr>
              <a:t>２</a:t>
            </a:r>
            <a:r>
              <a:rPr lang="ja-JP" altLang="ja-JP" sz="1600" dirty="0">
                <a:latin typeface="BIZ UDPゴシック" panose="020B0400000000000000" pitchFamily="50" charset="-128"/>
                <a:ea typeface="BIZ UDPゴシック" panose="020B0400000000000000" pitchFamily="50" charset="-128"/>
              </a:rPr>
              <a:t>区分</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⑧　結果の見方について</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　各項目について、回答なしのものがあることから、総数が　</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有効回答数と合致しない。　</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　各項目については、</a:t>
            </a:r>
            <a:r>
              <a:rPr lang="en-US" altLang="ja-JP" sz="1600" dirty="0">
                <a:latin typeface="BIZ UDPゴシック" panose="020B0400000000000000" pitchFamily="50" charset="-128"/>
                <a:ea typeface="BIZ UDPゴシック" panose="020B0400000000000000" pitchFamily="50" charset="-128"/>
              </a:rPr>
              <a:t>χ</a:t>
            </a:r>
            <a:r>
              <a:rPr lang="ja-JP" altLang="en-US" sz="1600" dirty="0">
                <a:latin typeface="BIZ UDPゴシック" panose="020B0400000000000000" pitchFamily="50" charset="-128"/>
                <a:ea typeface="BIZ UDPゴシック" panose="020B0400000000000000" pitchFamily="50" charset="-128"/>
              </a:rPr>
              <a:t>二乗検定（度数</a:t>
            </a:r>
            <a:r>
              <a:rPr lang="en-US" altLang="ja-JP" sz="1600" dirty="0">
                <a:latin typeface="BIZ UDPゴシック" panose="020B0400000000000000" pitchFamily="50" charset="-128"/>
                <a:ea typeface="BIZ UDPゴシック" panose="020B0400000000000000" pitchFamily="50" charset="-128"/>
              </a:rPr>
              <a:t>5</a:t>
            </a:r>
            <a:r>
              <a:rPr lang="ja-JP" altLang="en-US" sz="1600" dirty="0">
                <a:latin typeface="BIZ UDPゴシック" panose="020B0400000000000000" pitchFamily="50" charset="-128"/>
                <a:ea typeface="BIZ UDPゴシック" panose="020B0400000000000000" pitchFamily="50" charset="-128"/>
              </a:rPr>
              <a:t>未満の場合は</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Fisher </a:t>
            </a:r>
            <a:r>
              <a:rPr lang="ja-JP" altLang="en-US" sz="1600" dirty="0">
                <a:latin typeface="BIZ UDPゴシック" panose="020B0400000000000000" pitchFamily="50" charset="-128"/>
                <a:ea typeface="BIZ UDPゴシック" panose="020B0400000000000000" pitchFamily="50" charset="-128"/>
              </a:rPr>
              <a:t>の直接確率検定（</a:t>
            </a:r>
            <a:r>
              <a:rPr lang="en-US" altLang="ja-JP" sz="1600" dirty="0">
                <a:latin typeface="BIZ UDPゴシック" panose="020B0400000000000000" pitchFamily="50" charset="-128"/>
                <a:ea typeface="BIZ UDPゴシック" panose="020B0400000000000000" pitchFamily="50" charset="-128"/>
              </a:rPr>
              <a:t>F</a:t>
            </a:r>
            <a:r>
              <a:rPr lang="ja-JP" altLang="en-US" sz="1600" dirty="0">
                <a:latin typeface="BIZ UDPゴシック" panose="020B0400000000000000" pitchFamily="50" charset="-128"/>
                <a:ea typeface="BIZ UDPゴシック" panose="020B0400000000000000" pitchFamily="50" charset="-128"/>
              </a:rPr>
              <a:t>マークにて表示））を行い、</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p&lt;0.1</a:t>
            </a:r>
            <a:r>
              <a:rPr lang="ja-JP" altLang="en-US" sz="1600" dirty="0">
                <a:latin typeface="BIZ UDPゴシック" panose="020B0400000000000000" pitchFamily="50" charset="-128"/>
                <a:ea typeface="BIZ UDPゴシック" panose="020B0400000000000000" pitchFamily="50" charset="-128"/>
              </a:rPr>
              <a:t>のものは薄く背景色をつけ「</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」マークを記載、</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p&lt;0.05</a:t>
            </a:r>
            <a:r>
              <a:rPr lang="ja-JP" altLang="en-US" sz="1600" dirty="0">
                <a:latin typeface="BIZ UDPゴシック" panose="020B0400000000000000" pitchFamily="50" charset="-128"/>
                <a:ea typeface="BIZ UDPゴシック" panose="020B0400000000000000" pitchFamily="50" charset="-128"/>
              </a:rPr>
              <a:t>のものは濃く背景色をつけ「*」マークを記載、</a:t>
            </a:r>
            <a:endParaRPr lang="en-US" altLang="ja-JP" sz="1600" dirty="0">
              <a:latin typeface="BIZ UDPゴシック" panose="020B0400000000000000" pitchFamily="50" charset="-128"/>
              <a:ea typeface="BIZ UDPゴシック" panose="020B0400000000000000" pitchFamily="50" charset="-128"/>
            </a:endParaRPr>
          </a:p>
          <a:p>
            <a:pPr marL="0" indent="0">
              <a:lnSpc>
                <a:spcPts val="2250"/>
              </a:lnSpc>
              <a:spcBef>
                <a:spcPts val="0"/>
              </a:spcBef>
              <a:buNone/>
            </a:pP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p&lt;0.01</a:t>
            </a:r>
            <a:r>
              <a:rPr lang="ja-JP" altLang="en-US" sz="1600" dirty="0">
                <a:latin typeface="BIZ UDPゴシック" panose="020B0400000000000000" pitchFamily="50" charset="-128"/>
                <a:ea typeface="BIZ UDPゴシック" panose="020B0400000000000000" pitchFamily="50" charset="-128"/>
              </a:rPr>
              <a:t>のものは「**」マークを記載した。</a:t>
            </a:r>
          </a:p>
        </p:txBody>
      </p:sp>
      <p:pic>
        <p:nvPicPr>
          <p:cNvPr id="5" name="図 4"/>
          <p:cNvPicPr>
            <a:picLocks noChangeAspect="1"/>
          </p:cNvPicPr>
          <p:nvPr/>
        </p:nvPicPr>
        <p:blipFill>
          <a:blip r:embed="rId3"/>
          <a:stretch>
            <a:fillRect/>
          </a:stretch>
        </p:blipFill>
        <p:spPr>
          <a:xfrm>
            <a:off x="5674736" y="1340768"/>
            <a:ext cx="3261719" cy="1174251"/>
          </a:xfrm>
          <a:prstGeom prst="rect">
            <a:avLst/>
          </a:prstGeom>
        </p:spPr>
      </p:pic>
      <p:pic>
        <p:nvPicPr>
          <p:cNvPr id="6" name="図 5"/>
          <p:cNvPicPr>
            <a:picLocks noChangeAspect="1"/>
          </p:cNvPicPr>
          <p:nvPr/>
        </p:nvPicPr>
        <p:blipFill>
          <a:blip r:embed="rId4"/>
          <a:stretch>
            <a:fillRect/>
          </a:stretch>
        </p:blipFill>
        <p:spPr>
          <a:xfrm>
            <a:off x="5674736" y="2579380"/>
            <a:ext cx="3261719" cy="2152734"/>
          </a:xfrm>
          <a:prstGeom prst="rect">
            <a:avLst/>
          </a:prstGeom>
        </p:spPr>
      </p:pic>
      <p:pic>
        <p:nvPicPr>
          <p:cNvPr id="7" name="図 6"/>
          <p:cNvPicPr>
            <a:picLocks noChangeAspect="1"/>
          </p:cNvPicPr>
          <p:nvPr/>
        </p:nvPicPr>
        <p:blipFill>
          <a:blip r:embed="rId5"/>
          <a:stretch>
            <a:fillRect/>
          </a:stretch>
        </p:blipFill>
        <p:spPr>
          <a:xfrm>
            <a:off x="5674736" y="4882955"/>
            <a:ext cx="3307347" cy="1153489"/>
          </a:xfrm>
          <a:prstGeom prst="rect">
            <a:avLst/>
          </a:prstGeom>
        </p:spPr>
      </p:pic>
      <p:pic>
        <p:nvPicPr>
          <p:cNvPr id="8" name="図 7">
            <a:extLst>
              <a:ext uri="{FF2B5EF4-FFF2-40B4-BE49-F238E27FC236}">
                <a16:creationId xmlns:a16="http://schemas.microsoft.com/office/drawing/2014/main" id="{3245C06B-87B7-4507-2514-EC1B4DC1CB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606" y="130033"/>
            <a:ext cx="1464289" cy="955024"/>
          </a:xfrm>
          <a:prstGeom prst="rect">
            <a:avLst/>
          </a:prstGeom>
        </p:spPr>
      </p:pic>
    </p:spTree>
    <p:extLst>
      <p:ext uri="{BB962C8B-B14F-4D97-AF65-F5344CB8AC3E}">
        <p14:creationId xmlns:p14="http://schemas.microsoft.com/office/powerpoint/2010/main" val="1146343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620688"/>
            <a:ext cx="2691763"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業務内容で困ったこと</a:t>
            </a:r>
          </a:p>
        </p:txBody>
      </p:sp>
      <p:pic>
        <p:nvPicPr>
          <p:cNvPr id="2" name="図 1">
            <a:extLst>
              <a:ext uri="{FF2B5EF4-FFF2-40B4-BE49-F238E27FC236}">
                <a16:creationId xmlns:a16="http://schemas.microsoft.com/office/drawing/2014/main" id="{4F29BD36-09DD-DC20-9DBD-88B8B08A36BC}"/>
              </a:ext>
            </a:extLst>
          </p:cNvPr>
          <p:cNvPicPr>
            <a:picLocks noChangeAspect="1"/>
          </p:cNvPicPr>
          <p:nvPr/>
        </p:nvPicPr>
        <p:blipFill>
          <a:blip r:embed="rId3"/>
          <a:stretch>
            <a:fillRect/>
          </a:stretch>
        </p:blipFill>
        <p:spPr>
          <a:xfrm>
            <a:off x="107504" y="1157333"/>
            <a:ext cx="9027365" cy="4724721"/>
          </a:xfrm>
          <a:prstGeom prst="rect">
            <a:avLst/>
          </a:prstGeom>
        </p:spPr>
      </p:pic>
    </p:spTree>
    <p:extLst>
      <p:ext uri="{BB962C8B-B14F-4D97-AF65-F5344CB8AC3E}">
        <p14:creationId xmlns:p14="http://schemas.microsoft.com/office/powerpoint/2010/main" val="410063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512" y="294825"/>
            <a:ext cx="6627135"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コロナを通じて個人的なことで困ったことや苦労したこと</a:t>
            </a:r>
          </a:p>
        </p:txBody>
      </p:sp>
      <p:pic>
        <p:nvPicPr>
          <p:cNvPr id="5" name="図 4">
            <a:extLst>
              <a:ext uri="{FF2B5EF4-FFF2-40B4-BE49-F238E27FC236}">
                <a16:creationId xmlns:a16="http://schemas.microsoft.com/office/drawing/2014/main" id="{866969C7-5C3B-9963-D961-FFCB89E507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663958"/>
            <a:ext cx="8696552" cy="5678361"/>
          </a:xfrm>
          <a:prstGeom prst="rect">
            <a:avLst/>
          </a:prstGeom>
          <a:noFill/>
          <a:ln>
            <a:noFill/>
          </a:ln>
        </p:spPr>
      </p:pic>
      <p:sp>
        <p:nvSpPr>
          <p:cNvPr id="7" name="角丸四角形 12">
            <a:extLst>
              <a:ext uri="{FF2B5EF4-FFF2-40B4-BE49-F238E27FC236}">
                <a16:creationId xmlns:a16="http://schemas.microsoft.com/office/drawing/2014/main" id="{F98A0EA8-F548-AB76-9FA3-E4F016F3B76D}"/>
              </a:ext>
            </a:extLst>
          </p:cNvPr>
          <p:cNvSpPr/>
          <p:nvPr/>
        </p:nvSpPr>
        <p:spPr>
          <a:xfrm>
            <a:off x="81136" y="1868156"/>
            <a:ext cx="2546648" cy="2647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a:p>
        </p:txBody>
      </p:sp>
      <p:sp>
        <p:nvSpPr>
          <p:cNvPr id="8" name="角丸四角形 12">
            <a:extLst>
              <a:ext uri="{FF2B5EF4-FFF2-40B4-BE49-F238E27FC236}">
                <a16:creationId xmlns:a16="http://schemas.microsoft.com/office/drawing/2014/main" id="{9FE72F99-C6C7-BBED-17CF-3E81EA2922AB}"/>
              </a:ext>
            </a:extLst>
          </p:cNvPr>
          <p:cNvSpPr/>
          <p:nvPr/>
        </p:nvSpPr>
        <p:spPr>
          <a:xfrm>
            <a:off x="27464" y="2738607"/>
            <a:ext cx="1809481" cy="1863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a:p>
        </p:txBody>
      </p:sp>
      <p:sp>
        <p:nvSpPr>
          <p:cNvPr id="9" name="角丸四角形 12">
            <a:extLst>
              <a:ext uri="{FF2B5EF4-FFF2-40B4-BE49-F238E27FC236}">
                <a16:creationId xmlns:a16="http://schemas.microsoft.com/office/drawing/2014/main" id="{581F7CC7-A189-3744-1EB3-22885D3711AD}"/>
              </a:ext>
            </a:extLst>
          </p:cNvPr>
          <p:cNvSpPr/>
          <p:nvPr/>
        </p:nvSpPr>
        <p:spPr>
          <a:xfrm>
            <a:off x="27464" y="4025204"/>
            <a:ext cx="1809481" cy="2419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a:p>
        </p:txBody>
      </p:sp>
      <p:sp>
        <p:nvSpPr>
          <p:cNvPr id="10" name="角丸四角形 13">
            <a:extLst>
              <a:ext uri="{FF2B5EF4-FFF2-40B4-BE49-F238E27FC236}">
                <a16:creationId xmlns:a16="http://schemas.microsoft.com/office/drawing/2014/main" id="{E2200040-C7C9-7BFA-095F-C7469B4E8B94}"/>
              </a:ext>
            </a:extLst>
          </p:cNvPr>
          <p:cNvSpPr/>
          <p:nvPr/>
        </p:nvSpPr>
        <p:spPr>
          <a:xfrm>
            <a:off x="81136" y="3749040"/>
            <a:ext cx="1153499" cy="280702"/>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980493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552" y="368718"/>
            <a:ext cx="8294258"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コロナを通じて個人的なことで困ったことや苦労したこと（育児・介護中）</a:t>
            </a:r>
          </a:p>
        </p:txBody>
      </p:sp>
      <p:pic>
        <p:nvPicPr>
          <p:cNvPr id="5" name="図 4">
            <a:extLst>
              <a:ext uri="{FF2B5EF4-FFF2-40B4-BE49-F238E27FC236}">
                <a16:creationId xmlns:a16="http://schemas.microsoft.com/office/drawing/2014/main" id="{7F68A7B8-EE18-C81A-02AA-46DA71C34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8" y="841488"/>
            <a:ext cx="9010168" cy="1609432"/>
          </a:xfrm>
          <a:prstGeom prst="rect">
            <a:avLst/>
          </a:prstGeom>
        </p:spPr>
      </p:pic>
      <p:sp>
        <p:nvSpPr>
          <p:cNvPr id="7" name="テキスト ボックス 6">
            <a:extLst>
              <a:ext uri="{FF2B5EF4-FFF2-40B4-BE49-F238E27FC236}">
                <a16:creationId xmlns:a16="http://schemas.microsoft.com/office/drawing/2014/main" id="{F03C465F-AB83-2501-2FFC-3C23328D4BEC}"/>
              </a:ext>
            </a:extLst>
          </p:cNvPr>
          <p:cNvSpPr txBox="1"/>
          <p:nvPr/>
        </p:nvSpPr>
        <p:spPr>
          <a:xfrm>
            <a:off x="34752" y="2723718"/>
            <a:ext cx="5423280"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コロナ対応と関連した活動の中でよかったこと</a:t>
            </a:r>
          </a:p>
        </p:txBody>
      </p:sp>
      <p:graphicFrame>
        <p:nvGraphicFramePr>
          <p:cNvPr id="8" name="グラフ 7">
            <a:extLst>
              <a:ext uri="{FF2B5EF4-FFF2-40B4-BE49-F238E27FC236}">
                <a16:creationId xmlns:a16="http://schemas.microsoft.com/office/drawing/2014/main" id="{F82DF3A9-C7EF-A568-605E-6369633FC4A5}"/>
              </a:ext>
            </a:extLst>
          </p:cNvPr>
          <p:cNvGraphicFramePr/>
          <p:nvPr>
            <p:extLst>
              <p:ext uri="{D42A27DB-BD31-4B8C-83A1-F6EECF244321}">
                <p14:modId xmlns:p14="http://schemas.microsoft.com/office/powerpoint/2010/main" val="985521016"/>
              </p:ext>
            </p:extLst>
          </p:nvPr>
        </p:nvGraphicFramePr>
        <p:xfrm>
          <a:off x="64488" y="3123828"/>
          <a:ext cx="8972008" cy="3401516"/>
        </p:xfrm>
        <a:graphic>
          <a:graphicData uri="http://schemas.openxmlformats.org/drawingml/2006/chart">
            <c:chart xmlns:c="http://schemas.openxmlformats.org/drawingml/2006/chart" xmlns:r="http://schemas.openxmlformats.org/officeDocument/2006/relationships" r:id="rId4"/>
          </a:graphicData>
        </a:graphic>
      </p:graphicFrame>
      <p:sp>
        <p:nvSpPr>
          <p:cNvPr id="9" name="角丸四角形 20">
            <a:extLst>
              <a:ext uri="{FF2B5EF4-FFF2-40B4-BE49-F238E27FC236}">
                <a16:creationId xmlns:a16="http://schemas.microsoft.com/office/drawing/2014/main" id="{26E7713D-A516-006F-122B-0E6E62728EEF}"/>
              </a:ext>
            </a:extLst>
          </p:cNvPr>
          <p:cNvSpPr/>
          <p:nvPr/>
        </p:nvSpPr>
        <p:spPr>
          <a:xfrm>
            <a:off x="1691681" y="3131820"/>
            <a:ext cx="1727382" cy="4189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01294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79513" y="836702"/>
            <a:ext cx="8784756" cy="5616634"/>
          </a:xfrm>
          <a:prstGeom prst="rect">
            <a:avLst/>
          </a:prstGeom>
        </p:spPr>
      </p:pic>
      <p:sp>
        <p:nvSpPr>
          <p:cNvPr id="5" name="テキスト ボックス 4">
            <a:extLst>
              <a:ext uri="{FF2B5EF4-FFF2-40B4-BE49-F238E27FC236}">
                <a16:creationId xmlns:a16="http://schemas.microsoft.com/office/drawing/2014/main" id="{5417AF17-0A2E-CD63-B9A4-371FF2A04095}"/>
              </a:ext>
            </a:extLst>
          </p:cNvPr>
          <p:cNvSpPr txBox="1"/>
          <p:nvPr/>
        </p:nvSpPr>
        <p:spPr>
          <a:xfrm>
            <a:off x="179512" y="332656"/>
            <a:ext cx="6912768" cy="400110"/>
          </a:xfrm>
          <a:prstGeom prst="rect">
            <a:avLst/>
          </a:prstGeom>
          <a:noFill/>
        </p:spPr>
        <p:txBody>
          <a:bodyPr wrap="square">
            <a:spAutoFit/>
          </a:bodyPr>
          <a:lstStyle/>
          <a:p>
            <a:pPr algn="just"/>
            <a:r>
              <a:rPr lang="ja-JP"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「統括保健師の体験として伝えていきたいこと」（自由記載）</a:t>
            </a:r>
            <a:endPar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997498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7446" y="211334"/>
            <a:ext cx="7596554" cy="994172"/>
          </a:xfrm>
        </p:spPr>
        <p:txBody>
          <a:bodyPr/>
          <a:lstStyle/>
          <a:p>
            <a:r>
              <a:rPr lang="ja-JP" altLang="en-US" sz="3600" dirty="0">
                <a:latin typeface="BIZ UDPゴシック" panose="020B0400000000000000" pitchFamily="50" charset="-128"/>
                <a:ea typeface="BIZ UDPゴシック" panose="020B0400000000000000" pitchFamily="50" charset="-128"/>
              </a:rPr>
              <a:t>自治体・保健所</a:t>
            </a:r>
            <a:r>
              <a:rPr kumimoji="1" lang="ja-JP" altLang="en-US" sz="3600" dirty="0">
                <a:latin typeface="BIZ UDPゴシック" panose="020B0400000000000000" pitchFamily="50" charset="-128"/>
                <a:ea typeface="BIZ UDPゴシック" panose="020B0400000000000000" pitchFamily="50" charset="-128"/>
              </a:rPr>
              <a:t>向け調査 </a:t>
            </a:r>
            <a:r>
              <a:rPr lang="ja-JP" altLang="en-US" sz="3600" dirty="0">
                <a:latin typeface="BIZ UDPゴシック" panose="020B0400000000000000" pitchFamily="50" charset="-128"/>
                <a:ea typeface="BIZ UDPゴシック" panose="020B0400000000000000" pitchFamily="50" charset="-128"/>
              </a:rPr>
              <a:t>（</a:t>
            </a:r>
            <a:r>
              <a:rPr lang="ja-JP" altLang="ja-JP" sz="3600" b="1" dirty="0">
                <a:latin typeface="BIZ UDPゴシック" panose="020B0400000000000000" pitchFamily="50" charset="-128"/>
                <a:ea typeface="BIZ UDPゴシック" panose="020B0400000000000000" pitchFamily="50" charset="-128"/>
              </a:rPr>
              <a:t>調査概要</a:t>
            </a:r>
            <a:r>
              <a:rPr lang="ja-JP" altLang="en-US" sz="3600" b="1" dirty="0">
                <a:latin typeface="BIZ UDPゴシック" panose="020B0400000000000000" pitchFamily="50" charset="-128"/>
                <a:ea typeface="BIZ UDPゴシック" panose="020B0400000000000000" pitchFamily="50" charset="-128"/>
              </a:rPr>
              <a:t>）</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251520" y="1287560"/>
            <a:ext cx="8680676" cy="5021760"/>
          </a:xfrm>
        </p:spPr>
        <p:txBody>
          <a:bodyPr>
            <a:noAutofit/>
          </a:bodyPr>
          <a:lstStyle/>
          <a:p>
            <a:pPr marL="0" indent="0">
              <a:lnSpc>
                <a:spcPct val="150000"/>
              </a:lnSpc>
              <a:spcBef>
                <a:spcPts val="0"/>
              </a:spcBef>
              <a:buNone/>
            </a:pPr>
            <a:endParaRPr lang="ja-JP" altLang="ja-JP" sz="600" b="1" dirty="0"/>
          </a:p>
          <a:p>
            <a:pPr marL="0" indent="0">
              <a:lnSpc>
                <a:spcPct val="150000"/>
              </a:lnSpc>
              <a:spcBef>
                <a:spcPts val="0"/>
              </a:spcBef>
              <a:buNone/>
            </a:pPr>
            <a:r>
              <a:rPr lang="ja-JP" altLang="en-US" sz="2000" dirty="0">
                <a:latin typeface="BIZ UDPゴシック" panose="020B0400000000000000" pitchFamily="50" charset="-128"/>
                <a:ea typeface="BIZ UDPゴシック" panose="020B0400000000000000" pitchFamily="50" charset="-128"/>
              </a:rPr>
              <a:t>①　目的：　都道府県・政令指定都市・中核市・特別区・保健所設置市（本庁・　　</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50000"/>
              </a:lnSpc>
              <a:spcBef>
                <a:spcPts val="0"/>
              </a:spcBef>
              <a:buNone/>
            </a:pPr>
            <a:r>
              <a:rPr lang="ja-JP" altLang="en-US" sz="2000" dirty="0">
                <a:latin typeface="BIZ UDPゴシック" panose="020B0400000000000000" pitchFamily="50" charset="-128"/>
                <a:ea typeface="BIZ UDPゴシック" panose="020B0400000000000000" pitchFamily="50" charset="-128"/>
              </a:rPr>
              <a:t>　　　　　　　各保健所）における、新型コロナウイルス感染症対応の活動状況を</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50000"/>
              </a:lnSpc>
              <a:spcBef>
                <a:spcPts val="0"/>
              </a:spcBef>
              <a:buNone/>
            </a:pPr>
            <a:r>
              <a:rPr lang="ja-JP" altLang="en-US" sz="2000" dirty="0">
                <a:latin typeface="BIZ UDPゴシック" panose="020B0400000000000000" pitchFamily="50" charset="-128"/>
                <a:ea typeface="BIZ UDPゴシック" panose="020B0400000000000000" pitchFamily="50" charset="-128"/>
              </a:rPr>
              <a:t>　　　　　　　把握し、今後新たな新興感染症が発生した際の自治体（保健所）に</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50000"/>
              </a:lnSpc>
              <a:spcBef>
                <a:spcPts val="0"/>
              </a:spcBef>
              <a:buNone/>
            </a:pPr>
            <a:r>
              <a:rPr lang="ja-JP" altLang="en-US" sz="2000" dirty="0">
                <a:latin typeface="BIZ UDPゴシック" panose="020B0400000000000000" pitchFamily="50" charset="-128"/>
                <a:ea typeface="BIZ UDPゴシック" panose="020B0400000000000000" pitchFamily="50" charset="-128"/>
              </a:rPr>
              <a:t>　　　　　　　おける参考資料とする。</a:t>
            </a:r>
          </a:p>
          <a:p>
            <a:pPr marL="0" indent="0">
              <a:lnSpc>
                <a:spcPct val="150000"/>
              </a:lnSpc>
              <a:spcBef>
                <a:spcPts val="0"/>
              </a:spcBef>
              <a:buNone/>
            </a:pPr>
            <a:r>
              <a:rPr lang="ja-JP" altLang="en-US" sz="2000" dirty="0">
                <a:latin typeface="BIZ UDPゴシック" panose="020B0400000000000000" pitchFamily="50" charset="-128"/>
                <a:ea typeface="BIZ UDPゴシック" panose="020B0400000000000000" pitchFamily="50" charset="-128"/>
              </a:rPr>
              <a:t>②　対象：　全国保健師長会会員（都道府県・政令指定都市・中核市・特別区・　</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50000"/>
              </a:lnSpc>
              <a:spcBef>
                <a:spcPts val="0"/>
              </a:spcBef>
              <a:buNone/>
            </a:pPr>
            <a:r>
              <a:rPr lang="ja-JP" altLang="en-US" sz="2000" dirty="0">
                <a:latin typeface="BIZ UDPゴシック" panose="020B0400000000000000" pitchFamily="50" charset="-128"/>
                <a:ea typeface="BIZ UDPゴシック" panose="020B0400000000000000" pitchFamily="50" charset="-128"/>
              </a:rPr>
              <a:t>　　　　　　　保健所設置市）</a:t>
            </a:r>
          </a:p>
          <a:p>
            <a:pPr marL="0" indent="0">
              <a:lnSpc>
                <a:spcPct val="150000"/>
              </a:lnSpc>
              <a:spcBef>
                <a:spcPts val="0"/>
              </a:spcBef>
              <a:buNone/>
            </a:pPr>
            <a:r>
              <a:rPr lang="ja-JP" altLang="en-US" sz="2000" dirty="0">
                <a:latin typeface="BIZ UDPゴシック" panose="020B0400000000000000" pitchFamily="50" charset="-128"/>
                <a:ea typeface="BIZ UDPゴシック" panose="020B0400000000000000" pitchFamily="50" charset="-128"/>
              </a:rPr>
              <a:t>③　方法：　</a:t>
            </a:r>
            <a:r>
              <a:rPr lang="en-US" altLang="ja-JP" sz="2000" dirty="0">
                <a:latin typeface="BIZ UDPゴシック" panose="020B0400000000000000" pitchFamily="50" charset="-128"/>
                <a:ea typeface="BIZ UDPゴシック" panose="020B0400000000000000" pitchFamily="50" charset="-128"/>
              </a:rPr>
              <a:t>Excel</a:t>
            </a:r>
            <a:r>
              <a:rPr lang="ja-JP" altLang="en-US" sz="2000" dirty="0">
                <a:latin typeface="BIZ UDPゴシック" panose="020B0400000000000000" pitchFamily="50" charset="-128"/>
                <a:ea typeface="BIZ UDPゴシック" panose="020B0400000000000000" pitchFamily="50" charset="-128"/>
              </a:rPr>
              <a:t>ファイルによるアンケート調査（メール回収）</a:t>
            </a:r>
          </a:p>
          <a:p>
            <a:pPr marL="0" indent="0">
              <a:lnSpc>
                <a:spcPct val="150000"/>
              </a:lnSpc>
              <a:spcBef>
                <a:spcPts val="0"/>
              </a:spcBef>
              <a:buNone/>
            </a:pPr>
            <a:r>
              <a:rPr lang="ja-JP" altLang="en-US" sz="2000" dirty="0">
                <a:latin typeface="BIZ UDPゴシック" panose="020B0400000000000000" pitchFamily="50" charset="-128"/>
                <a:ea typeface="BIZ UDPゴシック" panose="020B0400000000000000" pitchFamily="50" charset="-128"/>
              </a:rPr>
              <a:t>④　調査期間： 令和４年１１月１１日（金）～３０日（水）</a:t>
            </a:r>
          </a:p>
          <a:p>
            <a:pPr marL="0" indent="0">
              <a:lnSpc>
                <a:spcPct val="150000"/>
              </a:lnSpc>
              <a:spcBef>
                <a:spcPts val="0"/>
              </a:spcBef>
              <a:buNone/>
            </a:pPr>
            <a:r>
              <a:rPr lang="ja-JP" altLang="en-US" sz="2000" dirty="0">
                <a:latin typeface="BIZ UDPゴシック" panose="020B0400000000000000" pitchFamily="50" charset="-128"/>
                <a:ea typeface="BIZ UDPゴシック" panose="020B0400000000000000" pitchFamily="50" charset="-128"/>
              </a:rPr>
              <a:t>⑤　回答数：　１４８件</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50000"/>
              </a:lnSpc>
              <a:spcBef>
                <a:spcPts val="0"/>
              </a:spcBef>
              <a:buNone/>
            </a:pPr>
            <a:r>
              <a:rPr lang="ja-JP" altLang="en-US" sz="20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（都道府県　</a:t>
            </a:r>
            <a:r>
              <a:rPr lang="en-US" altLang="ja-JP" sz="1600" dirty="0">
                <a:latin typeface="BIZ UDPゴシック" panose="020B0400000000000000" pitchFamily="50" charset="-128"/>
                <a:ea typeface="BIZ UDPゴシック" panose="020B0400000000000000" pitchFamily="50" charset="-128"/>
              </a:rPr>
              <a:t>18</a:t>
            </a:r>
            <a:r>
              <a:rPr lang="ja-JP" altLang="en-US" sz="1600" dirty="0">
                <a:latin typeface="BIZ UDPゴシック" panose="020B0400000000000000" pitchFamily="50" charset="-128"/>
                <a:ea typeface="BIZ UDPゴシック" panose="020B0400000000000000" pitchFamily="50" charset="-128"/>
              </a:rPr>
              <a:t>件、政令市・中核市　</a:t>
            </a:r>
            <a:r>
              <a:rPr lang="en-US" altLang="ja-JP" sz="1600" dirty="0">
                <a:latin typeface="BIZ UDPゴシック" panose="020B0400000000000000" pitchFamily="50" charset="-128"/>
                <a:ea typeface="BIZ UDPゴシック" panose="020B0400000000000000" pitchFamily="50" charset="-128"/>
              </a:rPr>
              <a:t>34</a:t>
            </a:r>
            <a:r>
              <a:rPr lang="ja-JP" altLang="en-US" sz="1600" dirty="0">
                <a:latin typeface="BIZ UDPゴシック" panose="020B0400000000000000" pitchFamily="50" charset="-128"/>
                <a:ea typeface="BIZ UDPゴシック" panose="020B0400000000000000" pitchFamily="50" charset="-128"/>
              </a:rPr>
              <a:t>件、保健所　</a:t>
            </a:r>
            <a:r>
              <a:rPr lang="en-US" altLang="ja-JP" sz="1600" dirty="0">
                <a:latin typeface="BIZ UDPゴシック" panose="020B0400000000000000" pitchFamily="50" charset="-128"/>
                <a:ea typeface="BIZ UDPゴシック" panose="020B0400000000000000" pitchFamily="50" charset="-128"/>
              </a:rPr>
              <a:t>94</a:t>
            </a:r>
            <a:r>
              <a:rPr lang="ja-JP" altLang="en-US" sz="1600" dirty="0">
                <a:latin typeface="BIZ UDPゴシック" panose="020B0400000000000000" pitchFamily="50" charset="-128"/>
                <a:ea typeface="BIZ UDPゴシック" panose="020B0400000000000000" pitchFamily="50" charset="-128"/>
              </a:rPr>
              <a:t>件、その他（市町村）</a:t>
            </a:r>
            <a:r>
              <a:rPr lang="en-US" altLang="ja-JP" sz="1600" dirty="0">
                <a:latin typeface="BIZ UDPゴシック" panose="020B0400000000000000" pitchFamily="50" charset="-128"/>
                <a:ea typeface="BIZ UDPゴシック" panose="020B0400000000000000" pitchFamily="50" charset="-128"/>
              </a:rPr>
              <a:t>2</a:t>
            </a:r>
            <a:r>
              <a:rPr lang="ja-JP" altLang="en-US" sz="1600" dirty="0">
                <a:latin typeface="BIZ UDPゴシック" panose="020B0400000000000000" pitchFamily="50" charset="-128"/>
                <a:ea typeface="BIZ UDPゴシック" panose="020B0400000000000000" pitchFamily="50" charset="-128"/>
              </a:rPr>
              <a:t>件）</a:t>
            </a:r>
          </a:p>
          <a:p>
            <a:pPr marL="0" indent="0">
              <a:lnSpc>
                <a:spcPct val="150000"/>
              </a:lnSpc>
              <a:spcBef>
                <a:spcPts val="0"/>
              </a:spcBef>
              <a:buNone/>
            </a:pPr>
            <a:endParaRPr lang="ja-JP" altLang="en-US" sz="1350" dirty="0"/>
          </a:p>
        </p:txBody>
      </p:sp>
      <p:pic>
        <p:nvPicPr>
          <p:cNvPr id="5" name="図 4">
            <a:extLst>
              <a:ext uri="{FF2B5EF4-FFF2-40B4-BE49-F238E27FC236}">
                <a16:creationId xmlns:a16="http://schemas.microsoft.com/office/drawing/2014/main" id="{B20AD2F8-BFBF-5E4B-5518-C4AB6108D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91509"/>
            <a:ext cx="1464289" cy="955024"/>
          </a:xfrm>
          <a:prstGeom prst="rect">
            <a:avLst/>
          </a:prstGeom>
        </p:spPr>
      </p:pic>
    </p:spTree>
    <p:extLst>
      <p:ext uri="{BB962C8B-B14F-4D97-AF65-F5344CB8AC3E}">
        <p14:creationId xmlns:p14="http://schemas.microsoft.com/office/powerpoint/2010/main" val="117586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694091" y="404664"/>
            <a:ext cx="3922076" cy="5840642"/>
          </a:xfrm>
          <a:prstGeom prst="rect">
            <a:avLst/>
          </a:prstGeom>
        </p:spPr>
      </p:pic>
      <p:pic>
        <p:nvPicPr>
          <p:cNvPr id="6" name="図 5"/>
          <p:cNvPicPr>
            <a:picLocks noChangeAspect="1"/>
          </p:cNvPicPr>
          <p:nvPr/>
        </p:nvPicPr>
        <p:blipFill>
          <a:blip r:embed="rId4"/>
          <a:stretch>
            <a:fillRect/>
          </a:stretch>
        </p:blipFill>
        <p:spPr>
          <a:xfrm>
            <a:off x="4671055" y="440376"/>
            <a:ext cx="4098901" cy="5804930"/>
          </a:xfrm>
          <a:prstGeom prst="rect">
            <a:avLst/>
          </a:prstGeom>
        </p:spPr>
      </p:pic>
      <p:sp>
        <p:nvSpPr>
          <p:cNvPr id="8" name="テキスト ボックス 7"/>
          <p:cNvSpPr txBox="1"/>
          <p:nvPr/>
        </p:nvSpPr>
        <p:spPr>
          <a:xfrm>
            <a:off x="179512" y="404664"/>
            <a:ext cx="492443" cy="5751256"/>
          </a:xfrm>
          <a:prstGeom prst="rect">
            <a:avLst/>
          </a:prstGeom>
          <a:noFill/>
        </p:spPr>
        <p:txBody>
          <a:bodyPr vert="eaVert" wrap="square" rtlCol="0">
            <a:spAutoFit/>
          </a:bodyPr>
          <a:lstStyle/>
          <a:p>
            <a:r>
              <a:rPr lang="ja-JP" altLang="en-US" sz="2000" dirty="0">
                <a:latin typeface="BIZ UDPゴシック" panose="020B0400000000000000" pitchFamily="50" charset="-128"/>
                <a:ea typeface="BIZ UDPゴシック" panose="020B0400000000000000" pitchFamily="50" charset="-128"/>
              </a:rPr>
              <a:t>実際の掲載内容（２ページで１つの自治体・保健所）</a:t>
            </a:r>
          </a:p>
        </p:txBody>
      </p:sp>
    </p:spTree>
    <p:extLst>
      <p:ext uri="{BB962C8B-B14F-4D97-AF65-F5344CB8AC3E}">
        <p14:creationId xmlns:p14="http://schemas.microsoft.com/office/powerpoint/2010/main" val="387544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3528" y="116632"/>
            <a:ext cx="8496944" cy="6480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ysClr val="windowText" lastClr="000000"/>
              </a:solidFill>
            </a:endParaRPr>
          </a:p>
          <a:p>
            <a:pPr algn="ctr"/>
            <a:r>
              <a:rPr lang="ja-JP" altLang="en-US" sz="3600" b="1" dirty="0">
                <a:solidFill>
                  <a:schemeClr val="bg1"/>
                </a:solidFill>
                <a:latin typeface="BIZ UDPゴシック" panose="020B0400000000000000" pitchFamily="50" charset="-128"/>
                <a:ea typeface="BIZ UDPゴシック" panose="020B0400000000000000" pitchFamily="50" charset="-128"/>
              </a:rPr>
              <a:t>設立準備期：昭和</a:t>
            </a:r>
            <a:r>
              <a:rPr lang="en-US" altLang="ja-JP" sz="3600" b="1" dirty="0">
                <a:solidFill>
                  <a:schemeClr val="bg1"/>
                </a:solidFill>
                <a:latin typeface="BIZ UDPゴシック" panose="020B0400000000000000" pitchFamily="50" charset="-128"/>
                <a:ea typeface="BIZ UDPゴシック" panose="020B0400000000000000" pitchFamily="50" charset="-128"/>
              </a:rPr>
              <a:t>52</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年～</a:t>
            </a:r>
            <a:r>
              <a:rPr kumimoji="1" lang="ja-JP" altLang="en-US" sz="3600" b="1" dirty="0" err="1">
                <a:solidFill>
                  <a:schemeClr val="bg1"/>
                </a:solidFill>
                <a:latin typeface="BIZ UDPゴシック" panose="020B0400000000000000" pitchFamily="50" charset="-128"/>
                <a:ea typeface="BIZ UDPゴシック" panose="020B0400000000000000" pitchFamily="50" charset="-128"/>
              </a:rPr>
              <a:t>の</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動き</a:t>
            </a:r>
            <a:r>
              <a:rPr kumimoji="1" lang="ja-JP" altLang="en-US" sz="2800" dirty="0">
                <a:solidFill>
                  <a:sysClr val="windowText" lastClr="000000"/>
                </a:solidFill>
                <a:latin typeface="BIZ UDPゴシック" panose="020B0400000000000000" pitchFamily="50" charset="-128"/>
                <a:ea typeface="BIZ UDPゴシック" panose="020B0400000000000000" pitchFamily="50" charset="-128"/>
              </a:rPr>
              <a:t>　</a:t>
            </a:r>
          </a:p>
          <a:p>
            <a:pPr algn="ctr"/>
            <a:endParaRPr kumimoji="1" lang="ja-JP" altLang="en-US" sz="28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97386" y="848582"/>
            <a:ext cx="8939514" cy="5632311"/>
          </a:xfrm>
          <a:prstGeom prst="rect">
            <a:avLst/>
          </a:prstGeom>
          <a:solidFill>
            <a:schemeClr val="accent5">
              <a:lumMod val="20000"/>
              <a:lumOff val="80000"/>
            </a:schemeClr>
          </a:solid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昭和</a:t>
            </a:r>
            <a:r>
              <a:rPr lang="en-US" altLang="ja-JP" sz="2400" dirty="0">
                <a:latin typeface="BIZ UDPゴシック" panose="020B0400000000000000" pitchFamily="50" charset="-128"/>
                <a:ea typeface="BIZ UDPゴシック" panose="020B0400000000000000" pitchFamily="50" charset="-128"/>
              </a:rPr>
              <a:t>52</a:t>
            </a:r>
            <a:r>
              <a:rPr kumimoji="1" lang="ja-JP" altLang="en-US" sz="2400" dirty="0">
                <a:latin typeface="BIZ UDPゴシック" panose="020B0400000000000000" pitchFamily="50" charset="-128"/>
                <a:ea typeface="BIZ UDPゴシック" panose="020B0400000000000000" pitchFamily="50" charset="-128"/>
              </a:rPr>
              <a:t>年夏　　国の予算編成時（国民の健康づくり施策）　　</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国保保健師が市町村一般会計に移管され、</a:t>
            </a:r>
            <a:r>
              <a:rPr kumimoji="1" lang="ja-JP" altLang="en-US" sz="2400" dirty="0">
                <a:solidFill>
                  <a:srgbClr val="FF0000"/>
                </a:solidFill>
                <a:latin typeface="BIZ UDPゴシック" panose="020B0400000000000000" pitchFamily="50" charset="-128"/>
                <a:ea typeface="BIZ UDPゴシック" panose="020B0400000000000000" pitchFamily="50" charset="-128"/>
              </a:rPr>
              <a:t>公衆衛生活動に従事する方向が示された。</a:t>
            </a:r>
          </a:p>
          <a:p>
            <a:r>
              <a:rPr lang="ja-JP" altLang="en-US" sz="2400" dirty="0">
                <a:latin typeface="BIZ UDPゴシック" panose="020B0400000000000000" pitchFamily="50" charset="-128"/>
                <a:ea typeface="BIZ UDPゴシック" panose="020B0400000000000000" pitchFamily="50" charset="-128"/>
              </a:rPr>
              <a:t>　→同年　「混乱期こそ正しい情報を伝え、リーダーが団結し</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生産的活動を」と検討されたが、</a:t>
            </a:r>
            <a:r>
              <a:rPr kumimoji="1" lang="ja-JP" altLang="en-US" sz="2400" dirty="0">
                <a:latin typeface="BIZ UDPゴシック" panose="020B0400000000000000" pitchFamily="50" charset="-128"/>
                <a:ea typeface="BIZ UDPゴシック" panose="020B0400000000000000" pitchFamily="50" charset="-128"/>
              </a:rPr>
              <a:t>時期尚早と先送　　　</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りされた。</a:t>
            </a:r>
          </a:p>
          <a:p>
            <a:endParaRPr lang="ja-JP" altLang="en-US"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○昭和</a:t>
            </a:r>
            <a:r>
              <a:rPr kumimoji="1" lang="en-US" altLang="ja-JP" sz="2400" dirty="0">
                <a:latin typeface="BIZ UDPゴシック" panose="020B0400000000000000" pitchFamily="50" charset="-128"/>
                <a:ea typeface="BIZ UDPゴシック" panose="020B0400000000000000" pitchFamily="50" charset="-128"/>
              </a:rPr>
              <a:t>53</a:t>
            </a:r>
            <a:r>
              <a:rPr kumimoji="1" lang="ja-JP" altLang="en-US" sz="2400" dirty="0">
                <a:latin typeface="BIZ UDPゴシック" panose="020B0400000000000000" pitchFamily="50" charset="-128"/>
                <a:ea typeface="BIZ UDPゴシック" panose="020B0400000000000000" pitchFamily="50" charset="-128"/>
              </a:rPr>
              <a:t>年４月　国保保健師の市町村移管　</a:t>
            </a:r>
          </a:p>
          <a:p>
            <a:r>
              <a:rPr lang="ja-JP" altLang="en-US" sz="2400" dirty="0">
                <a:latin typeface="BIZ UDPゴシック" panose="020B0400000000000000" pitchFamily="50" charset="-128"/>
                <a:ea typeface="BIZ UDPゴシック" panose="020B0400000000000000" pitchFamily="50" charset="-128"/>
              </a:rPr>
              <a:t>　　　　　　　都道府県も民生部から衛生主管部局へ</a:t>
            </a:r>
          </a:p>
          <a:p>
            <a:r>
              <a:rPr kumimoji="1" lang="ja-JP" altLang="en-US" sz="2400" dirty="0">
                <a:latin typeface="BIZ UDPゴシック" panose="020B0400000000000000" pitchFamily="50" charset="-128"/>
                <a:ea typeface="BIZ UDPゴシック" panose="020B0400000000000000" pitchFamily="50" charset="-128"/>
              </a:rPr>
              <a:t>　　　　　　　</a:t>
            </a:r>
            <a:r>
              <a:rPr kumimoji="1" lang="ja-JP" altLang="en-US" sz="2300" dirty="0">
                <a:solidFill>
                  <a:srgbClr val="FF0000"/>
                </a:solidFill>
                <a:latin typeface="BIZ UDPゴシック" panose="020B0400000000000000" pitchFamily="50" charset="-128"/>
                <a:ea typeface="BIZ UDPゴシック" panose="020B0400000000000000" pitchFamily="50" charset="-128"/>
              </a:rPr>
              <a:t>厚生労働省地域保健課内に「保健指導室」</a:t>
            </a:r>
            <a:r>
              <a:rPr kumimoji="1" lang="ja-JP" altLang="en-US" sz="2300" dirty="0">
                <a:latin typeface="BIZ UDPゴシック" panose="020B0400000000000000" pitchFamily="50" charset="-128"/>
                <a:ea typeface="BIZ UDPゴシック" panose="020B0400000000000000" pitchFamily="50" charset="-128"/>
              </a:rPr>
              <a:t>が設置</a:t>
            </a:r>
            <a:r>
              <a:rPr lang="ja-JP" altLang="en-US" sz="2400" dirty="0">
                <a:latin typeface="BIZ UDPゴシック" panose="020B0400000000000000" pitchFamily="50" charset="-128"/>
                <a:ea typeface="BIZ UDPゴシック" panose="020B0400000000000000" pitchFamily="50" charset="-128"/>
              </a:rPr>
              <a:t>され、</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市町村・保健所保健師を一元化して指導</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　</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○昭和</a:t>
            </a:r>
            <a:r>
              <a:rPr lang="en-US" altLang="ja-JP" sz="2400" dirty="0">
                <a:latin typeface="BIZ UDPゴシック" panose="020B0400000000000000" pitchFamily="50" charset="-128"/>
                <a:ea typeface="BIZ UDPゴシック" panose="020B0400000000000000" pitchFamily="50" charset="-128"/>
              </a:rPr>
              <a:t>53</a:t>
            </a:r>
            <a:r>
              <a:rPr lang="ja-JP" altLang="en-US" sz="2400" dirty="0">
                <a:latin typeface="BIZ UDPゴシック" panose="020B0400000000000000" pitchFamily="50" charset="-128"/>
                <a:ea typeface="BIZ UDPゴシック" panose="020B0400000000000000" pitchFamily="50" charset="-128"/>
              </a:rPr>
              <a:t>年</a:t>
            </a:r>
            <a:r>
              <a:rPr lang="en-US" altLang="ja-JP" sz="2400" dirty="0">
                <a:latin typeface="BIZ UDPゴシック" panose="020B0400000000000000" pitchFamily="50" charset="-128"/>
                <a:ea typeface="BIZ UDPゴシック" panose="020B0400000000000000" pitchFamily="50" charset="-128"/>
              </a:rPr>
              <a:t>11</a:t>
            </a:r>
            <a:r>
              <a:rPr lang="ja-JP" altLang="en-US" sz="2400" dirty="0">
                <a:latin typeface="BIZ UDPゴシック" panose="020B0400000000000000" pitchFamily="50" charset="-128"/>
                <a:ea typeface="BIZ UDPゴシック" panose="020B0400000000000000" pitchFamily="50" charset="-128"/>
              </a:rPr>
              <a:t>月　国が、数県の本庁保健師指導者の意見集約</a:t>
            </a:r>
          </a:p>
          <a:p>
            <a:r>
              <a:rPr lang="ja-JP" altLang="en-US" sz="2400" dirty="0">
                <a:latin typeface="BIZ UDPゴシック" panose="020B0400000000000000" pitchFamily="50" charset="-128"/>
                <a:ea typeface="BIZ UDPゴシック" panose="020B0400000000000000" pitchFamily="50" charset="-128"/>
              </a:rPr>
              <a:t>　　　　　　「保健所・市町村が共同体制で、地域保健サービスの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展開には</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リーダーの役割は極めて重要」　</a:t>
            </a:r>
            <a:r>
              <a:rPr lang="ja-JP" altLang="en-US" sz="2400" dirty="0">
                <a:latin typeface="メイリオ" panose="020B0604030504040204" pitchFamily="50" charset="-128"/>
                <a:ea typeface="メイリオ" panose="020B0604030504040204" pitchFamily="50" charset="-128"/>
              </a:rPr>
              <a:t>　　</a:t>
            </a:r>
            <a:endParaRPr kumimoji="1" lang="ja-JP" altLang="en-US" sz="24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4067944" y="6480893"/>
            <a:ext cx="5616624" cy="369332"/>
          </a:xfrm>
          <a:prstGeom prst="rect">
            <a:avLst/>
          </a:prstGeom>
          <a:noFill/>
        </p:spPr>
        <p:txBody>
          <a:bodyPr wrap="square" rtlCol="0">
            <a:spAutoFit/>
          </a:bodyPr>
          <a:lstStyle/>
          <a:p>
            <a:r>
              <a:rPr kumimoji="1" lang="ja-JP" altLang="en-US" dirty="0"/>
              <a:t>　</a:t>
            </a:r>
            <a:r>
              <a:rPr kumimoji="1" lang="ja-JP" altLang="en-US" sz="1600" dirty="0">
                <a:latin typeface="メイリオ" panose="020B0604030504040204" pitchFamily="50" charset="-128"/>
                <a:ea typeface="メイリオ" panose="020B0604030504040204" pitchFamily="50" charset="-128"/>
              </a:rPr>
              <a:t>出典：　全国保健師長会のあゆみ　</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周年記念誌</a:t>
            </a:r>
          </a:p>
        </p:txBody>
      </p:sp>
    </p:spTree>
    <p:extLst>
      <p:ext uri="{BB962C8B-B14F-4D97-AF65-F5344CB8AC3E}">
        <p14:creationId xmlns:p14="http://schemas.microsoft.com/office/powerpoint/2010/main" val="1445993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7664" y="144059"/>
            <a:ext cx="6800850" cy="896816"/>
          </a:xfrm>
        </p:spPr>
        <p:txBody>
          <a:bodyPr/>
          <a:lstStyle/>
          <a:p>
            <a:r>
              <a:rPr lang="ja-JP" altLang="ja-JP" sz="3600" b="1" dirty="0">
                <a:latin typeface="BIZ UDPゴシック" panose="020B0400000000000000" pitchFamily="50" charset="-128"/>
                <a:ea typeface="BIZ UDPゴシック" panose="020B0400000000000000" pitchFamily="50" charset="-128"/>
              </a:rPr>
              <a:t>総括（まとめ）</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29592" y="1040875"/>
            <a:ext cx="9131176" cy="5817125"/>
          </a:xfrm>
        </p:spPr>
        <p:txBody>
          <a:bodyPr>
            <a:noAutofit/>
          </a:bodyPr>
          <a:lstStyle/>
          <a:p>
            <a:pPr marL="0" indent="0">
              <a:spcBef>
                <a:spcPts val="0"/>
              </a:spcBef>
              <a:buNone/>
            </a:pPr>
            <a:r>
              <a:rPr lang="ja-JP" altLang="en-US" sz="1400" b="1" dirty="0">
                <a:latin typeface="BIZ UDPゴシック" panose="020B0400000000000000" pitchFamily="50" charset="-128"/>
                <a:ea typeface="BIZ UDPゴシック" panose="020B0400000000000000" pitchFamily="50" charset="-128"/>
              </a:rPr>
              <a:t>１）保健師がどのような視点や思いをもって活動を推進したのか</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①　住民の命と暮らしを守るという強い使命感と誇り。</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②　これまで培ってきたネットワークを活かした体制づくり。</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③　自治体の中の医療専門職としての役割の自覚。</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④　予防の視点をもった感染症対応。</a:t>
            </a:r>
          </a:p>
          <a:p>
            <a:pPr marL="0" indent="0">
              <a:lnSpc>
                <a:spcPts val="1600"/>
              </a:lnSpc>
              <a:spcBef>
                <a:spcPts val="0"/>
              </a:spcBef>
              <a:buNone/>
            </a:pPr>
            <a:r>
              <a:rPr lang="ja-JP" altLang="en-US" sz="1400" dirty="0">
                <a:latin typeface="BIZ UDPゴシック" panose="020B0400000000000000" pitchFamily="50" charset="-128"/>
                <a:ea typeface="BIZ UDPゴシック" panose="020B0400000000000000" pitchFamily="50" charset="-128"/>
              </a:rPr>
              <a:t>　　⑤　感染症対応から見える母子保健、精神保健、高齢者福祉とのつながりと予防活動。</a:t>
            </a:r>
          </a:p>
          <a:p>
            <a:pPr marL="0" indent="0">
              <a:lnSpc>
                <a:spcPts val="1000"/>
              </a:lnSpc>
              <a:spcBef>
                <a:spcPts val="0"/>
              </a:spcBef>
              <a:buNone/>
            </a:pPr>
            <a:endParaRPr lang="en-US" altLang="ja-JP" sz="1400" b="1" dirty="0">
              <a:latin typeface="BIZ UDPゴシック" panose="020B0400000000000000" pitchFamily="50" charset="-128"/>
              <a:ea typeface="BIZ UDPゴシック" panose="020B0400000000000000" pitchFamily="50" charset="-128"/>
            </a:endParaRPr>
          </a:p>
          <a:p>
            <a:pPr marL="0" indent="0">
              <a:lnSpc>
                <a:spcPts val="1600"/>
              </a:lnSpc>
              <a:spcBef>
                <a:spcPts val="0"/>
              </a:spcBef>
              <a:buNone/>
            </a:pPr>
            <a:r>
              <a:rPr lang="ja-JP" altLang="en-US" sz="1400" b="1" dirty="0">
                <a:latin typeface="BIZ UDPゴシック" panose="020B0400000000000000" pitchFamily="50" charset="-128"/>
                <a:ea typeface="BIZ UDPゴシック" panose="020B0400000000000000" pitchFamily="50" charset="-128"/>
              </a:rPr>
              <a:t>２）今後の公衆衛生看護活動（感染症予防）に向けた視点</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①　生活習慣病や健康づくりといった地域保健活動が健康危機管理においても重要な活動であること。</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②　平時からの地区組織、関係機関等とのネットワークが、緊急時に大きな力になること。</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③　平時から健康危機管理に関する学びと訓練を実施し、緊急時すぐに体制構築が出来る仕組みづくり。</a:t>
            </a:r>
            <a:endParaRPr lang="en-US" altLang="ja-JP" sz="1400" dirty="0">
              <a:latin typeface="BIZ UDPゴシック" panose="020B0400000000000000" pitchFamily="50" charset="-128"/>
              <a:ea typeface="BIZ UDPゴシック" panose="020B0400000000000000" pitchFamily="50" charset="-128"/>
            </a:endParaRPr>
          </a:p>
          <a:p>
            <a:pPr marL="0" indent="0">
              <a:lnSpc>
                <a:spcPts val="1000"/>
              </a:lnSpc>
              <a:spcBef>
                <a:spcPts val="0"/>
              </a:spcBef>
              <a:buNone/>
            </a:pPr>
            <a:endParaRPr lang="en-US" altLang="ja-JP" sz="1400" b="1"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400" b="1" dirty="0">
                <a:latin typeface="BIZ UDPゴシック" panose="020B0400000000000000" pitchFamily="50" charset="-128"/>
                <a:ea typeface="BIZ UDPゴシック" panose="020B0400000000000000" pitchFamily="50" charset="-128"/>
              </a:rPr>
              <a:t>３）次の健康危機に備え、保健師に語り継いでいきたいこと・伝えたいこと</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①　応援・受援の体制整備と、専門職としていつでも応援に入れる知識、スキルを習得しておくこと。</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②　感染症対応は、母子保健、精神保健、高齢者福祉などすべてと関連していることを意識して活動すること。</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③　健康危機管理への対応は災害対応と同じであり、職員のメンタルヘルスケア体制の確保も重要であること。</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④  自分の健康、家庭と仕事の両立がなければ続けていけない。職員の勤務体制整備、なかでも育児介護中の  </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職員への配慮を念頭に置いて考えておくこと。</a:t>
            </a:r>
          </a:p>
          <a:p>
            <a:pPr marL="0" indent="0">
              <a:lnSpc>
                <a:spcPts val="1000"/>
              </a:lnSpc>
              <a:spcBef>
                <a:spcPts val="0"/>
              </a:spcBef>
              <a:buNone/>
            </a:pPr>
            <a:endParaRPr lang="en-US" altLang="ja-JP" sz="1400" b="1"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400" b="1" dirty="0">
                <a:latin typeface="BIZ UDPゴシック" panose="020B0400000000000000" pitchFamily="50" charset="-128"/>
                <a:ea typeface="BIZ UDPゴシック" panose="020B0400000000000000" pitchFamily="50" charset="-128"/>
              </a:rPr>
              <a:t>４）統括保健師の体験として、語り継いでいきたいこと・伝えたいこと</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①　事務所内外の調整、スタッフの公私両面の状況把握と調整等調整能力が必要。俯瞰的に判断し戦略的に交渉</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していく能力が必要。</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②　職場では孤独だったとする統括保健師が多かった。同じ立場の保健師との横のつながりが重要。</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③  コロナ対応の中のあっても、人材育成を意識し取り組んできた。</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④  特定の人に重責が偏らないよう、統括保健師補佐を置く、チームで対応するなどの取組を意識する。</a:t>
            </a:r>
          </a:p>
          <a:p>
            <a:pPr marL="0" indent="0">
              <a:spcBef>
                <a:spcPts val="0"/>
              </a:spcBef>
              <a:buNone/>
            </a:pPr>
            <a:r>
              <a:rPr lang="ja-JP" altLang="en-US" sz="1400" dirty="0">
                <a:latin typeface="BIZ UDPゴシック" panose="020B0400000000000000" pitchFamily="50" charset="-128"/>
                <a:ea typeface="BIZ UDPゴシック" panose="020B0400000000000000" pitchFamily="50" charset="-128"/>
              </a:rPr>
              <a:t>    ⑤  特に初動期間において統括保健師やリーダー保健師は、今後の動向がわからない中、主に一人で対応方法や</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体制整備を考え調整していくこととなる。誰にも相談できないといった状況に陥らないようリーダーの孤立     </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防止対策を考えておくこと。</a:t>
            </a:r>
          </a:p>
          <a:p>
            <a:pPr marL="0" indent="0">
              <a:spcBef>
                <a:spcPts val="0"/>
              </a:spcBef>
              <a:buNone/>
            </a:pPr>
            <a:endParaRPr lang="ja-JP" altLang="en-US" sz="14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6F2A16C2-7D9C-FC76-C1B9-E77A69551D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4059"/>
            <a:ext cx="1464289" cy="955024"/>
          </a:xfrm>
          <a:prstGeom prst="rect">
            <a:avLst/>
          </a:prstGeom>
        </p:spPr>
      </p:pic>
    </p:spTree>
    <p:extLst>
      <p:ext uri="{BB962C8B-B14F-4D97-AF65-F5344CB8AC3E}">
        <p14:creationId xmlns:p14="http://schemas.microsoft.com/office/powerpoint/2010/main" val="2330975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4029" y="1699436"/>
            <a:ext cx="8819093" cy="936104"/>
          </a:xfrm>
        </p:spPr>
        <p:txBody>
          <a:bodyPr>
            <a:normAutofit fontScale="90000"/>
          </a:bodyPr>
          <a:lstStyle/>
          <a:p>
            <a:pPr lvl="0" defTabSz="914400" eaLnBrk="0" fontAlgn="base" hangingPunct="0">
              <a:lnSpc>
                <a:spcPct val="100000"/>
              </a:lnSpc>
              <a:spcAft>
                <a:spcPct val="0"/>
              </a:spcAft>
            </a:pPr>
            <a:r>
              <a:rPr lang="ja-JP" altLang="en-US" sz="2800" b="1" dirty="0">
                <a:solidFill>
                  <a:srgbClr val="0000FF"/>
                </a:solidFill>
                <a:latin typeface="BIZ UDPゴシック" panose="020B0400000000000000" pitchFamily="50" charset="-128"/>
                <a:ea typeface="BIZ UDPゴシック" panose="020B0400000000000000" pitchFamily="50" charset="-128"/>
              </a:rPr>
              <a:t>自治体における新規採用保健師の人材育成にかかる実態</a:t>
            </a:r>
            <a:br>
              <a:rPr lang="en-US" altLang="ja-JP" sz="2800" b="1" dirty="0">
                <a:solidFill>
                  <a:srgbClr val="0000FF"/>
                </a:solidFill>
                <a:latin typeface="BIZ UDPゴシック" panose="020B0400000000000000" pitchFamily="50" charset="-128"/>
                <a:ea typeface="BIZ UDPゴシック" panose="020B0400000000000000" pitchFamily="50" charset="-128"/>
              </a:rPr>
            </a:br>
            <a:r>
              <a:rPr lang="ja-JP" altLang="en-US" sz="2800" b="1" dirty="0">
                <a:solidFill>
                  <a:srgbClr val="0000FF"/>
                </a:solidFill>
                <a:latin typeface="BIZ UDPゴシック" panose="020B0400000000000000" pitchFamily="50" charset="-128"/>
                <a:ea typeface="BIZ UDPゴシック" panose="020B0400000000000000" pitchFamily="50" charset="-128"/>
              </a:rPr>
              <a:t>および体系的な研修体制の構築にかかる調査研究事業</a:t>
            </a:r>
            <a:endParaRPr lang="ja-JP" altLang="en-US" sz="2000" b="1" dirty="0">
              <a:solidFill>
                <a:srgbClr val="0000FF"/>
              </a:solidFill>
              <a:latin typeface="BIZ UDPゴシック" panose="020B0400000000000000" pitchFamily="50" charset="-128"/>
              <a:ea typeface="BIZ UDPゴシック" panose="020B0400000000000000" pitchFamily="50" charset="-128"/>
            </a:endParaRPr>
          </a:p>
        </p:txBody>
      </p:sp>
      <p:sp>
        <p:nvSpPr>
          <p:cNvPr id="10" name="タイトル 1"/>
          <p:cNvSpPr txBox="1">
            <a:spLocks/>
          </p:cNvSpPr>
          <p:nvPr/>
        </p:nvSpPr>
        <p:spPr>
          <a:xfrm>
            <a:off x="1126480" y="404664"/>
            <a:ext cx="7549977" cy="857410"/>
          </a:xfrm>
          <a:prstGeom prst="rect">
            <a:avLst/>
          </a:prstGeom>
        </p:spPr>
        <p:txBody>
          <a:bodyPr vert="horz" lIns="91440" tIns="45720" rIns="91440" bIns="45720" rtlCol="0" anchor="b">
            <a:normAutofit fontScale="90000" lnSpcReduction="200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令和</a:t>
            </a:r>
            <a:r>
              <a:rPr lang="ja-JP" altLang="en-US" sz="3100" b="1" noProof="0" dirty="0">
                <a:solidFill>
                  <a:prstClr val="black"/>
                </a:solidFill>
                <a:latin typeface="BIZ UDPゴシック" panose="020B0400000000000000" pitchFamily="50" charset="-128"/>
                <a:ea typeface="BIZ UDPゴシック" panose="020B0400000000000000" pitchFamily="50" charset="-128"/>
              </a:rPr>
              <a:t>４</a:t>
            </a:r>
            <a:r>
              <a:rPr kumimoji="1" lang="ja-JP" altLang="en-US" sz="3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年度地域保健総合推進事業</a:t>
            </a:r>
            <a:r>
              <a:rPr kumimoji="1" lang="ja-JP" altLang="en-US" sz="3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endParaRPr kumimoji="1" lang="en-US" altLang="ja-JP" sz="3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6" name="コンテンツ プレースホルダー 6">
            <a:extLst>
              <a:ext uri="{FF2B5EF4-FFF2-40B4-BE49-F238E27FC236}">
                <a16:creationId xmlns:a16="http://schemas.microsoft.com/office/drawing/2014/main" id="{0D4306E6-B492-4A1E-BB1A-4661096273E8}"/>
              </a:ext>
            </a:extLst>
          </p:cNvPr>
          <p:cNvSpPr txBox="1">
            <a:spLocks/>
          </p:cNvSpPr>
          <p:nvPr/>
        </p:nvSpPr>
        <p:spPr bwMode="auto">
          <a:xfrm>
            <a:off x="224029" y="2635540"/>
            <a:ext cx="8601630" cy="1924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1" lang="en-US" altLang="ja-JP"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目的</a:t>
            </a:r>
            <a:r>
              <a:rPr kumimoji="1" lang="en-US" altLang="ja-JP"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ja-JP" altLang="en-US" sz="2000" dirty="0">
                <a:latin typeface="BIZ UDPゴシック" panose="020B0400000000000000" pitchFamily="50" charset="-128"/>
                <a:ea typeface="BIZ UDPゴシック" panose="020B0400000000000000" pitchFamily="50" charset="-128"/>
              </a:rPr>
              <a:t>　自治体保健師を取り巻く環境が大きく変化し、多様な背景を持つ新規採用保健師が増えている中、保健師の人材育成には自治体間格差が生じ、特に 小規模自治体の課題が大きい。各自治体が人材育成を体系的に進めるため、その実態を把握し、課題を踏まえた自治体の取組ポイントを整理し、今後の 保健師人材育成に資する。</a:t>
            </a:r>
            <a:endParaRPr kumimoji="1" lang="ja-JP" altLang="en-US" sz="2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7" name="コンテンツ プレースホルダー 6">
            <a:extLst>
              <a:ext uri="{FF2B5EF4-FFF2-40B4-BE49-F238E27FC236}">
                <a16:creationId xmlns:a16="http://schemas.microsoft.com/office/drawing/2014/main" id="{D55A32C2-6EDD-420E-947E-A8269064D866}"/>
              </a:ext>
            </a:extLst>
          </p:cNvPr>
          <p:cNvSpPr txBox="1">
            <a:spLocks/>
          </p:cNvSpPr>
          <p:nvPr/>
        </p:nvSpPr>
        <p:spPr bwMode="auto">
          <a:xfrm>
            <a:off x="216037" y="4725144"/>
            <a:ext cx="8363272"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1" lang="en-US" altLang="ja-JP"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方法</a:t>
            </a:r>
            <a:r>
              <a:rPr kumimoji="1" lang="en-US" altLang="ja-JP"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ja-JP" altLang="en-US" sz="2000" dirty="0">
                <a:latin typeface="BIZ UDPゴシック" panose="020B0400000000000000" pitchFamily="50" charset="-128"/>
                <a:ea typeface="BIZ UDPゴシック" panose="020B0400000000000000" pitchFamily="50" charset="-128"/>
              </a:rPr>
              <a:t>　①実態調査　</a:t>
            </a:r>
            <a:endParaRPr lang="en-US" altLang="ja-JP" sz="2000" dirty="0">
              <a:latin typeface="BIZ UDPゴシック" panose="020B0400000000000000" pitchFamily="50" charset="-128"/>
              <a:ea typeface="BIZ UDPゴシック" panose="020B04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ja-JP" altLang="en-US" sz="2000" dirty="0">
                <a:latin typeface="BIZ UDPゴシック" panose="020B0400000000000000" pitchFamily="50" charset="-128"/>
                <a:ea typeface="BIZ UDPゴシック" panose="020B0400000000000000" pitchFamily="50" charset="-128"/>
              </a:rPr>
              <a:t>　②自治体での人材育成体制の構築に向けた取組ポイントの提示</a:t>
            </a:r>
            <a:endParaRPr kumimoji="1" lang="en-US" altLang="ja-JP" sz="2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1375AF23-8582-B500-DD79-2145E9378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3" y="404664"/>
            <a:ext cx="1464289" cy="955024"/>
          </a:xfrm>
          <a:prstGeom prst="rect">
            <a:avLst/>
          </a:prstGeom>
        </p:spPr>
      </p:pic>
    </p:spTree>
    <p:extLst>
      <p:ext uri="{BB962C8B-B14F-4D97-AF65-F5344CB8AC3E}">
        <p14:creationId xmlns:p14="http://schemas.microsoft.com/office/powerpoint/2010/main" val="1122213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9685CA-6CCC-4403-B6C9-225683EBD8D4}"/>
              </a:ext>
            </a:extLst>
          </p:cNvPr>
          <p:cNvSpPr>
            <a:spLocks noGrp="1"/>
          </p:cNvSpPr>
          <p:nvPr>
            <p:ph type="title"/>
          </p:nvPr>
        </p:nvSpPr>
        <p:spPr>
          <a:xfrm>
            <a:off x="334964" y="116631"/>
            <a:ext cx="8496944" cy="648072"/>
          </a:xfrm>
          <a:solidFill>
            <a:schemeClr val="accent1"/>
          </a:solidFill>
        </p:spPr>
        <p:txBody>
          <a:bodyPr tIns="180000" anchor="ctr">
            <a:noAutofit/>
          </a:bodyP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実態調査</a:t>
            </a:r>
          </a:p>
        </p:txBody>
      </p:sp>
      <p:sp>
        <p:nvSpPr>
          <p:cNvPr id="4" name="コンテンツ プレースホルダー 2">
            <a:extLst>
              <a:ext uri="{FF2B5EF4-FFF2-40B4-BE49-F238E27FC236}">
                <a16:creationId xmlns:a16="http://schemas.microsoft.com/office/drawing/2014/main" id="{17A0B41C-F2DF-421E-920C-5213B1EBDBA9}"/>
              </a:ext>
            </a:extLst>
          </p:cNvPr>
          <p:cNvSpPr txBox="1">
            <a:spLocks/>
          </p:cNvSpPr>
          <p:nvPr/>
        </p:nvSpPr>
        <p:spPr>
          <a:xfrm>
            <a:off x="157145" y="866679"/>
            <a:ext cx="8934304" cy="2778345"/>
          </a:xfrm>
          <a:prstGeom prst="rect">
            <a:avLst/>
          </a:prstGeom>
          <a:ln w="19050">
            <a:noFill/>
            <a:prstDash val="sysDot"/>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buNone/>
            </a:pP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対象者</a:t>
            </a:r>
            <a:r>
              <a:rPr lang="en-US" altLang="ja-JP"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全国の</a:t>
            </a:r>
            <a:r>
              <a:rPr lang="en-US" altLang="ja-JP" sz="1600" dirty="0">
                <a:latin typeface="BIZ UDPゴシック" panose="020B0400000000000000" pitchFamily="50" charset="-128"/>
                <a:ea typeface="BIZ UDPゴシック" panose="020B0400000000000000" pitchFamily="50" charset="-128"/>
              </a:rPr>
              <a:t>1,788</a:t>
            </a:r>
            <a:r>
              <a:rPr lang="ja-JP" altLang="en-US" sz="1600" dirty="0">
                <a:latin typeface="BIZ UDPゴシック" panose="020B0400000000000000" pitchFamily="50" charset="-128"/>
                <a:ea typeface="BIZ UDPゴシック" panose="020B0400000000000000" pitchFamily="50" charset="-128"/>
              </a:rPr>
              <a:t>自治体（都道府県・市区町村）の</a:t>
            </a:r>
            <a:endParaRPr lang="en-US" altLang="ja-JP" sz="1600" dirty="0">
              <a:latin typeface="BIZ UDPゴシック" panose="020B0400000000000000" pitchFamily="50" charset="-128"/>
              <a:ea typeface="BIZ UDPゴシック" panose="020B0400000000000000" pitchFamily="50" charset="-128"/>
            </a:endParaRPr>
          </a:p>
          <a:p>
            <a:pPr marL="0" indent="0">
              <a:lnSpc>
                <a:spcPts val="1500"/>
              </a:lnSpc>
              <a:buNone/>
            </a:pP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① 新規採用保健師（令和元年度～４年度の新規採用者）       </a:t>
            </a:r>
            <a:r>
              <a:rPr lang="ja-JP" altLang="en-US" sz="1600" u="sng" dirty="0">
                <a:latin typeface="BIZ UDPゴシック" panose="020B0400000000000000" pitchFamily="50" charset="-128"/>
                <a:ea typeface="BIZ UDPゴシック" panose="020B0400000000000000" pitchFamily="50" charset="-128"/>
              </a:rPr>
              <a:t>約</a:t>
            </a:r>
            <a:r>
              <a:rPr lang="en-US" altLang="ja-JP" sz="1600" u="sng" dirty="0">
                <a:latin typeface="BIZ UDPゴシック" panose="020B0400000000000000" pitchFamily="50" charset="-128"/>
                <a:ea typeface="BIZ UDPゴシック" panose="020B0400000000000000" pitchFamily="50" charset="-128"/>
              </a:rPr>
              <a:t>8,000</a:t>
            </a:r>
            <a:r>
              <a:rPr lang="ja-JP" altLang="en-US" sz="1600" u="sng" dirty="0">
                <a:latin typeface="BIZ UDPゴシック" panose="020B0400000000000000" pitchFamily="50" charset="-128"/>
                <a:ea typeface="BIZ UDPゴシック" panose="020B0400000000000000" pitchFamily="50" charset="-128"/>
              </a:rPr>
              <a:t>人</a:t>
            </a:r>
            <a:endParaRPr lang="en-US" altLang="ja-JP" sz="1600" dirty="0">
              <a:latin typeface="BIZ UDPゴシック" panose="020B0400000000000000" pitchFamily="50" charset="-128"/>
              <a:ea typeface="BIZ UDPゴシック" panose="020B0400000000000000" pitchFamily="50" charset="-128"/>
            </a:endParaRPr>
          </a:p>
          <a:p>
            <a:pPr marL="0" indent="0">
              <a:lnSpc>
                <a:spcPts val="1500"/>
              </a:lnSpc>
              <a:buNone/>
            </a:pPr>
            <a:r>
              <a:rPr lang="ja-JP" altLang="en-US" sz="1600" dirty="0">
                <a:latin typeface="BIZ UDPゴシック" panose="020B0400000000000000" pitchFamily="50" charset="-128"/>
                <a:ea typeface="BIZ UDPゴシック" panose="020B0400000000000000" pitchFamily="50" charset="-128"/>
              </a:rPr>
              <a:t>    ② 統括保健師（不在の場合は統括的役割を担う保健師等）    　</a:t>
            </a:r>
            <a:r>
              <a:rPr lang="en-US" altLang="ja-JP" sz="1600" u="sng" dirty="0">
                <a:latin typeface="BIZ UDPゴシック" panose="020B0400000000000000" pitchFamily="50" charset="-128"/>
                <a:ea typeface="BIZ UDPゴシック" panose="020B0400000000000000" pitchFamily="50" charset="-128"/>
              </a:rPr>
              <a:t>1,788</a:t>
            </a:r>
            <a:r>
              <a:rPr lang="ja-JP" altLang="en-US" sz="1600" u="sng" dirty="0">
                <a:latin typeface="BIZ UDPゴシック" panose="020B0400000000000000" pitchFamily="50" charset="-128"/>
                <a:ea typeface="BIZ UDPゴシック" panose="020B0400000000000000" pitchFamily="50" charset="-128"/>
              </a:rPr>
              <a:t>人</a:t>
            </a:r>
            <a:endParaRPr lang="en-US" altLang="ja-JP" sz="1600" dirty="0">
              <a:latin typeface="BIZ UDPゴシック" panose="020B0400000000000000" pitchFamily="50" charset="-128"/>
              <a:ea typeface="BIZ UDPゴシック" panose="020B0400000000000000" pitchFamily="50" charset="-128"/>
            </a:endParaRPr>
          </a:p>
          <a:p>
            <a:pPr marL="0" indent="0">
              <a:lnSpc>
                <a:spcPts val="1500"/>
              </a:lnSpc>
              <a:buNone/>
            </a:pPr>
            <a:r>
              <a:rPr lang="ja-JP" altLang="en-US" sz="1600" dirty="0">
                <a:latin typeface="BIZ UDPゴシック" panose="020B0400000000000000" pitchFamily="50" charset="-128"/>
                <a:ea typeface="BIZ UDPゴシック" panose="020B0400000000000000" pitchFamily="50" charset="-128"/>
              </a:rPr>
              <a:t>　 ③ 人事部門担当者    </a:t>
            </a:r>
            <a:r>
              <a:rPr lang="ja-JP" altLang="en-US" sz="1600" dirty="0">
                <a:solidFill>
                  <a:srgbClr val="FF0000"/>
                </a:solidFill>
                <a:latin typeface="BIZ UDPゴシック" panose="020B0400000000000000" pitchFamily="50" charset="-128"/>
                <a:ea typeface="BIZ UDPゴシック" panose="020B0400000000000000" pitchFamily="50" charset="-128"/>
              </a:rPr>
              <a:t>                           　　　           　      </a:t>
            </a:r>
            <a:r>
              <a:rPr lang="en-US" altLang="ja-JP" sz="1600" u="sng" dirty="0">
                <a:latin typeface="BIZ UDPゴシック" panose="020B0400000000000000" pitchFamily="50" charset="-128"/>
                <a:ea typeface="BIZ UDPゴシック" panose="020B0400000000000000" pitchFamily="50" charset="-128"/>
              </a:rPr>
              <a:t>1,788</a:t>
            </a:r>
            <a:r>
              <a:rPr lang="ja-JP" altLang="en-US" sz="1600" u="sng" dirty="0">
                <a:latin typeface="BIZ UDPゴシック" panose="020B0400000000000000" pitchFamily="50" charset="-128"/>
                <a:ea typeface="BIZ UDPゴシック" panose="020B0400000000000000" pitchFamily="50" charset="-128"/>
              </a:rPr>
              <a:t>人</a:t>
            </a:r>
            <a:endParaRPr lang="en-US" altLang="ja-JP" sz="1600" u="sng" dirty="0">
              <a:latin typeface="BIZ UDPゴシック" panose="020B0400000000000000" pitchFamily="50" charset="-128"/>
              <a:ea typeface="BIZ UDPゴシック" panose="020B0400000000000000" pitchFamily="50" charset="-128"/>
            </a:endParaRPr>
          </a:p>
          <a:p>
            <a:pPr marL="0" indent="0">
              <a:lnSpc>
                <a:spcPts val="1700"/>
              </a:lnSpc>
              <a:spcBef>
                <a:spcPts val="600"/>
              </a:spcBef>
              <a:buNone/>
            </a:pP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調査期間</a:t>
            </a:r>
            <a:r>
              <a:rPr lang="en-US" altLang="ja-JP" sz="1600" b="1"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令和４年９月</a:t>
            </a:r>
            <a:r>
              <a:rPr lang="en-US" altLang="ja-JP" sz="1600" dirty="0">
                <a:latin typeface="BIZ UDPゴシック" panose="020B0400000000000000" pitchFamily="50" charset="-128"/>
                <a:ea typeface="BIZ UDPゴシック" panose="020B0400000000000000" pitchFamily="50" charset="-128"/>
              </a:rPr>
              <a:t>12</a:t>
            </a:r>
            <a:r>
              <a:rPr lang="ja-JP" altLang="en-US" sz="1600" dirty="0">
                <a:latin typeface="BIZ UDPゴシック" panose="020B0400000000000000" pitchFamily="50" charset="-128"/>
                <a:ea typeface="BIZ UDPゴシック" panose="020B0400000000000000" pitchFamily="50" charset="-128"/>
              </a:rPr>
              <a:t>日から</a:t>
            </a:r>
            <a:r>
              <a:rPr lang="en-US" altLang="ja-JP" sz="1600" dirty="0">
                <a:latin typeface="BIZ UDPゴシック" panose="020B0400000000000000" pitchFamily="50" charset="-128"/>
                <a:ea typeface="BIZ UDPゴシック" panose="020B0400000000000000" pitchFamily="50" charset="-128"/>
              </a:rPr>
              <a:t>10</a:t>
            </a:r>
            <a:r>
              <a:rPr lang="ja-JP" altLang="en-US" sz="1600" dirty="0">
                <a:latin typeface="BIZ UDPゴシック" panose="020B0400000000000000" pitchFamily="50" charset="-128"/>
                <a:ea typeface="BIZ UDPゴシック" panose="020B0400000000000000" pitchFamily="50" charset="-128"/>
              </a:rPr>
              <a:t>月</a:t>
            </a:r>
            <a:r>
              <a:rPr lang="en-US" altLang="ja-JP" sz="1600" dirty="0">
                <a:latin typeface="BIZ UDPゴシック" panose="020B0400000000000000" pitchFamily="50" charset="-128"/>
                <a:ea typeface="BIZ UDPゴシック" panose="020B0400000000000000" pitchFamily="50" charset="-128"/>
              </a:rPr>
              <a:t>31</a:t>
            </a:r>
            <a:r>
              <a:rPr lang="ja-JP" altLang="en-US" sz="1600" dirty="0">
                <a:latin typeface="BIZ UDPゴシック" panose="020B0400000000000000" pitchFamily="50" charset="-128"/>
                <a:ea typeface="BIZ UDPゴシック" panose="020B0400000000000000" pitchFamily="50" charset="-128"/>
              </a:rPr>
              <a:t>日まで</a:t>
            </a:r>
            <a:endParaRPr lang="en-US" altLang="ja-JP" sz="1600" dirty="0">
              <a:latin typeface="BIZ UDPゴシック" panose="020B0400000000000000" pitchFamily="50" charset="-128"/>
              <a:ea typeface="BIZ UDPゴシック" panose="020B0400000000000000" pitchFamily="50" charset="-128"/>
            </a:endParaRPr>
          </a:p>
          <a:p>
            <a:pPr marL="0" indent="0">
              <a:lnSpc>
                <a:spcPts val="1700"/>
              </a:lnSpc>
              <a:spcBef>
                <a:spcPts val="600"/>
              </a:spcBef>
              <a:buNone/>
            </a:pP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調査方法</a:t>
            </a:r>
            <a:r>
              <a:rPr lang="en-US" altLang="ja-JP" sz="1600" b="1"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無記名郵送法による自記式調査</a:t>
            </a:r>
            <a:endParaRPr lang="en-US" altLang="ja-JP" sz="1600" dirty="0">
              <a:latin typeface="BIZ UDPゴシック" panose="020B0400000000000000" pitchFamily="50" charset="-128"/>
              <a:ea typeface="BIZ UDPゴシック" panose="020B0400000000000000" pitchFamily="50" charset="-128"/>
            </a:endParaRPr>
          </a:p>
          <a:p>
            <a:pPr marL="0" indent="0">
              <a:lnSpc>
                <a:spcPts val="1700"/>
              </a:lnSpc>
              <a:spcBef>
                <a:spcPts val="600"/>
              </a:spcBef>
              <a:buNone/>
            </a:pP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調査項目</a:t>
            </a:r>
            <a:r>
              <a:rPr lang="en-US" altLang="ja-JP" sz="1600" b="1"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新規採用保健師の人材育成体制、職場環境や職場風土、統括保健師と人事部門担当者　</a:t>
            </a:r>
            <a:endParaRPr lang="en-US" altLang="ja-JP" sz="1600" dirty="0">
              <a:latin typeface="BIZ UDPゴシック" panose="020B0400000000000000" pitchFamily="50" charset="-128"/>
              <a:ea typeface="BIZ UDPゴシック" panose="020B0400000000000000" pitchFamily="50" charset="-128"/>
            </a:endParaRPr>
          </a:p>
          <a:p>
            <a:pPr marL="0" indent="0">
              <a:lnSpc>
                <a:spcPts val="1700"/>
              </a:lnSpc>
              <a:spcBef>
                <a:spcPts val="600"/>
              </a:spcBef>
              <a:buNone/>
            </a:pPr>
            <a:r>
              <a:rPr lang="ja-JP" altLang="en-US" sz="1600" dirty="0">
                <a:latin typeface="BIZ UDPゴシック" panose="020B0400000000000000" pitchFamily="50" charset="-128"/>
                <a:ea typeface="BIZ UDPゴシック" panose="020B0400000000000000" pitchFamily="50" charset="-128"/>
              </a:rPr>
              <a:t>　　　　　　との連携等について</a:t>
            </a:r>
            <a:endParaRPr lang="en-US" altLang="ja-JP" sz="1600" dirty="0">
              <a:latin typeface="BIZ UDPゴシック" panose="020B0400000000000000" pitchFamily="50" charset="-128"/>
              <a:ea typeface="BIZ UDPゴシック" panose="020B0400000000000000" pitchFamily="50" charset="-128"/>
            </a:endParaRPr>
          </a:p>
          <a:p>
            <a:pPr marL="0" indent="0">
              <a:lnSpc>
                <a:spcPts val="1700"/>
              </a:lnSpc>
              <a:spcBef>
                <a:spcPts val="600"/>
              </a:spcBef>
              <a:buNone/>
            </a:pP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倫理審査</a:t>
            </a:r>
            <a:r>
              <a:rPr lang="en-US" altLang="ja-JP" sz="1600" b="1"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武蔵野大学看護学部研究倫理審査委員会（承認番号</a:t>
            </a:r>
            <a:r>
              <a:rPr lang="en-US" altLang="ja-JP" sz="1600" dirty="0">
                <a:latin typeface="BIZ UDPゴシック" panose="020B0400000000000000" pitchFamily="50" charset="-128"/>
                <a:ea typeface="BIZ UDPゴシック" panose="020B0400000000000000" pitchFamily="50" charset="-128"/>
              </a:rPr>
              <a:t>2201-1</a:t>
            </a:r>
            <a:r>
              <a:rPr lang="ja-JP" altLang="en-US" sz="1600" dirty="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a:p>
            <a:pPr marL="0" indent="0">
              <a:lnSpc>
                <a:spcPts val="1700"/>
              </a:lnSpc>
              <a:buNone/>
            </a:pP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結果分析</a:t>
            </a:r>
            <a:r>
              <a:rPr lang="en-US" altLang="ja-JP" sz="1600" b="1"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自治体ベース、新規採用保健師ベースで２値に分類し集計・解析した。</a:t>
            </a:r>
            <a:endParaRPr lang="en-US" altLang="ja-JP" sz="1600" dirty="0">
              <a:latin typeface="BIZ UDPゴシック" panose="020B0400000000000000" pitchFamily="50" charset="-128"/>
              <a:ea typeface="BIZ UDPゴシック" panose="020B0400000000000000" pitchFamily="50" charset="-128"/>
            </a:endParaRPr>
          </a:p>
        </p:txBody>
      </p:sp>
      <p:graphicFrame>
        <p:nvGraphicFramePr>
          <p:cNvPr id="6" name="表 5">
            <a:extLst>
              <a:ext uri="{FF2B5EF4-FFF2-40B4-BE49-F238E27FC236}">
                <a16:creationId xmlns:a16="http://schemas.microsoft.com/office/drawing/2014/main" id="{4C1B26EC-9B2E-400E-B23D-75B518850D1F}"/>
              </a:ext>
            </a:extLst>
          </p:cNvPr>
          <p:cNvGraphicFramePr>
            <a:graphicFrameLocks/>
          </p:cNvGraphicFramePr>
          <p:nvPr/>
        </p:nvGraphicFramePr>
        <p:xfrm>
          <a:off x="228256" y="4005064"/>
          <a:ext cx="8776447" cy="2042160"/>
        </p:xfrm>
        <a:graphic>
          <a:graphicData uri="http://schemas.openxmlformats.org/drawingml/2006/table">
            <a:tbl>
              <a:tblPr firstRow="1" bandRow="1">
                <a:tableStyleId>{5940675A-B579-460E-94D1-54222C63F5DA}</a:tableStyleId>
              </a:tblPr>
              <a:tblGrid>
                <a:gridCol w="1867944">
                  <a:extLst>
                    <a:ext uri="{9D8B030D-6E8A-4147-A177-3AD203B41FA5}">
                      <a16:colId xmlns:a16="http://schemas.microsoft.com/office/drawing/2014/main" val="1198215546"/>
                    </a:ext>
                  </a:extLst>
                </a:gridCol>
                <a:gridCol w="3384376">
                  <a:extLst>
                    <a:ext uri="{9D8B030D-6E8A-4147-A177-3AD203B41FA5}">
                      <a16:colId xmlns:a16="http://schemas.microsoft.com/office/drawing/2014/main" val="316141719"/>
                    </a:ext>
                  </a:extLst>
                </a:gridCol>
                <a:gridCol w="3524127">
                  <a:extLst>
                    <a:ext uri="{9D8B030D-6E8A-4147-A177-3AD203B41FA5}">
                      <a16:colId xmlns:a16="http://schemas.microsoft.com/office/drawing/2014/main" val="1074043719"/>
                    </a:ext>
                  </a:extLst>
                </a:gridCol>
              </a:tblGrid>
              <a:tr h="0">
                <a:tc>
                  <a:txBody>
                    <a:bodyPr/>
                    <a:lstStyle/>
                    <a:p>
                      <a:pPr algn="l"/>
                      <a:endParaRPr kumimoji="1" lang="ja-JP" altLang="en-US" sz="1400" b="0" dirty="0">
                        <a:latin typeface="メイリオ" panose="020B0604030504040204" pitchFamily="50" charset="-128"/>
                        <a:ea typeface="メイリオ" panose="020B0604030504040204" pitchFamily="50" charset="-128"/>
                      </a:endParaRPr>
                    </a:p>
                  </a:txBody>
                  <a:tcPr anchor="ctr">
                    <a:solidFill>
                      <a:schemeClr val="accent6">
                        <a:lumMod val="20000"/>
                        <a:lumOff val="80000"/>
                      </a:schemeClr>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rPr>
                        <a:t>分類１</a:t>
                      </a:r>
                    </a:p>
                  </a:txBody>
                  <a:tcPr anchor="ctr">
                    <a:solidFill>
                      <a:schemeClr val="accent6">
                        <a:lumMod val="20000"/>
                        <a:lumOff val="80000"/>
                      </a:schemeClr>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rPr>
                        <a:t>分類２</a:t>
                      </a:r>
                    </a:p>
                  </a:txBody>
                  <a:tcPr anchor="ctr">
                    <a:solidFill>
                      <a:schemeClr val="accent6">
                        <a:lumMod val="20000"/>
                        <a:lumOff val="80000"/>
                      </a:schemeClr>
                    </a:solidFill>
                  </a:tcPr>
                </a:tc>
                <a:extLst>
                  <a:ext uri="{0D108BD9-81ED-4DB2-BD59-A6C34878D82A}">
                    <a16:rowId xmlns:a16="http://schemas.microsoft.com/office/drawing/2014/main" val="4141917727"/>
                  </a:ext>
                </a:extLst>
              </a:tr>
              <a:tr h="0">
                <a:tc>
                  <a:txBody>
                    <a:bodyPr/>
                    <a:lstStyle/>
                    <a:p>
                      <a:pPr algn="l"/>
                      <a:r>
                        <a:rPr kumimoji="1" lang="ja-JP" altLang="en-US" sz="1400" b="0" dirty="0">
                          <a:latin typeface="メイリオ" panose="020B0604030504040204" pitchFamily="50" charset="-128"/>
                          <a:ea typeface="メイリオ" panose="020B0604030504040204" pitchFamily="50" charset="-128"/>
                        </a:rPr>
                        <a:t>自治体規模</a:t>
                      </a:r>
                    </a:p>
                  </a:txBody>
                  <a:tcPr anchor="ctr">
                    <a:solidFill>
                      <a:schemeClr val="accent6">
                        <a:lumMod val="20000"/>
                        <a:lumOff val="80000"/>
                      </a:schemeClr>
                    </a:solid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大規模</a:t>
                      </a:r>
                      <a:r>
                        <a:rPr kumimoji="1" lang="ja-JP" altLang="en-US" sz="1400" b="0" dirty="0">
                          <a:latin typeface="メイリオ" panose="020B0604030504040204" pitchFamily="50" charset="-128"/>
                          <a:ea typeface="メイリオ" panose="020B0604030504040204" pitchFamily="50" charset="-128"/>
                        </a:rPr>
                        <a:t>（政令指定都市・中核市）</a:t>
                      </a:r>
                    </a:p>
                  </a:txBody>
                  <a:tcPr anchor="ct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1400" b="1" dirty="0">
                          <a:latin typeface="メイリオ" panose="020B0604030504040204" pitchFamily="50" charset="-128"/>
                          <a:ea typeface="メイリオ" panose="020B0604030504040204" pitchFamily="50" charset="-128"/>
                        </a:rPr>
                        <a:t>小規模</a:t>
                      </a:r>
                      <a:r>
                        <a:rPr lang="ja-JP" altLang="en-US" sz="1400" b="0" dirty="0">
                          <a:latin typeface="メイリオ" panose="020B0604030504040204" pitchFamily="50" charset="-128"/>
                          <a:ea typeface="メイリオ" panose="020B0604030504040204" pitchFamily="50" charset="-128"/>
                        </a:rPr>
                        <a:t>（その他一般市・町）</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00470928"/>
                  </a:ext>
                </a:extLst>
              </a:tr>
              <a:tr h="0">
                <a:tc>
                  <a:txBody>
                    <a:bodyPr/>
                    <a:lstStyle/>
                    <a:p>
                      <a:pPr algn="l"/>
                      <a:r>
                        <a:rPr kumimoji="1" lang="ja-JP" altLang="en-US" sz="1400" b="0" dirty="0">
                          <a:latin typeface="メイリオ" panose="020B0604030504040204" pitchFamily="50" charset="-128"/>
                          <a:ea typeface="メイリオ" panose="020B0604030504040204" pitchFamily="50" charset="-128"/>
                        </a:rPr>
                        <a:t>年齢</a:t>
                      </a:r>
                    </a:p>
                  </a:txBody>
                  <a:tcPr anchor="ctr">
                    <a:solidFill>
                      <a:schemeClr val="accent6">
                        <a:lumMod val="20000"/>
                        <a:lumOff val="80000"/>
                      </a:schemeClr>
                    </a:solid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該当</a:t>
                      </a:r>
                      <a:r>
                        <a:rPr kumimoji="1" lang="ja-JP" altLang="en-US" sz="1400" b="0" dirty="0">
                          <a:latin typeface="メイリオ" panose="020B0604030504040204" pitchFamily="50" charset="-128"/>
                          <a:ea typeface="メイリオ" panose="020B0604030504040204" pitchFamily="50" charset="-128"/>
                        </a:rPr>
                        <a:t>（</a:t>
                      </a:r>
                      <a:r>
                        <a:rPr kumimoji="1" lang="en-US" altLang="ja-JP" sz="1400" b="0" dirty="0">
                          <a:latin typeface="メイリオ" panose="020B0604030504040204" pitchFamily="50" charset="-128"/>
                          <a:ea typeface="メイリオ" panose="020B0604030504040204" pitchFamily="50" charset="-128"/>
                        </a:rPr>
                        <a:t>20</a:t>
                      </a:r>
                      <a:r>
                        <a:rPr kumimoji="1" lang="ja-JP" altLang="en-US" sz="1400" b="0" dirty="0">
                          <a:latin typeface="メイリオ" panose="020B0604030504040204" pitchFamily="50" charset="-128"/>
                          <a:ea typeface="メイリオ" panose="020B0604030504040204" pitchFamily="50" charset="-128"/>
                        </a:rPr>
                        <a:t>歳代）</a:t>
                      </a:r>
                    </a:p>
                  </a:txBody>
                  <a:tcPr anchor="ct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1400" b="1" dirty="0">
                          <a:latin typeface="メイリオ" panose="020B0604030504040204" pitchFamily="50" charset="-128"/>
                          <a:ea typeface="メイリオ" panose="020B0604030504040204" pitchFamily="50" charset="-128"/>
                        </a:rPr>
                        <a:t>非該当</a:t>
                      </a:r>
                      <a:r>
                        <a:rPr lang="ja-JP" altLang="en-US" sz="1400" b="0" dirty="0">
                          <a:latin typeface="メイリオ" panose="020B0604030504040204" pitchFamily="50" charset="-128"/>
                          <a:ea typeface="メイリオ" panose="020B0604030504040204" pitchFamily="50" charset="-128"/>
                        </a:rPr>
                        <a:t>（</a:t>
                      </a:r>
                      <a:r>
                        <a:rPr lang="en-US" altLang="ja-JP" sz="1400" b="0" dirty="0">
                          <a:latin typeface="メイリオ" panose="020B0604030504040204" pitchFamily="50" charset="-128"/>
                          <a:ea typeface="メイリオ" panose="020B0604030504040204" pitchFamily="50" charset="-128"/>
                        </a:rPr>
                        <a:t>30</a:t>
                      </a:r>
                      <a:r>
                        <a:rPr lang="ja-JP" altLang="en-US" sz="1400" b="0" dirty="0">
                          <a:latin typeface="メイリオ" panose="020B0604030504040204" pitchFamily="50" charset="-128"/>
                          <a:ea typeface="メイリオ" panose="020B0604030504040204" pitchFamily="50" charset="-128"/>
                        </a:rPr>
                        <a:t>歳代・</a:t>
                      </a:r>
                      <a:r>
                        <a:rPr lang="en-US" altLang="ja-JP" sz="1400" b="0" dirty="0">
                          <a:latin typeface="メイリオ" panose="020B0604030504040204" pitchFamily="50" charset="-128"/>
                          <a:ea typeface="メイリオ" panose="020B0604030504040204" pitchFamily="50" charset="-128"/>
                        </a:rPr>
                        <a:t>40</a:t>
                      </a:r>
                      <a:r>
                        <a:rPr lang="ja-JP" altLang="en-US" sz="1400" b="0" dirty="0">
                          <a:latin typeface="メイリオ" panose="020B0604030504040204" pitchFamily="50" charset="-128"/>
                          <a:ea typeface="メイリオ" panose="020B0604030504040204" pitchFamily="50" charset="-128"/>
                        </a:rPr>
                        <a:t>歳代・</a:t>
                      </a:r>
                      <a:r>
                        <a:rPr lang="en-US" altLang="ja-JP" sz="1400" b="0" dirty="0">
                          <a:latin typeface="メイリオ" panose="020B0604030504040204" pitchFamily="50" charset="-128"/>
                          <a:ea typeface="メイリオ" panose="020B0604030504040204" pitchFamily="50" charset="-128"/>
                        </a:rPr>
                        <a:t>50</a:t>
                      </a:r>
                      <a:r>
                        <a:rPr lang="ja-JP" altLang="en-US" sz="1400" b="0" dirty="0">
                          <a:latin typeface="メイリオ" panose="020B0604030504040204" pitchFamily="50" charset="-128"/>
                          <a:ea typeface="メイリオ" panose="020B0604030504040204" pitchFamily="50" charset="-128"/>
                        </a:rPr>
                        <a:t>歳代）</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546017691"/>
                  </a:ext>
                </a:extLst>
              </a:tr>
              <a:tr h="0">
                <a:tc>
                  <a:txBody>
                    <a:bodyPr/>
                    <a:lstStyle/>
                    <a:p>
                      <a:pPr algn="l"/>
                      <a:r>
                        <a:rPr kumimoji="1" lang="ja-JP" altLang="en-US" sz="1400" b="0" dirty="0">
                          <a:latin typeface="メイリオ" panose="020B0604030504040204" pitchFamily="50" charset="-128"/>
                          <a:ea typeface="メイリオ" panose="020B0604030504040204" pitchFamily="50" charset="-128"/>
                        </a:rPr>
                        <a:t>多様な背景</a:t>
                      </a:r>
                    </a:p>
                  </a:txBody>
                  <a:tcPr anchor="ctr">
                    <a:solidFill>
                      <a:schemeClr val="accent6">
                        <a:lumMod val="20000"/>
                        <a:lumOff val="80000"/>
                      </a:schemeClr>
                    </a:solid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該当</a:t>
                      </a:r>
                      <a:r>
                        <a:rPr kumimoji="1" lang="ja-JP" altLang="en-US" sz="1400" b="0" dirty="0">
                          <a:latin typeface="メイリオ" panose="020B0604030504040204" pitchFamily="50" charset="-128"/>
                          <a:ea typeface="メイリオ" panose="020B0604030504040204" pitchFamily="50" charset="-128"/>
                        </a:rPr>
                        <a:t>（保健師採用以前に職歴あり）</a:t>
                      </a:r>
                    </a:p>
                  </a:txBody>
                  <a:tcPr anchor="ct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1400" b="1" dirty="0">
                          <a:latin typeface="メイリオ" panose="020B0604030504040204" pitchFamily="50" charset="-128"/>
                          <a:ea typeface="メイリオ" panose="020B0604030504040204" pitchFamily="50" charset="-128"/>
                        </a:rPr>
                        <a:t>非該当</a:t>
                      </a:r>
                      <a:r>
                        <a:rPr lang="ja-JP" altLang="en-US" sz="1400" b="0" dirty="0">
                          <a:latin typeface="メイリオ" panose="020B0604030504040204" pitchFamily="50" charset="-128"/>
                          <a:ea typeface="メイリオ" panose="020B0604030504040204" pitchFamily="50" charset="-128"/>
                        </a:rPr>
                        <a:t>（保健師採用以前に職歴なし）</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13727152"/>
                  </a:ext>
                </a:extLst>
              </a:tr>
              <a:tr h="0">
                <a:tc>
                  <a:txBody>
                    <a:bodyPr/>
                    <a:lstStyle/>
                    <a:p>
                      <a:pPr algn="l"/>
                      <a:r>
                        <a:rPr kumimoji="1" lang="ja-JP" altLang="en-US" sz="1400" b="0" dirty="0">
                          <a:latin typeface="メイリオ" panose="020B0604030504040204" pitchFamily="50" charset="-128"/>
                          <a:ea typeface="メイリオ" panose="020B0604030504040204" pitchFamily="50" charset="-128"/>
                        </a:rPr>
                        <a:t>満足度</a:t>
                      </a:r>
                    </a:p>
                  </a:txBody>
                  <a:tcPr anchor="ctr">
                    <a:solidFill>
                      <a:schemeClr val="accent6">
                        <a:lumMod val="20000"/>
                        <a:lumOff val="80000"/>
                      </a:schemeClr>
                    </a:solid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該当</a:t>
                      </a:r>
                      <a:r>
                        <a:rPr kumimoji="1" lang="ja-JP" altLang="en-US" sz="1400" b="0" dirty="0">
                          <a:latin typeface="メイリオ" panose="020B0604030504040204" pitchFamily="50" charset="-128"/>
                          <a:ea typeface="メイリオ" panose="020B0604030504040204" pitchFamily="50" charset="-128"/>
                        </a:rPr>
                        <a:t>（満足している・まあ満足してる）</a:t>
                      </a:r>
                    </a:p>
                  </a:txBody>
                  <a:tcPr anchor="ct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1400" b="1" dirty="0">
                          <a:latin typeface="メイリオ" panose="020B0604030504040204" pitchFamily="50" charset="-128"/>
                          <a:ea typeface="メイリオ" panose="020B0604030504040204" pitchFamily="50" charset="-128"/>
                        </a:rPr>
                        <a:t>非該当</a:t>
                      </a:r>
                      <a:r>
                        <a:rPr lang="ja-JP" altLang="en-US" sz="1400" b="0" dirty="0">
                          <a:latin typeface="メイリオ" panose="020B0604030504040204" pitchFamily="50" charset="-128"/>
                          <a:ea typeface="メイリオ" panose="020B0604030504040204" pitchFamily="50" charset="-128"/>
                        </a:rPr>
                        <a:t>（やや不満である・不満である）</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084862287"/>
                  </a:ext>
                </a:extLst>
              </a:tr>
              <a:tr h="0">
                <a:tc>
                  <a:txBody>
                    <a:bodyPr/>
                    <a:lstStyle/>
                    <a:p>
                      <a:pPr algn="l"/>
                      <a:r>
                        <a:rPr kumimoji="1" lang="ja-JP" altLang="en-US" sz="1400" b="0" dirty="0">
                          <a:latin typeface="メイリオ" panose="020B0604030504040204" pitchFamily="50" charset="-128"/>
                          <a:ea typeface="メイリオ" panose="020B0604030504040204" pitchFamily="50" charset="-128"/>
                        </a:rPr>
                        <a:t>人材育成体制の構築状況と職場風土</a:t>
                      </a:r>
                    </a:p>
                  </a:txBody>
                  <a:tcPr anchor="ctr">
                    <a:solidFill>
                      <a:schemeClr val="accent6">
                        <a:lumMod val="20000"/>
                        <a:lumOff val="80000"/>
                      </a:schemeClr>
                    </a:solid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該当</a:t>
                      </a:r>
                      <a:endParaRPr kumimoji="1" lang="en-US" altLang="ja-JP" sz="1400" b="1" dirty="0">
                        <a:latin typeface="メイリオ" panose="020B0604030504040204" pitchFamily="50" charset="-128"/>
                        <a:ea typeface="メイリオ" panose="020B0604030504040204" pitchFamily="50" charset="-128"/>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rPr>
                        <a:t>（とてもそう思う・まあそう思う）</a:t>
                      </a:r>
                    </a:p>
                  </a:txBody>
                  <a:tcPr anchor="ctr"/>
                </a:tc>
                <a:tc>
                  <a:txBody>
                    <a:bodyPr/>
                    <a:lstStyle/>
                    <a:p>
                      <a:pPr algn="l"/>
                      <a:r>
                        <a:rPr lang="ja-JP" altLang="en-US" sz="1400" b="1" dirty="0">
                          <a:latin typeface="メイリオ" panose="020B0604030504040204" pitchFamily="50" charset="-128"/>
                          <a:ea typeface="メイリオ" panose="020B0604030504040204" pitchFamily="50" charset="-128"/>
                        </a:rPr>
                        <a:t>非該当</a:t>
                      </a:r>
                      <a:endParaRPr lang="en-US" altLang="ja-JP" sz="1400" b="1" dirty="0">
                        <a:latin typeface="メイリオ" panose="020B0604030504040204" pitchFamily="50" charset="-128"/>
                        <a:ea typeface="メイリオ" panose="020B0604030504040204" pitchFamily="50" charset="-128"/>
                      </a:endParaRPr>
                    </a:p>
                    <a:p>
                      <a:pPr algn="l"/>
                      <a:r>
                        <a:rPr lang="ja-JP" altLang="en-US" sz="1400" b="0" dirty="0">
                          <a:latin typeface="メイリオ" panose="020B0604030504040204" pitchFamily="50" charset="-128"/>
                          <a:ea typeface="メイリオ" panose="020B0604030504040204" pitchFamily="50" charset="-128"/>
                        </a:rPr>
                        <a:t>（あまりそう思わない・そう思わない）</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43564822"/>
                  </a:ext>
                </a:extLst>
              </a:tr>
            </a:tbl>
          </a:graphicData>
        </a:graphic>
      </p:graphicFrame>
      <p:sp>
        <p:nvSpPr>
          <p:cNvPr id="7" name="テキスト ボックス 6">
            <a:extLst>
              <a:ext uri="{FF2B5EF4-FFF2-40B4-BE49-F238E27FC236}">
                <a16:creationId xmlns:a16="http://schemas.microsoft.com/office/drawing/2014/main" id="{16D5B8DD-D7B9-4E76-BFF1-9A4A4B66EF0C}"/>
              </a:ext>
            </a:extLst>
          </p:cNvPr>
          <p:cNvSpPr txBox="1"/>
          <p:nvPr/>
        </p:nvSpPr>
        <p:spPr>
          <a:xfrm>
            <a:off x="228257" y="6149890"/>
            <a:ext cx="8776446" cy="584775"/>
          </a:xfrm>
          <a:prstGeom prst="rect">
            <a:avLst/>
          </a:prstGeom>
          <a:noFill/>
          <a:ln>
            <a:solidFill>
              <a:schemeClr val="accent1"/>
            </a:solidFill>
          </a:ln>
        </p:spPr>
        <p:txBody>
          <a:bodyPr wrap="square">
            <a:spAutoFit/>
          </a:bodyPr>
          <a:lstStyle/>
          <a:p>
            <a:pPr indent="69850"/>
            <a:r>
              <a:rPr lang="ja-JP" altLang="en-US" sz="1600"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「人材育成が進んでいるか」の一つの指標として、「満足度」に着目し、「所属自治体に勤務していることの総合的な満足度（以下「総合的な満足度」という。）」を用いた。</a:t>
            </a:r>
            <a:endParaRPr lang="en-US" altLang="ja-JP" sz="1600"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880389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図形  中程度の精度で自動的に生成された説明">
            <a:extLst>
              <a:ext uri="{FF2B5EF4-FFF2-40B4-BE49-F238E27FC236}">
                <a16:creationId xmlns:a16="http://schemas.microsoft.com/office/drawing/2014/main" id="{3519B2E2-7985-03BF-0B35-F2F29BC9BC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577" y="823026"/>
            <a:ext cx="8496944" cy="2428879"/>
          </a:xfrm>
          <a:prstGeom prst="rect">
            <a:avLst/>
          </a:prstGeom>
          <a:noFill/>
          <a:ln>
            <a:noFill/>
          </a:ln>
        </p:spPr>
      </p:pic>
      <p:pic>
        <p:nvPicPr>
          <p:cNvPr id="11" name="オブジェクト 10"/>
          <p:cNvPicPr>
            <a:picLocks noChangeAspect="1"/>
          </p:cNvPicPr>
          <p:nvPr/>
        </p:nvPicPr>
        <p:blipFill>
          <a:blip r:embed="rId4" cstate="print"/>
          <a:stretch>
            <a:fillRect/>
          </a:stretch>
        </p:blipFill>
        <p:spPr>
          <a:xfrm>
            <a:off x="5148064" y="3764288"/>
            <a:ext cx="3744416" cy="2520950"/>
          </a:xfrm>
          <a:prstGeom prst="rect">
            <a:avLst/>
          </a:prstGeom>
        </p:spPr>
      </p:pic>
      <p:sp>
        <p:nvSpPr>
          <p:cNvPr id="12" name="テキスト ボックス 11">
            <a:extLst>
              <a:ext uri="{FF2B5EF4-FFF2-40B4-BE49-F238E27FC236}">
                <a16:creationId xmlns:a16="http://schemas.microsoft.com/office/drawing/2014/main" id="{2702BD86-E8D2-466F-9931-0600E62DBB4A}"/>
              </a:ext>
            </a:extLst>
          </p:cNvPr>
          <p:cNvSpPr txBox="1"/>
          <p:nvPr/>
        </p:nvSpPr>
        <p:spPr>
          <a:xfrm>
            <a:off x="6012160" y="3425734"/>
            <a:ext cx="2376264" cy="338554"/>
          </a:xfrm>
          <a:prstGeom prst="rect">
            <a:avLst/>
          </a:prstGeom>
          <a:noFill/>
        </p:spPr>
        <p:txBody>
          <a:bodyPr wrap="square">
            <a:spAutoFit/>
          </a:bodyPr>
          <a:lstStyle/>
          <a:p>
            <a:r>
              <a:rPr lang="ja-JP" altLang="en-US" sz="1600" b="1" dirty="0">
                <a:highlight>
                  <a:srgbClr val="99CCFF"/>
                </a:highlight>
                <a:latin typeface="BIZ UDPゴシック" panose="020B0400000000000000" pitchFamily="50" charset="-128"/>
                <a:ea typeface="BIZ UDPゴシック" panose="020B0400000000000000" pitchFamily="50" charset="-128"/>
                <a:cs typeface="Times New Roman" panose="02020603050405020304" pitchFamily="18" charset="0"/>
              </a:rPr>
              <a:t>新規採用保健師の属性</a:t>
            </a:r>
            <a:endParaRPr lang="ja-JP" altLang="en-US" sz="1600" b="1" dirty="0">
              <a:highlight>
                <a:srgbClr val="99CCFF"/>
              </a:highlight>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D1BF566-35C2-4B5A-9C93-DABD58942287}"/>
              </a:ext>
            </a:extLst>
          </p:cNvPr>
          <p:cNvSpPr txBox="1"/>
          <p:nvPr/>
        </p:nvSpPr>
        <p:spPr>
          <a:xfrm>
            <a:off x="342577" y="203281"/>
            <a:ext cx="8496944" cy="560905"/>
          </a:xfrm>
          <a:prstGeom prst="rect">
            <a:avLst/>
          </a:prstGeom>
          <a:solidFill>
            <a:srgbClr val="CCECFF"/>
          </a:solidFill>
          <a:ln w="22225">
            <a:solidFill>
              <a:srgbClr val="0070C0"/>
            </a:solidFill>
          </a:ln>
        </p:spPr>
        <p:txBody>
          <a:bodyPr wrap="square" tIns="144000">
            <a:spAutoFit/>
          </a:bodyPr>
          <a:lstStyle/>
          <a:p>
            <a:pPr indent="69850"/>
            <a:r>
              <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結果１</a:t>
            </a:r>
            <a:r>
              <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回答状況</a:t>
            </a:r>
            <a:endParaRPr lang="en-US" altLang="ja-JP" sz="2400" b="1"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7" name="グラフ 6">
            <a:extLst>
              <a:ext uri="{FF2B5EF4-FFF2-40B4-BE49-F238E27FC236}">
                <a16:creationId xmlns:a16="http://schemas.microsoft.com/office/drawing/2014/main" id="{30427E84-7CD0-4532-80BE-C851253B1CE2}"/>
              </a:ext>
            </a:extLst>
          </p:cNvPr>
          <p:cNvGraphicFramePr>
            <a:graphicFrameLocks/>
          </p:cNvGraphicFramePr>
          <p:nvPr/>
        </p:nvGraphicFramePr>
        <p:xfrm>
          <a:off x="0" y="3310745"/>
          <a:ext cx="5004048" cy="34306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596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8220CEF1-0CE1-43AE-8B51-8FDCD6848487}"/>
              </a:ext>
            </a:extLst>
          </p:cNvPr>
          <p:cNvSpPr txBox="1">
            <a:spLocks/>
          </p:cNvSpPr>
          <p:nvPr/>
        </p:nvSpPr>
        <p:spPr bwMode="auto">
          <a:xfrm>
            <a:off x="342392" y="1131639"/>
            <a:ext cx="8495524" cy="1211234"/>
          </a:xfrm>
          <a:prstGeom prst="rect">
            <a:avLst/>
          </a:prstGeom>
          <a:noFill/>
          <a:ln w="12700">
            <a:solidFill>
              <a:srgbClr val="0070C0"/>
            </a:solidFill>
            <a:miter lim="800000"/>
            <a:headEnd/>
            <a:tailEnd/>
          </a:ln>
        </p:spPr>
        <p:txBody>
          <a:bodyPr vert="horz" wrap="square" lIns="91440" tIns="144000" rIns="91440" bIns="45720" numCol="1" anchor="ctr" anchorCtr="0" compatLnSpc="1">
            <a:prstTxWarp prst="textNoShape">
              <a:avLst/>
            </a:prstTxWarp>
            <a:noAutofit/>
          </a:bodyPr>
          <a:lst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eaLnBrk="1" hangingPunct="1">
              <a:buFont typeface="Arial" charset="0"/>
              <a:buNone/>
            </a:pPr>
            <a:r>
              <a:rPr lang="ja-JP" altLang="en-US" sz="16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所属自治体に勤務していることの総合的な満足度</a:t>
            </a:r>
            <a:r>
              <a:rPr lang="ja-JP" altLang="en-US" sz="16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満足</a:t>
            </a:r>
            <a:r>
              <a:rPr lang="ja-JP" altLang="en-US" sz="16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2,019</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83.1</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0" algn="just" eaLnBrk="1" hangingPunct="1">
              <a:buFont typeface="Arial" charset="0"/>
              <a:buNone/>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最も満足度の高い項目</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「職場内の他職種との人間関係」</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2,203</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人（</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90.7</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0" algn="just" eaLnBrk="1" hangingPunct="1">
              <a:buFont typeface="Arial" charset="0"/>
              <a:buNone/>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・満足度が低い項目：「</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給与などへの報酬」</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1,442</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人（</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59.3</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0" algn="just" eaLnBrk="1" hangingPunct="1">
              <a:buFont typeface="Arial" charset="0"/>
              <a:buNone/>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「担当の業務量」</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1,626</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ja-JP" sz="16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rPr>
              <a:t>66.9</a:t>
            </a:r>
            <a:r>
              <a:rPr lang="ja-JP" altLang="ja-JP" sz="16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600"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6B0710CD-5A8C-4515-9F6E-6F69B08BFDD2}"/>
              </a:ext>
            </a:extLst>
          </p:cNvPr>
          <p:cNvGrpSpPr/>
          <p:nvPr/>
        </p:nvGrpSpPr>
        <p:grpSpPr>
          <a:xfrm>
            <a:off x="352128" y="249734"/>
            <a:ext cx="8496944" cy="852830"/>
            <a:chOff x="323528" y="-276808"/>
            <a:chExt cx="8496944" cy="893166"/>
          </a:xfrm>
        </p:grpSpPr>
        <p:sp>
          <p:nvSpPr>
            <p:cNvPr id="6" name="テキスト ボックス 5">
              <a:extLst>
                <a:ext uri="{FF2B5EF4-FFF2-40B4-BE49-F238E27FC236}">
                  <a16:creationId xmlns:a16="http://schemas.microsoft.com/office/drawing/2014/main" id="{B080CFD4-7F1D-4F72-AF0A-B0F82E585959}"/>
                </a:ext>
              </a:extLst>
            </p:cNvPr>
            <p:cNvSpPr txBox="1"/>
            <p:nvPr/>
          </p:nvSpPr>
          <p:spPr>
            <a:xfrm>
              <a:off x="323528" y="-276808"/>
              <a:ext cx="8496944" cy="893166"/>
            </a:xfrm>
            <a:prstGeom prst="rect">
              <a:avLst/>
            </a:prstGeom>
            <a:solidFill>
              <a:srgbClr val="CCECFF"/>
            </a:solidFill>
            <a:ln w="22225">
              <a:solidFill>
                <a:srgbClr val="0070C0"/>
              </a:solidFill>
            </a:ln>
          </p:spPr>
          <p:txBody>
            <a:bodyPr wrap="square" tIns="0" bIns="252000" anchor="ctr" anchorCtr="0">
              <a:spAutoFit/>
            </a:bodyPr>
            <a:lstStyle/>
            <a:p>
              <a:pPr indent="69850">
                <a:lnSpc>
                  <a:spcPct val="200000"/>
                </a:lnSpc>
              </a:pPr>
              <a:r>
                <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結果２</a:t>
              </a:r>
              <a:r>
                <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新規採用保健師の満足度</a:t>
              </a:r>
              <a:endParaRPr lang="en-US" altLang="ja-JP" sz="2400" b="1"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50971189-0160-44B4-BCAB-B835B449060F}"/>
                </a:ext>
              </a:extLst>
            </p:cNvPr>
            <p:cNvSpPr txBox="1"/>
            <p:nvPr/>
          </p:nvSpPr>
          <p:spPr>
            <a:xfrm>
              <a:off x="6055568" y="36294"/>
              <a:ext cx="2591114" cy="492130"/>
            </a:xfrm>
            <a:prstGeom prst="rect">
              <a:avLst/>
            </a:prstGeom>
            <a:noFill/>
            <a:ln>
              <a:noFill/>
            </a:ln>
          </p:spPr>
          <p:txBody>
            <a:bodyPr wrap="square" tIns="0" bIns="252000" anchor="ctr" anchorCtr="0">
              <a:spAutoFit/>
            </a:bodyPr>
            <a:lstStyle/>
            <a:p>
              <a:pPr algn="ctr"/>
              <a:r>
                <a:rPr lang="ja-JP" altLang="en-US" sz="1400" dirty="0">
                  <a:ea typeface="ＭＳ Ｐ明朝" panose="02020600040205080304" pitchFamily="18" charset="-128"/>
                  <a:cs typeface="Times New Roman" panose="02020603050405020304" pitchFamily="18" charset="0"/>
                </a:rPr>
                <a:t>単純集計および</a:t>
              </a:r>
              <a:r>
                <a:rPr lang="ja-JP" altLang="ja-JP" sz="1400" dirty="0">
                  <a:effectLst/>
                  <a:ea typeface="ＭＳ Ｐ明朝" panose="02020600040205080304" pitchFamily="18" charset="-128"/>
                  <a:cs typeface="Times New Roman" panose="02020603050405020304" pitchFamily="18" charset="0"/>
                </a:rPr>
                <a:t>クロス集計結果</a:t>
              </a:r>
              <a:endParaRPr lang="ja-JP" altLang="en-US" sz="1400" dirty="0"/>
            </a:p>
          </p:txBody>
        </p:sp>
      </p:grpSp>
      <p:sp>
        <p:nvSpPr>
          <p:cNvPr id="8" name="コンテンツ プレースホルダー 2">
            <a:extLst>
              <a:ext uri="{FF2B5EF4-FFF2-40B4-BE49-F238E27FC236}">
                <a16:creationId xmlns:a16="http://schemas.microsoft.com/office/drawing/2014/main" id="{1F33A8EF-5BB0-4528-9BF1-69928265AD0D}"/>
              </a:ext>
            </a:extLst>
          </p:cNvPr>
          <p:cNvSpPr txBox="1">
            <a:spLocks/>
          </p:cNvSpPr>
          <p:nvPr/>
        </p:nvSpPr>
        <p:spPr>
          <a:xfrm>
            <a:off x="2627784" y="853863"/>
            <a:ext cx="3888432" cy="232055"/>
          </a:xfrm>
          <a:prstGeom prst="rect">
            <a:avLst/>
          </a:prstGeom>
        </p:spPr>
        <p:txBody>
          <a:bodyPr vert="horz" lIns="91440" tIns="45720" rIns="91440" bIns="45720" rtlCol="0">
            <a:noAutofit/>
          </a:bodyPr>
          <a:lstStyle>
            <a:lvl1pPr marL="228594" indent="-228594" algn="l" defTabSz="914378" rtl="0" eaLnBrk="1" latinLnBrk="0" hangingPunct="1">
              <a:lnSpc>
                <a:spcPct val="90000"/>
              </a:lnSpc>
              <a:spcBef>
                <a:spcPts val="10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400" dirty="0">
                <a:latin typeface="メイリオ" panose="020B0604030504040204" pitchFamily="50" charset="-128"/>
                <a:ea typeface="メイリオ" panose="020B0604030504040204" pitchFamily="50" charset="-128"/>
              </a:rPr>
              <a:t>　（新規採用保健師の回答</a:t>
            </a:r>
            <a:r>
              <a:rPr lang="en-US" altLang="ja-JP" sz="1400" dirty="0">
                <a:latin typeface="メイリオ" panose="020B0604030504040204" pitchFamily="50" charset="-128"/>
                <a:ea typeface="メイリオ" panose="020B0604030504040204" pitchFamily="50" charset="-128"/>
              </a:rPr>
              <a:t>2,430</a:t>
            </a:r>
            <a:r>
              <a:rPr lang="ja-JP" altLang="en-US" sz="1400" dirty="0">
                <a:latin typeface="メイリオ" panose="020B0604030504040204" pitchFamily="50" charset="-128"/>
                <a:ea typeface="メイリオ" panose="020B0604030504040204" pitchFamily="50" charset="-128"/>
              </a:rPr>
              <a:t>を分析）</a:t>
            </a:r>
            <a:endParaRPr lang="en-US" altLang="ja-JP"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5C1AFBDF-C75E-468B-99AE-9F874D8771D4}"/>
              </a:ext>
            </a:extLst>
          </p:cNvPr>
          <p:cNvSpPr txBox="1"/>
          <p:nvPr/>
        </p:nvSpPr>
        <p:spPr>
          <a:xfrm>
            <a:off x="352128" y="2528360"/>
            <a:ext cx="8496944" cy="1211234"/>
          </a:xfrm>
          <a:prstGeom prst="rect">
            <a:avLst/>
          </a:prstGeom>
          <a:solidFill>
            <a:srgbClr val="CCECFF"/>
          </a:solidFill>
          <a:ln w="22225">
            <a:solidFill>
              <a:srgbClr val="0070C0"/>
            </a:solidFill>
          </a:ln>
        </p:spPr>
        <p:txBody>
          <a:bodyPr wrap="square" tIns="180000" bIns="288000" anchor="ctr" anchorCtr="0">
            <a:spAutoFit/>
          </a:bodyPr>
          <a:lstStyle/>
          <a:p>
            <a:r>
              <a:rPr lang="en-US" altLang="ja-JP" sz="2400" b="1"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結果３</a:t>
            </a:r>
            <a:r>
              <a:rPr lang="en-US" altLang="ja-JP" sz="2400" b="1"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新</a:t>
            </a:r>
            <a:r>
              <a:rPr lang="ja-JP" altLang="ja-JP" sz="2400" b="1"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規採用保健師の「所属自治体に勤務していることの総合的な満足度」</a:t>
            </a:r>
            <a:r>
              <a:rPr lang="ja-JP" altLang="en-US" sz="2400" b="1"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に関連する要因</a:t>
            </a:r>
            <a:endParaRPr lang="en-US" altLang="ja-JP" sz="2400" b="1"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8595E8C7-7D40-411B-A7A5-65DDD834CB8F}"/>
              </a:ext>
            </a:extLst>
          </p:cNvPr>
          <p:cNvSpPr txBox="1"/>
          <p:nvPr/>
        </p:nvSpPr>
        <p:spPr>
          <a:xfrm>
            <a:off x="6012160" y="3191404"/>
            <a:ext cx="3034459" cy="307777"/>
          </a:xfrm>
          <a:prstGeom prst="rect">
            <a:avLst/>
          </a:prstGeom>
          <a:noFill/>
          <a:ln>
            <a:noFill/>
          </a:ln>
        </p:spPr>
        <p:txBody>
          <a:bodyPr wrap="square" anchor="ctr" anchorCtr="0">
            <a:spAutoFit/>
          </a:bodyPr>
          <a:lstStyle/>
          <a:p>
            <a:r>
              <a:rPr lang="ja-JP" altLang="ja-JP" sz="1400" dirty="0">
                <a:effectLst/>
                <a:ea typeface="ＭＳ Ｐ明朝" panose="02020600040205080304" pitchFamily="18" charset="-128"/>
                <a:cs typeface="Times New Roman" panose="02020603050405020304" pitchFamily="18" charset="0"/>
              </a:rPr>
              <a:t>クロス集計およびカイ二乗検定結果</a:t>
            </a:r>
            <a:endParaRPr lang="ja-JP" altLang="en-US" sz="1400" dirty="0"/>
          </a:p>
        </p:txBody>
      </p:sp>
      <p:sp>
        <p:nvSpPr>
          <p:cNvPr id="11" name="コンテンツ プレースホルダー 2">
            <a:extLst>
              <a:ext uri="{FF2B5EF4-FFF2-40B4-BE49-F238E27FC236}">
                <a16:creationId xmlns:a16="http://schemas.microsoft.com/office/drawing/2014/main" id="{7C7BA330-D00A-4734-9D4F-F65AEC17774C}"/>
              </a:ext>
            </a:extLst>
          </p:cNvPr>
          <p:cNvSpPr txBox="1">
            <a:spLocks/>
          </p:cNvSpPr>
          <p:nvPr/>
        </p:nvSpPr>
        <p:spPr>
          <a:xfrm>
            <a:off x="2627784" y="3439673"/>
            <a:ext cx="3888432" cy="232055"/>
          </a:xfrm>
          <a:prstGeom prst="rect">
            <a:avLst/>
          </a:prstGeom>
        </p:spPr>
        <p:txBody>
          <a:bodyPr vert="horz" lIns="91440" tIns="45720" rIns="91440" bIns="45720" rtlCol="0">
            <a:noAutofit/>
          </a:bodyPr>
          <a:lstStyle>
            <a:lvl1pPr marL="228594" indent="-228594" algn="l" defTabSz="914378" rtl="0" eaLnBrk="1" latinLnBrk="0" hangingPunct="1">
              <a:lnSpc>
                <a:spcPct val="90000"/>
              </a:lnSpc>
              <a:spcBef>
                <a:spcPts val="10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400" dirty="0">
                <a:latin typeface="メイリオ" panose="020B0604030504040204" pitchFamily="50" charset="-128"/>
                <a:ea typeface="メイリオ" panose="020B0604030504040204" pitchFamily="50" charset="-128"/>
              </a:rPr>
              <a:t>　（新規採用保健師の回答</a:t>
            </a:r>
            <a:r>
              <a:rPr lang="en-US" altLang="ja-JP" sz="1400" dirty="0">
                <a:latin typeface="メイリオ" panose="020B0604030504040204" pitchFamily="50" charset="-128"/>
                <a:ea typeface="メイリオ" panose="020B0604030504040204" pitchFamily="50" charset="-128"/>
              </a:rPr>
              <a:t>2,430</a:t>
            </a:r>
            <a:r>
              <a:rPr lang="ja-JP" altLang="en-US" sz="1400" dirty="0">
                <a:latin typeface="メイリオ" panose="020B0604030504040204" pitchFamily="50" charset="-128"/>
                <a:ea typeface="メイリオ" panose="020B0604030504040204" pitchFamily="50" charset="-128"/>
              </a:rPr>
              <a:t>を分析）</a:t>
            </a:r>
            <a:endParaRPr lang="en-US" altLang="ja-JP" sz="14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68B63026-BE20-4499-B4BF-FDF2326C1A67}"/>
              </a:ext>
            </a:extLst>
          </p:cNvPr>
          <p:cNvSpPr txBox="1"/>
          <p:nvPr/>
        </p:nvSpPr>
        <p:spPr>
          <a:xfrm>
            <a:off x="352128" y="3739594"/>
            <a:ext cx="8496944" cy="2890388"/>
          </a:xfrm>
          <a:prstGeom prst="rect">
            <a:avLst/>
          </a:prstGeom>
          <a:noFill/>
          <a:ln w="12700">
            <a:solidFill>
              <a:srgbClr val="0070C0"/>
            </a:solidFill>
            <a:prstDash val="solid"/>
          </a:ln>
        </p:spPr>
        <p:txBody>
          <a:bodyPr wrap="square" tIns="144000" bIns="0" anchor="ctr" anchorCtr="0">
            <a:spAutoFit/>
          </a:bodyPr>
          <a:lstStyle/>
          <a:p>
            <a:pPr algn="ctr">
              <a:lnSpc>
                <a:spcPts val="2000"/>
              </a:lnSpc>
            </a:pPr>
            <a:r>
              <a:rPr lang="ja-JP" altLang="en-US"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＜有意に高い傾向がある群＞</a:t>
            </a:r>
            <a:endParaRPr lang="en-US" altLang="ja-JP" sz="2000"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000"/>
              </a:lnSpc>
              <a:spcBef>
                <a:spcPts val="600"/>
              </a:spcBef>
            </a:pPr>
            <a:r>
              <a:rPr lang="ja-JP" altLang="en-US"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① </a:t>
            </a:r>
            <a:r>
              <a:rPr lang="ja-JP" altLang="ja-JP"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自治体規模が大き</a:t>
            </a:r>
            <a:r>
              <a:rPr lang="ja-JP" altLang="en-US"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い</a:t>
            </a:r>
            <a:r>
              <a:rPr lang="ja-JP" altLang="en-US"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　② </a:t>
            </a:r>
            <a:r>
              <a:rPr lang="ja-JP" altLang="ja-JP"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年齢が</a:t>
            </a:r>
            <a:r>
              <a:rPr lang="en-US" altLang="ja-JP"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ja-JP"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歳代</a:t>
            </a:r>
            <a:r>
              <a:rPr lang="ja-JP" altLang="en-US"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③ </a:t>
            </a:r>
            <a:r>
              <a:rPr lang="ja-JP" altLang="ja-JP"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背景の多様性がない</a:t>
            </a:r>
            <a:r>
              <a:rPr lang="en-US" altLang="ja-JP"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p>
          <a:p>
            <a:pPr algn="just">
              <a:lnSpc>
                <a:spcPts val="2000"/>
              </a:lnSpc>
            </a:pPr>
            <a:r>
              <a:rPr lang="ja-JP" altLang="en-US"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④ </a:t>
            </a:r>
            <a:r>
              <a:rPr lang="ja-JP" altLang="ja-JP"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人材育成構築体制</a:t>
            </a:r>
            <a:r>
              <a:rPr lang="en-US" altLang="ja-JP"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p>
          <a:p>
            <a:pPr algn="just">
              <a:lnSpc>
                <a:spcPts val="2000"/>
              </a:lnSpc>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・採用時に担当した業務が希望どおりであった</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000"/>
              </a:lnSpc>
            </a:pP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・プリセプターが配置されている、相談できる関係、適切な指導・助言がある</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000"/>
              </a:lnSpc>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キャリアラダーを活用した研修の受講経験</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や面談がある</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000"/>
              </a:lnSpc>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日常的な業務について指導者と振り返り面談がある</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000"/>
              </a:lnSpc>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・キャリアラダーに沿った必要な研修が受講できる　など多項目</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000"/>
              </a:lnSpc>
              <a:spcBef>
                <a:spcPts val="600"/>
              </a:spcBef>
            </a:pPr>
            <a:r>
              <a:rPr lang="ja-JP" altLang="en-US"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⑤ 職場環境や</a:t>
            </a:r>
            <a:r>
              <a:rPr lang="ja-JP" altLang="en-US"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職場</a:t>
            </a:r>
            <a:r>
              <a:rPr lang="ja-JP" altLang="en-US"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風土</a:t>
            </a:r>
            <a:endParaRPr lang="en-US" altLang="ja-JP"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500"/>
              </a:lnSpc>
              <a:spcBef>
                <a:spcPts val="600"/>
              </a:spcBef>
            </a:pPr>
            <a:r>
              <a:rPr lang="ja-JP" altLang="en-US" sz="16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些細な問題や疑問でも相談できる人がいる</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・現在従事している業務などすべての項目</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6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323466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0D6909AD-6FC9-35FF-7766-84ABC1D0B4C4}"/>
              </a:ext>
            </a:extLst>
          </p:cNvPr>
          <p:cNvSpPr txBox="1"/>
          <p:nvPr/>
        </p:nvSpPr>
        <p:spPr>
          <a:xfrm>
            <a:off x="215478" y="348588"/>
            <a:ext cx="8683530" cy="1053347"/>
          </a:xfrm>
          <a:prstGeom prst="rect">
            <a:avLst/>
          </a:prstGeom>
          <a:solidFill>
            <a:srgbClr val="CCECFF"/>
          </a:solidFill>
          <a:ln w="22225">
            <a:solidFill>
              <a:srgbClr val="0070C0"/>
            </a:solidFill>
          </a:ln>
        </p:spPr>
        <p:txBody>
          <a:bodyPr wrap="square" tIns="144000" anchor="ctr" anchorCtr="0">
            <a:spAutoFit/>
          </a:bodyPr>
          <a:lstStyle/>
          <a:p>
            <a:pPr indent="69850"/>
            <a:r>
              <a:rPr lang="en-US" altLang="ja-JP" sz="2400" b="1"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結果４</a:t>
            </a:r>
            <a:r>
              <a:rPr lang="en-US" altLang="ja-JP" sz="2400" b="1"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自治体規模の違いによる人材育成支援体制</a:t>
            </a:r>
            <a:endParaRPr lang="en-US" altLang="ja-JP" sz="2400" b="1"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endParaRPr lang="en-US" altLang="ja-JP" sz="16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69850" algn="l"/>
            <a:r>
              <a:rPr lang="en-US" altLang="ja-JP" sz="1600" b="1" kern="100"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24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6EAE1EB-480A-5197-CBAE-E4F060C4B063}"/>
              </a:ext>
            </a:extLst>
          </p:cNvPr>
          <p:cNvSpPr txBox="1"/>
          <p:nvPr/>
        </p:nvSpPr>
        <p:spPr>
          <a:xfrm>
            <a:off x="5959313" y="887334"/>
            <a:ext cx="3034459" cy="307777"/>
          </a:xfrm>
          <a:prstGeom prst="rect">
            <a:avLst/>
          </a:prstGeom>
          <a:noFill/>
        </p:spPr>
        <p:txBody>
          <a:bodyPr wrap="square">
            <a:spAutoFit/>
          </a:bodyPr>
          <a:lstStyle/>
          <a:p>
            <a:r>
              <a:rPr lang="ja-JP" altLang="ja-JP" sz="1400" dirty="0">
                <a:effectLst/>
                <a:ea typeface="ＭＳ Ｐ明朝" panose="02020600040205080304" pitchFamily="18" charset="-128"/>
                <a:cs typeface="Times New Roman" panose="02020603050405020304" pitchFamily="18" charset="0"/>
              </a:rPr>
              <a:t>クロス集計およびカイ二乗検定結果</a:t>
            </a:r>
            <a:endParaRPr lang="ja-JP" altLang="en-US" sz="1400" dirty="0"/>
          </a:p>
        </p:txBody>
      </p:sp>
      <p:sp>
        <p:nvSpPr>
          <p:cNvPr id="3" name="テキスト ボックス 2">
            <a:extLst>
              <a:ext uri="{FF2B5EF4-FFF2-40B4-BE49-F238E27FC236}">
                <a16:creationId xmlns:a16="http://schemas.microsoft.com/office/drawing/2014/main" id="{E60318AA-08A9-634A-650F-5DAA46EBC42A}"/>
              </a:ext>
            </a:extLst>
          </p:cNvPr>
          <p:cNvSpPr txBox="1"/>
          <p:nvPr/>
        </p:nvSpPr>
        <p:spPr>
          <a:xfrm>
            <a:off x="215477" y="1401935"/>
            <a:ext cx="8683531" cy="4079372"/>
          </a:xfrm>
          <a:prstGeom prst="rect">
            <a:avLst/>
          </a:prstGeom>
          <a:noFill/>
          <a:ln>
            <a:solidFill>
              <a:srgbClr val="0070C0"/>
            </a:solidFill>
            <a:prstDash val="solid"/>
          </a:ln>
        </p:spPr>
        <p:txBody>
          <a:bodyPr wrap="square" tIns="108000">
            <a:spAutoFit/>
          </a:bodyPr>
          <a:lstStyle/>
          <a:p>
            <a:pPr indent="69850" algn="ctr">
              <a:lnSpc>
                <a:spcPts val="3000"/>
              </a:lnSpc>
              <a:spcBef>
                <a:spcPts val="2400"/>
              </a:spcBef>
            </a:pPr>
            <a:r>
              <a:rPr lang="ja-JP" altLang="en-US"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b="1"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大規模自治体が有意に高い項目＞</a:t>
            </a:r>
            <a:endParaRPr lang="en-US" altLang="ja-JP" sz="1800" b="1"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lnSpc>
                <a:spcPts val="3000"/>
              </a:lnSpc>
              <a:spcBef>
                <a:spcPts val="600"/>
              </a:spcBef>
            </a:pP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人材育成を組織横断的に担当する保健師</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配置</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している</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lnSpc>
                <a:spcPts val="3000"/>
              </a:lnSpc>
            </a:pP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プリセプター</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配置</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している</a:t>
            </a:r>
            <a:endParaRPr lang="en-US"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lnSpc>
                <a:spcPts val="3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保健師の人材育成指針</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作成</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している</a:t>
            </a:r>
            <a:endParaRPr lang="en-US"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lnSpc>
                <a:spcPts val="3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専門能力と行政能力の両方に配慮した育成</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をしている</a:t>
            </a:r>
            <a:endPar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lgn="l">
              <a:lnSpc>
                <a:spcPts val="3000"/>
              </a:lnSpc>
            </a:pP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自治体としてキャリアラダーを作成し活用している</a:t>
            </a:r>
            <a:endParaRPr lang="en-US"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lgn="l">
              <a:lnSpc>
                <a:spcPts val="3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キャリアラダーを用いて保健師能</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力</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の獲得状況を自身が確認するよう</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指導している　　</a:t>
            </a:r>
            <a:endParaRPr lang="en-US"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lgn="l">
              <a:lnSpc>
                <a:spcPts val="3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キャリアラダーを用い</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た</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定期的な面談</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を行っている</a:t>
            </a:r>
            <a:endParaRPr lang="en-US"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lgn="l">
              <a:lnSpc>
                <a:spcPts val="3000"/>
              </a:lnSpc>
            </a:pP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内省の機会を定期的に持つなど経験</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学習</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を重視</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している</a:t>
            </a:r>
            <a:endParaRPr lang="en-US"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lgn="l">
              <a:lnSpc>
                <a:spcPts val="3000"/>
              </a:lnSpc>
              <a:spcAft>
                <a:spcPts val="2400"/>
              </a:spcAft>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病気休暇により長期間職場を離れた保健師の職場復帰に際して支援</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している</a:t>
            </a:r>
            <a:endParaRPr lang="en-US"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401E16B2-F93E-CEDB-8FDA-5CD9401C6023}"/>
              </a:ext>
            </a:extLst>
          </p:cNvPr>
          <p:cNvSpPr txBox="1"/>
          <p:nvPr/>
        </p:nvSpPr>
        <p:spPr>
          <a:xfrm>
            <a:off x="220452" y="5549185"/>
            <a:ext cx="8678555" cy="1037958"/>
          </a:xfrm>
          <a:prstGeom prst="rect">
            <a:avLst/>
          </a:prstGeom>
          <a:noFill/>
          <a:ln>
            <a:solidFill>
              <a:srgbClr val="0070C0"/>
            </a:solidFill>
            <a:prstDash val="solid"/>
          </a:ln>
        </p:spPr>
        <p:txBody>
          <a:bodyPr wrap="square" tIns="144000">
            <a:spAutoFit/>
          </a:bodyPr>
          <a:lstStyle/>
          <a:p>
            <a:pPr indent="69850" algn="ctr">
              <a:lnSpc>
                <a:spcPts val="3000"/>
              </a:lnSpc>
              <a:spcBef>
                <a:spcPts val="2400"/>
              </a:spcBef>
            </a:pPr>
            <a:r>
              <a:rPr lang="ja-JP" altLang="en-US"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小規模自治体</a:t>
            </a:r>
            <a:r>
              <a:rPr lang="ja-JP" altLang="en-US" b="1"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が有意に高い項目</a:t>
            </a:r>
            <a:r>
              <a:rPr lang="ja-JP" altLang="en-US" b="1" kern="100"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b="1"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lgn="l">
              <a:lnSpc>
                <a:spcPts val="3000"/>
              </a:lnSpc>
              <a:spcBef>
                <a:spcPts val="600"/>
              </a:spcBef>
              <a:spcAft>
                <a:spcPts val="2400"/>
              </a:spcAft>
            </a:pP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新規採用</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保健師の最初の配属先</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思い描いていたキャリアと一致</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する割合</a:t>
            </a:r>
            <a:endParaRPr lang="en-US"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2" name="コンテンツ プレースホルダー 2">
            <a:extLst>
              <a:ext uri="{FF2B5EF4-FFF2-40B4-BE49-F238E27FC236}">
                <a16:creationId xmlns:a16="http://schemas.microsoft.com/office/drawing/2014/main" id="{5C21704F-C306-46A9-BD36-29193A915E53}"/>
              </a:ext>
            </a:extLst>
          </p:cNvPr>
          <p:cNvSpPr txBox="1">
            <a:spLocks/>
          </p:cNvSpPr>
          <p:nvPr/>
        </p:nvSpPr>
        <p:spPr>
          <a:xfrm>
            <a:off x="395536" y="1166901"/>
            <a:ext cx="8063426" cy="305397"/>
          </a:xfrm>
          <a:prstGeom prst="rect">
            <a:avLst/>
          </a:prstGeom>
        </p:spPr>
        <p:txBody>
          <a:bodyPr vert="horz" lIns="91440" tIns="45720" rIns="91440" bIns="45720" rtlCol="0">
            <a:noAutofit/>
          </a:bodyPr>
          <a:lstStyle>
            <a:lvl1pPr marL="228594" indent="-228594" algn="l" defTabSz="914378" rtl="0" eaLnBrk="1" latinLnBrk="0" hangingPunct="1">
              <a:lnSpc>
                <a:spcPct val="90000"/>
              </a:lnSpc>
              <a:spcBef>
                <a:spcPts val="10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400" dirty="0">
                <a:latin typeface="メイリオ" panose="020B0604030504040204" pitchFamily="50" charset="-128"/>
                <a:ea typeface="メイリオ" panose="020B0604030504040204" pitchFamily="50" charset="-128"/>
              </a:rPr>
              <a:t>　（統括保健師が回答した</a:t>
            </a:r>
            <a:r>
              <a:rPr lang="en-US" altLang="ja-JP" sz="1400" dirty="0">
                <a:latin typeface="メイリオ" panose="020B0604030504040204" pitchFamily="50" charset="-128"/>
                <a:ea typeface="メイリオ" panose="020B0604030504040204" pitchFamily="50" charset="-128"/>
              </a:rPr>
              <a:t>589</a:t>
            </a:r>
            <a:r>
              <a:rPr lang="ja-JP" altLang="en-US" sz="1400" dirty="0">
                <a:latin typeface="メイリオ" panose="020B0604030504040204" pitchFamily="50" charset="-128"/>
                <a:ea typeface="メイリオ" panose="020B0604030504040204" pitchFamily="50" charset="-128"/>
              </a:rPr>
              <a:t>のうち</a:t>
            </a:r>
            <a:r>
              <a:rPr lang="en-US" altLang="ja-JP" sz="1400" dirty="0">
                <a:latin typeface="メイリオ" panose="020B0604030504040204" pitchFamily="50" charset="-128"/>
                <a:ea typeface="メイリオ" panose="020B0604030504040204" pitchFamily="50" charset="-128"/>
              </a:rPr>
              <a:t>501</a:t>
            </a:r>
            <a:r>
              <a:rPr lang="ja-JP" altLang="en-US" sz="1400" dirty="0">
                <a:latin typeface="メイリオ" panose="020B0604030504040204" pitchFamily="50" charset="-128"/>
                <a:ea typeface="メイリオ" panose="020B0604030504040204" pitchFamily="50" charset="-128"/>
              </a:rPr>
              <a:t>（大規模自治体</a:t>
            </a:r>
            <a:r>
              <a:rPr lang="en-US" altLang="ja-JP" sz="1400" dirty="0">
                <a:latin typeface="メイリオ" panose="020B0604030504040204" pitchFamily="50" charset="-128"/>
                <a:ea typeface="メイリオ" panose="020B0604030504040204" pitchFamily="50" charset="-128"/>
              </a:rPr>
              <a:t>64</a:t>
            </a:r>
            <a:r>
              <a:rPr lang="ja-JP" altLang="en-US" sz="1400" dirty="0">
                <a:latin typeface="メイリオ" panose="020B0604030504040204" pitchFamily="50" charset="-128"/>
                <a:ea typeface="メイリオ" panose="020B0604030504040204" pitchFamily="50" charset="-128"/>
              </a:rPr>
              <a:t>、小規模自治体</a:t>
            </a:r>
            <a:r>
              <a:rPr lang="en-US" altLang="ja-JP" sz="1400" dirty="0">
                <a:latin typeface="メイリオ" panose="020B0604030504040204" pitchFamily="50" charset="-128"/>
                <a:ea typeface="メイリオ" panose="020B0604030504040204" pitchFamily="50" charset="-128"/>
              </a:rPr>
              <a:t>437</a:t>
            </a:r>
            <a:r>
              <a:rPr lang="ja-JP" altLang="en-US" sz="1400" dirty="0">
                <a:latin typeface="メイリオ" panose="020B0604030504040204" pitchFamily="50" charset="-128"/>
                <a:ea typeface="メイリオ" panose="020B0604030504040204" pitchFamily="50" charset="-128"/>
              </a:rPr>
              <a:t>）の回答を分析）</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25786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F3AB0B6B-99C3-F7F0-9464-D2BE048507FE}"/>
              </a:ext>
            </a:extLst>
          </p:cNvPr>
          <p:cNvGraphicFramePr>
            <a:graphicFrameLocks noGrp="1"/>
          </p:cNvGraphicFramePr>
          <p:nvPr>
            <p:extLst>
              <p:ext uri="{D42A27DB-BD31-4B8C-83A1-F6EECF244321}">
                <p14:modId xmlns:p14="http://schemas.microsoft.com/office/powerpoint/2010/main" val="3345862169"/>
              </p:ext>
            </p:extLst>
          </p:nvPr>
        </p:nvGraphicFramePr>
        <p:xfrm>
          <a:off x="113516" y="1196751"/>
          <a:ext cx="8916961" cy="5409095"/>
        </p:xfrm>
        <a:graphic>
          <a:graphicData uri="http://schemas.openxmlformats.org/drawingml/2006/table">
            <a:tbl>
              <a:tblPr>
                <a:tableStyleId>{5C22544A-7EE6-4342-B048-85BDC9FD1C3A}</a:tableStyleId>
              </a:tblPr>
              <a:tblGrid>
                <a:gridCol w="242228">
                  <a:extLst>
                    <a:ext uri="{9D8B030D-6E8A-4147-A177-3AD203B41FA5}">
                      <a16:colId xmlns:a16="http://schemas.microsoft.com/office/drawing/2014/main" val="3390560384"/>
                    </a:ext>
                  </a:extLst>
                </a:gridCol>
                <a:gridCol w="4864326">
                  <a:extLst>
                    <a:ext uri="{9D8B030D-6E8A-4147-A177-3AD203B41FA5}">
                      <a16:colId xmlns:a16="http://schemas.microsoft.com/office/drawing/2014/main" val="1407491323"/>
                    </a:ext>
                  </a:extLst>
                </a:gridCol>
                <a:gridCol w="720080">
                  <a:extLst>
                    <a:ext uri="{9D8B030D-6E8A-4147-A177-3AD203B41FA5}">
                      <a16:colId xmlns:a16="http://schemas.microsoft.com/office/drawing/2014/main" val="2152007892"/>
                    </a:ext>
                  </a:extLst>
                </a:gridCol>
                <a:gridCol w="720080">
                  <a:extLst>
                    <a:ext uri="{9D8B030D-6E8A-4147-A177-3AD203B41FA5}">
                      <a16:colId xmlns:a16="http://schemas.microsoft.com/office/drawing/2014/main" val="2703838028"/>
                    </a:ext>
                  </a:extLst>
                </a:gridCol>
                <a:gridCol w="576064">
                  <a:extLst>
                    <a:ext uri="{9D8B030D-6E8A-4147-A177-3AD203B41FA5}">
                      <a16:colId xmlns:a16="http://schemas.microsoft.com/office/drawing/2014/main" val="4192013462"/>
                    </a:ext>
                  </a:extLst>
                </a:gridCol>
                <a:gridCol w="648072">
                  <a:extLst>
                    <a:ext uri="{9D8B030D-6E8A-4147-A177-3AD203B41FA5}">
                      <a16:colId xmlns:a16="http://schemas.microsoft.com/office/drawing/2014/main" val="732778033"/>
                    </a:ext>
                  </a:extLst>
                </a:gridCol>
                <a:gridCol w="576064">
                  <a:extLst>
                    <a:ext uri="{9D8B030D-6E8A-4147-A177-3AD203B41FA5}">
                      <a16:colId xmlns:a16="http://schemas.microsoft.com/office/drawing/2014/main" val="2824608788"/>
                    </a:ext>
                  </a:extLst>
                </a:gridCol>
                <a:gridCol w="570047">
                  <a:extLst>
                    <a:ext uri="{9D8B030D-6E8A-4147-A177-3AD203B41FA5}">
                      <a16:colId xmlns:a16="http://schemas.microsoft.com/office/drawing/2014/main" val="1274620557"/>
                    </a:ext>
                  </a:extLst>
                </a:gridCol>
              </a:tblGrid>
              <a:tr h="311117">
                <a:tc gridSpan="2">
                  <a:txBody>
                    <a:bodyPr/>
                    <a:lstStyle/>
                    <a:p>
                      <a:pPr algn="l" fontAlgn="ctr"/>
                      <a:r>
                        <a:rPr lang="en-US" altLang="ja-JP" sz="1400" u="none" strike="noStrike" dirty="0">
                          <a:effectLst/>
                          <a:latin typeface="BIZ UDPゴシック" panose="020B0400000000000000" pitchFamily="50" charset="-128"/>
                          <a:ea typeface="BIZ UDPゴシック" panose="020B0400000000000000" pitchFamily="50" charset="-128"/>
                        </a:rPr>
                        <a:t>【</a:t>
                      </a:r>
                      <a:r>
                        <a:rPr lang="ja-JP" altLang="en-US" sz="1400" u="none" strike="noStrike" dirty="0">
                          <a:effectLst/>
                          <a:latin typeface="BIZ UDPゴシック" panose="020B0400000000000000" pitchFamily="50" charset="-128"/>
                          <a:ea typeface="BIZ UDPゴシック" panose="020B0400000000000000" pitchFamily="50" charset="-128"/>
                        </a:rPr>
                        <a:t>人材育成体制の構築状況</a:t>
                      </a:r>
                      <a:r>
                        <a:rPr lang="en-US" altLang="ja-JP" sz="1400" u="none" strike="noStrike" dirty="0">
                          <a:effectLst/>
                          <a:latin typeface="BIZ UDPゴシック" panose="020B0400000000000000" pitchFamily="50" charset="-128"/>
                          <a:ea typeface="BIZ UDPゴシック" panose="020B0400000000000000" pitchFamily="50" charset="-128"/>
                        </a:rPr>
                        <a:t>】</a:t>
                      </a:r>
                      <a:endPar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tc hMerge="1">
                  <a:txBody>
                    <a:bodyPr/>
                    <a:lstStyle/>
                    <a:p>
                      <a:endParaRPr kumimoji="1" lang="ja-JP" altLang="en-US"/>
                    </a:p>
                  </a:txBody>
                  <a:tcPr/>
                </a:tc>
                <a:tc>
                  <a:txBody>
                    <a:bodyPr/>
                    <a:lstStyle/>
                    <a:p>
                      <a:pPr algn="ctr" fontAlgn="ctr"/>
                      <a:r>
                        <a:rPr lang="ja-JP" altLang="en-US" sz="1400" u="none" strike="noStrike" dirty="0">
                          <a:effectLst/>
                          <a:latin typeface="BIZ UDPゴシック" panose="020B0400000000000000" pitchFamily="50" charset="-128"/>
                          <a:ea typeface="BIZ UDPゴシック" panose="020B0400000000000000" pitchFamily="50" charset="-128"/>
                        </a:rPr>
                        <a:t>大規模</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tc>
                  <a:txBody>
                    <a:bodyPr/>
                    <a:lstStyle/>
                    <a:p>
                      <a:pPr algn="ctr" fontAlgn="ctr"/>
                      <a:r>
                        <a:rPr lang="ja-JP" altLang="en-US" sz="1400" u="none" strike="noStrike" dirty="0">
                          <a:effectLst/>
                          <a:latin typeface="BIZ UDPゴシック" panose="020B0400000000000000" pitchFamily="50" charset="-128"/>
                          <a:ea typeface="BIZ UDPゴシック" panose="020B0400000000000000" pitchFamily="50" charset="-128"/>
                        </a:rPr>
                        <a:t>小規模</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tc>
                  <a:txBody>
                    <a:bodyPr/>
                    <a:lstStyle/>
                    <a:p>
                      <a:pPr algn="ctr" fontAlgn="ctr"/>
                      <a:r>
                        <a:rPr lang="en-US" altLang="ja-JP" sz="1400" u="none" strike="noStrike" dirty="0">
                          <a:effectLst/>
                          <a:latin typeface="BIZ UDPゴシック" panose="020B0400000000000000" pitchFamily="50" charset="-128"/>
                          <a:ea typeface="BIZ UDPゴシック" panose="020B0400000000000000" pitchFamily="50" charset="-128"/>
                        </a:rPr>
                        <a:t>20</a:t>
                      </a:r>
                      <a:r>
                        <a:rPr lang="ja-JP" altLang="en-US" sz="1400" u="none" strike="noStrike" dirty="0">
                          <a:effectLst/>
                          <a:latin typeface="BIZ UDPゴシック" panose="020B0400000000000000" pitchFamily="50" charset="-128"/>
                          <a:ea typeface="BIZ UDPゴシック" panose="020B0400000000000000" pitchFamily="50" charset="-128"/>
                        </a:rPr>
                        <a:t>代</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tc>
                  <a:txBody>
                    <a:bodyPr/>
                    <a:lstStyle/>
                    <a:p>
                      <a:pPr algn="ctr" fontAlgn="ctr"/>
                      <a:r>
                        <a:rPr lang="en-US" altLang="ja-JP" sz="1400" u="none" strike="noStrike" dirty="0">
                          <a:effectLst/>
                          <a:latin typeface="BIZ UDPゴシック" panose="020B0400000000000000" pitchFamily="50" charset="-128"/>
                          <a:ea typeface="BIZ UDPゴシック" panose="020B0400000000000000" pitchFamily="50" charset="-128"/>
                        </a:rPr>
                        <a:t>30</a:t>
                      </a:r>
                      <a:r>
                        <a:rPr lang="ja-JP" altLang="en-US" sz="1400" u="none" strike="noStrike" dirty="0">
                          <a:effectLst/>
                          <a:latin typeface="BIZ UDPゴシック" panose="020B0400000000000000" pitchFamily="50" charset="-128"/>
                          <a:ea typeface="BIZ UDPゴシック" panose="020B0400000000000000" pitchFamily="50" charset="-128"/>
                        </a:rPr>
                        <a:t>代</a:t>
                      </a:r>
                      <a:r>
                        <a:rPr lang="en-US" altLang="ja-JP" sz="1400" u="none" strike="noStrike" dirty="0">
                          <a:effectLst/>
                          <a:latin typeface="BIZ UDPゴシック" panose="020B0400000000000000" pitchFamily="50" charset="-128"/>
                          <a:ea typeface="BIZ UDPゴシック" panose="020B0400000000000000" pitchFamily="50" charset="-128"/>
                        </a:rPr>
                        <a:t>+</a:t>
                      </a:r>
                      <a:endPar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tc>
                  <a:txBody>
                    <a:bodyPr/>
                    <a:lstStyle/>
                    <a:p>
                      <a:pPr algn="ctr" fontAlgn="ctr"/>
                      <a:r>
                        <a:rPr lang="ja-JP" altLang="en-US" sz="1400" u="none" strike="noStrike" dirty="0">
                          <a:effectLst/>
                          <a:latin typeface="BIZ UDPゴシック" panose="020B0400000000000000" pitchFamily="50" charset="-128"/>
                          <a:ea typeface="BIZ UDPゴシック" panose="020B0400000000000000" pitchFamily="50" charset="-128"/>
                        </a:rPr>
                        <a:t>職歴有</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tc>
                  <a:txBody>
                    <a:bodyPr/>
                    <a:lstStyle/>
                    <a:p>
                      <a:pPr algn="ctr" fontAlgn="ctr"/>
                      <a:r>
                        <a:rPr lang="ja-JP" altLang="en-US" sz="1400" u="none" strike="noStrike" dirty="0">
                          <a:effectLst/>
                          <a:latin typeface="BIZ UDPゴシック" panose="020B0400000000000000" pitchFamily="50" charset="-128"/>
                          <a:ea typeface="BIZ UDPゴシック" panose="020B0400000000000000" pitchFamily="50" charset="-128"/>
                        </a:rPr>
                        <a:t>職歴無</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extLst>
                  <a:ext uri="{0D108BD9-81ED-4DB2-BD59-A6C34878D82A}">
                    <a16:rowId xmlns:a16="http://schemas.microsoft.com/office/drawing/2014/main" val="3525136954"/>
                  </a:ext>
                </a:extLst>
              </a:tr>
              <a:tr h="297098">
                <a:tc>
                  <a:txBody>
                    <a:bodyPr/>
                    <a:lstStyle/>
                    <a:p>
                      <a:pPr algn="l" fontAlgn="ctr"/>
                      <a:r>
                        <a:rPr lang="ja-JP" altLang="en-US" sz="1400" u="none" strike="noStrike" dirty="0">
                          <a:solidFill>
                            <a:schemeClr val="tx1"/>
                          </a:solidFill>
                          <a:effectLst/>
                          <a:latin typeface="游ゴシック" panose="020B0400000000000000" pitchFamily="50" charset="-128"/>
                          <a:ea typeface="游ゴシック" panose="020B0400000000000000" pitchFamily="50" charset="-128"/>
                        </a:rPr>
                        <a:t>①</a:t>
                      </a:r>
                      <a:endPar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noFill/>
                  </a:tcPr>
                </a:tc>
                <a:tc>
                  <a:txBody>
                    <a:bodyPr/>
                    <a:lstStyle/>
                    <a:p>
                      <a:pPr algn="l" fontAlgn="ctr"/>
                      <a:r>
                        <a:rPr lang="ja-JP" altLang="en-US" sz="1600" u="none" strike="noStrike" dirty="0">
                          <a:solidFill>
                            <a:srgbClr val="FF0000"/>
                          </a:solidFill>
                          <a:effectLst/>
                          <a:latin typeface="BIZ UDPゴシック" panose="020B0400000000000000" pitchFamily="50" charset="-128"/>
                          <a:ea typeface="BIZ UDPゴシック" panose="020B0400000000000000" pitchFamily="50" charset="-128"/>
                        </a:rPr>
                        <a:t>採用時に担当した業務が希望どおりであった</a:t>
                      </a:r>
                      <a:endParaRPr lang="ja-JP" altLang="en-US" sz="16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extLst>
                  <a:ext uri="{0D108BD9-81ED-4DB2-BD59-A6C34878D82A}">
                    <a16:rowId xmlns:a16="http://schemas.microsoft.com/office/drawing/2014/main" val="3220305383"/>
                  </a:ext>
                </a:extLst>
              </a:tr>
              <a:tr h="297098">
                <a:tc>
                  <a:txBody>
                    <a:bodyPr/>
                    <a:lstStyle/>
                    <a:p>
                      <a:pPr algn="l" fontAlgn="ctr"/>
                      <a:r>
                        <a:rPr lang="ja-JP" altLang="en-US" sz="1400" u="none" strike="noStrike" dirty="0">
                          <a:solidFill>
                            <a:schemeClr val="tx1"/>
                          </a:solidFill>
                          <a:effectLst/>
                          <a:latin typeface="游ゴシック" panose="020B0400000000000000" pitchFamily="50" charset="-128"/>
                          <a:ea typeface="游ゴシック" panose="020B0400000000000000" pitchFamily="50" charset="-128"/>
                        </a:rPr>
                        <a:t>②</a:t>
                      </a:r>
                      <a:endPar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300" u="none" strike="noStrike" dirty="0">
                          <a:effectLst/>
                          <a:latin typeface="BIZ UDPゴシック" panose="020B0400000000000000" pitchFamily="50" charset="-128"/>
                          <a:ea typeface="BIZ UDPゴシック" panose="020B0400000000000000" pitchFamily="50" charset="-128"/>
                        </a:rPr>
                        <a:t>プリセプターから適切に指導・助言を受けることができている</a:t>
                      </a:r>
                      <a:endParaRPr lang="ja-JP" altLang="en-US" sz="13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888172560"/>
                  </a:ext>
                </a:extLst>
              </a:tr>
              <a:tr h="297098">
                <a:tc>
                  <a:txBody>
                    <a:bodyPr/>
                    <a:lstStyle/>
                    <a:p>
                      <a:pPr algn="l" fontAlgn="ct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③</a:t>
                      </a:r>
                    </a:p>
                  </a:txBody>
                  <a:tcPr marL="9525" marR="9525" marT="9525" marB="0" anchor="ctr">
                    <a:noFill/>
                  </a:tcPr>
                </a:tc>
                <a:tc>
                  <a:txBody>
                    <a:bodyPr/>
                    <a:lstStyle/>
                    <a:p>
                      <a:pPr algn="l" fontAlgn="ctr"/>
                      <a:r>
                        <a:rPr lang="ja-JP" altLang="en-US" sz="1300" u="none" strike="noStrike" dirty="0">
                          <a:effectLst/>
                          <a:latin typeface="BIZ UDPゴシック" panose="020B0400000000000000" pitchFamily="50" charset="-128"/>
                          <a:ea typeface="BIZ UDPゴシック" panose="020B0400000000000000" pitchFamily="50" charset="-128"/>
                        </a:rPr>
                        <a:t>日ごろからプリセプターと相談できる関係だと思う</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extLst>
                  <a:ext uri="{0D108BD9-81ED-4DB2-BD59-A6C34878D82A}">
                    <a16:rowId xmlns:a16="http://schemas.microsoft.com/office/drawing/2014/main" val="2363584636"/>
                  </a:ext>
                </a:extLst>
              </a:tr>
              <a:tr h="297098">
                <a:tc>
                  <a:txBody>
                    <a:bodyPr/>
                    <a:lstStyle/>
                    <a:p>
                      <a:pPr algn="l" fontAlgn="ct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④</a:t>
                      </a:r>
                    </a:p>
                  </a:txBody>
                  <a:tcPr marL="9525" marR="9525" marT="9525" marB="0" anchor="ctr"/>
                </a:tc>
                <a:tc>
                  <a:txBody>
                    <a:bodyPr/>
                    <a:lstStyle/>
                    <a:p>
                      <a:pPr algn="l" fontAlgn="ctr"/>
                      <a:r>
                        <a:rPr lang="ja-JP" altLang="en-US" sz="1300" u="none" strike="noStrike" dirty="0">
                          <a:effectLst/>
                          <a:latin typeface="BIZ UDPゴシック" panose="020B0400000000000000" pitchFamily="50" charset="-128"/>
                          <a:ea typeface="BIZ UDPゴシック" panose="020B0400000000000000" pitchFamily="50" charset="-128"/>
                        </a:rPr>
                        <a:t>自身のキャリアラダーに沿った必要な研修を受講できている</a:t>
                      </a:r>
                      <a:endParaRPr lang="ja-JP" altLang="en-US" sz="13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987647794"/>
                  </a:ext>
                </a:extLst>
              </a:tr>
              <a:tr h="424711">
                <a:tc>
                  <a:txBody>
                    <a:bodyPr/>
                    <a:lstStyle/>
                    <a:p>
                      <a:pPr algn="l" fontAlgn="ct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⑤</a:t>
                      </a:r>
                    </a:p>
                  </a:txBody>
                  <a:tcPr marL="9525" marR="9525" marT="9525" marB="0" anchor="ctr">
                    <a:noFill/>
                  </a:tcPr>
                </a:tc>
                <a:tc>
                  <a:txBody>
                    <a:bodyPr/>
                    <a:lstStyle/>
                    <a:p>
                      <a:pPr algn="l" fontAlgn="ctr"/>
                      <a:r>
                        <a:rPr lang="ja-JP" altLang="en-US" sz="1300" u="none" strike="noStrike" dirty="0">
                          <a:effectLst/>
                          <a:latin typeface="BIZ UDPゴシック" panose="020B0400000000000000" pitchFamily="50" charset="-128"/>
                          <a:ea typeface="BIZ UDPゴシック" panose="020B0400000000000000" pitchFamily="50" charset="-128"/>
                        </a:rPr>
                        <a:t>日常的な業務についてプリセプターや統括保健師等との振り返り面談がある</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extLst>
                  <a:ext uri="{0D108BD9-81ED-4DB2-BD59-A6C34878D82A}">
                    <a16:rowId xmlns:a16="http://schemas.microsoft.com/office/drawing/2014/main" val="248801625"/>
                  </a:ext>
                </a:extLst>
              </a:tr>
              <a:tr h="424711">
                <a:tc>
                  <a:txBody>
                    <a:bodyPr/>
                    <a:lstStyle/>
                    <a:p>
                      <a:pPr algn="l" fontAlgn="ct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⑥</a:t>
                      </a:r>
                    </a:p>
                  </a:txBody>
                  <a:tcPr marL="9525" marR="9525" marT="9525" marB="0" anchor="ctr"/>
                </a:tc>
                <a:tc>
                  <a:txBody>
                    <a:bodyPr/>
                    <a:lstStyle/>
                    <a:p>
                      <a:pPr algn="l" fontAlgn="ctr"/>
                      <a:r>
                        <a:rPr lang="ja-JP" altLang="en-US" sz="1300" u="none" strike="noStrike" dirty="0">
                          <a:effectLst/>
                          <a:latin typeface="BIZ UDPゴシック" panose="020B0400000000000000" pitchFamily="50" charset="-128"/>
                          <a:ea typeface="BIZ UDPゴシック" panose="020B0400000000000000" pitchFamily="50" charset="-128"/>
                        </a:rPr>
                        <a:t>業務経験や研修受講履歴等についてプリセプターと振り返りの面談がある</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385237217"/>
                  </a:ext>
                </a:extLst>
              </a:tr>
              <a:tr h="297098">
                <a:tc>
                  <a:txBody>
                    <a:bodyPr/>
                    <a:lstStyle/>
                    <a:p>
                      <a:pPr algn="l" fontAlgn="ctr"/>
                      <a:r>
                        <a:rPr lang="ja-JP" altLang="en-US" sz="1400" u="none" strike="noStrike" dirty="0">
                          <a:solidFill>
                            <a:schemeClr val="tx1"/>
                          </a:solidFill>
                          <a:effectLst/>
                          <a:latin typeface="游ゴシック" panose="020B0400000000000000" pitchFamily="50" charset="-128"/>
                          <a:ea typeface="游ゴシック" panose="020B0400000000000000" pitchFamily="50" charset="-128"/>
                        </a:rPr>
                        <a:t>⑦</a:t>
                      </a:r>
                      <a:endPar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noFill/>
                  </a:tcPr>
                </a:tc>
                <a:tc>
                  <a:txBody>
                    <a:bodyPr/>
                    <a:lstStyle/>
                    <a:p>
                      <a:pPr algn="l" fontAlgn="ctr"/>
                      <a:r>
                        <a:rPr lang="ja-JP" altLang="en-US" sz="1600" u="none" strike="noStrike" dirty="0">
                          <a:solidFill>
                            <a:srgbClr val="FF0000"/>
                          </a:solidFill>
                          <a:effectLst/>
                          <a:latin typeface="BIZ UDPゴシック" panose="020B0400000000000000" pitchFamily="50" charset="-128"/>
                          <a:ea typeface="BIZ UDPゴシック" panose="020B0400000000000000" pitchFamily="50" charset="-128"/>
                        </a:rPr>
                        <a:t>業務遂行上の必要な研修が受講しやすい</a:t>
                      </a:r>
                      <a:endParaRPr lang="ja-JP" altLang="en-US" sz="16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extLst>
                  <a:ext uri="{0D108BD9-81ED-4DB2-BD59-A6C34878D82A}">
                    <a16:rowId xmlns:a16="http://schemas.microsoft.com/office/drawing/2014/main" val="735717637"/>
                  </a:ext>
                </a:extLst>
              </a:tr>
              <a:tr h="280949">
                <a:tc gridSpan="2">
                  <a:txBody>
                    <a:bodyPr/>
                    <a:lstStyle/>
                    <a:p>
                      <a:pPr algn="l" fontAlgn="ctr"/>
                      <a:r>
                        <a:rPr lang="en-US" altLang="ja-JP" sz="1400" u="none" strike="noStrike" dirty="0">
                          <a:effectLst/>
                          <a:latin typeface="BIZ UDPゴシック" panose="020B0400000000000000" pitchFamily="50" charset="-128"/>
                          <a:ea typeface="BIZ UDPゴシック" panose="020B0400000000000000" pitchFamily="50" charset="-128"/>
                        </a:rPr>
                        <a:t>【</a:t>
                      </a:r>
                      <a:r>
                        <a:rPr lang="ja-JP" altLang="en-US" sz="1400" u="none" strike="noStrike" dirty="0">
                          <a:effectLst/>
                          <a:latin typeface="BIZ UDPゴシック" panose="020B0400000000000000" pitchFamily="50" charset="-128"/>
                          <a:ea typeface="BIZ UDPゴシック" panose="020B0400000000000000" pitchFamily="50" charset="-128"/>
                        </a:rPr>
                        <a:t>職場風土</a:t>
                      </a:r>
                      <a:r>
                        <a:rPr lang="en-US" altLang="ja-JP" sz="1400" u="none" strike="noStrike" dirty="0">
                          <a:effectLst/>
                          <a:latin typeface="BIZ UDPゴシック" panose="020B0400000000000000" pitchFamily="50" charset="-128"/>
                          <a:ea typeface="BIZ UDPゴシック" panose="020B0400000000000000" pitchFamily="50" charset="-128"/>
                        </a:rPr>
                        <a:t>】</a:t>
                      </a:r>
                      <a:endPar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tc hMerge="1">
                  <a:txBody>
                    <a:bodyPr/>
                    <a:lstStyle/>
                    <a:p>
                      <a:endParaRPr kumimoji="1" lang="ja-JP" altLang="en-US"/>
                    </a:p>
                  </a:txBody>
                  <a:tcPr/>
                </a:tc>
                <a:tc>
                  <a:txBody>
                    <a:bodyPr/>
                    <a:lstStyle/>
                    <a:p>
                      <a:pPr algn="ctr" fontAlgn="ctr"/>
                      <a:r>
                        <a:rPr lang="ja-JP" altLang="en-US" sz="1400" u="none" strike="noStrike" dirty="0">
                          <a:effectLst/>
                          <a:latin typeface="BIZ UDPゴシック" panose="020B0400000000000000" pitchFamily="50" charset="-128"/>
                          <a:ea typeface="BIZ UDPゴシック" panose="020B0400000000000000" pitchFamily="50" charset="-128"/>
                        </a:rPr>
                        <a:t>大規模</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tc>
                  <a:txBody>
                    <a:bodyPr/>
                    <a:lstStyle/>
                    <a:p>
                      <a:pPr algn="ctr" fontAlgn="ctr"/>
                      <a:r>
                        <a:rPr lang="ja-JP" altLang="en-US" sz="1400" u="none" strike="noStrike" dirty="0">
                          <a:effectLst/>
                          <a:latin typeface="BIZ UDPゴシック" panose="020B0400000000000000" pitchFamily="50" charset="-128"/>
                          <a:ea typeface="BIZ UDPゴシック" panose="020B0400000000000000" pitchFamily="50" charset="-128"/>
                        </a:rPr>
                        <a:t>小規模</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tc>
                  <a:txBody>
                    <a:bodyPr/>
                    <a:lstStyle/>
                    <a:p>
                      <a:pPr algn="ctr" fontAlgn="ctr"/>
                      <a:r>
                        <a:rPr lang="en-US" altLang="ja-JP" sz="1400" u="none" strike="noStrike" dirty="0">
                          <a:effectLst/>
                          <a:latin typeface="BIZ UDPゴシック" panose="020B0400000000000000" pitchFamily="50" charset="-128"/>
                          <a:ea typeface="BIZ UDPゴシック" panose="020B0400000000000000" pitchFamily="50" charset="-128"/>
                        </a:rPr>
                        <a:t>20</a:t>
                      </a:r>
                      <a:r>
                        <a:rPr lang="ja-JP" altLang="en-US" sz="1400" u="none" strike="noStrike" dirty="0">
                          <a:effectLst/>
                          <a:latin typeface="BIZ UDPゴシック" panose="020B0400000000000000" pitchFamily="50" charset="-128"/>
                          <a:ea typeface="BIZ UDPゴシック" panose="020B0400000000000000" pitchFamily="50" charset="-128"/>
                        </a:rPr>
                        <a:t>代</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tc>
                  <a:txBody>
                    <a:bodyPr/>
                    <a:lstStyle/>
                    <a:p>
                      <a:pPr algn="ctr" fontAlgn="ctr"/>
                      <a:r>
                        <a:rPr lang="en-US" altLang="ja-JP" sz="1400" u="none" strike="noStrike" dirty="0">
                          <a:effectLst/>
                          <a:latin typeface="BIZ UDPゴシック" panose="020B0400000000000000" pitchFamily="50" charset="-128"/>
                          <a:ea typeface="BIZ UDPゴシック" panose="020B0400000000000000" pitchFamily="50" charset="-128"/>
                        </a:rPr>
                        <a:t>30</a:t>
                      </a:r>
                      <a:r>
                        <a:rPr lang="ja-JP" altLang="en-US" sz="1400" u="none" strike="noStrike" dirty="0">
                          <a:effectLst/>
                          <a:latin typeface="BIZ UDPゴシック" panose="020B0400000000000000" pitchFamily="50" charset="-128"/>
                          <a:ea typeface="BIZ UDPゴシック" panose="020B0400000000000000" pitchFamily="50" charset="-128"/>
                        </a:rPr>
                        <a:t>代</a:t>
                      </a:r>
                      <a:r>
                        <a:rPr lang="en-US" altLang="ja-JP" sz="1400" u="none" strike="noStrike" dirty="0">
                          <a:effectLst/>
                          <a:latin typeface="BIZ UDPゴシック" panose="020B0400000000000000" pitchFamily="50" charset="-128"/>
                          <a:ea typeface="BIZ UDPゴシック" panose="020B0400000000000000" pitchFamily="50" charset="-128"/>
                        </a:rPr>
                        <a:t>+</a:t>
                      </a:r>
                      <a:endPar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tc>
                  <a:txBody>
                    <a:bodyPr/>
                    <a:lstStyle/>
                    <a:p>
                      <a:pPr algn="ctr" fontAlgn="ctr"/>
                      <a:r>
                        <a:rPr lang="ja-JP" altLang="en-US" sz="1400" u="none" strike="noStrike" dirty="0">
                          <a:effectLst/>
                          <a:latin typeface="BIZ UDPゴシック" panose="020B0400000000000000" pitchFamily="50" charset="-128"/>
                          <a:ea typeface="BIZ UDPゴシック" panose="020B0400000000000000" pitchFamily="50" charset="-128"/>
                        </a:rPr>
                        <a:t>職歴有</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tc>
                  <a:txBody>
                    <a:bodyPr/>
                    <a:lstStyle/>
                    <a:p>
                      <a:pPr algn="ctr" fontAlgn="ctr"/>
                      <a:r>
                        <a:rPr lang="ja-JP" altLang="en-US" sz="1400" u="none" strike="noStrike" dirty="0">
                          <a:effectLst/>
                          <a:latin typeface="BIZ UDPゴシック" panose="020B0400000000000000" pitchFamily="50" charset="-128"/>
                          <a:ea typeface="BIZ UDPゴシック" panose="020B0400000000000000" pitchFamily="50" charset="-128"/>
                        </a:rPr>
                        <a:t>職歴無</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chemeClr val="bg2">
                        <a:lumMod val="75000"/>
                      </a:schemeClr>
                    </a:solidFill>
                  </a:tcPr>
                </a:tc>
                <a:extLst>
                  <a:ext uri="{0D108BD9-81ED-4DB2-BD59-A6C34878D82A}">
                    <a16:rowId xmlns:a16="http://schemas.microsoft.com/office/drawing/2014/main" val="1032292821"/>
                  </a:ext>
                </a:extLst>
              </a:tr>
              <a:tr h="297098">
                <a:tc>
                  <a:txBody>
                    <a:bodyPr/>
                    <a:lstStyle/>
                    <a:p>
                      <a:pPr algn="l" fontAlgn="ctr"/>
                      <a:r>
                        <a:rPr lang="ja-JP" altLang="en-US" sz="1400" u="none" strike="noStrike" dirty="0">
                          <a:solidFill>
                            <a:schemeClr val="tx1"/>
                          </a:solidFill>
                          <a:effectLst/>
                          <a:latin typeface="游ゴシック" panose="020B0400000000000000" pitchFamily="50" charset="-128"/>
                          <a:ea typeface="游ゴシック" panose="020B0400000000000000" pitchFamily="50" charset="-128"/>
                        </a:rPr>
                        <a:t>①</a:t>
                      </a:r>
                      <a:endPar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noFill/>
                  </a:tcPr>
                </a:tc>
                <a:tc>
                  <a:txBody>
                    <a:bodyPr/>
                    <a:lstStyle/>
                    <a:p>
                      <a:pPr algn="l" fontAlgn="ctr"/>
                      <a:r>
                        <a:rPr lang="ja-JP" altLang="en-US" sz="1600" u="none" strike="noStrike" dirty="0">
                          <a:solidFill>
                            <a:srgbClr val="FF0000"/>
                          </a:solidFill>
                          <a:effectLst/>
                          <a:latin typeface="BIZ UDPゴシック" panose="020B0400000000000000" pitchFamily="50" charset="-128"/>
                          <a:ea typeface="BIZ UDPゴシック" panose="020B0400000000000000" pitchFamily="50" charset="-128"/>
                        </a:rPr>
                        <a:t>些細な問題や疑問でも相談できる人がいる</a:t>
                      </a:r>
                      <a:endParaRPr lang="ja-JP" altLang="en-US" sz="16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extLst>
                  <a:ext uri="{0D108BD9-81ED-4DB2-BD59-A6C34878D82A}">
                    <a16:rowId xmlns:a16="http://schemas.microsoft.com/office/drawing/2014/main" val="2775372526"/>
                  </a:ext>
                </a:extLst>
              </a:tr>
              <a:tr h="297098">
                <a:tc>
                  <a:txBody>
                    <a:bodyPr/>
                    <a:lstStyle/>
                    <a:p>
                      <a:pPr algn="l" fontAlgn="ctr"/>
                      <a:r>
                        <a:rPr lang="ja-JP" altLang="en-US" sz="1400" u="none" strike="noStrike" dirty="0">
                          <a:solidFill>
                            <a:schemeClr val="tx1"/>
                          </a:solidFill>
                          <a:effectLst/>
                          <a:latin typeface="游ゴシック" panose="020B0400000000000000" pitchFamily="50" charset="-128"/>
                          <a:ea typeface="游ゴシック" panose="020B0400000000000000" pitchFamily="50" charset="-128"/>
                        </a:rPr>
                        <a:t>②</a:t>
                      </a:r>
                      <a:endPar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dirty="0">
                          <a:solidFill>
                            <a:srgbClr val="FF0000"/>
                          </a:solidFill>
                          <a:effectLst/>
                          <a:latin typeface="BIZ UDPゴシック" panose="020B0400000000000000" pitchFamily="50" charset="-128"/>
                          <a:ea typeface="BIZ UDPゴシック" panose="020B0400000000000000" pitchFamily="50" charset="-128"/>
                        </a:rPr>
                        <a:t>先輩・上司と仕事以外での相談も出来る</a:t>
                      </a:r>
                      <a:endParaRPr lang="ja-JP" altLang="en-US" sz="16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solidFill>
                            <a:srgbClr val="FF0000"/>
                          </a:solidFill>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628607367"/>
                  </a:ext>
                </a:extLst>
              </a:tr>
              <a:tr h="297098">
                <a:tc>
                  <a:txBody>
                    <a:bodyPr/>
                    <a:lstStyle/>
                    <a:p>
                      <a:pPr algn="l" fontAlgn="ct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③</a:t>
                      </a:r>
                    </a:p>
                  </a:txBody>
                  <a:tcPr marL="9525" marR="9525" marT="9525" marB="0" anchor="ctr">
                    <a:noFill/>
                  </a:tcPr>
                </a:tc>
                <a:tc>
                  <a:txBody>
                    <a:bodyPr/>
                    <a:lstStyle/>
                    <a:p>
                      <a:pPr algn="l" fontAlgn="ctr"/>
                      <a:r>
                        <a:rPr lang="ja-JP" altLang="en-US" sz="1300" u="none" strike="noStrike" dirty="0">
                          <a:effectLst/>
                          <a:latin typeface="BIZ UDPゴシック" panose="020B0400000000000000" pitchFamily="50" charset="-128"/>
                          <a:ea typeface="BIZ UDPゴシック" panose="020B0400000000000000" pitchFamily="50" charset="-128"/>
                        </a:rPr>
                        <a:t>声かけ・挨拶をする習慣がある</a:t>
                      </a:r>
                      <a:endParaRPr lang="ja-JP" altLang="en-US" sz="13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extLst>
                  <a:ext uri="{0D108BD9-81ED-4DB2-BD59-A6C34878D82A}">
                    <a16:rowId xmlns:a16="http://schemas.microsoft.com/office/drawing/2014/main" val="537360187"/>
                  </a:ext>
                </a:extLst>
              </a:tr>
              <a:tr h="297098">
                <a:tc>
                  <a:txBody>
                    <a:bodyPr/>
                    <a:lstStyle/>
                    <a:p>
                      <a:pPr algn="l" fontAlgn="ct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④</a:t>
                      </a:r>
                    </a:p>
                  </a:txBody>
                  <a:tcPr marL="9525" marR="9525" marT="9525" marB="0" anchor="ctr"/>
                </a:tc>
                <a:tc>
                  <a:txBody>
                    <a:bodyPr/>
                    <a:lstStyle/>
                    <a:p>
                      <a:pPr algn="l" fontAlgn="ctr"/>
                      <a:r>
                        <a:rPr lang="ja-JP" altLang="en-US" sz="1300" u="none" strike="noStrike" dirty="0">
                          <a:effectLst/>
                          <a:latin typeface="BIZ UDPゴシック" panose="020B0400000000000000" pitchFamily="50" charset="-128"/>
                          <a:ea typeface="BIZ UDPゴシック" panose="020B0400000000000000" pitchFamily="50" charset="-128"/>
                        </a:rPr>
                        <a:t>勤務時間外に保健師同士で仕事以外の会話が気軽に出来る</a:t>
                      </a:r>
                      <a:endParaRPr lang="ja-JP" altLang="en-US" sz="13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223623039"/>
                  </a:ext>
                </a:extLst>
              </a:tr>
              <a:tr h="297098">
                <a:tc>
                  <a:txBody>
                    <a:bodyPr/>
                    <a:lstStyle/>
                    <a:p>
                      <a:pPr algn="l" fontAlgn="ct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⑤</a:t>
                      </a:r>
                    </a:p>
                  </a:txBody>
                  <a:tcPr marL="9525" marR="9525" marT="9525" marB="0" anchor="ctr">
                    <a:noFill/>
                  </a:tcPr>
                </a:tc>
                <a:tc>
                  <a:txBody>
                    <a:bodyPr/>
                    <a:lstStyle/>
                    <a:p>
                      <a:pPr algn="l" fontAlgn="ctr"/>
                      <a:r>
                        <a:rPr lang="ja-JP" altLang="en-US" sz="1300" u="none" strike="noStrike" dirty="0">
                          <a:effectLst/>
                          <a:latin typeface="BIZ UDPゴシック" panose="020B0400000000000000" pitchFamily="50" charset="-128"/>
                          <a:ea typeface="BIZ UDPゴシック" panose="020B0400000000000000" pitchFamily="50" charset="-128"/>
                        </a:rPr>
                        <a:t>業務について今後の見通しや段取りについて説明・共有している</a:t>
                      </a:r>
                      <a:endParaRPr lang="ja-JP" altLang="en-US" sz="13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t"/>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extLst>
                  <a:ext uri="{0D108BD9-81ED-4DB2-BD59-A6C34878D82A}">
                    <a16:rowId xmlns:a16="http://schemas.microsoft.com/office/drawing/2014/main" val="887798018"/>
                  </a:ext>
                </a:extLst>
              </a:tr>
              <a:tr h="297098">
                <a:tc>
                  <a:txBody>
                    <a:bodyPr/>
                    <a:lstStyle/>
                    <a:p>
                      <a:pPr algn="l" fontAlgn="ct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⑥</a:t>
                      </a:r>
                    </a:p>
                  </a:txBody>
                  <a:tcPr marL="9525" marR="9525" marT="9525" marB="0" anchor="ctr"/>
                </a:tc>
                <a:tc>
                  <a:txBody>
                    <a:bodyPr/>
                    <a:lstStyle/>
                    <a:p>
                      <a:pPr algn="l" fontAlgn="ctr"/>
                      <a:r>
                        <a:rPr lang="ja-JP" altLang="en-US" sz="1300" u="none" strike="noStrike" dirty="0">
                          <a:effectLst/>
                          <a:latin typeface="BIZ UDPゴシック" panose="020B0400000000000000" pitchFamily="50" charset="-128"/>
                          <a:ea typeface="BIZ UDPゴシック" panose="020B0400000000000000" pitchFamily="50" charset="-128"/>
                        </a:rPr>
                        <a:t>保健師業務の意義・理由について丁寧に説明している</a:t>
                      </a:r>
                      <a:endParaRPr lang="ja-JP" altLang="en-US" sz="13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716621240"/>
                  </a:ext>
                </a:extLst>
              </a:tr>
              <a:tr h="297904">
                <a:tc>
                  <a:txBody>
                    <a:bodyPr/>
                    <a:lstStyle/>
                    <a:p>
                      <a:pPr algn="l" fontAlgn="ct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⑦</a:t>
                      </a:r>
                    </a:p>
                  </a:txBody>
                  <a:tcPr marL="9525" marR="9525" marT="9525" marB="0" anchor="ctr"/>
                </a:tc>
                <a:tc>
                  <a:txBody>
                    <a:bodyPr/>
                    <a:lstStyle/>
                    <a:p>
                      <a:pPr algn="l" fontAlgn="ctr"/>
                      <a:r>
                        <a:rPr lang="ja-JP" altLang="en-US" sz="1300" u="none" strike="noStrike" dirty="0">
                          <a:effectLst/>
                          <a:latin typeface="BIZ UDPゴシック" panose="020B0400000000000000" pitchFamily="50" charset="-128"/>
                          <a:ea typeface="BIZ UDPゴシック" panose="020B0400000000000000" pitchFamily="50" charset="-128"/>
                        </a:rPr>
                        <a:t>業務で出した成果についてお互い評価・承認する習慣がある</a:t>
                      </a:r>
                      <a:endParaRPr lang="ja-JP" altLang="en-US" sz="13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noFill/>
                  </a:tcPr>
                </a:tc>
                <a:extLst>
                  <a:ext uri="{0D108BD9-81ED-4DB2-BD59-A6C34878D82A}">
                    <a16:rowId xmlns:a16="http://schemas.microsoft.com/office/drawing/2014/main" val="1130827253"/>
                  </a:ext>
                </a:extLst>
              </a:tr>
              <a:tr h="401625">
                <a:tc>
                  <a:txBody>
                    <a:bodyPr/>
                    <a:lstStyle/>
                    <a:p>
                      <a:pPr algn="l" fontAlgn="ctr"/>
                      <a:r>
                        <a:rPr lang="ja-JP" altLang="en-US" sz="1400" b="0" i="0" u="none" strike="noStrike" dirty="0">
                          <a:solidFill>
                            <a:schemeClr val="tx1"/>
                          </a:solidFill>
                          <a:effectLst/>
                          <a:latin typeface="游ゴシック" panose="020B0400000000000000" pitchFamily="50" charset="-128"/>
                          <a:ea typeface="游ゴシック" panose="020B0400000000000000" pitchFamily="50" charset="-128"/>
                        </a:rPr>
                        <a:t>⑧</a:t>
                      </a:r>
                    </a:p>
                  </a:txBody>
                  <a:tcPr marL="9525" marR="9525" marT="9525" marB="0" anchor="ctr"/>
                </a:tc>
                <a:tc>
                  <a:txBody>
                    <a:bodyPr/>
                    <a:lstStyle/>
                    <a:p>
                      <a:pPr algn="l" fontAlgn="ctr"/>
                      <a:r>
                        <a:rPr lang="ja-JP" altLang="en-US" sz="1300" u="none" strike="noStrike" dirty="0">
                          <a:effectLst/>
                          <a:latin typeface="BIZ UDPゴシック" panose="020B0400000000000000" pitchFamily="50" charset="-128"/>
                          <a:ea typeface="BIZ UDPゴシック" panose="020B0400000000000000" pitchFamily="50" charset="-128"/>
                        </a:rPr>
                        <a:t>保健師能力が高まることに対する評価・承認する習慣がある</a:t>
                      </a:r>
                      <a:endParaRPr lang="ja-JP" altLang="en-US" sz="13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〇</a:t>
                      </a:r>
                      <a:endParaRPr lang="ja-JP" altLang="en-US" sz="1800" b="1"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4022114438"/>
                  </a:ext>
                </a:extLst>
              </a:tr>
            </a:tbl>
          </a:graphicData>
        </a:graphic>
      </p:graphicFrame>
      <p:sp>
        <p:nvSpPr>
          <p:cNvPr id="6" name="テキスト ボックス 5">
            <a:extLst>
              <a:ext uri="{FF2B5EF4-FFF2-40B4-BE49-F238E27FC236}">
                <a16:creationId xmlns:a16="http://schemas.microsoft.com/office/drawing/2014/main" id="{66C7E516-6B2E-DD5E-7E47-6B8BAEF89663}"/>
              </a:ext>
            </a:extLst>
          </p:cNvPr>
          <p:cNvSpPr txBox="1"/>
          <p:nvPr/>
        </p:nvSpPr>
        <p:spPr>
          <a:xfrm>
            <a:off x="323527" y="252155"/>
            <a:ext cx="8496945" cy="819607"/>
          </a:xfrm>
          <a:prstGeom prst="rect">
            <a:avLst/>
          </a:prstGeom>
          <a:solidFill>
            <a:srgbClr val="CCECFF"/>
          </a:solidFill>
          <a:ln w="22225">
            <a:solidFill>
              <a:srgbClr val="0070C0"/>
            </a:solidFill>
          </a:ln>
        </p:spPr>
        <p:txBody>
          <a:bodyPr wrap="square" tIns="144000" bIns="180000" anchor="ctr" anchorCtr="0">
            <a:spAutoFit/>
          </a:bodyPr>
          <a:lstStyle/>
          <a:p>
            <a:pPr indent="69850"/>
            <a:r>
              <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結果５</a:t>
            </a:r>
            <a:r>
              <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総合的な満足度をアウトカムとした影響要因</a:t>
            </a:r>
            <a:endPar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lgn="ctr"/>
            <a:endParaRPr lang="en-US" altLang="ja-JP" sz="8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192D447D-FD55-0036-18C8-39F6BCD658A7}"/>
              </a:ext>
            </a:extLst>
          </p:cNvPr>
          <p:cNvSpPr txBox="1"/>
          <p:nvPr/>
        </p:nvSpPr>
        <p:spPr>
          <a:xfrm>
            <a:off x="7282295" y="696981"/>
            <a:ext cx="1529784" cy="307777"/>
          </a:xfrm>
          <a:prstGeom prst="rect">
            <a:avLst/>
          </a:prstGeom>
          <a:noFill/>
        </p:spPr>
        <p:txBody>
          <a:bodyPr wrap="square">
            <a:spAutoFit/>
          </a:bodyPr>
          <a:lstStyle/>
          <a:p>
            <a:pPr algn="ctr"/>
            <a:r>
              <a:rPr lang="ja-JP" altLang="en-US" sz="1400" dirty="0">
                <a:effectLst/>
                <a:ea typeface="ＭＳ Ｐ明朝" panose="02020600040205080304" pitchFamily="18" charset="-128"/>
                <a:cs typeface="Times New Roman" panose="02020603050405020304" pitchFamily="18" charset="0"/>
              </a:rPr>
              <a:t>重回帰分析</a:t>
            </a:r>
            <a:r>
              <a:rPr lang="ja-JP" altLang="ja-JP" sz="1400" dirty="0">
                <a:effectLst/>
                <a:ea typeface="ＭＳ Ｐ明朝" panose="02020600040205080304" pitchFamily="18" charset="-128"/>
                <a:cs typeface="Times New Roman" panose="02020603050405020304" pitchFamily="18" charset="0"/>
              </a:rPr>
              <a:t>結果</a:t>
            </a:r>
            <a:endParaRPr lang="ja-JP" altLang="en-US" sz="1400" dirty="0"/>
          </a:p>
        </p:txBody>
      </p:sp>
      <p:sp>
        <p:nvSpPr>
          <p:cNvPr id="10" name="コンテンツ プレースホルダー 2">
            <a:extLst>
              <a:ext uri="{FF2B5EF4-FFF2-40B4-BE49-F238E27FC236}">
                <a16:creationId xmlns:a16="http://schemas.microsoft.com/office/drawing/2014/main" id="{4274AD7D-CC8B-4A2C-9957-20E5F7C1E10F}"/>
              </a:ext>
            </a:extLst>
          </p:cNvPr>
          <p:cNvSpPr txBox="1">
            <a:spLocks/>
          </p:cNvSpPr>
          <p:nvPr/>
        </p:nvSpPr>
        <p:spPr>
          <a:xfrm>
            <a:off x="2776821" y="778043"/>
            <a:ext cx="3590352" cy="279557"/>
          </a:xfrm>
          <a:prstGeom prst="rect">
            <a:avLst/>
          </a:prstGeom>
        </p:spPr>
        <p:txBody>
          <a:bodyPr vert="horz" lIns="91440" tIns="45720" rIns="91440" bIns="45720" rtlCol="0">
            <a:noAutofit/>
          </a:bodyPr>
          <a:lstStyle>
            <a:lvl1pPr marL="228594" indent="-228594" algn="l" defTabSz="914378" rtl="0" eaLnBrk="1" latinLnBrk="0" hangingPunct="1">
              <a:lnSpc>
                <a:spcPct val="90000"/>
              </a:lnSpc>
              <a:spcBef>
                <a:spcPts val="10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400" dirty="0">
                <a:latin typeface="メイリオ" panose="020B0604030504040204" pitchFamily="50" charset="-128"/>
                <a:ea typeface="メイリオ" panose="020B0604030504040204" pitchFamily="50" charset="-128"/>
              </a:rPr>
              <a:t>　（自治体ベースのデータを用いて分析）</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58406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BF60A33-6926-549C-5DDA-6AF9D999DDB3}"/>
              </a:ext>
            </a:extLst>
          </p:cNvPr>
          <p:cNvSpPr txBox="1"/>
          <p:nvPr/>
        </p:nvSpPr>
        <p:spPr>
          <a:xfrm>
            <a:off x="324998" y="174917"/>
            <a:ext cx="8494003" cy="950957"/>
          </a:xfrm>
          <a:prstGeom prst="rect">
            <a:avLst/>
          </a:prstGeom>
          <a:solidFill>
            <a:srgbClr val="CCECFF"/>
          </a:solidFill>
          <a:ln w="22225">
            <a:solidFill>
              <a:srgbClr val="0070C0"/>
            </a:solidFill>
          </a:ln>
        </p:spPr>
        <p:txBody>
          <a:bodyPr wrap="square" tIns="144000" bIns="396000" anchor="ctr" anchorCtr="0">
            <a:spAutoFit/>
          </a:bodyPr>
          <a:lstStyle/>
          <a:p>
            <a:pPr indent="69850"/>
            <a:r>
              <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結果６</a:t>
            </a:r>
            <a:r>
              <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総合的な満足度と人材育成構築状況との関連</a:t>
            </a:r>
          </a:p>
        </p:txBody>
      </p:sp>
      <p:sp>
        <p:nvSpPr>
          <p:cNvPr id="9" name="テキスト ボックス 8">
            <a:extLst>
              <a:ext uri="{FF2B5EF4-FFF2-40B4-BE49-F238E27FC236}">
                <a16:creationId xmlns:a16="http://schemas.microsoft.com/office/drawing/2014/main" id="{45B106D1-1961-1404-6ECF-0A2AF54024D1}"/>
              </a:ext>
            </a:extLst>
          </p:cNvPr>
          <p:cNvSpPr txBox="1"/>
          <p:nvPr/>
        </p:nvSpPr>
        <p:spPr>
          <a:xfrm>
            <a:off x="7045805" y="837251"/>
            <a:ext cx="1878845" cy="307777"/>
          </a:xfrm>
          <a:prstGeom prst="rect">
            <a:avLst/>
          </a:prstGeom>
          <a:noFill/>
        </p:spPr>
        <p:txBody>
          <a:bodyPr wrap="square">
            <a:spAutoFit/>
          </a:bodyPr>
          <a:lstStyle/>
          <a:p>
            <a:pPr algn="ctr"/>
            <a:r>
              <a:rPr kumimoji="1" lang="ja-JP" altLang="en-US" sz="1400" dirty="0"/>
              <a:t>カイ二乗検定結果</a:t>
            </a:r>
            <a:endParaRPr lang="ja-JP" altLang="en-US" sz="1400" dirty="0"/>
          </a:p>
        </p:txBody>
      </p:sp>
      <p:sp>
        <p:nvSpPr>
          <p:cNvPr id="11" name="コンテンツ プレースホルダー 2">
            <a:extLst>
              <a:ext uri="{FF2B5EF4-FFF2-40B4-BE49-F238E27FC236}">
                <a16:creationId xmlns:a16="http://schemas.microsoft.com/office/drawing/2014/main" id="{4A6187B7-BBED-4EAB-90A4-AA042AB7F1BD}"/>
              </a:ext>
            </a:extLst>
          </p:cNvPr>
          <p:cNvSpPr txBox="1">
            <a:spLocks/>
          </p:cNvSpPr>
          <p:nvPr/>
        </p:nvSpPr>
        <p:spPr>
          <a:xfrm>
            <a:off x="302686" y="674028"/>
            <a:ext cx="7014131" cy="460804"/>
          </a:xfrm>
          <a:prstGeom prst="rect">
            <a:avLst/>
          </a:prstGeom>
        </p:spPr>
        <p:txBody>
          <a:bodyPr vert="horz" lIns="91440" tIns="45720" rIns="91440" bIns="45720" rtlCol="0">
            <a:noAutofit/>
          </a:bodyPr>
          <a:lstStyle>
            <a:lvl1pPr marL="228594" indent="-228594" algn="l" defTabSz="914378" rtl="0" eaLnBrk="1" latinLnBrk="0" hangingPunct="1">
              <a:lnSpc>
                <a:spcPct val="90000"/>
              </a:lnSpc>
              <a:spcBef>
                <a:spcPts val="10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600"/>
              </a:lnSpc>
              <a:buFont typeface="Arial" panose="020B0604020202020204" pitchFamily="34" charset="0"/>
              <a:buNone/>
            </a:pPr>
            <a:r>
              <a:rPr lang="ja-JP" altLang="en-US" sz="1400" dirty="0">
                <a:latin typeface="メイリオ" panose="020B0604030504040204" pitchFamily="50" charset="-128"/>
                <a:ea typeface="メイリオ" panose="020B0604030504040204" pitchFamily="50" charset="-128"/>
              </a:rPr>
              <a:t>（新規採用保健師、統括保健師、人事部門担当者の３者の回答データを連結した</a:t>
            </a:r>
            <a:r>
              <a:rPr lang="en-US" altLang="ja-JP" sz="1400" dirty="0">
                <a:latin typeface="メイリオ" panose="020B0604030504040204" pitchFamily="50" charset="-128"/>
                <a:ea typeface="メイリオ" panose="020B0604030504040204" pitchFamily="50" charset="-128"/>
              </a:rPr>
              <a:t>779</a:t>
            </a:r>
            <a:r>
              <a:rPr lang="ja-JP" altLang="en-US" sz="1400" dirty="0">
                <a:latin typeface="メイリオ" panose="020B0604030504040204" pitchFamily="50" charset="-128"/>
                <a:ea typeface="メイリオ" panose="020B0604030504040204" pitchFamily="50" charset="-128"/>
              </a:rPr>
              <a:t>　　　　　　　　　（大規模自治体</a:t>
            </a:r>
            <a:r>
              <a:rPr lang="en-US" altLang="ja-JP" sz="1400" dirty="0">
                <a:latin typeface="メイリオ" panose="020B0604030504040204" pitchFamily="50" charset="-128"/>
                <a:ea typeface="メイリオ" panose="020B0604030504040204" pitchFamily="50" charset="-128"/>
              </a:rPr>
              <a:t>289</a:t>
            </a:r>
            <a:r>
              <a:rPr lang="ja-JP" altLang="en-US" sz="1400" dirty="0">
                <a:latin typeface="メイリオ" panose="020B0604030504040204" pitchFamily="50" charset="-128"/>
                <a:ea typeface="メイリオ" panose="020B0604030504040204" pitchFamily="50" charset="-128"/>
              </a:rPr>
              <a:t>、小規模自治体</a:t>
            </a:r>
            <a:r>
              <a:rPr lang="en-US" altLang="ja-JP" sz="1400" dirty="0">
                <a:latin typeface="メイリオ" panose="020B0604030504040204" pitchFamily="50" charset="-128"/>
                <a:ea typeface="メイリオ" panose="020B0604030504040204" pitchFamily="50" charset="-128"/>
              </a:rPr>
              <a:t>490</a:t>
            </a:r>
            <a:r>
              <a:rPr lang="ja-JP" altLang="en-US" sz="1400" dirty="0">
                <a:latin typeface="メイリオ" panose="020B0604030504040204" pitchFamily="50" charset="-128"/>
                <a:ea typeface="メイリオ" panose="020B0604030504040204" pitchFamily="50" charset="-128"/>
              </a:rPr>
              <a:t>）の新規採用保健師の回答を分析）</a:t>
            </a:r>
            <a:endParaRPr lang="en-US" altLang="ja-JP" sz="1400"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55C7750E-C4DF-46C8-9AD8-69DC508C52F1}"/>
              </a:ext>
            </a:extLst>
          </p:cNvPr>
          <p:cNvSpPr/>
          <p:nvPr/>
        </p:nvSpPr>
        <p:spPr>
          <a:xfrm>
            <a:off x="3131840" y="1145028"/>
            <a:ext cx="3416048"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総合的な満足度の「該当（満足）者」の割合</a:t>
            </a:r>
            <a:endParaRPr kumimoji="1" lang="ja-JP" altLang="en-US" sz="1400" b="1" dirty="0">
              <a:solidFill>
                <a:srgbClr val="FF0000"/>
              </a:solidFill>
            </a:endParaRPr>
          </a:p>
        </p:txBody>
      </p:sp>
      <p:sp>
        <p:nvSpPr>
          <p:cNvPr id="18" name="正方形/長方形 17">
            <a:extLst>
              <a:ext uri="{FF2B5EF4-FFF2-40B4-BE49-F238E27FC236}">
                <a16:creationId xmlns:a16="http://schemas.microsoft.com/office/drawing/2014/main" id="{B65E5D90-29C8-4007-8C9C-F57187BBBCA2}"/>
              </a:ext>
            </a:extLst>
          </p:cNvPr>
          <p:cNvSpPr/>
          <p:nvPr/>
        </p:nvSpPr>
        <p:spPr>
          <a:xfrm>
            <a:off x="7552034" y="2601480"/>
            <a:ext cx="217494" cy="213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1101719C-D908-4933-A519-8393A3A408E7}"/>
              </a:ext>
            </a:extLst>
          </p:cNvPr>
          <p:cNvSpPr/>
          <p:nvPr/>
        </p:nvSpPr>
        <p:spPr>
          <a:xfrm>
            <a:off x="7892255" y="5714356"/>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22" name="正方形/長方形 21">
            <a:extLst>
              <a:ext uri="{FF2B5EF4-FFF2-40B4-BE49-F238E27FC236}">
                <a16:creationId xmlns:a16="http://schemas.microsoft.com/office/drawing/2014/main" id="{9B65AFE0-74DB-4080-89BA-63B1C1F6A1DE}"/>
              </a:ext>
            </a:extLst>
          </p:cNvPr>
          <p:cNvSpPr/>
          <p:nvPr/>
        </p:nvSpPr>
        <p:spPr>
          <a:xfrm>
            <a:off x="7825311" y="5902784"/>
            <a:ext cx="478596" cy="26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23" name="正方形/長方形 22">
            <a:extLst>
              <a:ext uri="{FF2B5EF4-FFF2-40B4-BE49-F238E27FC236}">
                <a16:creationId xmlns:a16="http://schemas.microsoft.com/office/drawing/2014/main" id="{E8F91411-33F8-4778-A71E-97BA6157F737}"/>
              </a:ext>
            </a:extLst>
          </p:cNvPr>
          <p:cNvSpPr/>
          <p:nvPr/>
        </p:nvSpPr>
        <p:spPr>
          <a:xfrm>
            <a:off x="7692399" y="5232385"/>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24" name="正方形/長方形 23">
            <a:extLst>
              <a:ext uri="{FF2B5EF4-FFF2-40B4-BE49-F238E27FC236}">
                <a16:creationId xmlns:a16="http://schemas.microsoft.com/office/drawing/2014/main" id="{9739614B-64B6-47C3-AC4C-E90B4ABB3191}"/>
              </a:ext>
            </a:extLst>
          </p:cNvPr>
          <p:cNvSpPr/>
          <p:nvPr/>
        </p:nvSpPr>
        <p:spPr>
          <a:xfrm>
            <a:off x="7825311" y="5462626"/>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8E832C3D-01CF-442A-9350-1F0474141C27}"/>
              </a:ext>
            </a:extLst>
          </p:cNvPr>
          <p:cNvSpPr/>
          <p:nvPr/>
        </p:nvSpPr>
        <p:spPr>
          <a:xfrm>
            <a:off x="7931708" y="6423275"/>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A8190FF2-9373-4B43-AEB5-050374A8ACA8}"/>
              </a:ext>
            </a:extLst>
          </p:cNvPr>
          <p:cNvSpPr/>
          <p:nvPr/>
        </p:nvSpPr>
        <p:spPr>
          <a:xfrm>
            <a:off x="7931686" y="6171924"/>
            <a:ext cx="478618" cy="209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000" dirty="0">
                <a:solidFill>
                  <a:schemeClr val="tx1"/>
                </a:solidFill>
              </a:rPr>
              <a:t>※※</a:t>
            </a:r>
            <a:endParaRPr kumimoji="1" lang="ja-JP" altLang="en-US" sz="1000" dirty="0">
              <a:solidFill>
                <a:schemeClr val="tx1"/>
              </a:solidFill>
            </a:endParaRPr>
          </a:p>
        </p:txBody>
      </p:sp>
      <p:graphicFrame>
        <p:nvGraphicFramePr>
          <p:cNvPr id="28" name="グラフ 27">
            <a:extLst>
              <a:ext uri="{FF2B5EF4-FFF2-40B4-BE49-F238E27FC236}">
                <a16:creationId xmlns:a16="http://schemas.microsoft.com/office/drawing/2014/main" id="{04B43E6A-86D5-4CAA-8365-698B7C1440CE}"/>
              </a:ext>
            </a:extLst>
          </p:cNvPr>
          <p:cNvGraphicFramePr>
            <a:graphicFrameLocks/>
          </p:cNvGraphicFramePr>
          <p:nvPr/>
        </p:nvGraphicFramePr>
        <p:xfrm>
          <a:off x="131586" y="1395781"/>
          <a:ext cx="8780683" cy="29123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グラフ 29">
            <a:extLst>
              <a:ext uri="{FF2B5EF4-FFF2-40B4-BE49-F238E27FC236}">
                <a16:creationId xmlns:a16="http://schemas.microsoft.com/office/drawing/2014/main" id="{F9AC7B64-5767-43C2-9698-2B2984FBFAA0}"/>
              </a:ext>
            </a:extLst>
          </p:cNvPr>
          <p:cNvGraphicFramePr>
            <a:graphicFrameLocks/>
          </p:cNvGraphicFramePr>
          <p:nvPr/>
        </p:nvGraphicFramePr>
        <p:xfrm>
          <a:off x="144170" y="4337831"/>
          <a:ext cx="8643332" cy="2546538"/>
        </p:xfrm>
        <a:graphic>
          <a:graphicData uri="http://schemas.openxmlformats.org/drawingml/2006/chart">
            <c:chart xmlns:c="http://schemas.openxmlformats.org/drawingml/2006/chart" xmlns:r="http://schemas.openxmlformats.org/officeDocument/2006/relationships" r:id="rId4"/>
          </a:graphicData>
        </a:graphic>
      </p:graphicFrame>
      <p:sp>
        <p:nvSpPr>
          <p:cNvPr id="31" name="タイトル 1">
            <a:extLst>
              <a:ext uri="{FF2B5EF4-FFF2-40B4-BE49-F238E27FC236}">
                <a16:creationId xmlns:a16="http://schemas.microsoft.com/office/drawing/2014/main" id="{81FDD26D-3A93-48DA-8FA1-CD5FEB6233BD}"/>
              </a:ext>
            </a:extLst>
          </p:cNvPr>
          <p:cNvSpPr txBox="1">
            <a:spLocks/>
          </p:cNvSpPr>
          <p:nvPr/>
        </p:nvSpPr>
        <p:spPr>
          <a:xfrm>
            <a:off x="8064609" y="5169471"/>
            <a:ext cx="1303674" cy="202870"/>
          </a:xfrm>
          <a:prstGeom prst="rect">
            <a:avLst/>
          </a:prstGeom>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sz="1000" dirty="0">
                <a:solidFill>
                  <a:schemeClr val="tx1"/>
                </a:solidFill>
                <a:latin typeface="UD デジタル 教科書体 NK-B" panose="02020700000000000000" pitchFamily="18" charset="-128"/>
                <a:ea typeface="UD デジタル 教科書体 NK-B" panose="02020700000000000000" pitchFamily="18" charset="-128"/>
              </a:rPr>
              <a:t>p&lt;0.</a:t>
            </a:r>
            <a:r>
              <a:rPr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００１</a:t>
            </a:r>
            <a:endParaRPr lang="en-US" altLang="ja-JP" sz="1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2" name="正方形/長方形 31">
            <a:extLst>
              <a:ext uri="{FF2B5EF4-FFF2-40B4-BE49-F238E27FC236}">
                <a16:creationId xmlns:a16="http://schemas.microsoft.com/office/drawing/2014/main" id="{CDE72F90-18E2-43EB-99C1-7C2E3F4779E9}"/>
              </a:ext>
            </a:extLst>
          </p:cNvPr>
          <p:cNvSpPr/>
          <p:nvPr/>
        </p:nvSpPr>
        <p:spPr>
          <a:xfrm>
            <a:off x="143967" y="1469279"/>
            <a:ext cx="2411760" cy="307777"/>
          </a:xfrm>
          <a:prstGeom prst="rect">
            <a:avLst/>
          </a:prstGeom>
          <a:noFill/>
          <a:ln w="127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人材育成構築状況との関連</a:t>
            </a:r>
          </a:p>
        </p:txBody>
      </p:sp>
      <p:sp>
        <p:nvSpPr>
          <p:cNvPr id="33" name="正方形/長方形 32">
            <a:extLst>
              <a:ext uri="{FF2B5EF4-FFF2-40B4-BE49-F238E27FC236}">
                <a16:creationId xmlns:a16="http://schemas.microsoft.com/office/drawing/2014/main" id="{B83C1ABB-1279-4A9E-A3A0-23DD97CC4F0F}"/>
              </a:ext>
            </a:extLst>
          </p:cNvPr>
          <p:cNvSpPr/>
          <p:nvPr/>
        </p:nvSpPr>
        <p:spPr>
          <a:xfrm>
            <a:off x="143967" y="4254081"/>
            <a:ext cx="1691680" cy="307777"/>
          </a:xfrm>
          <a:prstGeom prst="rect">
            <a:avLst/>
          </a:prstGeom>
          <a:noFill/>
          <a:ln w="127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latin typeface="BIZ UDPゴシック" panose="020B0400000000000000" pitchFamily="50" charset="-128"/>
                <a:ea typeface="BIZ UDPゴシック" panose="020B0400000000000000" pitchFamily="50" charset="-128"/>
              </a:rPr>
              <a:t>職場風土との関連</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79B4A144-295C-4145-8D3A-7F8F12B12483}"/>
              </a:ext>
            </a:extLst>
          </p:cNvPr>
          <p:cNvSpPr/>
          <p:nvPr/>
        </p:nvSpPr>
        <p:spPr>
          <a:xfrm>
            <a:off x="7503797" y="4992755"/>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35" name="正方形/長方形 34">
            <a:extLst>
              <a:ext uri="{FF2B5EF4-FFF2-40B4-BE49-F238E27FC236}">
                <a16:creationId xmlns:a16="http://schemas.microsoft.com/office/drawing/2014/main" id="{A86D1D2B-65AC-4908-87B0-AF8F319D263B}"/>
              </a:ext>
            </a:extLst>
          </p:cNvPr>
          <p:cNvSpPr/>
          <p:nvPr/>
        </p:nvSpPr>
        <p:spPr>
          <a:xfrm>
            <a:off x="7502634" y="4780548"/>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36" name="正方形/長方形 35">
            <a:extLst>
              <a:ext uri="{FF2B5EF4-FFF2-40B4-BE49-F238E27FC236}">
                <a16:creationId xmlns:a16="http://schemas.microsoft.com/office/drawing/2014/main" id="{2ADA2E89-6DCD-4313-BB34-FE6CC7A0BA50}"/>
              </a:ext>
            </a:extLst>
          </p:cNvPr>
          <p:cNvSpPr/>
          <p:nvPr/>
        </p:nvSpPr>
        <p:spPr>
          <a:xfrm>
            <a:off x="7684088" y="2042545"/>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37" name="正方形/長方形 36">
            <a:extLst>
              <a:ext uri="{FF2B5EF4-FFF2-40B4-BE49-F238E27FC236}">
                <a16:creationId xmlns:a16="http://schemas.microsoft.com/office/drawing/2014/main" id="{79D174DF-C491-4C7D-AAE3-820AA5E3970D}"/>
              </a:ext>
            </a:extLst>
          </p:cNvPr>
          <p:cNvSpPr/>
          <p:nvPr/>
        </p:nvSpPr>
        <p:spPr>
          <a:xfrm>
            <a:off x="7546219" y="2417650"/>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38" name="正方形/長方形 37">
            <a:extLst>
              <a:ext uri="{FF2B5EF4-FFF2-40B4-BE49-F238E27FC236}">
                <a16:creationId xmlns:a16="http://schemas.microsoft.com/office/drawing/2014/main" id="{88BD616F-8364-4E71-94DA-F1542C05C5AD}"/>
              </a:ext>
            </a:extLst>
          </p:cNvPr>
          <p:cNvSpPr/>
          <p:nvPr/>
        </p:nvSpPr>
        <p:spPr>
          <a:xfrm>
            <a:off x="7524936" y="2802427"/>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39" name="正方形/長方形 38">
            <a:extLst>
              <a:ext uri="{FF2B5EF4-FFF2-40B4-BE49-F238E27FC236}">
                <a16:creationId xmlns:a16="http://schemas.microsoft.com/office/drawing/2014/main" id="{5A2D4878-0587-4D0F-A3A1-833CE87BF260}"/>
              </a:ext>
            </a:extLst>
          </p:cNvPr>
          <p:cNvSpPr/>
          <p:nvPr/>
        </p:nvSpPr>
        <p:spPr>
          <a:xfrm>
            <a:off x="7444779" y="3161366"/>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40" name="正方形/長方形 39">
            <a:extLst>
              <a:ext uri="{FF2B5EF4-FFF2-40B4-BE49-F238E27FC236}">
                <a16:creationId xmlns:a16="http://schemas.microsoft.com/office/drawing/2014/main" id="{0A5EFA1B-D208-44F5-80D8-0B1993668C0C}"/>
              </a:ext>
            </a:extLst>
          </p:cNvPr>
          <p:cNvSpPr/>
          <p:nvPr/>
        </p:nvSpPr>
        <p:spPr>
          <a:xfrm>
            <a:off x="7413659" y="3357156"/>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41" name="正方形/長方形 40">
            <a:extLst>
              <a:ext uri="{FF2B5EF4-FFF2-40B4-BE49-F238E27FC236}">
                <a16:creationId xmlns:a16="http://schemas.microsoft.com/office/drawing/2014/main" id="{279BA2CB-CB93-479D-9C82-15C5181B1445}"/>
              </a:ext>
            </a:extLst>
          </p:cNvPr>
          <p:cNvSpPr/>
          <p:nvPr/>
        </p:nvSpPr>
        <p:spPr>
          <a:xfrm>
            <a:off x="7502634" y="3538317"/>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42" name="正方形/長方形 41">
            <a:extLst>
              <a:ext uri="{FF2B5EF4-FFF2-40B4-BE49-F238E27FC236}">
                <a16:creationId xmlns:a16="http://schemas.microsoft.com/office/drawing/2014/main" id="{8AC0155C-9A41-4DAF-8476-F8DF74261B1F}"/>
              </a:ext>
            </a:extLst>
          </p:cNvPr>
          <p:cNvSpPr/>
          <p:nvPr/>
        </p:nvSpPr>
        <p:spPr>
          <a:xfrm>
            <a:off x="7512984" y="3732927"/>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43" name="正方形/長方形 42">
            <a:extLst>
              <a:ext uri="{FF2B5EF4-FFF2-40B4-BE49-F238E27FC236}">
                <a16:creationId xmlns:a16="http://schemas.microsoft.com/office/drawing/2014/main" id="{36AB2B94-5482-43FB-8D1B-AA6FC793D1EF}"/>
              </a:ext>
            </a:extLst>
          </p:cNvPr>
          <p:cNvSpPr/>
          <p:nvPr/>
        </p:nvSpPr>
        <p:spPr>
          <a:xfrm>
            <a:off x="7524936" y="3928170"/>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E1FDD768-493A-479F-9C55-A990A9B5EE81}"/>
              </a:ext>
            </a:extLst>
          </p:cNvPr>
          <p:cNvSpPr/>
          <p:nvPr/>
        </p:nvSpPr>
        <p:spPr>
          <a:xfrm>
            <a:off x="7452508" y="3015137"/>
            <a:ext cx="217494" cy="213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a:t>
            </a:r>
            <a:endParaRPr kumimoji="1" lang="ja-JP" altLang="en-US" sz="1000" dirty="0">
              <a:solidFill>
                <a:schemeClr val="tx1"/>
              </a:solidFill>
            </a:endParaRPr>
          </a:p>
        </p:txBody>
      </p:sp>
      <p:sp>
        <p:nvSpPr>
          <p:cNvPr id="45" name="タイトル 1">
            <a:extLst>
              <a:ext uri="{FF2B5EF4-FFF2-40B4-BE49-F238E27FC236}">
                <a16:creationId xmlns:a16="http://schemas.microsoft.com/office/drawing/2014/main" id="{FE3D657A-C595-4D41-8CA5-279B3F91E5DA}"/>
              </a:ext>
            </a:extLst>
          </p:cNvPr>
          <p:cNvSpPr txBox="1">
            <a:spLocks/>
          </p:cNvSpPr>
          <p:nvPr/>
        </p:nvSpPr>
        <p:spPr>
          <a:xfrm>
            <a:off x="7931104" y="3075258"/>
            <a:ext cx="1255146" cy="542819"/>
          </a:xfrm>
          <a:prstGeom prst="rect">
            <a:avLst/>
          </a:prstGeom>
        </p:spPr>
        <p:txBody>
          <a:bodyPr vert="horz" lIns="91440" tIns="45720" rIns="91440" bIns="45720" rtlCol="0" anchor="ctr">
            <a:normAutofit fontScale="9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sz="1200" dirty="0">
                <a:solidFill>
                  <a:schemeClr val="tx1"/>
                </a:solidFill>
                <a:latin typeface="UD デジタル 教科書体 NK-B" panose="02020700000000000000" pitchFamily="18" charset="-128"/>
                <a:ea typeface="UD デジタル 教科書体 NK-B" panose="02020700000000000000" pitchFamily="18" charset="-128"/>
              </a:rPr>
              <a:t>p&lt;0.</a:t>
            </a: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００１　</a:t>
            </a:r>
            <a:endParaRPr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r>
              <a:rPr lang="en-US" altLang="ja-JP" sz="1200" dirty="0">
                <a:solidFill>
                  <a:schemeClr val="tx1"/>
                </a:solidFill>
                <a:latin typeface="UD デジタル 教科書体 NK-B" panose="02020700000000000000" pitchFamily="18" charset="-128"/>
                <a:ea typeface="UD デジタル 教科書体 NK-B" panose="02020700000000000000" pitchFamily="18" charset="-128"/>
              </a:rPr>
              <a:t>※p</a:t>
            </a: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＜０．０５</a:t>
            </a:r>
          </a:p>
        </p:txBody>
      </p:sp>
    </p:spTree>
    <p:extLst>
      <p:ext uri="{BB962C8B-B14F-4D97-AF65-F5344CB8AC3E}">
        <p14:creationId xmlns:p14="http://schemas.microsoft.com/office/powerpoint/2010/main" val="2175009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7A9736C-A451-423E-99C0-BEF9353B8D67}"/>
              </a:ext>
            </a:extLst>
          </p:cNvPr>
          <p:cNvSpPr/>
          <p:nvPr/>
        </p:nvSpPr>
        <p:spPr>
          <a:xfrm>
            <a:off x="7715309" y="5239311"/>
            <a:ext cx="433904" cy="417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D627E6C-5907-47F6-92F7-335A65CA4390}"/>
              </a:ext>
            </a:extLst>
          </p:cNvPr>
          <p:cNvSpPr txBox="1"/>
          <p:nvPr/>
        </p:nvSpPr>
        <p:spPr>
          <a:xfrm>
            <a:off x="324998" y="249663"/>
            <a:ext cx="8494003" cy="1152587"/>
          </a:xfrm>
          <a:prstGeom prst="rect">
            <a:avLst/>
          </a:prstGeom>
          <a:solidFill>
            <a:srgbClr val="CCECFF"/>
          </a:solidFill>
          <a:ln w="22225">
            <a:solidFill>
              <a:srgbClr val="0070C0"/>
            </a:solidFill>
          </a:ln>
        </p:spPr>
        <p:txBody>
          <a:bodyPr wrap="square" tIns="144000" bIns="144000" anchor="ctr" anchorCtr="0">
            <a:spAutoFit/>
          </a:bodyPr>
          <a:lstStyle/>
          <a:p>
            <a:pPr indent="69850"/>
            <a:r>
              <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結果７</a:t>
            </a:r>
            <a:r>
              <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総合的な満足度を目的変数とした多変量解析</a:t>
            </a:r>
            <a:endPar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r>
              <a:rPr lang="ja-JP" altLang="en-US"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　　　　（全体）</a:t>
            </a:r>
            <a:endPar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9850" algn="ctr"/>
            <a:endParaRPr lang="en-US" altLang="ja-JP" sz="8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C7203266-5F30-4773-96C5-DFBD4169EC3D}"/>
              </a:ext>
            </a:extLst>
          </p:cNvPr>
          <p:cNvSpPr txBox="1"/>
          <p:nvPr/>
        </p:nvSpPr>
        <p:spPr>
          <a:xfrm>
            <a:off x="7260265" y="740351"/>
            <a:ext cx="1558736" cy="307777"/>
          </a:xfrm>
          <a:prstGeom prst="rect">
            <a:avLst/>
          </a:prstGeom>
          <a:noFill/>
        </p:spPr>
        <p:txBody>
          <a:bodyPr wrap="square">
            <a:spAutoFit/>
          </a:bodyPr>
          <a:lstStyle/>
          <a:p>
            <a:pPr algn="ctr"/>
            <a:r>
              <a:rPr lang="ja-JP" altLang="en-US" sz="1400" dirty="0"/>
              <a:t>多変量解析</a:t>
            </a:r>
            <a:r>
              <a:rPr kumimoji="1" lang="ja-JP" altLang="en-US" sz="1400" dirty="0"/>
              <a:t>結果</a:t>
            </a:r>
            <a:endParaRPr lang="ja-JP" altLang="en-US" sz="1400" dirty="0"/>
          </a:p>
        </p:txBody>
      </p:sp>
      <p:sp>
        <p:nvSpPr>
          <p:cNvPr id="14" name="正方形/長方形 13">
            <a:extLst>
              <a:ext uri="{FF2B5EF4-FFF2-40B4-BE49-F238E27FC236}">
                <a16:creationId xmlns:a16="http://schemas.microsoft.com/office/drawing/2014/main" id="{20154A8E-8B46-474A-A2F3-9BB0165790E0}"/>
              </a:ext>
            </a:extLst>
          </p:cNvPr>
          <p:cNvSpPr/>
          <p:nvPr/>
        </p:nvSpPr>
        <p:spPr>
          <a:xfrm>
            <a:off x="2345689" y="1324580"/>
            <a:ext cx="4452620" cy="478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latin typeface="BIZ UDPゴシック" panose="020B0400000000000000" pitchFamily="50" charset="-128"/>
                <a:ea typeface="BIZ UDPゴシック" panose="020B0400000000000000" pitchFamily="50" charset="-128"/>
              </a:rPr>
              <a:t>総合的な満足度を目的変数とした多変量解析結果</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8" name="コンテンツ プレースホルダー 2">
            <a:extLst>
              <a:ext uri="{FF2B5EF4-FFF2-40B4-BE49-F238E27FC236}">
                <a16:creationId xmlns:a16="http://schemas.microsoft.com/office/drawing/2014/main" id="{588BD8A8-4FA7-4208-95FF-155900F6A767}"/>
              </a:ext>
            </a:extLst>
          </p:cNvPr>
          <p:cNvSpPr txBox="1">
            <a:spLocks/>
          </p:cNvSpPr>
          <p:nvPr/>
        </p:nvSpPr>
        <p:spPr>
          <a:xfrm>
            <a:off x="1668493" y="1097006"/>
            <a:ext cx="6480720" cy="227574"/>
          </a:xfrm>
          <a:prstGeom prst="rect">
            <a:avLst/>
          </a:prstGeom>
        </p:spPr>
        <p:txBody>
          <a:bodyPr vert="horz" lIns="91440" tIns="45720" rIns="91440" bIns="45720" rtlCol="0">
            <a:noAutofit/>
          </a:bodyPr>
          <a:lstStyle>
            <a:lvl1pPr marL="228594" indent="-228594" algn="l" defTabSz="914378" rtl="0" eaLnBrk="1" latinLnBrk="0" hangingPunct="1">
              <a:lnSpc>
                <a:spcPct val="90000"/>
              </a:lnSpc>
              <a:spcBef>
                <a:spcPts val="10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400" dirty="0">
                <a:latin typeface="メイリオ" panose="020B0604030504040204" pitchFamily="50" charset="-128"/>
                <a:ea typeface="メイリオ" panose="020B0604030504040204" pitchFamily="50" charset="-128"/>
              </a:rPr>
              <a:t>（総合的な満足度と有意な関連を示した項目を多変量モデルに投入）</a:t>
            </a:r>
            <a:endParaRPr lang="en-US" altLang="ja-JP" sz="1400" dirty="0">
              <a:latin typeface="メイリオ" panose="020B0604030504040204" pitchFamily="50" charset="-128"/>
              <a:ea typeface="メイリオ" panose="020B0604030504040204" pitchFamily="50" charset="-128"/>
            </a:endParaRPr>
          </a:p>
        </p:txBody>
      </p:sp>
      <p:graphicFrame>
        <p:nvGraphicFramePr>
          <p:cNvPr id="9" name="グラフ 8">
            <a:extLst>
              <a:ext uri="{FF2B5EF4-FFF2-40B4-BE49-F238E27FC236}">
                <a16:creationId xmlns:a16="http://schemas.microsoft.com/office/drawing/2014/main" id="{8D4526DF-C2A0-4632-8A0A-CA9ABA14E378}"/>
              </a:ext>
            </a:extLst>
          </p:cNvPr>
          <p:cNvGraphicFramePr>
            <a:graphicFrameLocks/>
          </p:cNvGraphicFramePr>
          <p:nvPr/>
        </p:nvGraphicFramePr>
        <p:xfrm>
          <a:off x="22514" y="1911599"/>
          <a:ext cx="8796487" cy="4632406"/>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a:extLst>
              <a:ext uri="{FF2B5EF4-FFF2-40B4-BE49-F238E27FC236}">
                <a16:creationId xmlns:a16="http://schemas.microsoft.com/office/drawing/2014/main" id="{B804E5B7-412A-4D1B-8C11-C390E9D78BFC}"/>
              </a:ext>
            </a:extLst>
          </p:cNvPr>
          <p:cNvSpPr/>
          <p:nvPr/>
        </p:nvSpPr>
        <p:spPr>
          <a:xfrm>
            <a:off x="8028154" y="2457306"/>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000" dirty="0">
                <a:solidFill>
                  <a:schemeClr val="tx1"/>
                </a:solidFill>
              </a:rPr>
              <a:t>※※</a:t>
            </a:r>
            <a:endParaRPr kumimoji="1" lang="ja-JP" altLang="en-US" sz="1000" dirty="0">
              <a:solidFill>
                <a:schemeClr val="tx1"/>
              </a:solidFill>
            </a:endParaRPr>
          </a:p>
        </p:txBody>
      </p:sp>
      <p:sp>
        <p:nvSpPr>
          <p:cNvPr id="15" name="正方形/長方形 14">
            <a:extLst>
              <a:ext uri="{FF2B5EF4-FFF2-40B4-BE49-F238E27FC236}">
                <a16:creationId xmlns:a16="http://schemas.microsoft.com/office/drawing/2014/main" id="{22F000B1-DA19-4066-A1D8-CD178C548974}"/>
              </a:ext>
            </a:extLst>
          </p:cNvPr>
          <p:cNvSpPr/>
          <p:nvPr/>
        </p:nvSpPr>
        <p:spPr>
          <a:xfrm>
            <a:off x="7636268" y="2783878"/>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000" dirty="0">
                <a:solidFill>
                  <a:schemeClr val="tx1"/>
                </a:solidFill>
              </a:rPr>
              <a:t>※※</a:t>
            </a:r>
            <a:endParaRPr kumimoji="1" lang="ja-JP" altLang="en-US" sz="1000" dirty="0">
              <a:solidFill>
                <a:schemeClr val="tx1"/>
              </a:solidFill>
            </a:endParaRPr>
          </a:p>
        </p:txBody>
      </p:sp>
      <p:sp>
        <p:nvSpPr>
          <p:cNvPr id="16" name="正方形/長方形 15">
            <a:extLst>
              <a:ext uri="{FF2B5EF4-FFF2-40B4-BE49-F238E27FC236}">
                <a16:creationId xmlns:a16="http://schemas.microsoft.com/office/drawing/2014/main" id="{69F5A0FE-51B2-4F24-AE03-5B38CCEF9FE1}"/>
              </a:ext>
            </a:extLst>
          </p:cNvPr>
          <p:cNvSpPr/>
          <p:nvPr/>
        </p:nvSpPr>
        <p:spPr>
          <a:xfrm>
            <a:off x="7216391" y="3119781"/>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000" dirty="0">
                <a:solidFill>
                  <a:schemeClr val="tx1"/>
                </a:solidFill>
              </a:rPr>
              <a:t>※</a:t>
            </a:r>
            <a:endParaRPr kumimoji="1" lang="ja-JP" altLang="en-US" sz="1000" dirty="0">
              <a:solidFill>
                <a:schemeClr val="tx1"/>
              </a:solidFill>
            </a:endParaRPr>
          </a:p>
        </p:txBody>
      </p:sp>
      <p:sp>
        <p:nvSpPr>
          <p:cNvPr id="17" name="正方形/長方形 16">
            <a:extLst>
              <a:ext uri="{FF2B5EF4-FFF2-40B4-BE49-F238E27FC236}">
                <a16:creationId xmlns:a16="http://schemas.microsoft.com/office/drawing/2014/main" id="{93B799F3-1CF4-4587-B003-4769E99E2E6F}"/>
              </a:ext>
            </a:extLst>
          </p:cNvPr>
          <p:cNvSpPr/>
          <p:nvPr/>
        </p:nvSpPr>
        <p:spPr>
          <a:xfrm>
            <a:off x="6930252" y="3449463"/>
            <a:ext cx="478596" cy="20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000" dirty="0">
                <a:solidFill>
                  <a:schemeClr val="tx1"/>
                </a:solidFill>
              </a:rPr>
              <a:t>※</a:t>
            </a:r>
            <a:endParaRPr kumimoji="1" lang="ja-JP" altLang="en-US" sz="1000" dirty="0">
              <a:solidFill>
                <a:schemeClr val="tx1"/>
              </a:solidFill>
            </a:endParaRPr>
          </a:p>
        </p:txBody>
      </p:sp>
      <p:sp>
        <p:nvSpPr>
          <p:cNvPr id="18" name="テキスト ボックス 239">
            <a:extLst>
              <a:ext uri="{FF2B5EF4-FFF2-40B4-BE49-F238E27FC236}">
                <a16:creationId xmlns:a16="http://schemas.microsoft.com/office/drawing/2014/main" id="{230A5A43-5A8E-41C7-B859-5AF32444888B}"/>
              </a:ext>
            </a:extLst>
          </p:cNvPr>
          <p:cNvSpPr txBox="1"/>
          <p:nvPr/>
        </p:nvSpPr>
        <p:spPr>
          <a:xfrm>
            <a:off x="6957651" y="4777335"/>
            <a:ext cx="1549099" cy="771590"/>
          </a:xfrm>
          <a:prstGeom prst="rect">
            <a:avLst/>
          </a:prstGeom>
          <a:solidFill>
            <a:sysClr val="window" lastClr="FFFFFF"/>
          </a:solidFill>
          <a:ln w="6350">
            <a:solidFill>
              <a:sysClr val="windowText" lastClr="000000"/>
            </a:solidFill>
            <a:prstDash val="sysDash"/>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数値はオッズ比</a:t>
            </a:r>
          </a:p>
          <a:p>
            <a:pPr algn="just"/>
            <a:r>
              <a:rPr lang="ja-JP"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p</a:t>
            </a:r>
            <a:r>
              <a:rPr lang="ja-JP"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0.0</a:t>
            </a:r>
            <a:r>
              <a:rPr lang="en-US" altLang="ja-JP"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a:t>
            </a:r>
            <a:r>
              <a:rPr lang="en-US"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p>
            <a:pPr algn="just"/>
            <a:r>
              <a:rPr lang="en-US" altLang="ja-JP"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p</a:t>
            </a:r>
            <a:r>
              <a:rPr lang="ja-JP"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0.05</a:t>
            </a:r>
            <a:endParaRPr lang="ja-JP" sz="1200" kern="100" dirty="0">
              <a:solidFill>
                <a:sysClr val="windowText" lastClr="0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CB9CD15E-D686-4F49-9E2E-A1185DC72969}"/>
              </a:ext>
            </a:extLst>
          </p:cNvPr>
          <p:cNvSpPr/>
          <p:nvPr/>
        </p:nvSpPr>
        <p:spPr>
          <a:xfrm>
            <a:off x="6924156" y="5729456"/>
            <a:ext cx="1039836" cy="418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sz="16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ｎ</a:t>
            </a:r>
            <a:r>
              <a:rPr lang="en-US" sz="16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=775</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514405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3C1F0F8-B7A3-42DB-9F94-818BC668D341}"/>
              </a:ext>
            </a:extLst>
          </p:cNvPr>
          <p:cNvSpPr txBox="1"/>
          <p:nvPr/>
        </p:nvSpPr>
        <p:spPr>
          <a:xfrm>
            <a:off x="130376" y="777055"/>
            <a:ext cx="8906120" cy="5977277"/>
          </a:xfrm>
          <a:prstGeom prst="rect">
            <a:avLst/>
          </a:prstGeom>
          <a:noFill/>
        </p:spPr>
        <p:txBody>
          <a:bodyPr wrap="square">
            <a:spAutoFit/>
          </a:bodyPr>
          <a:lstStyle/>
          <a:p>
            <a:pPr algn="l">
              <a:lnSpc>
                <a:spcPts val="2600"/>
              </a:lnSpc>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１　</a:t>
            </a: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人材育成構築状況と職場環境や</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職場風土は、新規採用保健師の満足度に有意に</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関連している。</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spcBef>
                <a:spcPts val="300"/>
              </a:spcBef>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２　人材育成構築状況は、大規模自治体の方が良好である。</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spcBef>
                <a:spcPts val="300"/>
              </a:spcBef>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３　小規模自治体の人材育成体制の構築には課題が大きいが、職場風土でカバーし</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spcBef>
                <a:spcPts val="0"/>
              </a:spcBef>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ている。</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spcBef>
                <a:spcPts val="300"/>
              </a:spcBef>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４　自治体規模、年齢、職歴の有無に関わらず、「評価・承認する習慣がある」、</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spcBef>
                <a:spcPts val="0"/>
              </a:spcBef>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「些細な問題でも相談できる」職場環境が満足度に影響を与えている。</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spcBef>
                <a:spcPts val="300"/>
              </a:spcBef>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５　ひとり一人のキャリアレベルに応じた丁寧、適切な指導・助言を行うとともに、　</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検討会報告書に示された事項について、現場での具現化が求められる。</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spcBef>
                <a:spcPts val="300"/>
              </a:spcBef>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６　統括保健師の回答のない自治体は、人事部門担当者の回答につながらなかった</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ことから、組織横断的に保健師の人材育成を進めるうえでは、その役割を担う統</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括保健師の配置と意識醸成が課題である。</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spcBef>
                <a:spcPts val="300"/>
              </a:spcBef>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７　小規模自治体の人材育成体制の構築に向けて、</a:t>
            </a:r>
            <a:r>
              <a:rPr lang="en-US" altLang="ja-JP"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都道府県、県型保健所のサポ</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ートは不可欠である。</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また、体系的な人材育成体制を整えるためには、関係機関が協働した県内の</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キャリアに応じた研修体制の構築も重要であり、各自治体が職場外研修としてう</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600"/>
              </a:lnSpc>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まく活用しながら　研修体制を整えることが求められる。</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タイトル 1">
            <a:extLst>
              <a:ext uri="{FF2B5EF4-FFF2-40B4-BE49-F238E27FC236}">
                <a16:creationId xmlns:a16="http://schemas.microsoft.com/office/drawing/2014/main" id="{CF8E8704-D9F5-4587-BF89-320CBDC7F4CA}"/>
              </a:ext>
            </a:extLst>
          </p:cNvPr>
          <p:cNvSpPr txBox="1">
            <a:spLocks/>
          </p:cNvSpPr>
          <p:nvPr/>
        </p:nvSpPr>
        <p:spPr>
          <a:xfrm>
            <a:off x="334964" y="116631"/>
            <a:ext cx="8496944" cy="576065"/>
          </a:xfrm>
          <a:prstGeom prst="rect">
            <a:avLst/>
          </a:prstGeom>
          <a:solidFill>
            <a:schemeClr val="accent1"/>
          </a:solidFill>
        </p:spPr>
        <p:txBody>
          <a:bodyPr vert="horz" lIns="91440" tIns="180000" rIns="91440" bIns="45720" rtlCol="0" anchor="ctr">
            <a:normAutofit fontScale="90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b="1" dirty="0">
                <a:solidFill>
                  <a:schemeClr val="bg1"/>
                </a:solidFill>
                <a:latin typeface="BIZ UDPゴシック" panose="020B0400000000000000" pitchFamily="50" charset="-128"/>
                <a:ea typeface="BIZ UDPゴシック" panose="020B0400000000000000" pitchFamily="50" charset="-128"/>
              </a:rPr>
              <a:t>まとめ</a:t>
            </a:r>
          </a:p>
        </p:txBody>
      </p:sp>
    </p:spTree>
    <p:extLst>
      <p:ext uri="{BB962C8B-B14F-4D97-AF65-F5344CB8AC3E}">
        <p14:creationId xmlns:p14="http://schemas.microsoft.com/office/powerpoint/2010/main" val="149828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04744" y="288886"/>
            <a:ext cx="8352928" cy="6480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ysClr val="windowText" lastClr="000000"/>
              </a:solidFill>
            </a:endParaRPr>
          </a:p>
          <a:p>
            <a:pPr algn="ctr"/>
            <a:r>
              <a:rPr lang="ja-JP" altLang="en-US" sz="3600" b="1" dirty="0">
                <a:solidFill>
                  <a:schemeClr val="bg1"/>
                </a:solidFill>
                <a:latin typeface="BIZ UDPゴシック" panose="020B0400000000000000" pitchFamily="50" charset="-128"/>
                <a:ea typeface="BIZ UDPゴシック" panose="020B0400000000000000" pitchFamily="50" charset="-128"/>
              </a:rPr>
              <a:t>全国保健師長会の誕生：昭和</a:t>
            </a:r>
            <a:r>
              <a:rPr lang="en-US" altLang="ja-JP" sz="3600" b="1" dirty="0">
                <a:solidFill>
                  <a:schemeClr val="bg1"/>
                </a:solidFill>
                <a:latin typeface="BIZ UDPゴシック" panose="020B0400000000000000" pitchFamily="50" charset="-128"/>
                <a:ea typeface="BIZ UDPゴシック" panose="020B0400000000000000" pitchFamily="50" charset="-128"/>
              </a:rPr>
              <a:t>53</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年～</a:t>
            </a:r>
            <a:r>
              <a:rPr kumimoji="1" lang="ja-JP" altLang="en-US" sz="2800" b="1" dirty="0">
                <a:solidFill>
                  <a:schemeClr val="bg1"/>
                </a:solidFill>
                <a:latin typeface="メイリオ" panose="020B0604030504040204" pitchFamily="50" charset="-128"/>
                <a:ea typeface="メイリオ" panose="020B0604030504040204" pitchFamily="50" charset="-128"/>
              </a:rPr>
              <a:t>　</a:t>
            </a:r>
          </a:p>
          <a:p>
            <a:pPr algn="ctr"/>
            <a:endParaRPr kumimoji="1" lang="ja-JP" altLang="en-US" sz="2800" b="1" dirty="0">
              <a:solidFill>
                <a:schemeClr val="bg1"/>
              </a:solidFill>
            </a:endParaRPr>
          </a:p>
        </p:txBody>
      </p:sp>
      <p:sp>
        <p:nvSpPr>
          <p:cNvPr id="5" name="テキスト ボックス 4"/>
          <p:cNvSpPr txBox="1"/>
          <p:nvPr/>
        </p:nvSpPr>
        <p:spPr>
          <a:xfrm>
            <a:off x="188821" y="1024101"/>
            <a:ext cx="8784976" cy="1200329"/>
          </a:xfrm>
          <a:prstGeom prst="rect">
            <a:avLst/>
          </a:prstGeom>
          <a:solidFill>
            <a:schemeClr val="accent5">
              <a:lumMod val="20000"/>
              <a:lumOff val="80000"/>
              <a:alpha val="50000"/>
            </a:schemeClr>
          </a:solid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昭和５４年３月　設立総会　会員：</a:t>
            </a:r>
            <a:r>
              <a:rPr lang="en-US" altLang="ja-JP" sz="2400" dirty="0">
                <a:latin typeface="BIZ UDPゴシック" panose="020B0400000000000000" pitchFamily="50" charset="-128"/>
                <a:ea typeface="BIZ UDPゴシック" panose="020B0400000000000000" pitchFamily="50" charset="-128"/>
              </a:rPr>
              <a:t>300</a:t>
            </a:r>
            <a:r>
              <a:rPr kumimoji="1" lang="ja-JP" altLang="en-US" sz="2400" dirty="0">
                <a:latin typeface="BIZ UDPゴシック" panose="020B0400000000000000" pitchFamily="50" charset="-128"/>
                <a:ea typeface="BIZ UDPゴシック" panose="020B0400000000000000" pitchFamily="50" charset="-128"/>
              </a:rPr>
              <a:t>人</a:t>
            </a:r>
          </a:p>
          <a:p>
            <a:r>
              <a:rPr lang="ja-JP" altLang="en-US" sz="2400" dirty="0">
                <a:latin typeface="BIZ UDPゴシック" panose="020B0400000000000000" pitchFamily="50" charset="-128"/>
                <a:ea typeface="BIZ UDPゴシック" panose="020B0400000000000000" pitchFamily="50" charset="-128"/>
              </a:rPr>
              <a:t>　市町村保健師協議会設立の動きがあったが、「全国保健師長会」として設置された。　　</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6" name="角丸四角形 5"/>
          <p:cNvSpPr/>
          <p:nvPr/>
        </p:nvSpPr>
        <p:spPr>
          <a:xfrm>
            <a:off x="99065" y="2295238"/>
            <a:ext cx="8964488" cy="4116600"/>
          </a:xfrm>
          <a:prstGeom prst="roundRect">
            <a:avLst>
              <a:gd name="adj" fmla="val 8496"/>
            </a:avLst>
          </a:prstGeom>
          <a:solidFill>
            <a:srgbClr val="FFCCCC">
              <a:alpha val="50000"/>
            </a:srgb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ysClr val="windowText" lastClr="000000"/>
              </a:solidFill>
            </a:endParaRPr>
          </a:p>
          <a:p>
            <a:endParaRPr lang="ja-JP" altLang="en-US" dirty="0">
              <a:solidFill>
                <a:sysClr val="windowText" lastClr="000000"/>
              </a:solidFill>
            </a:endParaRPr>
          </a:p>
          <a:p>
            <a:endParaRPr lang="ja-JP" altLang="en-US" dirty="0">
              <a:solidFill>
                <a:sysClr val="windowText" lastClr="000000"/>
              </a:solidFill>
            </a:endParaRPr>
          </a:p>
          <a:p>
            <a:endParaRPr kumimoji="1" lang="ja-JP" altLang="en-US" dirty="0">
              <a:solidFill>
                <a:sysClr val="windowText" lastClr="000000"/>
              </a:solidFill>
            </a:endParaRPr>
          </a:p>
          <a:p>
            <a:endParaRPr lang="ja-JP" altLang="en-US" dirty="0">
              <a:solidFill>
                <a:sysClr val="windowText" lastClr="000000"/>
              </a:solidFill>
            </a:endParaRPr>
          </a:p>
          <a:p>
            <a:endParaRPr kumimoji="1" lang="ja-JP" altLang="en-US" dirty="0">
              <a:solidFill>
                <a:sysClr val="windowText" lastClr="000000"/>
              </a:solidFill>
            </a:endParaRPr>
          </a:p>
          <a:p>
            <a:r>
              <a:rPr lang="ja-JP" altLang="en-US" dirty="0">
                <a:solidFill>
                  <a:sysClr val="windowText" lastClr="000000"/>
                </a:solidFill>
              </a:rPr>
              <a:t>　</a:t>
            </a:r>
            <a:r>
              <a:rPr kumimoji="1" lang="ja-JP" altLang="en-US" b="1" dirty="0">
                <a:solidFill>
                  <a:sysClr val="windowText" lastClr="000000"/>
                </a:solidFill>
                <a:latin typeface="BIZ UDPゴシック" panose="020B0400000000000000" pitchFamily="50" charset="-128"/>
                <a:ea typeface="BIZ UDPゴシック" panose="020B0400000000000000" pitchFamily="50" charset="-128"/>
              </a:rPr>
              <a:t>全国保健師長会</a:t>
            </a:r>
            <a:r>
              <a:rPr lang="ja-JP" altLang="en-US" b="1" dirty="0">
                <a:solidFill>
                  <a:sysClr val="windowText" lastClr="000000"/>
                </a:solidFill>
                <a:latin typeface="BIZ UDPゴシック" panose="020B0400000000000000" pitchFamily="50" charset="-128"/>
                <a:ea typeface="BIZ UDPゴシック" panose="020B0400000000000000" pitchFamily="50" charset="-128"/>
              </a:rPr>
              <a:t>に</a:t>
            </a:r>
            <a:r>
              <a:rPr kumimoji="1" lang="ja-JP" altLang="en-US" b="1" dirty="0">
                <a:solidFill>
                  <a:sysClr val="windowText" lastClr="000000"/>
                </a:solidFill>
                <a:latin typeface="BIZ UDPゴシック" panose="020B0400000000000000" pitchFamily="50" charset="-128"/>
                <a:ea typeface="BIZ UDPゴシック" panose="020B0400000000000000" pitchFamily="50" charset="-128"/>
              </a:rPr>
              <a:t>期待すること　座談会の抜粋</a:t>
            </a:r>
            <a:r>
              <a:rPr lang="ja-JP" altLang="en-US" b="1" dirty="0">
                <a:solidFill>
                  <a:sysClr val="windowText" lastClr="000000"/>
                </a:solidFill>
                <a:latin typeface="BIZ UDPゴシック" panose="020B0400000000000000" pitchFamily="50" charset="-128"/>
                <a:ea typeface="BIZ UDPゴシック" panose="020B0400000000000000" pitchFamily="50" charset="-128"/>
              </a:rPr>
              <a:t>　</a:t>
            </a:r>
            <a:endParaRPr lang="en-US" altLang="ja-JP" b="1"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1400" b="1"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1400" dirty="0">
                <a:solidFill>
                  <a:sysClr val="windowText" lastClr="000000"/>
                </a:solidFill>
                <a:latin typeface="BIZ UDPゴシック" panose="020B0400000000000000" pitchFamily="50" charset="-128"/>
                <a:ea typeface="BIZ UDPゴシック" panose="020B0400000000000000" pitchFamily="50" charset="-128"/>
              </a:rPr>
              <a:t>（昭和６１年　全国保健師長会　全国保健師長会のあゆみより）</a:t>
            </a:r>
          </a:p>
          <a:p>
            <a:r>
              <a:rPr lang="ja-JP" altLang="en-US" dirty="0">
                <a:solidFill>
                  <a:sysClr val="windowText" lastClr="000000"/>
                </a:solidFill>
                <a:latin typeface="BIZ UDPゴシック" panose="020B0400000000000000" pitchFamily="50" charset="-128"/>
                <a:ea typeface="BIZ UDPゴシック" panose="020B0400000000000000" pitchFamily="50" charset="-128"/>
              </a:rPr>
              <a:t>・保健所と市町村保健師ともに</a:t>
            </a:r>
            <a:r>
              <a:rPr lang="ja-JP" altLang="en-US" dirty="0">
                <a:solidFill>
                  <a:srgbClr val="FF0000"/>
                </a:solidFill>
                <a:latin typeface="BIZ UDPゴシック" panose="020B0400000000000000" pitchFamily="50" charset="-128"/>
                <a:ea typeface="BIZ UDPゴシック" panose="020B0400000000000000" pitchFamily="50" charset="-128"/>
              </a:rPr>
              <a:t>リーダーの横の繋がりがもてるという画期的な会</a:t>
            </a:r>
            <a:r>
              <a:rPr lang="ja-JP" altLang="en-US" dirty="0">
                <a:solidFill>
                  <a:sysClr val="windowText" lastClr="000000"/>
                </a:solidFill>
                <a:latin typeface="BIZ UDPゴシック" panose="020B0400000000000000" pitchFamily="50" charset="-128"/>
                <a:ea typeface="BIZ UDPゴシック" panose="020B0400000000000000" pitchFamily="50" charset="-128"/>
              </a:rPr>
              <a:t>になった。</a:t>
            </a:r>
          </a:p>
          <a:p>
            <a:r>
              <a:rPr lang="ja-JP" altLang="en-US" dirty="0">
                <a:solidFill>
                  <a:sysClr val="windowText" lastClr="000000"/>
                </a:solidFill>
                <a:latin typeface="BIZ UDPゴシック" panose="020B0400000000000000" pitchFamily="50" charset="-128"/>
                <a:ea typeface="BIZ UDPゴシック" panose="020B0400000000000000" pitchFamily="50" charset="-128"/>
              </a:rPr>
              <a:t>・保健所はどうあればいいか、婦長として</a:t>
            </a:r>
            <a:r>
              <a:rPr lang="ja-JP" altLang="en-US" dirty="0">
                <a:solidFill>
                  <a:srgbClr val="FF0000"/>
                </a:solidFill>
                <a:latin typeface="BIZ UDPゴシック" panose="020B0400000000000000" pitchFamily="50" charset="-128"/>
                <a:ea typeface="BIZ UDPゴシック" panose="020B0400000000000000" pitchFamily="50" charset="-128"/>
              </a:rPr>
              <a:t>意見交換ができる場がつくれる。</a:t>
            </a:r>
          </a:p>
          <a:p>
            <a:r>
              <a:rPr lang="ja-JP" altLang="en-US" dirty="0">
                <a:solidFill>
                  <a:sysClr val="windowText" lastClr="000000"/>
                </a:solidFill>
                <a:latin typeface="BIZ UDPゴシック" panose="020B0400000000000000" pitchFamily="50" charset="-128"/>
                <a:ea typeface="BIZ UDPゴシック" panose="020B0400000000000000" pitchFamily="50" charset="-128"/>
              </a:rPr>
              <a:t>・保健所保健師の機能上の問題や業務量の増加で危機感を持っており、市町村保健師と</a:t>
            </a:r>
            <a:r>
              <a:rPr lang="ja-JP" altLang="en-US" dirty="0">
                <a:solidFill>
                  <a:srgbClr val="FF0000"/>
                </a:solidFill>
                <a:latin typeface="BIZ UDPゴシック" panose="020B0400000000000000" pitchFamily="50" charset="-128"/>
                <a:ea typeface="BIZ UDPゴシック" panose="020B0400000000000000" pitchFamily="50" charset="-128"/>
              </a:rPr>
              <a:t>一緒に考えられる場</a:t>
            </a:r>
            <a:r>
              <a:rPr lang="ja-JP" altLang="en-US" dirty="0">
                <a:solidFill>
                  <a:sysClr val="windowText" lastClr="000000"/>
                </a:solidFill>
                <a:latin typeface="BIZ UDPゴシック" panose="020B0400000000000000" pitchFamily="50" charset="-128"/>
                <a:ea typeface="BIZ UDPゴシック" panose="020B0400000000000000" pitchFamily="50" charset="-128"/>
              </a:rPr>
              <a:t>となった。</a:t>
            </a:r>
          </a:p>
          <a:p>
            <a:r>
              <a:rPr lang="ja-JP" altLang="en-US" dirty="0">
                <a:solidFill>
                  <a:sysClr val="windowText" lastClr="000000"/>
                </a:solidFill>
                <a:latin typeface="BIZ UDPゴシック" panose="020B0400000000000000" pitchFamily="50" charset="-128"/>
                <a:ea typeface="BIZ UDPゴシック" panose="020B0400000000000000" pitchFamily="50" charset="-128"/>
              </a:rPr>
              <a:t>・</a:t>
            </a:r>
            <a:r>
              <a:rPr lang="ja-JP" altLang="en-US" dirty="0">
                <a:solidFill>
                  <a:srgbClr val="FF0000"/>
                </a:solidFill>
                <a:latin typeface="BIZ UDPゴシック" panose="020B0400000000000000" pitchFamily="50" charset="-128"/>
                <a:ea typeface="BIZ UDPゴシック" panose="020B0400000000000000" pitchFamily="50" charset="-128"/>
              </a:rPr>
              <a:t>所長会との情報交換の場</a:t>
            </a:r>
            <a:r>
              <a:rPr lang="ja-JP" altLang="en-US" dirty="0">
                <a:solidFill>
                  <a:sysClr val="windowText" lastClr="000000"/>
                </a:solidFill>
                <a:latin typeface="BIZ UDPゴシック" panose="020B0400000000000000" pitchFamily="50" charset="-128"/>
                <a:ea typeface="BIZ UDPゴシック" panose="020B0400000000000000" pitchFamily="50" charset="-128"/>
              </a:rPr>
              <a:t>となった。</a:t>
            </a:r>
          </a:p>
          <a:p>
            <a:r>
              <a:rPr lang="ja-JP" altLang="en-US" dirty="0">
                <a:solidFill>
                  <a:sysClr val="windowText" lastClr="000000"/>
                </a:solidFill>
                <a:latin typeface="BIZ UDPゴシック" panose="020B0400000000000000" pitchFamily="50" charset="-128"/>
                <a:ea typeface="BIZ UDPゴシック" panose="020B0400000000000000" pitchFamily="50" charset="-128"/>
              </a:rPr>
              <a:t>・</a:t>
            </a:r>
            <a:r>
              <a:rPr lang="ja-JP" altLang="en-US" dirty="0">
                <a:solidFill>
                  <a:srgbClr val="FF0000"/>
                </a:solidFill>
                <a:latin typeface="BIZ UDPゴシック" panose="020B0400000000000000" pitchFamily="50" charset="-128"/>
                <a:ea typeface="BIZ UDPゴシック" panose="020B0400000000000000" pitchFamily="50" charset="-128"/>
              </a:rPr>
              <a:t>市町村保健師の師長の位置づけが明確でなかった。組織としてどう考える</a:t>
            </a:r>
            <a:r>
              <a:rPr lang="ja-JP" altLang="en-US" dirty="0">
                <a:solidFill>
                  <a:sysClr val="windowText" lastClr="000000"/>
                </a:solidFill>
                <a:latin typeface="BIZ UDPゴシック" panose="020B0400000000000000" pitchFamily="50" charset="-128"/>
                <a:ea typeface="BIZ UDPゴシック" panose="020B0400000000000000" pitchFamily="50" charset="-128"/>
              </a:rPr>
              <a:t>かが大切。</a:t>
            </a:r>
          </a:p>
          <a:p>
            <a:r>
              <a:rPr lang="ja-JP" altLang="en-US" dirty="0">
                <a:solidFill>
                  <a:sysClr val="windowText" lastClr="000000"/>
                </a:solidFill>
                <a:latin typeface="BIZ UDPゴシック" panose="020B0400000000000000" pitchFamily="50" charset="-128"/>
                <a:ea typeface="BIZ UDPゴシック" panose="020B0400000000000000" pitchFamily="50" charset="-128"/>
              </a:rPr>
              <a:t>・代議員会の参加で新たな気づきがあった。</a:t>
            </a:r>
          </a:p>
          <a:p>
            <a:r>
              <a:rPr lang="ja-JP" altLang="en-US" dirty="0">
                <a:solidFill>
                  <a:sysClr val="windowText" lastClr="000000"/>
                </a:solidFill>
                <a:latin typeface="BIZ UDPゴシック" panose="020B0400000000000000" pitchFamily="50" charset="-128"/>
                <a:ea typeface="BIZ UDPゴシック" panose="020B0400000000000000" pitchFamily="50" charset="-128"/>
              </a:rPr>
              <a:t>・</a:t>
            </a:r>
            <a:r>
              <a:rPr lang="ja-JP" altLang="en-US" dirty="0">
                <a:solidFill>
                  <a:srgbClr val="FF0000"/>
                </a:solidFill>
                <a:latin typeface="BIZ UDPゴシック" panose="020B0400000000000000" pitchFamily="50" charset="-128"/>
                <a:ea typeface="BIZ UDPゴシック" panose="020B0400000000000000" pitchFamily="50" charset="-128"/>
              </a:rPr>
              <a:t>ブロック活動の強化が必要</a:t>
            </a:r>
            <a:r>
              <a:rPr lang="ja-JP" altLang="en-US" dirty="0">
                <a:solidFill>
                  <a:sysClr val="windowText" lastClr="000000"/>
                </a:solidFill>
                <a:latin typeface="BIZ UDPゴシック" panose="020B0400000000000000" pitchFamily="50" charset="-128"/>
                <a:ea typeface="BIZ UDPゴシック" panose="020B0400000000000000" pitchFamily="50" charset="-128"/>
              </a:rPr>
              <a:t>。</a:t>
            </a:r>
          </a:p>
          <a:p>
            <a:r>
              <a:rPr lang="ja-JP" altLang="en-US" dirty="0">
                <a:solidFill>
                  <a:sysClr val="windowText" lastClr="000000"/>
                </a:solidFill>
                <a:latin typeface="BIZ UDPゴシック" panose="020B0400000000000000" pitchFamily="50" charset="-128"/>
                <a:ea typeface="BIZ UDPゴシック" panose="020B0400000000000000" pitchFamily="50" charset="-128"/>
              </a:rPr>
              <a:t>・保健師活動全般を見据え、広範囲な業務の準備から連携を図っていく過程のかかわりで、人が変化することを見せていく必要がある。</a:t>
            </a:r>
            <a:r>
              <a:rPr lang="ja-JP" altLang="en-US" dirty="0">
                <a:solidFill>
                  <a:srgbClr val="FF0000"/>
                </a:solidFill>
                <a:latin typeface="BIZ UDPゴシック" panose="020B0400000000000000" pitchFamily="50" charset="-128"/>
                <a:ea typeface="BIZ UDPゴシック" panose="020B0400000000000000" pitchFamily="50" charset="-128"/>
              </a:rPr>
              <a:t>（保健師業務の可視化）</a:t>
            </a:r>
            <a:r>
              <a:rPr lang="ja-JP" altLang="en-US" dirty="0">
                <a:solidFill>
                  <a:sysClr val="windowText" lastClr="000000"/>
                </a:solidFill>
              </a:rPr>
              <a:t>　　　　　　　　　　　　　　　　</a:t>
            </a:r>
            <a:r>
              <a:rPr lang="ja-JP" altLang="en-US" sz="1400" dirty="0">
                <a:solidFill>
                  <a:sysClr val="windowText" lastClr="000000"/>
                </a:solidFill>
              </a:rPr>
              <a:t>　</a:t>
            </a:r>
          </a:p>
          <a:p>
            <a:r>
              <a:rPr lang="ja-JP" altLang="en-US" sz="1400" dirty="0">
                <a:solidFill>
                  <a:sysClr val="windowText" lastClr="000000"/>
                </a:solidFill>
              </a:rPr>
              <a:t>　　　　　　　　　　　　　　　　　　　　　　　　　　　　　　</a:t>
            </a:r>
          </a:p>
          <a:p>
            <a:endParaRPr kumimoji="1" lang="ja-JP" altLang="en-US" dirty="0">
              <a:solidFill>
                <a:sysClr val="windowText" lastClr="000000"/>
              </a:solidFill>
            </a:endParaRPr>
          </a:p>
          <a:p>
            <a:endParaRPr lang="ja-JP" altLang="en-US" dirty="0">
              <a:solidFill>
                <a:sysClr val="windowText" lastClr="000000"/>
              </a:solidFill>
            </a:endParaRPr>
          </a:p>
          <a:p>
            <a:endParaRPr kumimoji="1" lang="ja-JP" altLang="en-US" dirty="0">
              <a:solidFill>
                <a:sysClr val="windowText" lastClr="000000"/>
              </a:solidFill>
            </a:endParaRPr>
          </a:p>
          <a:p>
            <a:endParaRPr lang="ja-JP" altLang="en-US" dirty="0">
              <a:solidFill>
                <a:sysClr val="windowText" lastClr="000000"/>
              </a:solidFill>
            </a:endParaRPr>
          </a:p>
          <a:p>
            <a:endParaRPr kumimoji="1" lang="ja-JP" altLang="en-US" dirty="0">
              <a:solidFill>
                <a:sysClr val="windowText" lastClr="000000"/>
              </a:solidFill>
            </a:endParaRPr>
          </a:p>
        </p:txBody>
      </p:sp>
      <p:sp>
        <p:nvSpPr>
          <p:cNvPr id="7" name="テキスト ボックス 6"/>
          <p:cNvSpPr txBox="1"/>
          <p:nvPr/>
        </p:nvSpPr>
        <p:spPr>
          <a:xfrm>
            <a:off x="3851920" y="6411838"/>
            <a:ext cx="5616624" cy="369332"/>
          </a:xfrm>
          <a:prstGeom prst="rect">
            <a:avLst/>
          </a:prstGeom>
          <a:noFill/>
        </p:spPr>
        <p:txBody>
          <a:bodyPr wrap="square" rtlCol="0">
            <a:spAutoFit/>
          </a:bodyPr>
          <a:lstStyle/>
          <a:p>
            <a:r>
              <a:rPr kumimoji="1" lang="ja-JP" altLang="en-US" dirty="0"/>
              <a:t>　</a:t>
            </a:r>
            <a:r>
              <a:rPr kumimoji="1" lang="ja-JP" altLang="en-US" sz="1600" dirty="0">
                <a:latin typeface="メイリオ" panose="020B0604030504040204" pitchFamily="50" charset="-128"/>
                <a:ea typeface="メイリオ" panose="020B0604030504040204" pitchFamily="50" charset="-128"/>
              </a:rPr>
              <a:t>出典：　全国保健師長会のあゆみ　</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周年記念誌</a:t>
            </a:r>
          </a:p>
        </p:txBody>
      </p:sp>
    </p:spTree>
    <p:extLst>
      <p:ext uri="{BB962C8B-B14F-4D97-AF65-F5344CB8AC3E}">
        <p14:creationId xmlns:p14="http://schemas.microsoft.com/office/powerpoint/2010/main" val="3517495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112AA87D-1606-4536-AEB4-1D1E5ACF0A99}"/>
              </a:ext>
            </a:extLst>
          </p:cNvPr>
          <p:cNvSpPr txBox="1">
            <a:spLocks/>
          </p:cNvSpPr>
          <p:nvPr/>
        </p:nvSpPr>
        <p:spPr>
          <a:xfrm>
            <a:off x="323526" y="251867"/>
            <a:ext cx="8496944" cy="648072"/>
          </a:xfrm>
          <a:prstGeom prst="rect">
            <a:avLst/>
          </a:prstGeom>
          <a:solidFill>
            <a:schemeClr val="accent1"/>
          </a:solidFill>
        </p:spPr>
        <p:txBody>
          <a:bodyPr vert="horz" lIns="91440" tIns="14400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000" b="1" dirty="0">
                <a:solidFill>
                  <a:schemeClr val="bg1"/>
                </a:solidFill>
                <a:latin typeface="BIZ UDPゴシック" panose="020B0400000000000000" pitchFamily="50" charset="-128"/>
                <a:ea typeface="BIZ UDPゴシック" panose="020B0400000000000000" pitchFamily="50" charset="-128"/>
              </a:rPr>
              <a:t>提言（ポイント）</a:t>
            </a:r>
            <a:endParaRPr lang="en-US" altLang="ja-JP" sz="3000" b="1" dirty="0">
              <a:solidFill>
                <a:schemeClr val="bg1"/>
              </a:solidFill>
              <a:latin typeface="BIZ UDPゴシック" panose="020B0400000000000000" pitchFamily="50" charset="-128"/>
              <a:ea typeface="BIZ UDPゴシック" panose="020B0400000000000000" pitchFamily="50" charset="-128"/>
            </a:endParaRPr>
          </a:p>
        </p:txBody>
      </p:sp>
      <p:sp>
        <p:nvSpPr>
          <p:cNvPr id="8" name="コンテンツ プレースホルダー 2">
            <a:extLst>
              <a:ext uri="{FF2B5EF4-FFF2-40B4-BE49-F238E27FC236}">
                <a16:creationId xmlns:a16="http://schemas.microsoft.com/office/drawing/2014/main" id="{714B5164-77FB-47EE-A0AB-CAD10CFB0A26}"/>
              </a:ext>
            </a:extLst>
          </p:cNvPr>
          <p:cNvSpPr>
            <a:spLocks noGrp="1"/>
          </p:cNvSpPr>
          <p:nvPr>
            <p:ph idx="1"/>
          </p:nvPr>
        </p:nvSpPr>
        <p:spPr>
          <a:xfrm>
            <a:off x="323526" y="3789040"/>
            <a:ext cx="8496944" cy="2952328"/>
          </a:xfrm>
          <a:solidFill>
            <a:schemeClr val="accent1">
              <a:lumMod val="20000"/>
              <a:lumOff val="80000"/>
            </a:schemeClr>
          </a:solidFill>
          <a:ln w="19050">
            <a:solidFill>
              <a:srgbClr val="0070C0"/>
            </a:solidFill>
            <a:prstDash val="sysDot"/>
          </a:ln>
        </p:spPr>
        <p:txBody>
          <a:bodyPr>
            <a:noAutofit/>
          </a:bodyPr>
          <a:lstStyle/>
          <a:p>
            <a:pPr marL="0" indent="0" fontAlgn="auto">
              <a:lnSpc>
                <a:spcPts val="2500"/>
              </a:lnSpc>
              <a:spcBef>
                <a:spcPts val="0"/>
              </a:spcBef>
              <a:spcAft>
                <a:spcPts val="0"/>
              </a:spcAft>
              <a:buFont typeface="Arial" panose="020B0604020202020204" pitchFamily="34" charset="0"/>
              <a:buNone/>
            </a:pPr>
            <a:r>
              <a:rPr kumimoji="1" lang="ja-JP" altLang="en-US" sz="2000" b="1" dirty="0">
                <a:solidFill>
                  <a:srgbClr val="0070C0"/>
                </a:solidFill>
                <a:latin typeface="BIZ UDPゴシック" panose="020B0400000000000000" pitchFamily="50" charset="-128"/>
                <a:ea typeface="BIZ UDPゴシック" panose="020B0400000000000000" pitchFamily="50" charset="-128"/>
              </a:rPr>
              <a:t>特に、小規模自治体</a:t>
            </a:r>
            <a:r>
              <a:rPr kumimoji="1" lang="en-US" altLang="ja-JP" sz="2000" b="1" dirty="0">
                <a:solidFill>
                  <a:srgbClr val="0070C0"/>
                </a:solidFill>
                <a:latin typeface="BIZ UDPゴシック" panose="020B0400000000000000" pitchFamily="50" charset="-128"/>
                <a:ea typeface="BIZ UDPゴシック" panose="020B0400000000000000" pitchFamily="50" charset="-128"/>
              </a:rPr>
              <a:t>(</a:t>
            </a:r>
            <a:r>
              <a:rPr kumimoji="1" lang="ja-JP" altLang="en-US" sz="2000" b="1" dirty="0">
                <a:solidFill>
                  <a:srgbClr val="0070C0"/>
                </a:solidFill>
                <a:latin typeface="BIZ UDPゴシック" panose="020B0400000000000000" pitchFamily="50" charset="-128"/>
                <a:ea typeface="BIZ UDPゴシック" panose="020B0400000000000000" pitchFamily="50" charset="-128"/>
              </a:rPr>
              <a:t>一般市町および村）では、以下に配慮した育成環境を心がけ</a:t>
            </a:r>
            <a:r>
              <a:rPr lang="ja-JP" altLang="en-US" sz="2000" b="1" dirty="0">
                <a:solidFill>
                  <a:srgbClr val="0070C0"/>
                </a:solidFill>
                <a:latin typeface="BIZ UDPゴシック" panose="020B0400000000000000" pitchFamily="50" charset="-128"/>
                <a:ea typeface="BIZ UDPゴシック" panose="020B0400000000000000" pitchFamily="50" charset="-128"/>
              </a:rPr>
              <a:t>ましょう。</a:t>
            </a:r>
            <a:endParaRPr lang="en-US" altLang="ja-JP" sz="2000" b="1" dirty="0">
              <a:solidFill>
                <a:srgbClr val="0070C0"/>
              </a:solidFill>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１ </a:t>
            </a:r>
            <a:r>
              <a:rPr lang="ja-JP" altLang="ja-JP" sz="1800" dirty="0">
                <a:latin typeface="BIZ UDPゴシック" panose="020B0400000000000000" pitchFamily="50" charset="-128"/>
                <a:ea typeface="BIZ UDPゴシック" panose="020B0400000000000000" pitchFamily="50" charset="-128"/>
              </a:rPr>
              <a:t>声かけ・挨拶</a:t>
            </a:r>
            <a:r>
              <a:rPr lang="ja-JP" altLang="en-US" sz="1800" dirty="0">
                <a:latin typeface="BIZ UDPゴシック" panose="020B0400000000000000" pitchFamily="50" charset="-128"/>
                <a:ea typeface="BIZ UDPゴシック" panose="020B0400000000000000" pitchFamily="50" charset="-128"/>
              </a:rPr>
              <a:t>、</a:t>
            </a:r>
            <a:r>
              <a:rPr lang="ja-JP" altLang="ja-JP" sz="1800" dirty="0">
                <a:latin typeface="BIZ UDPゴシック" panose="020B0400000000000000" pitchFamily="50" charset="-128"/>
                <a:ea typeface="BIZ UDPゴシック" panose="020B0400000000000000" pitchFamily="50" charset="-128"/>
              </a:rPr>
              <a:t>同期・同世代</a:t>
            </a:r>
            <a:r>
              <a:rPr lang="ja-JP" altLang="en-US" sz="1800" dirty="0">
                <a:latin typeface="BIZ UDPゴシック" panose="020B0400000000000000" pitchFamily="50" charset="-128"/>
                <a:ea typeface="BIZ UDPゴシック" panose="020B0400000000000000" pitchFamily="50" charset="-128"/>
              </a:rPr>
              <a:t>が</a:t>
            </a:r>
            <a:r>
              <a:rPr lang="ja-JP" altLang="ja-JP" sz="1800" dirty="0">
                <a:latin typeface="BIZ UDPゴシック" panose="020B0400000000000000" pitchFamily="50" charset="-128"/>
                <a:ea typeface="BIZ UDPゴシック" panose="020B0400000000000000" pitchFamily="50" charset="-128"/>
              </a:rPr>
              <a:t>気軽に会話ができる</a:t>
            </a:r>
            <a:r>
              <a:rPr lang="ja-JP" altLang="en-US" sz="1800" dirty="0">
                <a:latin typeface="BIZ UDPゴシック" panose="020B0400000000000000" pitchFamily="50" charset="-128"/>
                <a:ea typeface="BIZ UDPゴシック" panose="020B0400000000000000" pitchFamily="50" charset="-128"/>
              </a:rPr>
              <a:t>環境を築きましょう</a:t>
            </a:r>
            <a:endParaRPr lang="en-US" altLang="ja-JP" sz="1800" dirty="0">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２ </a:t>
            </a:r>
            <a:r>
              <a:rPr lang="ja-JP" altLang="ja-JP" sz="1800" dirty="0">
                <a:latin typeface="BIZ UDPゴシック" panose="020B0400000000000000" pitchFamily="50" charset="-128"/>
                <a:ea typeface="BIZ UDPゴシック" panose="020B0400000000000000" pitchFamily="50" charset="-128"/>
              </a:rPr>
              <a:t>業務について</a:t>
            </a:r>
            <a:r>
              <a:rPr lang="ja-JP" altLang="en-US" sz="1800" dirty="0">
                <a:latin typeface="BIZ UDPゴシック" panose="020B0400000000000000" pitchFamily="50" charset="-128"/>
                <a:ea typeface="BIZ UDPゴシック" panose="020B0400000000000000" pitchFamily="50" charset="-128"/>
              </a:rPr>
              <a:t>の</a:t>
            </a:r>
            <a:r>
              <a:rPr lang="ja-JP" altLang="ja-JP" sz="1800" dirty="0">
                <a:latin typeface="BIZ UDPゴシック" panose="020B0400000000000000" pitchFamily="50" charset="-128"/>
                <a:ea typeface="BIZ UDPゴシック" panose="020B0400000000000000" pitchFamily="50" charset="-128"/>
              </a:rPr>
              <a:t>意義・理由</a:t>
            </a:r>
            <a:r>
              <a:rPr lang="ja-JP" altLang="en-US" sz="1800" dirty="0">
                <a:latin typeface="BIZ UDPゴシック" panose="020B0400000000000000" pitchFamily="50" charset="-128"/>
                <a:ea typeface="BIZ UDPゴシック" panose="020B0400000000000000" pitchFamily="50" charset="-128"/>
              </a:rPr>
              <a:t>、</a:t>
            </a:r>
            <a:r>
              <a:rPr lang="ja-JP" altLang="ja-JP" sz="1800" dirty="0">
                <a:latin typeface="BIZ UDPゴシック" panose="020B0400000000000000" pitchFamily="50" charset="-128"/>
                <a:ea typeface="BIZ UDPゴシック" panose="020B0400000000000000" pitchFamily="50" charset="-128"/>
              </a:rPr>
              <a:t>今後の見通し</a:t>
            </a:r>
            <a:r>
              <a:rPr lang="ja-JP" altLang="en-US" sz="1800" dirty="0">
                <a:latin typeface="BIZ UDPゴシック" panose="020B0400000000000000" pitchFamily="50" charset="-128"/>
                <a:ea typeface="BIZ UDPゴシック" panose="020B0400000000000000" pitchFamily="50" charset="-128"/>
              </a:rPr>
              <a:t>など丁寧な</a:t>
            </a:r>
            <a:r>
              <a:rPr lang="ja-JP" altLang="ja-JP" sz="1800" dirty="0">
                <a:latin typeface="BIZ UDPゴシック" panose="020B0400000000000000" pitchFamily="50" charset="-128"/>
                <a:ea typeface="BIZ UDPゴシック" panose="020B0400000000000000" pitchFamily="50" charset="-128"/>
              </a:rPr>
              <a:t>説明</a:t>
            </a:r>
            <a:r>
              <a:rPr lang="ja-JP" altLang="en-US" sz="1800" dirty="0">
                <a:latin typeface="BIZ UDPゴシック" panose="020B0400000000000000" pitchFamily="50" charset="-128"/>
                <a:ea typeface="BIZ UDPゴシック" panose="020B0400000000000000" pitchFamily="50" charset="-128"/>
              </a:rPr>
              <a:t>を工夫しましょう</a:t>
            </a:r>
            <a:endParaRPr lang="en-US" altLang="ja-JP" sz="1800" dirty="0">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３ </a:t>
            </a:r>
            <a:r>
              <a:rPr lang="ja-JP" altLang="ja-JP" sz="1800" dirty="0">
                <a:latin typeface="BIZ UDPゴシック" panose="020B0400000000000000" pitchFamily="50" charset="-128"/>
                <a:ea typeface="BIZ UDPゴシック" panose="020B0400000000000000" pitchFamily="50" charset="-128"/>
              </a:rPr>
              <a:t>保健師能力が高まることに対する評価・承認する習慣</a:t>
            </a:r>
            <a:r>
              <a:rPr lang="ja-JP" altLang="en-US" sz="1800" dirty="0">
                <a:latin typeface="BIZ UDPゴシック" panose="020B0400000000000000" pitchFamily="50" charset="-128"/>
                <a:ea typeface="BIZ UDPゴシック" panose="020B0400000000000000" pitchFamily="50" charset="-128"/>
              </a:rPr>
              <a:t>を職場内で築きましょう</a:t>
            </a:r>
            <a:endParaRPr lang="en-US" altLang="ja-JP" sz="1800" dirty="0">
              <a:latin typeface="BIZ UDPゴシック" panose="020B0400000000000000" pitchFamily="50" charset="-128"/>
              <a:ea typeface="BIZ UDPゴシック" panose="020B0400000000000000" pitchFamily="50" charset="-128"/>
            </a:endParaRPr>
          </a:p>
          <a:p>
            <a:pPr marL="0" indent="0" fontAlgn="t">
              <a:lnSpc>
                <a:spcPts val="2500"/>
              </a:lnSpc>
              <a:spcBef>
                <a:spcPts val="0"/>
              </a:spcBef>
              <a:spcAft>
                <a:spcPts val="0"/>
              </a:spcAft>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４ </a:t>
            </a:r>
            <a:r>
              <a:rPr lang="ja-JP" altLang="ja-JP" sz="1800" dirty="0">
                <a:latin typeface="BIZ UDPゴシック" panose="020B0400000000000000" pitchFamily="50" charset="-128"/>
                <a:ea typeface="BIZ UDPゴシック" panose="020B0400000000000000" pitchFamily="50" charset="-128"/>
              </a:rPr>
              <a:t>キャリアラダーの</a:t>
            </a:r>
            <a:r>
              <a:rPr lang="ja-JP" altLang="en-US" sz="1800" dirty="0">
                <a:latin typeface="BIZ UDPゴシック" panose="020B0400000000000000" pitchFamily="50" charset="-128"/>
                <a:ea typeface="BIZ UDPゴシック" panose="020B0400000000000000" pitchFamily="50" charset="-128"/>
              </a:rPr>
              <a:t>必要性</a:t>
            </a:r>
            <a:r>
              <a:rPr lang="ja-JP" altLang="ja-JP" sz="1800" dirty="0">
                <a:latin typeface="BIZ UDPゴシック" panose="020B0400000000000000" pitchFamily="50" charset="-128"/>
                <a:ea typeface="BIZ UDPゴシック" panose="020B0400000000000000" pitchFamily="50" charset="-128"/>
              </a:rPr>
              <a:t>について研修</a:t>
            </a:r>
            <a:r>
              <a:rPr lang="ja-JP" altLang="en-US" sz="1800" dirty="0">
                <a:latin typeface="BIZ UDPゴシック" panose="020B0400000000000000" pitchFamily="50" charset="-128"/>
                <a:ea typeface="BIZ UDPゴシック" panose="020B0400000000000000" pitchFamily="50" charset="-128"/>
              </a:rPr>
              <a:t>等で学習したり、</a:t>
            </a:r>
            <a:r>
              <a:rPr lang="ja-JP" altLang="ja-JP" sz="1800" dirty="0">
                <a:latin typeface="BIZ UDPゴシック" panose="020B0400000000000000" pitchFamily="50" charset="-128"/>
                <a:ea typeface="BIZ UDPゴシック" panose="020B0400000000000000" pitchFamily="50" charset="-128"/>
              </a:rPr>
              <a:t>プリセプ</a:t>
            </a:r>
            <a:r>
              <a:rPr lang="ja-JP" altLang="en-US" sz="1800" dirty="0">
                <a:latin typeface="BIZ UDPゴシック" panose="020B0400000000000000" pitchFamily="50" charset="-128"/>
                <a:ea typeface="BIZ UDPゴシック" panose="020B0400000000000000" pitchFamily="50" charset="-128"/>
              </a:rPr>
              <a:t>ターの</a:t>
            </a:r>
            <a:r>
              <a:rPr lang="ja-JP" altLang="ja-JP" sz="1800" dirty="0">
                <a:latin typeface="BIZ UDPゴシック" panose="020B0400000000000000" pitchFamily="50" charset="-128"/>
                <a:ea typeface="BIZ UDPゴシック" panose="020B0400000000000000" pitchFamily="50" charset="-128"/>
              </a:rPr>
              <a:t>指導・</a:t>
            </a:r>
            <a:r>
              <a:rPr lang="ja-JP" altLang="en-US" sz="1800" dirty="0">
                <a:latin typeface="BIZ UDPゴシック" panose="020B0400000000000000" pitchFamily="50" charset="-128"/>
                <a:ea typeface="BIZ UDPゴシック" panose="020B0400000000000000" pitchFamily="50" charset="-128"/>
              </a:rPr>
              <a:t>助言、</a:t>
            </a:r>
            <a:endParaRPr lang="en-US" altLang="ja-JP" sz="1800" dirty="0">
              <a:latin typeface="BIZ UDPゴシック" panose="020B0400000000000000" pitchFamily="50" charset="-128"/>
              <a:ea typeface="BIZ UDPゴシック" panose="020B0400000000000000" pitchFamily="50" charset="-128"/>
            </a:endParaRPr>
          </a:p>
          <a:p>
            <a:pPr marL="0" indent="0" fontAlgn="t">
              <a:lnSpc>
                <a:spcPts val="2500"/>
              </a:lnSpc>
              <a:spcBef>
                <a:spcPts val="0"/>
              </a:spcBef>
              <a:spcAft>
                <a:spcPts val="0"/>
              </a:spcAft>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　 研修</a:t>
            </a:r>
            <a:r>
              <a:rPr lang="ja-JP" altLang="ja-JP" sz="1800" dirty="0">
                <a:latin typeface="BIZ UDPゴシック" panose="020B0400000000000000" pitchFamily="50" charset="-128"/>
                <a:ea typeface="BIZ UDPゴシック" panose="020B0400000000000000" pitchFamily="50" charset="-128"/>
              </a:rPr>
              <a:t>受講履歴等と振り返り面談</a:t>
            </a:r>
            <a:r>
              <a:rPr lang="ja-JP" altLang="en-US" sz="1800" dirty="0">
                <a:latin typeface="BIZ UDPゴシック" panose="020B0400000000000000" pitchFamily="50" charset="-128"/>
                <a:ea typeface="BIZ UDPゴシック" panose="020B0400000000000000" pitchFamily="50" charset="-128"/>
              </a:rPr>
              <a:t>を</a:t>
            </a:r>
            <a:r>
              <a:rPr lang="ja-JP" altLang="ja-JP" sz="1800" dirty="0">
                <a:latin typeface="BIZ UDPゴシック" panose="020B0400000000000000" pitchFamily="50" charset="-128"/>
                <a:ea typeface="BIZ UDPゴシック" panose="020B0400000000000000" pitchFamily="50" charset="-128"/>
              </a:rPr>
              <a:t>行</a:t>
            </a:r>
            <a:r>
              <a:rPr lang="ja-JP" altLang="en-US" sz="1800" dirty="0">
                <a:latin typeface="BIZ UDPゴシック" panose="020B0400000000000000" pitchFamily="50" charset="-128"/>
                <a:ea typeface="BIZ UDPゴシック" panose="020B0400000000000000" pitchFamily="50" charset="-128"/>
              </a:rPr>
              <a:t>う機会を意識しましょう</a:t>
            </a:r>
            <a:endParaRPr lang="ja-JP" altLang="ja-JP" sz="1800" dirty="0">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５ </a:t>
            </a:r>
            <a:r>
              <a:rPr lang="ja-JP" altLang="ja-JP" sz="1800" dirty="0">
                <a:latin typeface="BIZ UDPゴシック" panose="020B0400000000000000" pitchFamily="50" charset="-128"/>
                <a:ea typeface="BIZ UDPゴシック" panose="020B0400000000000000" pitchFamily="50" charset="-128"/>
              </a:rPr>
              <a:t>業務上の必要な研修</a:t>
            </a:r>
            <a:r>
              <a:rPr lang="ja-JP" altLang="en-US" sz="1800" dirty="0">
                <a:latin typeface="BIZ UDPゴシック" panose="020B0400000000000000" pitchFamily="50" charset="-128"/>
                <a:ea typeface="BIZ UDPゴシック" panose="020B0400000000000000" pitchFamily="50" charset="-128"/>
              </a:rPr>
              <a:t>や</a:t>
            </a:r>
            <a:r>
              <a:rPr lang="ja-JP" altLang="ja-JP" sz="1800" dirty="0">
                <a:latin typeface="BIZ UDPゴシック" panose="020B0400000000000000" pitchFamily="50" charset="-128"/>
                <a:ea typeface="BIZ UDPゴシック" panose="020B0400000000000000" pitchFamily="50" charset="-128"/>
              </a:rPr>
              <a:t>キャリアラダーに沿った必要な研修が受講しやすい組織</a:t>
            </a:r>
            <a:r>
              <a:rPr lang="ja-JP" altLang="en-US" sz="1800" dirty="0">
                <a:latin typeface="BIZ UDPゴシック" panose="020B0400000000000000" pitchFamily="50" charset="-128"/>
                <a:ea typeface="BIZ UDPゴシック" panose="020B0400000000000000" pitchFamily="50" charset="-128"/>
              </a:rPr>
              <a:t>を</a:t>
            </a:r>
            <a:endParaRPr lang="en-US" altLang="ja-JP" sz="1800" dirty="0">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　 築きましょう</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F6C7549-36FC-422C-B159-C79A43087E91}"/>
              </a:ext>
            </a:extLst>
          </p:cNvPr>
          <p:cNvSpPr txBox="1"/>
          <p:nvPr/>
        </p:nvSpPr>
        <p:spPr>
          <a:xfrm>
            <a:off x="323528" y="980728"/>
            <a:ext cx="8496942" cy="2727523"/>
          </a:xfrm>
          <a:prstGeom prst="rect">
            <a:avLst/>
          </a:prstGeom>
          <a:solidFill>
            <a:schemeClr val="accent5">
              <a:lumMod val="20000"/>
              <a:lumOff val="80000"/>
            </a:schemeClr>
          </a:solidFill>
          <a:ln w="22225">
            <a:solidFill>
              <a:srgbClr val="0070C0"/>
            </a:solidFill>
          </a:ln>
        </p:spPr>
        <p:txBody>
          <a:bodyPr wrap="square" tIns="144000">
            <a:spAutoFit/>
          </a:bodyPr>
          <a:lstStyle/>
          <a:p>
            <a:pPr indent="69850" algn="ctr"/>
            <a:r>
              <a:rPr lang="ja-JP" altLang="en-US"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統括保健師の皆さんへ</a:t>
            </a:r>
            <a:endParaRPr lang="en-US" altLang="ja-JP" sz="2400" b="1" kern="100"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0" fontAlgn="auto">
              <a:lnSpc>
                <a:spcPts val="2500"/>
              </a:lnSpc>
              <a:spcBef>
                <a:spcPts val="1800"/>
              </a:spcBef>
              <a:spcAft>
                <a:spcPts val="0"/>
              </a:spcAft>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１ 自治体の基本方針や保健師活動の目指す姿を共有しましょう</a:t>
            </a:r>
            <a:endParaRPr lang="en-US" altLang="ja-JP" dirty="0">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２ 保健師として安心して働くことができる職場環境をつくりましょう</a:t>
            </a:r>
            <a:endParaRPr lang="en-US" altLang="ja-JP" dirty="0">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３ 日常的な振り返りを丁寧に進めましょう</a:t>
            </a:r>
            <a:endParaRPr lang="en-US" altLang="ja-JP" dirty="0">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４ 保健師業務の意義や目的など丁寧に説明し、見通しをもって活動ができるよう</a:t>
            </a:r>
            <a:endParaRPr lang="en-US" altLang="ja-JP" dirty="0">
              <a:latin typeface="BIZ UDPゴシック" panose="020B0400000000000000" pitchFamily="50" charset="-128"/>
              <a:ea typeface="BIZ UDPゴシック" panose="020B0400000000000000" pitchFamily="50" charset="-128"/>
            </a:endParaRPr>
          </a:p>
          <a:p>
            <a:pPr marL="0" indent="0" fontAlgn="auto">
              <a:lnSpc>
                <a:spcPts val="2500"/>
              </a:lnSpc>
              <a:spcAft>
                <a:spcPts val="0"/>
              </a:spcAft>
              <a:buFont typeface="Arial" panose="020B0604020202020204" pitchFamily="34" charset="0"/>
              <a:buNone/>
            </a:pP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サポートしましょう</a:t>
            </a:r>
            <a:endParaRPr lang="en-US" altLang="ja-JP" dirty="0">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５ 統括保健師を配置し、組織的、体系的な人材育成を進めましょう</a:t>
            </a:r>
            <a:endParaRPr lang="en-US" altLang="ja-JP" sz="2400" b="1"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379893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F576EE9B-02F3-4C98-92DC-B48D659ABCDB}"/>
              </a:ext>
            </a:extLst>
          </p:cNvPr>
          <p:cNvSpPr txBox="1"/>
          <p:nvPr/>
        </p:nvSpPr>
        <p:spPr>
          <a:xfrm>
            <a:off x="323528" y="1079992"/>
            <a:ext cx="8496944" cy="1765722"/>
          </a:xfrm>
          <a:prstGeom prst="rect">
            <a:avLst/>
          </a:prstGeom>
          <a:solidFill>
            <a:schemeClr val="accent5">
              <a:lumMod val="20000"/>
              <a:lumOff val="80000"/>
            </a:schemeClr>
          </a:solidFill>
          <a:ln w="22225">
            <a:solidFill>
              <a:srgbClr val="0070C0"/>
            </a:solidFill>
          </a:ln>
        </p:spPr>
        <p:txBody>
          <a:bodyPr wrap="square" tIns="144000">
            <a:spAutoFit/>
          </a:bodyPr>
          <a:lstStyle/>
          <a:p>
            <a:pPr indent="69850" algn="ctr"/>
            <a:r>
              <a:rPr lang="ja-JP" altLang="en-US" sz="2400" b="1" kern="100"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rPr>
              <a:t>新規採用保健師の皆さんへ</a:t>
            </a:r>
            <a:endParaRPr lang="en-US" altLang="ja-JP" sz="2400" b="1" kern="100"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endParaRPr>
          </a:p>
          <a:p>
            <a:pPr marL="0" indent="0" fontAlgn="auto">
              <a:lnSpc>
                <a:spcPts val="2500"/>
              </a:lnSpc>
              <a:spcBef>
                <a:spcPts val="1800"/>
              </a:spcBef>
              <a:spcAft>
                <a:spcPts val="0"/>
              </a:spcAft>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１ 些細な問題や疑問でも先輩に相談しましょう</a:t>
            </a:r>
            <a:endParaRPr lang="en-US" altLang="ja-JP" dirty="0">
              <a:latin typeface="メイリオ" panose="020B0604030504040204" pitchFamily="50" charset="-128"/>
              <a:ea typeface="メイリオ" panose="020B0604030504040204" pitchFamily="50" charset="-128"/>
            </a:endParaRPr>
          </a:p>
          <a:p>
            <a:pPr marL="0" indent="0" fontAlgn="auto">
              <a:lnSpc>
                <a:spcPts val="2500"/>
              </a:lnSpc>
              <a:spcAft>
                <a:spcPts val="0"/>
              </a:spcAft>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２ キャリアラダーを意識した実践活動と振り返りをしましょう</a:t>
            </a:r>
            <a:endParaRPr lang="en-US" altLang="ja-JP" dirty="0">
              <a:latin typeface="メイリオ" panose="020B0604030504040204" pitchFamily="50" charset="-128"/>
              <a:ea typeface="メイリオ" panose="020B0604030504040204" pitchFamily="50" charset="-128"/>
            </a:endParaRPr>
          </a:p>
          <a:p>
            <a:pPr marL="0" indent="0" fontAlgn="auto">
              <a:lnSpc>
                <a:spcPts val="2500"/>
              </a:lnSpc>
              <a:spcAft>
                <a:spcPts val="0"/>
              </a:spcAft>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３ 自己研鑽に努めましょう</a:t>
            </a:r>
            <a:endParaRPr lang="en-US" altLang="ja-JP" sz="2400" b="1" kern="100" dirty="0">
              <a:solidFill>
                <a:srgbClr val="0000FF"/>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99F53438-9CBD-4141-9A20-23EBCAD21A81}"/>
              </a:ext>
            </a:extLst>
          </p:cNvPr>
          <p:cNvSpPr txBox="1"/>
          <p:nvPr/>
        </p:nvSpPr>
        <p:spPr>
          <a:xfrm>
            <a:off x="323528" y="2996952"/>
            <a:ext cx="8496944" cy="1432938"/>
          </a:xfrm>
          <a:prstGeom prst="rect">
            <a:avLst/>
          </a:prstGeom>
          <a:solidFill>
            <a:schemeClr val="accent6">
              <a:lumMod val="20000"/>
              <a:lumOff val="80000"/>
            </a:schemeClr>
          </a:solidFill>
          <a:ln w="22225">
            <a:solidFill>
              <a:srgbClr val="0070C0"/>
            </a:solidFill>
          </a:ln>
        </p:spPr>
        <p:txBody>
          <a:bodyPr wrap="square" tIns="144000">
            <a:spAutoFit/>
          </a:bodyPr>
          <a:lstStyle/>
          <a:p>
            <a:pPr indent="69850" algn="ctr"/>
            <a:r>
              <a:rPr lang="ja-JP" altLang="en-US" sz="2400" b="1" kern="100"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rPr>
              <a:t>人事部門担当者の皆さんへ</a:t>
            </a:r>
            <a:endParaRPr lang="en-US" altLang="ja-JP" sz="2400" b="1" kern="100"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endParaRPr>
          </a:p>
          <a:p>
            <a:pPr marL="0" indent="0" fontAlgn="auto">
              <a:lnSpc>
                <a:spcPts val="2500"/>
              </a:lnSpc>
              <a:spcBef>
                <a:spcPts val="1800"/>
              </a:spcBef>
              <a:spcAft>
                <a:spcPts val="0"/>
              </a:spcAft>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１ 統括的な役割を担う保健師と連携した人材育成を進めましょう</a:t>
            </a:r>
            <a:endParaRPr lang="en-US" altLang="ja-JP" dirty="0">
              <a:latin typeface="メイリオ" panose="020B0604030504040204" pitchFamily="50" charset="-128"/>
              <a:ea typeface="メイリオ" panose="020B0604030504040204" pitchFamily="50" charset="-128"/>
            </a:endParaRPr>
          </a:p>
          <a:p>
            <a:pPr marL="0" indent="0" fontAlgn="auto">
              <a:lnSpc>
                <a:spcPts val="2500"/>
              </a:lnSpc>
              <a:spcAft>
                <a:spcPts val="0"/>
              </a:spcAft>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２ 人事評価と保健師のキャリアラダーに応じた評価の連動を進めましょう</a:t>
            </a:r>
            <a:endParaRPr lang="en-US" altLang="ja-JP"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A5541EC5-9C3A-47B2-A4B5-2F3CE60E0C57}"/>
              </a:ext>
            </a:extLst>
          </p:cNvPr>
          <p:cNvSpPr txBox="1"/>
          <p:nvPr/>
        </p:nvSpPr>
        <p:spPr>
          <a:xfrm>
            <a:off x="323528" y="4581128"/>
            <a:ext cx="8496944" cy="2086322"/>
          </a:xfrm>
          <a:prstGeom prst="rect">
            <a:avLst/>
          </a:prstGeom>
          <a:solidFill>
            <a:schemeClr val="accent1">
              <a:lumMod val="20000"/>
              <a:lumOff val="80000"/>
            </a:schemeClr>
          </a:solidFill>
          <a:ln w="22225">
            <a:solidFill>
              <a:srgbClr val="0070C0"/>
            </a:solidFill>
          </a:ln>
        </p:spPr>
        <p:txBody>
          <a:bodyPr wrap="square" tIns="144000">
            <a:spAutoFit/>
          </a:bodyPr>
          <a:lstStyle/>
          <a:p>
            <a:pPr indent="69850" algn="ctr"/>
            <a:r>
              <a:rPr lang="ja-JP" altLang="en-US" sz="2400" b="1" kern="100"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rPr>
              <a:t>都道府県・県型保健所の皆さんへ</a:t>
            </a:r>
            <a:endParaRPr lang="en-US" altLang="ja-JP" sz="2400" b="1" kern="100"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endParaRPr>
          </a:p>
          <a:p>
            <a:pPr marL="0" indent="0" fontAlgn="auto">
              <a:lnSpc>
                <a:spcPts val="2500"/>
              </a:lnSpc>
              <a:spcBef>
                <a:spcPts val="1800"/>
              </a:spcBef>
              <a:spcAft>
                <a:spcPts val="0"/>
              </a:spcAft>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１　所管市町村の保健師人材育成体制構築への支援</a:t>
            </a:r>
            <a:endParaRPr lang="en-US" altLang="ja-JP" dirty="0">
              <a:latin typeface="メイリオ" panose="020B0604030504040204" pitchFamily="50" charset="-128"/>
              <a:ea typeface="メイリオ" panose="020B0604030504040204" pitchFamily="50" charset="-128"/>
            </a:endParaRPr>
          </a:p>
          <a:p>
            <a:pPr marL="0" indent="0" fontAlgn="auto">
              <a:lnSpc>
                <a:spcPts val="2500"/>
              </a:lnSpc>
              <a:spcAft>
                <a:spcPts val="0"/>
              </a:spcAft>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２　キャリアに応じた研修体制づくり</a:t>
            </a:r>
            <a:endParaRPr lang="en-US" altLang="ja-JP" dirty="0">
              <a:latin typeface="メイリオ" panose="020B0604030504040204" pitchFamily="50" charset="-128"/>
              <a:ea typeface="メイリオ" panose="020B0604030504040204" pitchFamily="50" charset="-128"/>
            </a:endParaRPr>
          </a:p>
          <a:p>
            <a:pPr marL="0" indent="0" fontAlgn="auto">
              <a:lnSpc>
                <a:spcPts val="2500"/>
              </a:lnSpc>
              <a:spcAft>
                <a:spcPts val="0"/>
              </a:spcAft>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３　情報共有の場の設定</a:t>
            </a:r>
            <a:endParaRPr lang="en-US" altLang="ja-JP" dirty="0">
              <a:latin typeface="メイリオ" panose="020B0604030504040204" pitchFamily="50" charset="-128"/>
              <a:ea typeface="メイリオ" panose="020B0604030504040204" pitchFamily="50" charset="-128"/>
            </a:endParaRPr>
          </a:p>
          <a:p>
            <a:pPr marL="0" indent="0" fontAlgn="auto">
              <a:lnSpc>
                <a:spcPts val="2500"/>
              </a:lnSpc>
              <a:spcAft>
                <a:spcPts val="0"/>
              </a:spcAft>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４　小規模自治体の保健師人材確保に向けた支援</a:t>
            </a:r>
            <a:endParaRPr lang="en-US" altLang="ja-JP" sz="2400" b="1" kern="100"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タイトル 1">
            <a:extLst>
              <a:ext uri="{FF2B5EF4-FFF2-40B4-BE49-F238E27FC236}">
                <a16:creationId xmlns:a16="http://schemas.microsoft.com/office/drawing/2014/main" id="{BEDDAFE9-AB90-49E5-B46F-F2F526F98DB9}"/>
              </a:ext>
            </a:extLst>
          </p:cNvPr>
          <p:cNvSpPr txBox="1">
            <a:spLocks/>
          </p:cNvSpPr>
          <p:nvPr/>
        </p:nvSpPr>
        <p:spPr>
          <a:xfrm>
            <a:off x="312575" y="298937"/>
            <a:ext cx="8496944" cy="648072"/>
          </a:xfrm>
          <a:prstGeom prst="rect">
            <a:avLst/>
          </a:prstGeom>
          <a:solidFill>
            <a:schemeClr val="accent1"/>
          </a:solidFill>
        </p:spPr>
        <p:txBody>
          <a:bodyPr vert="horz" lIns="91440" tIns="14400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sz="3000" dirty="0">
                <a:solidFill>
                  <a:schemeClr val="bg1"/>
                </a:solidFill>
                <a:latin typeface="BIZ UDPゴシック" panose="020B0400000000000000" pitchFamily="50" charset="-128"/>
                <a:ea typeface="BIZ UDPゴシック" panose="020B0400000000000000" pitchFamily="50" charset="-128"/>
              </a:rPr>
              <a:t>提言（ポイント）</a:t>
            </a:r>
            <a:endParaRPr lang="en-US" altLang="ja-JP" sz="30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87384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7817AA4-4881-4CD7-ADA5-6FE15AFCAB8D}"/>
              </a:ext>
            </a:extLst>
          </p:cNvPr>
          <p:cNvSpPr txBox="1">
            <a:spLocks/>
          </p:cNvSpPr>
          <p:nvPr/>
        </p:nvSpPr>
        <p:spPr>
          <a:xfrm>
            <a:off x="334964" y="116631"/>
            <a:ext cx="8496944" cy="648072"/>
          </a:xfrm>
          <a:prstGeom prst="rect">
            <a:avLst/>
          </a:prstGeom>
          <a:solidFill>
            <a:schemeClr val="accent1"/>
          </a:solidFill>
        </p:spPr>
        <p:txBody>
          <a:bodyPr vert="horz" lIns="91440" tIns="14400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spcAft>
                <a:spcPts val="0"/>
              </a:spcAft>
            </a:pPr>
            <a:r>
              <a:rPr lang="ja-JP" altLang="en-US" b="1" dirty="0">
                <a:solidFill>
                  <a:schemeClr val="bg1"/>
                </a:solidFill>
                <a:latin typeface="BIZ UDPゴシック" panose="020B0400000000000000" pitchFamily="50" charset="-128"/>
                <a:ea typeface="BIZ UDPゴシック" panose="020B0400000000000000" pitchFamily="50" charset="-128"/>
              </a:rPr>
              <a:t>おわりに</a:t>
            </a:r>
          </a:p>
        </p:txBody>
      </p:sp>
      <p:sp>
        <p:nvSpPr>
          <p:cNvPr id="5" name="テキスト ボックス 4">
            <a:extLst>
              <a:ext uri="{FF2B5EF4-FFF2-40B4-BE49-F238E27FC236}">
                <a16:creationId xmlns:a16="http://schemas.microsoft.com/office/drawing/2014/main" id="{24AE37C3-23CF-4410-9768-AF26D323D4F4}"/>
              </a:ext>
            </a:extLst>
          </p:cNvPr>
          <p:cNvSpPr txBox="1"/>
          <p:nvPr/>
        </p:nvSpPr>
        <p:spPr>
          <a:xfrm>
            <a:off x="337904" y="3113596"/>
            <a:ext cx="8494004" cy="2319866"/>
          </a:xfrm>
          <a:prstGeom prst="rect">
            <a:avLst/>
          </a:prstGeom>
          <a:noFill/>
          <a:ln>
            <a:solidFill>
              <a:schemeClr val="accent1"/>
            </a:solidFill>
          </a:ln>
        </p:spPr>
        <p:txBody>
          <a:bodyPr wrap="square">
            <a:spAutoFit/>
          </a:bodyPr>
          <a:lstStyle/>
          <a:p>
            <a:pPr indent="69850">
              <a:lnSpc>
                <a:spcPct val="150000"/>
              </a:lnSpc>
            </a:pPr>
            <a:r>
              <a:rPr lang="ja-JP" altLang="en-US"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＊報告書には、先進的な取組事例を紹介しています。</a:t>
            </a:r>
            <a:endParaRPr lang="en-US" altLang="ja-JP"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indent="69850">
              <a:lnSpc>
                <a:spcPct val="150000"/>
              </a:lnSpc>
            </a:pPr>
            <a:r>
              <a:rPr lang="ja-JP" altLang="en-US"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＊全国保健師長会ホームページには、報告書および概要版、研修会で活</a:t>
            </a:r>
            <a:endParaRPr lang="en-US" altLang="ja-JP"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indent="69850">
              <a:lnSpc>
                <a:spcPct val="150000"/>
              </a:lnSpc>
            </a:pPr>
            <a:r>
              <a:rPr lang="ja-JP" altLang="en-US"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用していただける</a:t>
            </a:r>
            <a:r>
              <a:rPr lang="en-US" altLang="ja-JP"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PP</a:t>
            </a:r>
            <a:r>
              <a:rPr lang="ja-JP" altLang="en-US"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資料（アレンジ版）を掲載していますので、ご覧</a:t>
            </a:r>
            <a:endParaRPr lang="en-US" altLang="ja-JP"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indent="69850">
              <a:lnSpc>
                <a:spcPct val="150000"/>
              </a:lnSpc>
            </a:pPr>
            <a:r>
              <a:rPr lang="ja-JP" altLang="en-US"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ください。</a:t>
            </a:r>
            <a:endParaRPr lang="en-US" altLang="ja-JP"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indent="69850">
              <a:lnSpc>
                <a:spcPct val="150000"/>
              </a:lnSpc>
            </a:pPr>
            <a:r>
              <a:rPr lang="ja-JP" altLang="en-US"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全国保健師長会</a:t>
            </a:r>
            <a:r>
              <a:rPr lang="en-US"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URL</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u="sng"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hlinkClick r:id="rId3"/>
              </a:rPr>
              <a:t>http://www.nacphn.jp/03/index.html#a2022</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2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PlaceHolder 1">
            <a:extLst>
              <a:ext uri="{FF2B5EF4-FFF2-40B4-BE49-F238E27FC236}">
                <a16:creationId xmlns:a16="http://schemas.microsoft.com/office/drawing/2014/main" id="{F2D186F7-549D-429E-B307-AE8E6C298D6C}"/>
              </a:ext>
            </a:extLst>
          </p:cNvPr>
          <p:cNvSpPr txBox="1">
            <a:spLocks/>
          </p:cNvSpPr>
          <p:nvPr/>
        </p:nvSpPr>
        <p:spPr bwMode="auto">
          <a:xfrm>
            <a:off x="967706" y="1071436"/>
            <a:ext cx="7208588" cy="584072"/>
          </a:xfrm>
          <a:prstGeom prst="rect">
            <a:avLst/>
          </a:prstGeom>
          <a:solidFill>
            <a:srgbClr val="CCFFCC"/>
          </a:solidFill>
          <a:ln w="0">
            <a:noFill/>
            <a:miter lim="800000"/>
            <a:headEnd/>
            <a:tailEnd/>
          </a:ln>
        </p:spPr>
        <p:txBody>
          <a:bodyPr vert="horz" wrap="square" lIns="91440" tIns="180000" rIns="91440" bIns="0" numCol="1" anchor="ctr" anchorCtr="0" compatLnSpc="1">
            <a:prstTxWarp prst="textNoShape">
              <a:avLst/>
            </a:prstTxWarp>
            <a:noAutofit/>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pitchFamily="50" charset="-128"/>
              </a:defRPr>
            </a:lvl2pPr>
            <a:lvl3pPr algn="ctr" rtl="0" fontAlgn="base">
              <a:spcBef>
                <a:spcPct val="0"/>
              </a:spcBef>
              <a:spcAft>
                <a:spcPct val="0"/>
              </a:spcAft>
              <a:defRPr kumimoji="1" sz="4400">
                <a:solidFill>
                  <a:schemeClr val="tx1"/>
                </a:solidFill>
                <a:latin typeface="Calibri" pitchFamily="34" charset="0"/>
                <a:ea typeface="ＭＳ Ｐゴシック" pitchFamily="50" charset="-128"/>
              </a:defRPr>
            </a:lvl3pPr>
            <a:lvl4pPr algn="ctr" rtl="0" fontAlgn="base">
              <a:spcBef>
                <a:spcPct val="0"/>
              </a:spcBef>
              <a:spcAft>
                <a:spcPct val="0"/>
              </a:spcAft>
              <a:defRPr kumimoji="1" sz="4400">
                <a:solidFill>
                  <a:schemeClr val="tx1"/>
                </a:solidFill>
                <a:latin typeface="Calibri" pitchFamily="34" charset="0"/>
                <a:ea typeface="ＭＳ Ｐゴシック" pitchFamily="50" charset="-128"/>
              </a:defRPr>
            </a:lvl4pPr>
            <a:lvl5pPr algn="ctr" rtl="0" fontAlgn="base">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lnSpc>
                <a:spcPct val="90000"/>
              </a:lnSpc>
            </a:pPr>
            <a:r>
              <a:rPr lang="ja-JP" altLang="en-US" sz="4000" b="1" spc="-1" dirty="0">
                <a:solidFill>
                  <a:srgbClr val="000000"/>
                </a:solidFill>
                <a:latin typeface="メイリオ" panose="020B0604030504040204" pitchFamily="50" charset="-128"/>
                <a:ea typeface="メイリオ" panose="020B0604030504040204" pitchFamily="50" charset="-128"/>
              </a:rPr>
              <a:t>♡人材育成は「育ちあい」♡</a:t>
            </a:r>
            <a:endParaRPr lang="en-US" sz="4000" spc="-1" dirty="0">
              <a:solidFill>
                <a:srgbClr val="000000"/>
              </a:solidFill>
              <a:latin typeface="メイリオ" panose="020B0604030504040204" pitchFamily="50" charset="-128"/>
              <a:ea typeface="メイリオ" panose="020B0604030504040204" pitchFamily="50" charset="-128"/>
            </a:endParaRPr>
          </a:p>
        </p:txBody>
      </p:sp>
      <p:sp>
        <p:nvSpPr>
          <p:cNvPr id="7" name="正方形/長方形 4">
            <a:extLst>
              <a:ext uri="{FF2B5EF4-FFF2-40B4-BE49-F238E27FC236}">
                <a16:creationId xmlns:a16="http://schemas.microsoft.com/office/drawing/2014/main" id="{009FA478-6DC9-4298-8F40-08DCC5A6F585}"/>
              </a:ext>
            </a:extLst>
          </p:cNvPr>
          <p:cNvSpPr/>
          <p:nvPr/>
        </p:nvSpPr>
        <p:spPr>
          <a:xfrm>
            <a:off x="406972" y="1962241"/>
            <a:ext cx="8352928" cy="929934"/>
          </a:xfrm>
          <a:prstGeom prst="rect">
            <a:avLst/>
          </a:prstGeom>
          <a:noFill/>
          <a:ln w="0">
            <a:noFill/>
          </a:ln>
        </p:spPr>
        <p:style>
          <a:lnRef idx="0">
            <a:scrgbClr r="0" g="0" b="0"/>
          </a:lnRef>
          <a:fillRef idx="0">
            <a:scrgbClr r="0" g="0" b="0"/>
          </a:fillRef>
          <a:effectRef idx="0">
            <a:scrgbClr r="0" g="0" b="0"/>
          </a:effectRef>
          <a:fontRef idx="minor"/>
        </p:style>
        <p:txBody>
          <a:bodyPr wrap="square" lIns="67500" tIns="33750" rIns="67500" bIns="33750" anchor="t">
            <a:spAutoFit/>
          </a:bodyPr>
          <a:lstStyle/>
          <a:p>
            <a:pPr>
              <a:lnSpc>
                <a:spcPct val="100000"/>
              </a:lnSpc>
              <a:buNone/>
            </a:pPr>
            <a:r>
              <a:rPr lang="ja-JP" altLang="en-US" sz="2800" spc="-1" dirty="0">
                <a:solidFill>
                  <a:srgbClr val="000000"/>
                </a:solidFill>
                <a:latin typeface="BIZ UDPゴシック" panose="020B0400000000000000" pitchFamily="50" charset="-128"/>
                <a:ea typeface="BIZ UDPゴシック" panose="020B0400000000000000" pitchFamily="50" charset="-128"/>
              </a:rPr>
              <a:t>先輩保健師が行動力を発揮し、</a:t>
            </a:r>
            <a:r>
              <a:rPr lang="en-US" altLang="ja-JP" sz="2800" spc="-1" dirty="0">
                <a:solidFill>
                  <a:srgbClr val="000000"/>
                </a:solidFill>
                <a:latin typeface="BIZ UDPゴシック" panose="020B0400000000000000" pitchFamily="50" charset="-128"/>
                <a:ea typeface="BIZ UDPゴシック" panose="020B0400000000000000" pitchFamily="50" charset="-128"/>
              </a:rPr>
              <a:t>10</a:t>
            </a:r>
            <a:r>
              <a:rPr lang="ja-JP" altLang="en-US" sz="2800" spc="-1" dirty="0">
                <a:solidFill>
                  <a:srgbClr val="000000"/>
                </a:solidFill>
                <a:latin typeface="BIZ UDPゴシック" panose="020B0400000000000000" pitchFamily="50" charset="-128"/>
                <a:ea typeface="BIZ UDPゴシック" panose="020B0400000000000000" pitchFamily="50" charset="-128"/>
              </a:rPr>
              <a:t>年先も</a:t>
            </a:r>
            <a:r>
              <a:rPr lang="en-US" altLang="ja-JP" sz="2800" spc="-1" dirty="0">
                <a:solidFill>
                  <a:srgbClr val="000000"/>
                </a:solidFill>
                <a:latin typeface="BIZ UDPゴシック" panose="020B0400000000000000" pitchFamily="50" charset="-128"/>
                <a:ea typeface="BIZ UDPゴシック" panose="020B0400000000000000" pitchFamily="50" charset="-128"/>
              </a:rPr>
              <a:t>20</a:t>
            </a:r>
            <a:r>
              <a:rPr lang="ja-JP" altLang="en-US" sz="2800" spc="-1" dirty="0">
                <a:solidFill>
                  <a:srgbClr val="000000"/>
                </a:solidFill>
                <a:latin typeface="BIZ UDPゴシック" panose="020B0400000000000000" pitchFamily="50" charset="-128"/>
                <a:ea typeface="BIZ UDPゴシック" panose="020B0400000000000000" pitchFamily="50" charset="-128"/>
              </a:rPr>
              <a:t>年先も満足して活動できる環境をつくっていきましょう！</a:t>
            </a:r>
            <a:endParaRPr lang="en-US" sz="2800" spc="-1" dirty="0">
              <a:latin typeface="BIZ UDPゴシック" panose="020B0400000000000000" pitchFamily="50" charset="-128"/>
              <a:ea typeface="BIZ UDPゴシック" panose="020B0400000000000000" pitchFamily="50" charset="-128"/>
            </a:endParaRPr>
          </a:p>
        </p:txBody>
      </p:sp>
      <p:sp>
        <p:nvSpPr>
          <p:cNvPr id="8" name="正方形/長方形 4">
            <a:extLst>
              <a:ext uri="{FF2B5EF4-FFF2-40B4-BE49-F238E27FC236}">
                <a16:creationId xmlns:a16="http://schemas.microsoft.com/office/drawing/2014/main" id="{3BE01D5F-1247-463E-9F00-FF4ED3254426}"/>
              </a:ext>
            </a:extLst>
          </p:cNvPr>
          <p:cNvSpPr/>
          <p:nvPr/>
        </p:nvSpPr>
        <p:spPr>
          <a:xfrm>
            <a:off x="513057" y="5786564"/>
            <a:ext cx="8352928" cy="560602"/>
          </a:xfrm>
          <a:prstGeom prst="rect">
            <a:avLst/>
          </a:prstGeom>
          <a:noFill/>
          <a:ln w="0">
            <a:noFill/>
          </a:ln>
        </p:spPr>
        <p:style>
          <a:lnRef idx="0">
            <a:scrgbClr r="0" g="0" b="0"/>
          </a:lnRef>
          <a:fillRef idx="0">
            <a:scrgbClr r="0" g="0" b="0"/>
          </a:fillRef>
          <a:effectRef idx="0">
            <a:scrgbClr r="0" g="0" b="0"/>
          </a:effectRef>
          <a:fontRef idx="minor"/>
        </p:style>
        <p:txBody>
          <a:bodyPr wrap="square" lIns="67500" tIns="33750" rIns="67500" bIns="33750" anchor="t">
            <a:spAutoFit/>
          </a:bodyPr>
          <a:lstStyle/>
          <a:p>
            <a:pPr>
              <a:lnSpc>
                <a:spcPct val="100000"/>
              </a:lnSpc>
              <a:buNone/>
            </a:pPr>
            <a:r>
              <a:rPr lang="ja-JP" altLang="en-US" sz="1600" spc="-1" dirty="0">
                <a:solidFill>
                  <a:srgbClr val="000000"/>
                </a:solidFill>
                <a:latin typeface="メイリオ" panose="020B0604030504040204" pitchFamily="50" charset="-128"/>
                <a:ea typeface="メイリオ" panose="020B0604030504040204" pitchFamily="50" charset="-128"/>
              </a:rPr>
              <a:t>本調査研究をまとめるにあたり、新型コロナウイルス感染症拡大の中、実態調査にご協力いただいた自治体の皆さまに、深く感謝いたします。</a:t>
            </a:r>
            <a:endParaRPr lang="en-US" sz="1600" spc="-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38930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215FC4C-13F8-EDC5-DE7C-3561607C1E17}"/>
              </a:ext>
            </a:extLst>
          </p:cNvPr>
          <p:cNvPicPr>
            <a:picLocks noChangeAspect="1"/>
          </p:cNvPicPr>
          <p:nvPr/>
        </p:nvPicPr>
        <p:blipFill>
          <a:blip r:embed="rId2"/>
          <a:stretch>
            <a:fillRect/>
          </a:stretch>
        </p:blipFill>
        <p:spPr>
          <a:xfrm>
            <a:off x="129961" y="359818"/>
            <a:ext cx="8884077" cy="6336704"/>
          </a:xfrm>
          <a:prstGeom prst="rect">
            <a:avLst/>
          </a:prstGeom>
        </p:spPr>
      </p:pic>
      <p:sp>
        <p:nvSpPr>
          <p:cNvPr id="11" name="タイトル 1"/>
          <p:cNvSpPr>
            <a:spLocks noGrp="1"/>
          </p:cNvSpPr>
          <p:nvPr>
            <p:ph type="title"/>
          </p:nvPr>
        </p:nvSpPr>
        <p:spPr>
          <a:xfrm>
            <a:off x="3312582" y="161478"/>
            <a:ext cx="5586985" cy="752983"/>
          </a:xfrm>
          <a:solidFill>
            <a:schemeClr val="bg1"/>
          </a:solidFill>
        </p:spPr>
        <p:txBody>
          <a:bodyPr/>
          <a:lstStyle/>
          <a:p>
            <a:r>
              <a:rPr lang="en-US" altLang="ja-JP" sz="3600" dirty="0">
                <a:latin typeface="メイリオ" panose="020B0604030504040204" pitchFamily="50" charset="-128"/>
                <a:ea typeface="メイリオ" panose="020B0604030504040204" pitchFamily="50" charset="-128"/>
              </a:rPr>
              <a:t>http://www.nacphn.jp/</a:t>
            </a:r>
            <a:endParaRPr kumimoji="1" lang="ja-JP" altLang="en-US" sz="3600" dirty="0">
              <a:latin typeface="メイリオ" panose="020B0604030504040204" pitchFamily="50" charset="-128"/>
              <a:ea typeface="メイリオ" panose="020B0604030504040204" pitchFamily="50" charset="-128"/>
            </a:endParaRPr>
          </a:p>
        </p:txBody>
      </p:sp>
      <p:sp>
        <p:nvSpPr>
          <p:cNvPr id="10" name="角丸四角形吹き出し 9"/>
          <p:cNvSpPr/>
          <p:nvPr/>
        </p:nvSpPr>
        <p:spPr>
          <a:xfrm>
            <a:off x="3419872" y="4437112"/>
            <a:ext cx="3240360" cy="482618"/>
          </a:xfrm>
          <a:prstGeom prst="wedgeRoundRectCallout">
            <a:avLst>
              <a:gd name="adj1" fmla="val -93379"/>
              <a:gd name="adj2" fmla="val 50174"/>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BIZ UDPゴシック" panose="020B0400000000000000" pitchFamily="50" charset="-128"/>
                <a:ea typeface="BIZ UDPゴシック" panose="020B0400000000000000" pitchFamily="50" charset="-128"/>
              </a:rPr>
              <a:t>最新の情報はこちら！</a:t>
            </a:r>
          </a:p>
        </p:txBody>
      </p:sp>
    </p:spTree>
    <p:extLst>
      <p:ext uri="{BB962C8B-B14F-4D97-AF65-F5344CB8AC3E}">
        <p14:creationId xmlns:p14="http://schemas.microsoft.com/office/powerpoint/2010/main" val="342192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23728" y="260648"/>
            <a:ext cx="6750750" cy="67911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BIZ UDPゴシック" panose="020B0400000000000000" pitchFamily="50" charset="-128"/>
                <a:ea typeface="BIZ UDPゴシック" panose="020B0400000000000000" pitchFamily="50" charset="-128"/>
              </a:rPr>
              <a:t>展開期：昭和から平成・令和へ</a:t>
            </a:r>
            <a:endParaRPr kumimoji="1" lang="ja-JP" altLang="en-US" sz="36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341530" y="1154291"/>
            <a:ext cx="8532948" cy="4154984"/>
          </a:xfrm>
          <a:prstGeom prst="rect">
            <a:avLst/>
          </a:prstGeom>
          <a:solidFill>
            <a:schemeClr val="accent5">
              <a:lumMod val="20000"/>
              <a:lumOff val="80000"/>
            </a:schemeClr>
          </a:solid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○昭和</a:t>
            </a:r>
            <a:r>
              <a:rPr lang="en-US" altLang="ja-JP" sz="2400" dirty="0">
                <a:latin typeface="BIZ UDPゴシック" panose="020B0400000000000000" pitchFamily="50" charset="-128"/>
                <a:ea typeface="BIZ UDPゴシック" panose="020B0400000000000000" pitchFamily="50" charset="-128"/>
              </a:rPr>
              <a:t>54</a:t>
            </a:r>
            <a:r>
              <a:rPr lang="ja-JP" altLang="en-US" sz="2400" dirty="0">
                <a:latin typeface="BIZ UDPゴシック" panose="020B0400000000000000" pitchFamily="50" charset="-128"/>
                <a:ea typeface="BIZ UDPゴシック" panose="020B0400000000000000" pitchFamily="50" charset="-128"/>
              </a:rPr>
              <a:t>年３月</a:t>
            </a:r>
            <a:r>
              <a:rPr lang="en-US" altLang="ja-JP" sz="2400" dirty="0">
                <a:latin typeface="BIZ UDPゴシック" panose="020B0400000000000000" pitchFamily="50" charset="-128"/>
                <a:ea typeface="BIZ UDPゴシック" panose="020B0400000000000000" pitchFamily="50" charset="-128"/>
              </a:rPr>
              <a:t>22</a:t>
            </a:r>
            <a:r>
              <a:rPr lang="ja-JP" altLang="en-US" sz="2400" dirty="0">
                <a:latin typeface="BIZ UDPゴシック" panose="020B0400000000000000" pitchFamily="50" charset="-128"/>
                <a:ea typeface="BIZ UDPゴシック" panose="020B0400000000000000" pitchFamily="50" charset="-128"/>
              </a:rPr>
              <a:t>日　全国保健師長会設立</a:t>
            </a:r>
          </a:p>
          <a:p>
            <a:r>
              <a:rPr lang="ja-JP" altLang="en-US" sz="2400" dirty="0">
                <a:latin typeface="BIZ UDPゴシック" panose="020B0400000000000000" pitchFamily="50" charset="-128"/>
                <a:ea typeface="BIZ UDPゴシック" panose="020B0400000000000000" pitchFamily="50" charset="-128"/>
              </a:rPr>
              <a:t>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目的：保健師業務の進歩発展と会員相互の連携親睦を図り、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もって地域住民の健康に寄与し、わが国の公衆衛生の向上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に資することを目的とする。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事業</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保健師業務に関する情報交換</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保健師業務について研修・調査研究</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○昭和</a:t>
            </a:r>
            <a:r>
              <a:rPr lang="en-US" altLang="ja-JP" sz="2400" dirty="0">
                <a:latin typeface="BIZ UDPゴシック" panose="020B0400000000000000" pitchFamily="50" charset="-128"/>
                <a:ea typeface="BIZ UDPゴシック" panose="020B0400000000000000" pitchFamily="50" charset="-128"/>
              </a:rPr>
              <a:t>56</a:t>
            </a:r>
            <a:r>
              <a:rPr lang="ja-JP" altLang="en-US" sz="2400" dirty="0">
                <a:latin typeface="BIZ UDPゴシック" panose="020B0400000000000000" pitchFamily="50" charset="-128"/>
                <a:ea typeface="BIZ UDPゴシック" panose="020B0400000000000000" pitchFamily="50" charset="-128"/>
              </a:rPr>
              <a:t>年</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規約改正し、市町村保健師が加入しやすい体制へ</a:t>
            </a:r>
            <a:r>
              <a:rPr kumimoji="1" lang="ja-JP" altLang="en-US" sz="2400" dirty="0">
                <a:latin typeface="メイリオ" panose="020B0604030504040204" pitchFamily="50" charset="-128"/>
                <a:ea typeface="メイリオ" panose="020B0604030504040204" pitchFamily="50" charset="-128"/>
              </a:rPr>
              <a:t>　</a:t>
            </a:r>
            <a:r>
              <a:rPr lang="ja-JP" altLang="en-US" sz="2400" dirty="0"/>
              <a:t>　</a:t>
            </a:r>
            <a:endParaRPr kumimoji="1" lang="ja-JP" altLang="en-US" sz="2400" dirty="0"/>
          </a:p>
        </p:txBody>
      </p:sp>
      <p:sp>
        <p:nvSpPr>
          <p:cNvPr id="6" name="テキスト ボックス 5"/>
          <p:cNvSpPr txBox="1"/>
          <p:nvPr/>
        </p:nvSpPr>
        <p:spPr>
          <a:xfrm>
            <a:off x="3571721" y="6309320"/>
            <a:ext cx="5616624" cy="369332"/>
          </a:xfrm>
          <a:prstGeom prst="rect">
            <a:avLst/>
          </a:prstGeom>
          <a:noFill/>
        </p:spPr>
        <p:txBody>
          <a:bodyPr wrap="square" rtlCol="0">
            <a:spAutoFit/>
          </a:bodyPr>
          <a:lstStyle/>
          <a:p>
            <a:r>
              <a:rPr kumimoji="1" lang="ja-JP" altLang="en-US" dirty="0"/>
              <a:t>　</a:t>
            </a:r>
            <a:r>
              <a:rPr kumimoji="1" lang="ja-JP" altLang="en-US" sz="1600" dirty="0">
                <a:latin typeface="メイリオ" panose="020B0604030504040204" pitchFamily="50" charset="-128"/>
                <a:ea typeface="メイリオ" panose="020B0604030504040204" pitchFamily="50" charset="-128"/>
              </a:rPr>
              <a:t>出典：　全国保健師長会のあゆみ　</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周年記念誌</a:t>
            </a:r>
          </a:p>
        </p:txBody>
      </p:sp>
      <p:sp>
        <p:nvSpPr>
          <p:cNvPr id="7" name="額縁 6"/>
          <p:cNvSpPr/>
          <p:nvPr/>
        </p:nvSpPr>
        <p:spPr>
          <a:xfrm>
            <a:off x="3419872" y="5373216"/>
            <a:ext cx="5184576" cy="936104"/>
          </a:xfrm>
          <a:prstGeom prst="bevel">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latin typeface="BIZ UDPゴシック" panose="020B0400000000000000" pitchFamily="50" charset="-128"/>
                <a:ea typeface="BIZ UDPゴシック" panose="020B0400000000000000" pitchFamily="50" charset="-128"/>
              </a:rPr>
              <a:t>令和５年３月末現在　　</a:t>
            </a:r>
            <a:r>
              <a:rPr lang="en-US" altLang="ja-JP" sz="2400" dirty="0">
                <a:solidFill>
                  <a:srgbClr val="FF0000"/>
                </a:solidFill>
                <a:latin typeface="BIZ UDPゴシック" panose="020B0400000000000000" pitchFamily="50" charset="-128"/>
                <a:ea typeface="BIZ UDPゴシック" panose="020B0400000000000000" pitchFamily="50" charset="-128"/>
              </a:rPr>
              <a:t>5,371</a:t>
            </a:r>
            <a:r>
              <a:rPr lang="ja-JP" altLang="en-US" sz="2400" dirty="0">
                <a:solidFill>
                  <a:srgbClr val="FF0000"/>
                </a:solidFill>
                <a:latin typeface="BIZ UDPゴシック" panose="020B0400000000000000" pitchFamily="50" charset="-128"/>
                <a:ea typeface="BIZ UDPゴシック" panose="020B0400000000000000" pitchFamily="50" charset="-128"/>
              </a:rPr>
              <a:t>人</a:t>
            </a:r>
            <a:r>
              <a:rPr lang="ja-JP" altLang="en-US" sz="2400" dirty="0">
                <a:solidFill>
                  <a:schemeClr val="tx1"/>
                </a:solidFill>
                <a:latin typeface="メイリオ" panose="020B0604030504040204" pitchFamily="50" charset="-128"/>
                <a:ea typeface="メイリオ" panose="020B0604030504040204" pitchFamily="50" charset="-128"/>
              </a:rPr>
              <a:t>　</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F435AFBB-E908-384C-6953-F7F0765BA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60648"/>
            <a:ext cx="1370176" cy="893643"/>
          </a:xfrm>
          <a:prstGeom prst="rect">
            <a:avLst/>
          </a:prstGeom>
        </p:spPr>
      </p:pic>
    </p:spTree>
    <p:extLst>
      <p:ext uri="{BB962C8B-B14F-4D97-AF65-F5344CB8AC3E}">
        <p14:creationId xmlns:p14="http://schemas.microsoft.com/office/powerpoint/2010/main" val="216905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a:spLocks noGrp="1"/>
          </p:cNvSpPr>
          <p:nvPr>
            <p:ph type="sldNum" sz="quarter" idx="12"/>
          </p:nvPr>
        </p:nvSpPr>
        <p:spPr>
          <a:xfrm>
            <a:off x="6553200" y="6356358"/>
            <a:ext cx="2133600" cy="365125"/>
          </a:xfrm>
          <a:noFill/>
        </p:spPr>
        <p:txBody>
          <a:bodyPr/>
          <a:lstStyle/>
          <a:p>
            <a:fld id="{D0D72C12-4FD8-42A3-93C1-BA4F60A5FB76}" type="slidenum">
              <a:rPr lang="en-US" altLang="ja-JP" smtClean="0">
                <a:ea typeface="ＭＳ Ｐゴシック" charset="-128"/>
              </a:rPr>
              <a:pPr/>
              <a:t>6</a:t>
            </a:fld>
            <a:endParaRPr lang="en-US" altLang="ja-JP" dirty="0">
              <a:ea typeface="ＭＳ Ｐゴシック" charset="-128"/>
            </a:endParaRPr>
          </a:p>
        </p:txBody>
      </p:sp>
      <p:sp>
        <p:nvSpPr>
          <p:cNvPr id="4" name="タイトル 3"/>
          <p:cNvSpPr>
            <a:spLocks noGrp="1"/>
          </p:cNvSpPr>
          <p:nvPr>
            <p:ph type="title"/>
          </p:nvPr>
        </p:nvSpPr>
        <p:spPr>
          <a:xfrm>
            <a:off x="422663" y="188640"/>
            <a:ext cx="8229600" cy="619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参考</a:t>
            </a:r>
            <a:r>
              <a:rPr kumimoji="1" lang="en-US" altLang="ja-JP" sz="2800" dirty="0">
                <a:solidFill>
                  <a:schemeClr val="tx1"/>
                </a:solidFill>
                <a:latin typeface="BIZ UDPゴシック" panose="020B0400000000000000" pitchFamily="50" charset="-128"/>
                <a:ea typeface="BIZ UDPゴシック" panose="020B0400000000000000" pitchFamily="50" charset="-128"/>
              </a:rPr>
              <a:t>:</a:t>
            </a:r>
            <a:r>
              <a:rPr kumimoji="1" lang="ja-JP" altLang="en-US" sz="2800" dirty="0">
                <a:solidFill>
                  <a:schemeClr val="tx1"/>
                </a:solidFill>
                <a:latin typeface="BIZ UDPゴシック" panose="020B0400000000000000" pitchFamily="50" charset="-128"/>
                <a:ea typeface="BIZ UDPゴシック" panose="020B0400000000000000" pitchFamily="50" charset="-128"/>
              </a:rPr>
              <a:t>部会別会員数の推移</a:t>
            </a:r>
          </a:p>
        </p:txBody>
      </p:sp>
      <p:pic>
        <p:nvPicPr>
          <p:cNvPr id="5" name="図 4"/>
          <p:cNvPicPr>
            <a:picLocks noChangeAspect="1"/>
          </p:cNvPicPr>
          <p:nvPr/>
        </p:nvPicPr>
        <p:blipFill>
          <a:blip r:embed="rId3"/>
          <a:stretch>
            <a:fillRect/>
          </a:stretch>
        </p:blipFill>
        <p:spPr>
          <a:xfrm>
            <a:off x="113091" y="1340768"/>
            <a:ext cx="8888868" cy="5015590"/>
          </a:xfrm>
          <a:prstGeom prst="rect">
            <a:avLst/>
          </a:prstGeom>
        </p:spPr>
      </p:pic>
    </p:spTree>
    <p:extLst>
      <p:ext uri="{BB962C8B-B14F-4D97-AF65-F5344CB8AC3E}">
        <p14:creationId xmlns:p14="http://schemas.microsoft.com/office/powerpoint/2010/main" val="412180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a:spLocks noGrp="1"/>
          </p:cNvSpPr>
          <p:nvPr>
            <p:ph type="sldNum" sz="quarter" idx="12"/>
          </p:nvPr>
        </p:nvSpPr>
        <p:spPr>
          <a:xfrm>
            <a:off x="6553200" y="6356358"/>
            <a:ext cx="2133600" cy="365125"/>
          </a:xfrm>
          <a:noFill/>
        </p:spPr>
        <p:txBody>
          <a:bodyPr/>
          <a:lstStyle/>
          <a:p>
            <a:fld id="{D0D72C12-4FD8-42A3-93C1-BA4F60A5FB76}" type="slidenum">
              <a:rPr lang="en-US" altLang="ja-JP" smtClean="0">
                <a:ea typeface="ＭＳ Ｐゴシック" charset="-128"/>
              </a:rPr>
              <a:pPr/>
              <a:t>7</a:t>
            </a:fld>
            <a:endParaRPr lang="en-US" altLang="ja-JP" dirty="0">
              <a:ea typeface="ＭＳ Ｐゴシック" charset="-128"/>
            </a:endParaRPr>
          </a:p>
        </p:txBody>
      </p:sp>
      <p:sp>
        <p:nvSpPr>
          <p:cNvPr id="4" name="タイトル 3"/>
          <p:cNvSpPr>
            <a:spLocks noGrp="1"/>
          </p:cNvSpPr>
          <p:nvPr>
            <p:ph type="title"/>
          </p:nvPr>
        </p:nvSpPr>
        <p:spPr>
          <a:xfrm>
            <a:off x="446360" y="153388"/>
            <a:ext cx="8229600" cy="619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参考</a:t>
            </a:r>
            <a:r>
              <a:rPr kumimoji="1" lang="en-US" altLang="ja-JP" sz="2800" dirty="0">
                <a:solidFill>
                  <a:schemeClr val="tx1"/>
                </a:solidFill>
                <a:latin typeface="BIZ UDPゴシック" panose="020B0400000000000000" pitchFamily="50" charset="-128"/>
                <a:ea typeface="BIZ UDPゴシック" panose="020B0400000000000000" pitchFamily="50" charset="-128"/>
              </a:rPr>
              <a:t>:</a:t>
            </a:r>
            <a:r>
              <a:rPr kumimoji="1" lang="ja-JP" altLang="en-US" sz="2800" dirty="0">
                <a:solidFill>
                  <a:schemeClr val="tx1"/>
                </a:solidFill>
                <a:latin typeface="BIZ UDPゴシック" panose="020B0400000000000000" pitchFamily="50" charset="-128"/>
                <a:ea typeface="BIZ UDPゴシック" panose="020B0400000000000000" pitchFamily="50" charset="-128"/>
              </a:rPr>
              <a:t>部会別会員数の推移</a:t>
            </a:r>
          </a:p>
        </p:txBody>
      </p:sp>
      <p:pic>
        <p:nvPicPr>
          <p:cNvPr id="3" name="図 2"/>
          <p:cNvPicPr>
            <a:picLocks noChangeAspect="1"/>
          </p:cNvPicPr>
          <p:nvPr/>
        </p:nvPicPr>
        <p:blipFill>
          <a:blip r:embed="rId3"/>
          <a:stretch>
            <a:fillRect/>
          </a:stretch>
        </p:blipFill>
        <p:spPr>
          <a:xfrm>
            <a:off x="461168" y="1170432"/>
            <a:ext cx="8211220" cy="5375756"/>
          </a:xfrm>
          <a:prstGeom prst="rect">
            <a:avLst/>
          </a:prstGeom>
        </p:spPr>
      </p:pic>
    </p:spTree>
    <p:extLst>
      <p:ext uri="{BB962C8B-B14F-4D97-AF65-F5344CB8AC3E}">
        <p14:creationId xmlns:p14="http://schemas.microsoft.com/office/powerpoint/2010/main" val="11576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6767882" cy="638944"/>
          </a:xfrm>
        </p:spPr>
        <p:txBody>
          <a:bodyPr/>
          <a:lstStyle/>
          <a:p>
            <a:r>
              <a:rPr kumimoji="1" lang="ja-JP" altLang="en-US" sz="2800" dirty="0">
                <a:latin typeface="BIZ UDPゴシック" panose="020B0400000000000000" pitchFamily="50" charset="-128"/>
                <a:ea typeface="BIZ UDPゴシック" panose="020B0400000000000000" pitchFamily="50" charset="-128"/>
              </a:rPr>
              <a:t>全国保健師長会組織図</a:t>
            </a:r>
            <a:r>
              <a:rPr kumimoji="1" lang="ja-JP" altLang="en-US" sz="2000" dirty="0">
                <a:latin typeface="BIZ UDPゴシック" panose="020B0400000000000000" pitchFamily="50" charset="-128"/>
                <a:ea typeface="BIZ UDPゴシック" panose="020B0400000000000000" pitchFamily="50" charset="-128"/>
              </a:rPr>
              <a:t>（令和５年度）</a:t>
            </a:r>
          </a:p>
        </p:txBody>
      </p:sp>
      <p:cxnSp>
        <p:nvCxnSpPr>
          <p:cNvPr id="9" name="直線コネクタ 8"/>
          <p:cNvCxnSpPr/>
          <p:nvPr/>
        </p:nvCxnSpPr>
        <p:spPr>
          <a:xfrm>
            <a:off x="1115616" y="1556792"/>
            <a:ext cx="0" cy="4248472"/>
          </a:xfrm>
          <a:prstGeom prst="line">
            <a:avLst/>
          </a:prstGeom>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1096864" y="1556792"/>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1115616" y="3091698"/>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1115616" y="4729259"/>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1115616" y="5786861"/>
            <a:ext cx="576064" cy="0"/>
          </a:xfrm>
          <a:prstGeom prst="line">
            <a:avLst/>
          </a:prstGeom>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1727645" y="1411917"/>
            <a:ext cx="18002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第１副会長</a:t>
            </a:r>
          </a:p>
        </p:txBody>
      </p:sp>
      <p:sp>
        <p:nvSpPr>
          <p:cNvPr id="17" name="テキスト ボックス 16"/>
          <p:cNvSpPr txBox="1"/>
          <p:nvPr/>
        </p:nvSpPr>
        <p:spPr>
          <a:xfrm>
            <a:off x="1756078" y="2934229"/>
            <a:ext cx="18002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第２副会長</a:t>
            </a:r>
          </a:p>
        </p:txBody>
      </p:sp>
      <p:sp>
        <p:nvSpPr>
          <p:cNvPr id="18" name="テキスト ボックス 17"/>
          <p:cNvSpPr txBox="1"/>
          <p:nvPr/>
        </p:nvSpPr>
        <p:spPr>
          <a:xfrm>
            <a:off x="1696770" y="4625691"/>
            <a:ext cx="18002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第３副会長</a:t>
            </a:r>
          </a:p>
        </p:txBody>
      </p:sp>
      <p:sp>
        <p:nvSpPr>
          <p:cNvPr id="19" name="テキスト ボックス 18"/>
          <p:cNvSpPr txBox="1"/>
          <p:nvPr/>
        </p:nvSpPr>
        <p:spPr>
          <a:xfrm>
            <a:off x="1676337" y="5629888"/>
            <a:ext cx="18002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推薦委員会</a:t>
            </a:r>
          </a:p>
        </p:txBody>
      </p:sp>
      <p:sp>
        <p:nvSpPr>
          <p:cNvPr id="20" name="テキスト ボックス 19"/>
          <p:cNvSpPr txBox="1"/>
          <p:nvPr/>
        </p:nvSpPr>
        <p:spPr>
          <a:xfrm>
            <a:off x="122180" y="3301365"/>
            <a:ext cx="864096" cy="400110"/>
          </a:xfrm>
          <a:prstGeom prst="rect">
            <a:avLst/>
          </a:prstGeom>
          <a:noFill/>
        </p:spPr>
        <p:txBody>
          <a:bodyPr wrap="square" rtlCol="0">
            <a:spAutoFit/>
          </a:bodyPr>
          <a:lstStyle/>
          <a:p>
            <a:pPr algn="ctr"/>
            <a:r>
              <a:rPr kumimoji="1" lang="ja-JP" altLang="en-US" sz="2000" dirty="0">
                <a:latin typeface="メイリオ" panose="020B0604030504040204" pitchFamily="50" charset="-128"/>
                <a:ea typeface="メイリオ" panose="020B0604030504040204" pitchFamily="50" charset="-128"/>
              </a:rPr>
              <a:t>会長</a:t>
            </a:r>
          </a:p>
        </p:txBody>
      </p:sp>
      <p:cxnSp>
        <p:nvCxnSpPr>
          <p:cNvPr id="25" name="直線コネクタ 24"/>
          <p:cNvCxnSpPr/>
          <p:nvPr/>
        </p:nvCxnSpPr>
        <p:spPr>
          <a:xfrm flipH="1">
            <a:off x="3133058" y="976007"/>
            <a:ext cx="3528" cy="1050419"/>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3582080" y="842216"/>
            <a:ext cx="273630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代議員</a:t>
            </a:r>
            <a:r>
              <a:rPr kumimoji="1" lang="ja-JP" altLang="en-US" dirty="0">
                <a:latin typeface="メイリオ" panose="020B0604030504040204" pitchFamily="50" charset="-128"/>
                <a:ea typeface="メイリオ" panose="020B0604030504040204" pitchFamily="50" charset="-128"/>
              </a:rPr>
              <a:t>総会担当</a:t>
            </a:r>
          </a:p>
        </p:txBody>
      </p:sp>
      <p:cxnSp>
        <p:nvCxnSpPr>
          <p:cNvPr id="28" name="直線コネクタ 27"/>
          <p:cNvCxnSpPr/>
          <p:nvPr/>
        </p:nvCxnSpPr>
        <p:spPr>
          <a:xfrm>
            <a:off x="3138833" y="2570962"/>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flipH="1">
            <a:off x="3149551" y="2570962"/>
            <a:ext cx="6899" cy="1086933"/>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3544212" y="4128952"/>
            <a:ext cx="244827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教育</a:t>
            </a:r>
            <a:r>
              <a:rPr kumimoji="1" lang="ja-JP" altLang="en-US" dirty="0">
                <a:latin typeface="メイリオ" panose="020B0604030504040204" pitchFamily="50" charset="-128"/>
                <a:ea typeface="メイリオ" panose="020B0604030504040204" pitchFamily="50" charset="-128"/>
              </a:rPr>
              <a:t>担当</a:t>
            </a:r>
          </a:p>
        </p:txBody>
      </p:sp>
      <p:sp>
        <p:nvSpPr>
          <p:cNvPr id="37" name="テキスト ボックス 36"/>
          <p:cNvSpPr txBox="1"/>
          <p:nvPr/>
        </p:nvSpPr>
        <p:spPr>
          <a:xfrm>
            <a:off x="3529445" y="4532562"/>
            <a:ext cx="284095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学会・学術</a:t>
            </a:r>
            <a:r>
              <a:rPr kumimoji="1" lang="ja-JP" altLang="en-US" dirty="0">
                <a:latin typeface="メイリオ" panose="020B0604030504040204" pitchFamily="50" charset="-128"/>
                <a:ea typeface="メイリオ" panose="020B0604030504040204" pitchFamily="50" charset="-128"/>
              </a:rPr>
              <a:t>担当</a:t>
            </a:r>
          </a:p>
        </p:txBody>
      </p:sp>
      <p:cxnSp>
        <p:nvCxnSpPr>
          <p:cNvPr id="43" name="直線コネクタ 42"/>
          <p:cNvCxnSpPr/>
          <p:nvPr/>
        </p:nvCxnSpPr>
        <p:spPr>
          <a:xfrm>
            <a:off x="3125386" y="4200484"/>
            <a:ext cx="15342" cy="1285388"/>
          </a:xfrm>
          <a:prstGeom prst="line">
            <a:avLst/>
          </a:prstGeom>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3651292" y="2468496"/>
            <a:ext cx="2448272"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広報委員会担当</a:t>
            </a:r>
          </a:p>
        </p:txBody>
      </p:sp>
      <p:sp>
        <p:nvSpPr>
          <p:cNvPr id="48" name="テキスト ボックス 47"/>
          <p:cNvSpPr txBox="1"/>
          <p:nvPr/>
        </p:nvSpPr>
        <p:spPr>
          <a:xfrm>
            <a:off x="3523745" y="4870692"/>
            <a:ext cx="3495992"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都道府県部会及びブロック担当常任理事</a:t>
            </a:r>
            <a:endParaRPr kumimoji="1" lang="ja-JP" altLang="en-US" sz="1400" dirty="0">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3490508" y="3413529"/>
            <a:ext cx="3649041"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市町村部会及びブロック担当常任理事</a:t>
            </a:r>
            <a:endParaRPr kumimoji="1" lang="ja-JP" altLang="en-US" sz="1400" dirty="0">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3566103" y="1708665"/>
            <a:ext cx="3289803"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指定都市・政令指定都市・中核市・</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特別区部会及びブロック担当常任理事</a:t>
            </a:r>
            <a:endParaRPr kumimoji="1" lang="ja-JP" altLang="en-US" sz="1400" dirty="0">
              <a:latin typeface="メイリオ" panose="020B0604030504040204" pitchFamily="50" charset="-128"/>
              <a:ea typeface="メイリオ" panose="020B0604030504040204" pitchFamily="50" charset="-128"/>
            </a:endParaRPr>
          </a:p>
        </p:txBody>
      </p:sp>
      <p:cxnSp>
        <p:nvCxnSpPr>
          <p:cNvPr id="51" name="直線コネクタ 50"/>
          <p:cNvCxnSpPr/>
          <p:nvPr/>
        </p:nvCxnSpPr>
        <p:spPr>
          <a:xfrm>
            <a:off x="6735490" y="3244241"/>
            <a:ext cx="609071" cy="3896"/>
          </a:xfrm>
          <a:prstGeom prst="line">
            <a:avLst/>
          </a:prstGeom>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a:off x="6600438" y="1843563"/>
            <a:ext cx="419299" cy="11887"/>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flipV="1">
            <a:off x="6752770" y="4634697"/>
            <a:ext cx="342539" cy="2475"/>
          </a:xfrm>
          <a:prstGeom prst="line">
            <a:avLst/>
          </a:prstGeom>
        </p:spPr>
        <p:style>
          <a:lnRef idx="1">
            <a:schemeClr val="dk1"/>
          </a:lnRef>
          <a:fillRef idx="0">
            <a:schemeClr val="dk1"/>
          </a:fillRef>
          <a:effectRef idx="0">
            <a:schemeClr val="dk1"/>
          </a:effectRef>
          <a:fontRef idx="minor">
            <a:schemeClr val="tx1"/>
          </a:fontRef>
        </p:style>
      </p:cxnSp>
      <p:cxnSp>
        <p:nvCxnSpPr>
          <p:cNvPr id="55" name="直線コネクタ 54"/>
          <p:cNvCxnSpPr/>
          <p:nvPr/>
        </p:nvCxnSpPr>
        <p:spPr>
          <a:xfrm>
            <a:off x="7020269" y="1843563"/>
            <a:ext cx="25161" cy="2791134"/>
          </a:xfrm>
          <a:prstGeom prst="line">
            <a:avLst/>
          </a:prstGeom>
        </p:spPr>
        <p:style>
          <a:lnRef idx="1">
            <a:schemeClr val="dk1"/>
          </a:lnRef>
          <a:fillRef idx="0">
            <a:schemeClr val="dk1"/>
          </a:fillRef>
          <a:effectRef idx="0">
            <a:schemeClr val="dk1"/>
          </a:effectRef>
          <a:fontRef idx="minor">
            <a:schemeClr val="tx1"/>
          </a:fontRef>
        </p:style>
      </p:cxnSp>
      <p:cxnSp>
        <p:nvCxnSpPr>
          <p:cNvPr id="58" name="直線コネクタ 57"/>
          <p:cNvCxnSpPr/>
          <p:nvPr/>
        </p:nvCxnSpPr>
        <p:spPr>
          <a:xfrm>
            <a:off x="7373099" y="5924580"/>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59" name="直線コネクタ 58"/>
          <p:cNvCxnSpPr/>
          <p:nvPr/>
        </p:nvCxnSpPr>
        <p:spPr>
          <a:xfrm>
            <a:off x="7376635" y="1556792"/>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0" name="直線コネクタ 59"/>
          <p:cNvCxnSpPr/>
          <p:nvPr/>
        </p:nvCxnSpPr>
        <p:spPr>
          <a:xfrm>
            <a:off x="7366086" y="2314654"/>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1" name="直線コネクタ 60"/>
          <p:cNvCxnSpPr/>
          <p:nvPr/>
        </p:nvCxnSpPr>
        <p:spPr>
          <a:xfrm>
            <a:off x="7386575" y="2907032"/>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2" name="直線コネクタ 61"/>
          <p:cNvCxnSpPr/>
          <p:nvPr/>
        </p:nvCxnSpPr>
        <p:spPr>
          <a:xfrm>
            <a:off x="7383443" y="3571799"/>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a:xfrm>
            <a:off x="7373099" y="4147017"/>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a:xfrm flipV="1">
            <a:off x="7391032" y="4838053"/>
            <a:ext cx="243324" cy="4090"/>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a:off x="7390111" y="5347839"/>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p:cNvCxnSpPr/>
          <p:nvPr/>
        </p:nvCxnSpPr>
        <p:spPr>
          <a:xfrm>
            <a:off x="7361396" y="1596583"/>
            <a:ext cx="22736" cy="4327997"/>
          </a:xfrm>
          <a:prstGeom prst="line">
            <a:avLst/>
          </a:prstGeom>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7654118" y="1445913"/>
            <a:ext cx="1445337"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北海道ブロック</a:t>
            </a:r>
          </a:p>
        </p:txBody>
      </p:sp>
      <p:sp>
        <p:nvSpPr>
          <p:cNvPr id="70" name="テキスト ボックス 69"/>
          <p:cNvSpPr txBox="1"/>
          <p:nvPr/>
        </p:nvSpPr>
        <p:spPr>
          <a:xfrm>
            <a:off x="7755651" y="2106396"/>
            <a:ext cx="1331326"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東北ブロック</a:t>
            </a:r>
          </a:p>
        </p:txBody>
      </p:sp>
      <p:cxnSp>
        <p:nvCxnSpPr>
          <p:cNvPr id="76" name="直線コネクタ 75"/>
          <p:cNvCxnSpPr/>
          <p:nvPr/>
        </p:nvCxnSpPr>
        <p:spPr>
          <a:xfrm>
            <a:off x="3132371" y="3090222"/>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1" name="直線コネクタ 80"/>
          <p:cNvCxnSpPr/>
          <p:nvPr/>
        </p:nvCxnSpPr>
        <p:spPr>
          <a:xfrm>
            <a:off x="3125386" y="4221088"/>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2" name="直線コネクタ 81"/>
          <p:cNvCxnSpPr/>
          <p:nvPr/>
        </p:nvCxnSpPr>
        <p:spPr>
          <a:xfrm>
            <a:off x="3125386" y="4580276"/>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3" name="直線コネクタ 82"/>
          <p:cNvCxnSpPr/>
          <p:nvPr/>
        </p:nvCxnSpPr>
        <p:spPr>
          <a:xfrm>
            <a:off x="3156451" y="5010830"/>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4" name="直線コネクタ 83"/>
          <p:cNvCxnSpPr/>
          <p:nvPr/>
        </p:nvCxnSpPr>
        <p:spPr>
          <a:xfrm>
            <a:off x="3138615" y="5481324"/>
            <a:ext cx="358137" cy="0"/>
          </a:xfrm>
          <a:prstGeom prst="line">
            <a:avLst/>
          </a:prstGeom>
        </p:spPr>
        <p:style>
          <a:lnRef idx="1">
            <a:schemeClr val="dk1"/>
          </a:lnRef>
          <a:fillRef idx="0">
            <a:schemeClr val="dk1"/>
          </a:fillRef>
          <a:effectRef idx="0">
            <a:schemeClr val="dk1"/>
          </a:effectRef>
          <a:fontRef idx="minor">
            <a:schemeClr val="tx1"/>
          </a:fontRef>
        </p:style>
      </p:cxnSp>
      <p:sp>
        <p:nvSpPr>
          <p:cNvPr id="85" name="テキスト ボックス 84"/>
          <p:cNvSpPr txBox="1"/>
          <p:nvPr/>
        </p:nvSpPr>
        <p:spPr>
          <a:xfrm>
            <a:off x="7683738" y="2647347"/>
            <a:ext cx="144533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北関東・甲信越</a:t>
            </a:r>
            <a:r>
              <a:rPr kumimoji="1" lang="ja-JP" altLang="en-US" sz="1400" dirty="0">
                <a:latin typeface="メイリオ" panose="020B0604030504040204" pitchFamily="50" charset="-128"/>
                <a:ea typeface="メイリオ" panose="020B0604030504040204" pitchFamily="50" charset="-128"/>
              </a:rPr>
              <a:t>ブロック</a:t>
            </a:r>
          </a:p>
        </p:txBody>
      </p:sp>
      <p:sp>
        <p:nvSpPr>
          <p:cNvPr id="86" name="テキスト ボックス 85"/>
          <p:cNvSpPr txBox="1"/>
          <p:nvPr/>
        </p:nvSpPr>
        <p:spPr>
          <a:xfrm>
            <a:off x="7678143" y="3381014"/>
            <a:ext cx="144533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南関東・東京</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ブロック</a:t>
            </a:r>
          </a:p>
        </p:txBody>
      </p:sp>
      <p:sp>
        <p:nvSpPr>
          <p:cNvPr id="87" name="テキスト ボックス 86"/>
          <p:cNvSpPr txBox="1"/>
          <p:nvPr/>
        </p:nvSpPr>
        <p:spPr>
          <a:xfrm>
            <a:off x="7678143" y="4100529"/>
            <a:ext cx="144533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東海・北陸</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ブロック</a:t>
            </a:r>
          </a:p>
        </p:txBody>
      </p:sp>
      <p:sp>
        <p:nvSpPr>
          <p:cNvPr id="88" name="テキスト ボックス 87"/>
          <p:cNvSpPr txBox="1"/>
          <p:nvPr/>
        </p:nvSpPr>
        <p:spPr>
          <a:xfrm>
            <a:off x="7661131" y="4686209"/>
            <a:ext cx="1331326"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近畿</a:t>
            </a:r>
            <a:r>
              <a:rPr kumimoji="1" lang="ja-JP" altLang="en-US" sz="1400" dirty="0">
                <a:latin typeface="メイリオ" panose="020B0604030504040204" pitchFamily="50" charset="-128"/>
                <a:ea typeface="メイリオ" panose="020B0604030504040204" pitchFamily="50" charset="-128"/>
              </a:rPr>
              <a:t>ブロック</a:t>
            </a:r>
          </a:p>
        </p:txBody>
      </p:sp>
      <p:sp>
        <p:nvSpPr>
          <p:cNvPr id="89" name="テキスト ボックス 88"/>
          <p:cNvSpPr txBox="1"/>
          <p:nvPr/>
        </p:nvSpPr>
        <p:spPr>
          <a:xfrm>
            <a:off x="7678143" y="5142747"/>
            <a:ext cx="144533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中国・四国</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ブロック</a:t>
            </a:r>
          </a:p>
        </p:txBody>
      </p:sp>
      <p:sp>
        <p:nvSpPr>
          <p:cNvPr id="90" name="テキスト ボックス 89"/>
          <p:cNvSpPr txBox="1"/>
          <p:nvPr/>
        </p:nvSpPr>
        <p:spPr>
          <a:xfrm>
            <a:off x="7722436" y="5770692"/>
            <a:ext cx="1445337"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九州ブロック</a:t>
            </a:r>
          </a:p>
        </p:txBody>
      </p:sp>
      <p:cxnSp>
        <p:nvCxnSpPr>
          <p:cNvPr id="92" name="直線コネクタ 91"/>
          <p:cNvCxnSpPr/>
          <p:nvPr/>
        </p:nvCxnSpPr>
        <p:spPr>
          <a:xfrm>
            <a:off x="3156450" y="976007"/>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93" name="直線コネクタ 92"/>
          <p:cNvCxnSpPr/>
          <p:nvPr/>
        </p:nvCxnSpPr>
        <p:spPr>
          <a:xfrm>
            <a:off x="3156450" y="1451894"/>
            <a:ext cx="358137" cy="0"/>
          </a:xfrm>
          <a:prstGeom prst="line">
            <a:avLst/>
          </a:prstGeom>
        </p:spPr>
        <p:style>
          <a:lnRef idx="1">
            <a:schemeClr val="dk1"/>
          </a:lnRef>
          <a:fillRef idx="0">
            <a:schemeClr val="dk1"/>
          </a:fillRef>
          <a:effectRef idx="0">
            <a:schemeClr val="dk1"/>
          </a:effectRef>
          <a:fontRef idx="minor">
            <a:schemeClr val="tx1"/>
          </a:fontRef>
        </p:style>
      </p:cxnSp>
      <p:sp>
        <p:nvSpPr>
          <p:cNvPr id="3" name="フローチャート: 代替処理 2"/>
          <p:cNvSpPr/>
          <p:nvPr/>
        </p:nvSpPr>
        <p:spPr>
          <a:xfrm>
            <a:off x="7224144" y="1145013"/>
            <a:ext cx="1841409" cy="5025764"/>
          </a:xfrm>
          <a:prstGeom prst="flowChartAlternateProcess">
            <a:avLst/>
          </a:prstGeom>
          <a:noFill/>
          <a:ln>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下矢印 3"/>
          <p:cNvSpPr/>
          <p:nvPr/>
        </p:nvSpPr>
        <p:spPr>
          <a:xfrm>
            <a:off x="7756037" y="396263"/>
            <a:ext cx="905785" cy="99550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7" name="テキスト ボックス 66"/>
          <p:cNvSpPr txBox="1"/>
          <p:nvPr/>
        </p:nvSpPr>
        <p:spPr>
          <a:xfrm>
            <a:off x="3472788" y="5346108"/>
            <a:ext cx="3231108"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特別委員会</a:t>
            </a:r>
            <a:r>
              <a:rPr lang="ja-JP" altLang="en-US" sz="1400" dirty="0">
                <a:latin typeface="メイリオ" panose="020B0604030504040204" pitchFamily="50" charset="-128"/>
                <a:ea typeface="メイリオ" panose="020B0604030504040204" pitchFamily="50" charset="-128"/>
              </a:rPr>
              <a:t>（健康日本</a:t>
            </a:r>
            <a:r>
              <a:rPr lang="en-US" altLang="ja-JP" sz="1400" dirty="0">
                <a:latin typeface="メイリオ" panose="020B0604030504040204" pitchFamily="50" charset="-128"/>
                <a:ea typeface="メイリオ" panose="020B0604030504040204" pitchFamily="50" charset="-128"/>
              </a:rPr>
              <a:t>21</a:t>
            </a:r>
            <a:r>
              <a:rPr lang="ja-JP" altLang="en-US" sz="1400" dirty="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3613630" y="2889773"/>
            <a:ext cx="2492990" cy="369332"/>
          </a:xfrm>
          <a:prstGeom prst="rect">
            <a:avLst/>
          </a:prstGeom>
        </p:spPr>
        <p:txBody>
          <a:bodyPr wrap="none">
            <a:spAutoFit/>
          </a:bodyPr>
          <a:lstStyle/>
          <a:p>
            <a:r>
              <a:rPr lang="ja-JP" altLang="ja-JP" kern="0" dirty="0">
                <a:latin typeface="メイリオ" panose="020B0604030504040204" pitchFamily="50" charset="-128"/>
                <a:ea typeface="メイリオ" panose="020B0604030504040204" pitchFamily="50" charset="-128"/>
                <a:cs typeface="ＭＳ Ｐゴシック" panose="020B0600070205080204" pitchFamily="50" charset="-128"/>
              </a:rPr>
              <a:t>公衆衛生情報編集会議</a:t>
            </a:r>
            <a:endParaRPr lang="ja-JP" altLang="en-US" dirty="0">
              <a:latin typeface="メイリオ" panose="020B0604030504040204" pitchFamily="50" charset="-128"/>
              <a:ea typeface="メイリオ" panose="020B0604030504040204" pitchFamily="50" charset="-128"/>
            </a:endParaRPr>
          </a:p>
        </p:txBody>
      </p:sp>
      <p:cxnSp>
        <p:nvCxnSpPr>
          <p:cNvPr id="71" name="直線コネクタ 70"/>
          <p:cNvCxnSpPr/>
          <p:nvPr/>
        </p:nvCxnSpPr>
        <p:spPr>
          <a:xfrm>
            <a:off x="3133057" y="2026426"/>
            <a:ext cx="358137" cy="0"/>
          </a:xfrm>
          <a:prstGeom prst="line">
            <a:avLst/>
          </a:prstGeom>
        </p:spPr>
        <p:style>
          <a:lnRef idx="1">
            <a:schemeClr val="dk1"/>
          </a:lnRef>
          <a:fillRef idx="0">
            <a:schemeClr val="dk1"/>
          </a:fillRef>
          <a:effectRef idx="0">
            <a:schemeClr val="dk1"/>
          </a:effectRef>
          <a:fontRef idx="minor">
            <a:schemeClr val="tx1"/>
          </a:fontRef>
        </p:style>
      </p:cxnSp>
      <p:sp>
        <p:nvSpPr>
          <p:cNvPr id="72" name="テキスト ボックス 71"/>
          <p:cNvSpPr txBox="1"/>
          <p:nvPr/>
        </p:nvSpPr>
        <p:spPr>
          <a:xfrm>
            <a:off x="3567033" y="1319042"/>
            <a:ext cx="3324990" cy="307777"/>
          </a:xfrm>
          <a:prstGeom prst="rect">
            <a:avLst/>
          </a:prstGeom>
          <a:noFill/>
        </p:spPr>
        <p:txBody>
          <a:bodyPr wrap="square" rtlCol="0">
            <a:spAutoFit/>
          </a:bodyPr>
          <a:lstStyle/>
          <a:p>
            <a:r>
              <a:rPr lang="ja-JP" altLang="en-US" sz="1400">
                <a:latin typeface="メイリオ" panose="020B0604030504040204" pitchFamily="50" charset="-128"/>
                <a:ea typeface="メイリオ" panose="020B0604030504040204" pitchFamily="50" charset="-128"/>
              </a:rPr>
              <a:t>理事会・拡大常任理事会・常任理事会</a:t>
            </a:r>
            <a:endParaRPr kumimoji="1" lang="ja-JP" altLang="en-US" sz="1400" dirty="0">
              <a:latin typeface="メイリオ" panose="020B0604030504040204" pitchFamily="50" charset="-128"/>
              <a:ea typeface="メイリオ" panose="020B0604030504040204" pitchFamily="50" charset="-128"/>
            </a:endParaRPr>
          </a:p>
        </p:txBody>
      </p:sp>
      <p:sp>
        <p:nvSpPr>
          <p:cNvPr id="91" name="テキスト ボックス 90"/>
          <p:cNvSpPr txBox="1"/>
          <p:nvPr/>
        </p:nvSpPr>
        <p:spPr>
          <a:xfrm>
            <a:off x="2404436" y="6113519"/>
            <a:ext cx="4762356" cy="1077218"/>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特別委員会（災害時保健活動）は会長</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特別委員会（すこやか親子）は総務担当理事</a:t>
            </a:r>
          </a:p>
          <a:p>
            <a:endParaRPr lang="en-US" altLang="ja-JP"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p:txBody>
      </p:sp>
      <p:cxnSp>
        <p:nvCxnSpPr>
          <p:cNvPr id="94" name="直線コネクタ 93"/>
          <p:cNvCxnSpPr/>
          <p:nvPr/>
        </p:nvCxnSpPr>
        <p:spPr>
          <a:xfrm>
            <a:off x="3181534" y="3651598"/>
            <a:ext cx="35813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859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500063" y="428625"/>
            <a:ext cx="8229600" cy="840136"/>
          </a:xfrm>
        </p:spPr>
        <p:txBody>
          <a:bodyPr/>
          <a:lstStyle/>
          <a:p>
            <a:pPr eaLnBrk="1" hangingPunct="1"/>
            <a:r>
              <a:rPr lang="ja-JP" altLang="en-US" sz="3600" b="1" dirty="0">
                <a:latin typeface="HG丸ｺﾞｼｯｸM-PRO" pitchFamily="50" charset="-128"/>
                <a:ea typeface="HG丸ｺﾞｼｯｸM-PRO" pitchFamily="50" charset="-128"/>
              </a:rPr>
              <a:t>　　</a:t>
            </a:r>
            <a:r>
              <a:rPr lang="ja-JP" altLang="en-US" sz="2800" b="1" dirty="0">
                <a:latin typeface="BIZ UDPゴシック" panose="020B0400000000000000" pitchFamily="50" charset="-128"/>
                <a:ea typeface="BIZ UDPゴシック" panose="020B0400000000000000" pitchFamily="50" charset="-128"/>
              </a:rPr>
              <a:t>令和５年度　全国保健師長会</a:t>
            </a:r>
            <a:br>
              <a:rPr lang="en-US" altLang="ja-JP" sz="3600" b="1" dirty="0">
                <a:latin typeface="BIZ UDPゴシック" panose="020B0400000000000000" pitchFamily="50" charset="-128"/>
                <a:ea typeface="BIZ UDPゴシック" panose="020B0400000000000000" pitchFamily="50" charset="-128"/>
              </a:rPr>
            </a:br>
            <a:r>
              <a:rPr lang="ja-JP" altLang="en-US" sz="3600" b="1" dirty="0">
                <a:latin typeface="BIZ UDPゴシック" panose="020B0400000000000000" pitchFamily="50" charset="-128"/>
                <a:ea typeface="BIZ UDPゴシック" panose="020B0400000000000000" pitchFamily="50" charset="-128"/>
              </a:rPr>
              <a:t>　　</a:t>
            </a:r>
            <a:r>
              <a:rPr lang="ja-JP" altLang="en-US" sz="3600" b="1" dirty="0">
                <a:solidFill>
                  <a:srgbClr val="0000FF"/>
                </a:solidFill>
                <a:latin typeface="BIZ UDPゴシック" panose="020B0400000000000000" pitchFamily="50" charset="-128"/>
                <a:ea typeface="BIZ UDPゴシック" panose="020B0400000000000000" pitchFamily="50" charset="-128"/>
              </a:rPr>
              <a:t>活動方針</a:t>
            </a:r>
          </a:p>
        </p:txBody>
      </p:sp>
      <p:sp>
        <p:nvSpPr>
          <p:cNvPr id="4" name="スライド番号プレースホルダ 3"/>
          <p:cNvSpPr>
            <a:spLocks noGrp="1"/>
          </p:cNvSpPr>
          <p:nvPr>
            <p:ph type="sldNum" sz="quarter" idx="12"/>
          </p:nvPr>
        </p:nvSpPr>
        <p:spPr/>
        <p:txBody>
          <a:bodyPr/>
          <a:lstStyle/>
          <a:p>
            <a:pPr>
              <a:defRPr/>
            </a:pPr>
            <a:fld id="{1C6274A4-8A20-4730-8E2B-4B3CB2E19F13}" type="slidenum">
              <a:rPr lang="ja-JP" altLang="en-US"/>
              <a:pPr>
                <a:defRPr/>
              </a:pPr>
              <a:t>9</a:t>
            </a:fld>
            <a:endParaRPr lang="ja-JP" altLang="en-US"/>
          </a:p>
        </p:txBody>
      </p:sp>
      <p:sp>
        <p:nvSpPr>
          <p:cNvPr id="6" name="コンテンツ プレースホルダ 2"/>
          <p:cNvSpPr>
            <a:spLocks noGrp="1"/>
          </p:cNvSpPr>
          <p:nvPr>
            <p:ph idx="1"/>
          </p:nvPr>
        </p:nvSpPr>
        <p:spPr>
          <a:xfrm>
            <a:off x="179512" y="1628800"/>
            <a:ext cx="8784976" cy="5040560"/>
          </a:xfrm>
          <a:gradFill>
            <a:gsLst>
              <a:gs pos="27000">
                <a:schemeClr val="tx2">
                  <a:lumMod val="40000"/>
                  <a:lumOff val="60000"/>
                </a:schemeClr>
              </a:gs>
              <a:gs pos="0">
                <a:srgbClr val="00B0F0"/>
              </a:gs>
              <a:gs pos="0">
                <a:schemeClr val="tx2">
                  <a:lumMod val="40000"/>
                  <a:lumOff val="60000"/>
                </a:schemeClr>
              </a:gs>
              <a:gs pos="54000">
                <a:schemeClr val="bg1"/>
              </a:gs>
            </a:gsLst>
            <a:lin ang="2700000" scaled="1"/>
          </a:gradFill>
          <a:effectLst>
            <a:softEdge rad="635000"/>
          </a:effectLst>
        </p:spPr>
        <p:txBody>
          <a:bodyPr rtlCol="0" anchor="ctr">
            <a:normAutofit/>
          </a:bodyPr>
          <a:lstStyle/>
          <a:p>
            <a:pPr eaLnBrk="1" fontAlgn="auto" hangingPunct="1">
              <a:spcAft>
                <a:spcPts val="0"/>
              </a:spcAft>
              <a:buFont typeface="Arial" pitchFamily="34" charset="0"/>
              <a:buNone/>
              <a:defRPr/>
            </a:pPr>
            <a:r>
              <a:rPr lang="ja-JP" altLang="en-US" sz="2400" b="1" dirty="0">
                <a:latin typeface="BIZ UDPゴシック" panose="020B0400000000000000" pitchFamily="50" charset="-128"/>
                <a:ea typeface="BIZ UDPゴシック" panose="020B0400000000000000" pitchFamily="50" charset="-128"/>
              </a:rPr>
              <a:t>変わりゆく地域の健康課題に対峙する公衆衛生看護活動の展開</a:t>
            </a:r>
            <a:endParaRPr lang="en-US" altLang="ja-JP" sz="2400" b="1" dirty="0">
              <a:latin typeface="BIZ UDPゴシック" panose="020B0400000000000000" pitchFamily="50" charset="-128"/>
              <a:ea typeface="BIZ UDPゴシック" panose="020B0400000000000000" pitchFamily="50" charset="-128"/>
            </a:endParaRPr>
          </a:p>
          <a:p>
            <a:pPr eaLnBrk="1" fontAlgn="auto" hangingPunct="1">
              <a:spcAft>
                <a:spcPts val="0"/>
              </a:spcAft>
              <a:buFont typeface="Arial" pitchFamily="34" charset="0"/>
              <a:buNone/>
              <a:defRPr/>
            </a:pPr>
            <a:r>
              <a:rPr lang="ja-JP" altLang="en-US" b="1" dirty="0">
                <a:latin typeface="BIZ UDPゴシック" panose="020B0400000000000000" pitchFamily="50" charset="-128"/>
                <a:ea typeface="BIZ UDPゴシック" panose="020B0400000000000000" pitchFamily="50" charset="-128"/>
              </a:rPr>
              <a:t>   </a:t>
            </a:r>
            <a:r>
              <a:rPr lang="ja-JP" altLang="en-US" sz="2400" b="1" dirty="0">
                <a:latin typeface="BIZ UDPゴシック" panose="020B0400000000000000" pitchFamily="50" charset="-128"/>
                <a:ea typeface="BIZ UDPゴシック" panose="020B0400000000000000" pitchFamily="50" charset="-128"/>
              </a:rPr>
              <a:t>　～「誰ひとり取り残されない」</a:t>
            </a:r>
            <a:endParaRPr lang="en-US" altLang="ja-JP" sz="2400" b="1" dirty="0">
              <a:latin typeface="BIZ UDPゴシック" panose="020B0400000000000000" pitchFamily="50" charset="-128"/>
              <a:ea typeface="BIZ UDPゴシック" panose="020B0400000000000000" pitchFamily="50" charset="-128"/>
            </a:endParaRPr>
          </a:p>
          <a:p>
            <a:pPr eaLnBrk="1" fontAlgn="auto" hangingPunct="1">
              <a:spcAft>
                <a:spcPts val="0"/>
              </a:spcAft>
              <a:buFont typeface="Arial" pitchFamily="34" charset="0"/>
              <a:buNone/>
              <a:defRPr/>
            </a:pPr>
            <a:r>
              <a:rPr lang="ja-JP" altLang="en-US" sz="2400" b="1" dirty="0">
                <a:latin typeface="BIZ UDPゴシック" panose="020B0400000000000000" pitchFamily="50" charset="-128"/>
                <a:ea typeface="BIZ UDPゴシック" panose="020B0400000000000000" pitchFamily="50" charset="-128"/>
              </a:rPr>
              <a:t>　　　　　保健師活動の転換期を仲間とともに乗り越える～</a:t>
            </a:r>
            <a:endParaRPr lang="en-US" altLang="ja-JP" sz="2400" b="1" dirty="0">
              <a:latin typeface="BIZ UDPゴシック" panose="020B0400000000000000" pitchFamily="50" charset="-128"/>
              <a:ea typeface="BIZ UDPゴシック" panose="020B0400000000000000" pitchFamily="50" charset="-128"/>
            </a:endParaRPr>
          </a:p>
          <a:p>
            <a:pPr eaLnBrk="1" fontAlgn="auto" hangingPunct="1">
              <a:spcAft>
                <a:spcPts val="0"/>
              </a:spcAft>
              <a:buFont typeface="Arial" pitchFamily="34" charset="0"/>
              <a:buNone/>
              <a:defRPr/>
            </a:pPr>
            <a:endParaRPr lang="en-US" altLang="ja-JP" sz="1200" dirty="0">
              <a:latin typeface="BIZ UDPゴシック" panose="020B0400000000000000" pitchFamily="50" charset="-128"/>
              <a:ea typeface="BIZ UDPゴシック" panose="020B0400000000000000" pitchFamily="50" charset="-128"/>
            </a:endParaRPr>
          </a:p>
          <a:p>
            <a:pPr eaLnBrk="1" fontAlgn="auto" hangingPunct="1">
              <a:spcAft>
                <a:spcPts val="0"/>
              </a:spcAft>
              <a:buNone/>
              <a:defRPr/>
            </a:pPr>
            <a:r>
              <a:rPr lang="ja-JP" altLang="en-US" sz="2800" dirty="0">
                <a:latin typeface="BIZ UDPゴシック" panose="020B0400000000000000" pitchFamily="50" charset="-128"/>
                <a:ea typeface="BIZ UDPゴシック" panose="020B0400000000000000" pitchFamily="50" charset="-128"/>
              </a:rPr>
              <a:t>１　健康危機管理対応における保健師機能発揮に向けた取組の促進</a:t>
            </a:r>
            <a:endParaRPr lang="en-US" altLang="ja-JP" sz="2800" dirty="0">
              <a:latin typeface="BIZ UDPゴシック" panose="020B0400000000000000" pitchFamily="50" charset="-128"/>
              <a:ea typeface="BIZ UDPゴシック" panose="020B0400000000000000" pitchFamily="50" charset="-128"/>
            </a:endParaRPr>
          </a:p>
          <a:p>
            <a:pPr eaLnBrk="1" fontAlgn="auto" hangingPunct="1">
              <a:spcAft>
                <a:spcPts val="0"/>
              </a:spcAft>
              <a:buNone/>
              <a:defRPr/>
            </a:pPr>
            <a:r>
              <a:rPr lang="ja-JP" altLang="en-US" sz="2800" dirty="0">
                <a:latin typeface="BIZ UDPゴシック" panose="020B0400000000000000" pitchFamily="50" charset="-128"/>
                <a:ea typeface="BIZ UDPゴシック" panose="020B0400000000000000" pitchFamily="50" charset="-128"/>
              </a:rPr>
              <a:t>２　地域診断と科学的根拠に基づく公衆衛生看護活動及び人材育成の推進</a:t>
            </a:r>
            <a:endParaRPr lang="en-US" altLang="ja-JP" sz="2800" dirty="0">
              <a:latin typeface="BIZ UDPゴシック" panose="020B0400000000000000" pitchFamily="50" charset="-128"/>
              <a:ea typeface="BIZ UDPゴシック" panose="020B0400000000000000" pitchFamily="50" charset="-128"/>
            </a:endParaRPr>
          </a:p>
          <a:p>
            <a:pPr eaLnBrk="1" fontAlgn="auto" hangingPunct="1">
              <a:spcAft>
                <a:spcPts val="0"/>
              </a:spcAft>
              <a:buNone/>
              <a:defRPr/>
            </a:pPr>
            <a:r>
              <a:rPr lang="ja-JP" altLang="en-US" sz="2800" dirty="0">
                <a:latin typeface="BIZ UDPゴシック" panose="020B0400000000000000" pitchFamily="50" charset="-128"/>
                <a:ea typeface="BIZ UDPゴシック" panose="020B0400000000000000" pitchFamily="50" charset="-128"/>
              </a:rPr>
              <a:t>３　ブロック、支部における効果的な活動の推進</a:t>
            </a:r>
            <a:endParaRPr lang="en-US" altLang="ja-JP" sz="2800" dirty="0">
              <a:latin typeface="BIZ UDPゴシック" panose="020B0400000000000000" pitchFamily="50" charset="-128"/>
              <a:ea typeface="BIZ UDPゴシック" panose="020B0400000000000000" pitchFamily="50" charset="-128"/>
            </a:endParaRPr>
          </a:p>
          <a:p>
            <a:pPr eaLnBrk="1" fontAlgn="auto" hangingPunct="1">
              <a:spcAft>
                <a:spcPts val="0"/>
              </a:spcAft>
              <a:buNone/>
              <a:defRPr/>
            </a:pPr>
            <a:r>
              <a:rPr lang="ja-JP" altLang="en-US" sz="2800" dirty="0">
                <a:latin typeface="BIZ UDPゴシック" panose="020B0400000000000000" pitchFamily="50" charset="-128"/>
                <a:ea typeface="BIZ UDPゴシック" panose="020B0400000000000000" pitchFamily="50" charset="-128"/>
              </a:rPr>
              <a:t>４　地域の公衆衛生看護活動の推進に向けた会からの情報発信の促進</a:t>
            </a:r>
          </a:p>
        </p:txBody>
      </p:sp>
      <p:pic>
        <p:nvPicPr>
          <p:cNvPr id="2" name="図 1">
            <a:extLst>
              <a:ext uri="{FF2B5EF4-FFF2-40B4-BE49-F238E27FC236}">
                <a16:creationId xmlns:a16="http://schemas.microsoft.com/office/drawing/2014/main" id="{9E1BB9B0-E536-34AB-DDFF-B9DD8D7F4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063" y="428625"/>
            <a:ext cx="1545687" cy="1008113"/>
          </a:xfrm>
          <a:prstGeom prst="rect">
            <a:avLst/>
          </a:prstGeom>
        </p:spPr>
      </p:pic>
    </p:spTree>
    <p:extLst>
      <p:ext uri="{BB962C8B-B14F-4D97-AF65-F5344CB8AC3E}">
        <p14:creationId xmlns:p14="http://schemas.microsoft.com/office/powerpoint/2010/main" val="40303416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64</TotalTime>
  <Words>9197</Words>
  <Application>Microsoft Office PowerPoint</Application>
  <PresentationFormat>画面に合わせる (4:3)</PresentationFormat>
  <Paragraphs>800</Paragraphs>
  <Slides>43</Slides>
  <Notes>36</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43</vt:i4>
      </vt:variant>
    </vt:vector>
  </HeadingPairs>
  <TitlesOfParts>
    <vt:vector size="58" baseType="lpstr">
      <vt:lpstr>BIZ UDPゴシック</vt:lpstr>
      <vt:lpstr>HGP創英角ｺﾞｼｯｸUB</vt:lpstr>
      <vt:lpstr>HGP創英角ﾎﾟｯﾌﾟ体</vt:lpstr>
      <vt:lpstr>HGP明朝B</vt:lpstr>
      <vt:lpstr>HG丸ｺﾞｼｯｸM-PRO</vt:lpstr>
      <vt:lpstr>Meiryo UI</vt:lpstr>
      <vt:lpstr>ＭＳ Ｐゴシック</vt:lpstr>
      <vt:lpstr>ＭＳ ゴシック</vt:lpstr>
      <vt:lpstr>UD デジタル 教科書体 NK-B</vt:lpstr>
      <vt:lpstr>メイリオ</vt:lpstr>
      <vt:lpstr>游ゴシック</vt:lpstr>
      <vt:lpstr>Arial</vt:lpstr>
      <vt:lpstr>Calibri</vt:lpstr>
      <vt:lpstr>Wingdings</vt:lpstr>
      <vt:lpstr>Office ​​テーマ</vt:lpstr>
      <vt:lpstr>令和５年度  　全国保健師長会活動報告</vt:lpstr>
      <vt:lpstr>　　全国保健師長会</vt:lpstr>
      <vt:lpstr>PowerPoint プレゼンテーション</vt:lpstr>
      <vt:lpstr>PowerPoint プレゼンテーション</vt:lpstr>
      <vt:lpstr>PowerPoint プレゼンテーション</vt:lpstr>
      <vt:lpstr>参考:部会別会員数の推移</vt:lpstr>
      <vt:lpstr>参考:部会別会員数の推移</vt:lpstr>
      <vt:lpstr>全国保健師長会組織図（令和５年度）</vt:lpstr>
      <vt:lpstr>　　令和５年度　全国保健師長会 　　活動方針</vt:lpstr>
      <vt:lpstr>　　令和５年度　全国保健師長会 　　最重点活動目標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新型コロナウイルス感染症対応の記録 ～保健師の活動と視点～</vt:lpstr>
      <vt:lpstr>事業目的</vt:lpstr>
      <vt:lpstr>活動内容</vt:lpstr>
      <vt:lpstr>ワールド・カフェ “保健師同士で語り合うワールドカフェ「コロナと保健師活動」” </vt:lpstr>
      <vt:lpstr>ワールド・カフェ “保健師同士で語り合うワールドカフェ「コロナと保健師活動」” </vt:lpstr>
      <vt:lpstr>ワールド・カフェの意見から 会員向け調査へ</vt:lpstr>
      <vt:lpstr>会員向け調査 （調査概要）</vt:lpstr>
      <vt:lpstr>会員向け調査 （調査概要）</vt:lpstr>
      <vt:lpstr>PowerPoint プレゼンテーション</vt:lpstr>
      <vt:lpstr>PowerPoint プレゼンテーション</vt:lpstr>
      <vt:lpstr>PowerPoint プレゼンテーション</vt:lpstr>
      <vt:lpstr>PowerPoint プレゼンテーション</vt:lpstr>
      <vt:lpstr>自治体・保健所向け調査 （調査概要）</vt:lpstr>
      <vt:lpstr>PowerPoint プレゼンテーション</vt:lpstr>
      <vt:lpstr>総括（まとめ）</vt:lpstr>
      <vt:lpstr>自治体における新規採用保健師の人材育成にかかる実態 および体系的な研修体制の構築にかかる調査研究事業</vt:lpstr>
      <vt:lpstr>実態調査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http://www.nacphn.jp/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  　全国保健師長会活動報告</dc:title>
  <dc:creator>松本　珠実</dc:creator>
  <cp:lastModifiedBy>tuji</cp:lastModifiedBy>
  <cp:revision>10</cp:revision>
  <dcterms:modified xsi:type="dcterms:W3CDTF">2023-07-28T07:45:59Z</dcterms:modified>
</cp:coreProperties>
</file>