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xml" ContentType="application/inkml+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2.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61"/>
  </p:notesMasterIdLst>
  <p:handoutMasterIdLst>
    <p:handoutMasterId r:id="rId62"/>
  </p:handoutMasterIdLst>
  <p:sldIdLst>
    <p:sldId id="338" r:id="rId5"/>
    <p:sldId id="744" r:id="rId6"/>
    <p:sldId id="811" r:id="rId7"/>
    <p:sldId id="812" r:id="rId8"/>
    <p:sldId id="813" r:id="rId9"/>
    <p:sldId id="783" r:id="rId10"/>
    <p:sldId id="816" r:id="rId11"/>
    <p:sldId id="817" r:id="rId12"/>
    <p:sldId id="746" r:id="rId13"/>
    <p:sldId id="747" r:id="rId14"/>
    <p:sldId id="920" r:id="rId15"/>
    <p:sldId id="867" r:id="rId16"/>
    <p:sldId id="868" r:id="rId17"/>
    <p:sldId id="950" r:id="rId18"/>
    <p:sldId id="951" r:id="rId19"/>
    <p:sldId id="952" r:id="rId20"/>
    <p:sldId id="953" r:id="rId21"/>
    <p:sldId id="954" r:id="rId22"/>
    <p:sldId id="955" r:id="rId23"/>
    <p:sldId id="826" r:id="rId24"/>
    <p:sldId id="259" r:id="rId25"/>
    <p:sldId id="263" r:id="rId26"/>
    <p:sldId id="929" r:id="rId27"/>
    <p:sldId id="930" r:id="rId28"/>
    <p:sldId id="288" r:id="rId29"/>
    <p:sldId id="300" r:id="rId30"/>
    <p:sldId id="301" r:id="rId31"/>
    <p:sldId id="298" r:id="rId32"/>
    <p:sldId id="302" r:id="rId33"/>
    <p:sldId id="931" r:id="rId34"/>
    <p:sldId id="932" r:id="rId35"/>
    <p:sldId id="296" r:id="rId36"/>
    <p:sldId id="297" r:id="rId37"/>
    <p:sldId id="933" r:id="rId38"/>
    <p:sldId id="934" r:id="rId39"/>
    <p:sldId id="935" r:id="rId40"/>
    <p:sldId id="937" r:id="rId41"/>
    <p:sldId id="948" r:id="rId42"/>
    <p:sldId id="943" r:id="rId43"/>
    <p:sldId id="949" r:id="rId44"/>
    <p:sldId id="947" r:id="rId45"/>
    <p:sldId id="256" r:id="rId46"/>
    <p:sldId id="283" r:id="rId47"/>
    <p:sldId id="282" r:id="rId48"/>
    <p:sldId id="289" r:id="rId49"/>
    <p:sldId id="273" r:id="rId50"/>
    <p:sldId id="271" r:id="rId51"/>
    <p:sldId id="274" r:id="rId52"/>
    <p:sldId id="291" r:id="rId53"/>
    <p:sldId id="290" r:id="rId54"/>
    <p:sldId id="280" r:id="rId55"/>
    <p:sldId id="292" r:id="rId56"/>
    <p:sldId id="293" r:id="rId57"/>
    <p:sldId id="294" r:id="rId58"/>
    <p:sldId id="295" r:id="rId59"/>
    <p:sldId id="815" r:id="rId60"/>
  </p:sldIdLst>
  <p:sldSz cx="9144000" cy="6858000" type="screen4x3"/>
  <p:notesSz cx="6735763" cy="9869488"/>
  <p:defaultTextStyle>
    <a:defPPr>
      <a:defRPr lang="ja-JP"/>
    </a:defPPr>
    <a:lvl1pPr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1pPr>
    <a:lvl2pPr marL="4572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2pPr>
    <a:lvl3pPr marL="9144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3pPr>
    <a:lvl4pPr marL="13716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4pPr>
    <a:lvl5pPr marL="1828800" algn="l" rtl="0" eaLnBrk="0" fontAlgn="base" hangingPunct="0">
      <a:spcBef>
        <a:spcPct val="0"/>
      </a:spcBef>
      <a:spcAft>
        <a:spcPct val="0"/>
      </a:spcAft>
      <a:defRPr kumimoji="1" kern="1200">
        <a:solidFill>
          <a:schemeClr val="tx1"/>
        </a:solidFill>
        <a:latin typeface="Calibri"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Calibri"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Calibri"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Calibri"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Calibri"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a:srgbClr val="FF66FF"/>
    <a:srgbClr val="33CC33"/>
    <a:srgbClr val="FF9900"/>
    <a:srgbClr val="FF6600"/>
    <a:srgbClr val="99FF66"/>
    <a:srgbClr val="FFCCFF"/>
    <a:srgbClr val="99CC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77719" autoAdjust="0"/>
  </p:normalViewPr>
  <p:slideViewPr>
    <p:cSldViewPr>
      <p:cViewPr varScale="1">
        <p:scale>
          <a:sx n="89" d="100"/>
          <a:sy n="89" d="100"/>
        </p:scale>
        <p:origin x="2196" y="78"/>
      </p:cViewPr>
      <p:guideLst>
        <p:guide orient="horz" pos="2160"/>
        <p:guide pos="2880"/>
      </p:guideLst>
    </p:cSldViewPr>
  </p:slideViewPr>
  <p:outlineViewPr>
    <p:cViewPr>
      <p:scale>
        <a:sx n="33" d="100"/>
        <a:sy n="33" d="100"/>
      </p:scale>
      <p:origin x="0" y="51354"/>
    </p:cViewPr>
  </p:outlineViewPr>
  <p:notesTextViewPr>
    <p:cViewPr>
      <p:scale>
        <a:sx n="1" d="1"/>
        <a:sy n="1" d="1"/>
      </p:scale>
      <p:origin x="0" y="0"/>
    </p:cViewPr>
  </p:notesTextViewPr>
  <p:sorterViewPr>
    <p:cViewPr varScale="1">
      <p:scale>
        <a:sx n="1" d="1"/>
        <a:sy n="1" d="1"/>
      </p:scale>
      <p:origin x="0" y="-978"/>
    </p:cViewPr>
  </p:sorterViewPr>
  <p:notesViewPr>
    <p:cSldViewPr>
      <p:cViewPr>
        <p:scale>
          <a:sx n="66" d="100"/>
          <a:sy n="66" d="100"/>
        </p:scale>
        <p:origin x="-2646" y="726"/>
      </p:cViewPr>
      <p:guideLst>
        <p:guide orient="horz" pos="3107"/>
        <p:guide pos="212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2"/>
          <c:order val="0"/>
          <c:tx>
            <c:strRef>
              <c:f>会員数!$B$52</c:f>
              <c:strCache>
                <c:ptCount val="1"/>
                <c:pt idx="0">
                  <c:v>都道府県部会</c:v>
                </c:pt>
              </c:strCache>
            </c:strRef>
          </c:tx>
          <c:marker>
            <c:symbol val="square"/>
            <c:size val="5"/>
          </c:marker>
          <c:cat>
            <c:strRef>
              <c:f>会員数!$A$53:$A$78</c:f>
              <c:strCache>
                <c:ptCount val="26"/>
                <c:pt idx="0">
                  <c:v>10年</c:v>
                </c:pt>
                <c:pt idx="1">
                  <c:v>11年</c:v>
                </c:pt>
                <c:pt idx="2">
                  <c:v>12年</c:v>
                </c:pt>
                <c:pt idx="3">
                  <c:v>13年</c:v>
                </c:pt>
                <c:pt idx="4">
                  <c:v>14年</c:v>
                </c:pt>
                <c:pt idx="5">
                  <c:v>15年</c:v>
                </c:pt>
                <c:pt idx="6">
                  <c:v>16年</c:v>
                </c:pt>
                <c:pt idx="7">
                  <c:v>17年</c:v>
                </c:pt>
                <c:pt idx="8">
                  <c:v>18年</c:v>
                </c:pt>
                <c:pt idx="9">
                  <c:v>19年</c:v>
                </c:pt>
                <c:pt idx="10">
                  <c:v>20年</c:v>
                </c:pt>
                <c:pt idx="11">
                  <c:v>21年</c:v>
                </c:pt>
                <c:pt idx="12">
                  <c:v>22年</c:v>
                </c:pt>
                <c:pt idx="13">
                  <c:v>23年</c:v>
                </c:pt>
                <c:pt idx="14">
                  <c:v>24年</c:v>
                </c:pt>
                <c:pt idx="15">
                  <c:v>25年</c:v>
                </c:pt>
                <c:pt idx="16">
                  <c:v>26年</c:v>
                </c:pt>
                <c:pt idx="17">
                  <c:v>27年</c:v>
                </c:pt>
                <c:pt idx="18">
                  <c:v>28年</c:v>
                </c:pt>
                <c:pt idx="19">
                  <c:v>29年</c:v>
                </c:pt>
                <c:pt idx="20">
                  <c:v>30年</c:v>
                </c:pt>
                <c:pt idx="21">
                  <c:v>令和元年</c:v>
                </c:pt>
                <c:pt idx="22">
                  <c:v>令和2年</c:v>
                </c:pt>
                <c:pt idx="23">
                  <c:v>令和3年</c:v>
                </c:pt>
                <c:pt idx="24">
                  <c:v>令和4年</c:v>
                </c:pt>
                <c:pt idx="25">
                  <c:v>令和5年</c:v>
                </c:pt>
              </c:strCache>
            </c:strRef>
          </c:cat>
          <c:val>
            <c:numRef>
              <c:f>会員数!$B$53:$B$78</c:f>
              <c:numCache>
                <c:formatCode>#,##0_);[Red]\(#,##0\)</c:formatCode>
                <c:ptCount val="26"/>
                <c:pt idx="0">
                  <c:v>1347</c:v>
                </c:pt>
                <c:pt idx="1">
                  <c:v>1368</c:v>
                </c:pt>
                <c:pt idx="2">
                  <c:v>1415</c:v>
                </c:pt>
                <c:pt idx="3">
                  <c:v>1444</c:v>
                </c:pt>
                <c:pt idx="4">
                  <c:v>1473</c:v>
                </c:pt>
                <c:pt idx="5">
                  <c:v>1499</c:v>
                </c:pt>
                <c:pt idx="6">
                  <c:v>1554</c:v>
                </c:pt>
                <c:pt idx="7">
                  <c:v>1640</c:v>
                </c:pt>
                <c:pt idx="8">
                  <c:v>1669</c:v>
                </c:pt>
                <c:pt idx="9">
                  <c:v>1702</c:v>
                </c:pt>
                <c:pt idx="10">
                  <c:v>1720</c:v>
                </c:pt>
                <c:pt idx="11">
                  <c:v>1768</c:v>
                </c:pt>
                <c:pt idx="12">
                  <c:v>1760</c:v>
                </c:pt>
                <c:pt idx="13">
                  <c:v>1800</c:v>
                </c:pt>
                <c:pt idx="14">
                  <c:v>1809</c:v>
                </c:pt>
                <c:pt idx="15">
                  <c:v>1811</c:v>
                </c:pt>
                <c:pt idx="16">
                  <c:v>1813</c:v>
                </c:pt>
                <c:pt idx="17">
                  <c:v>1844</c:v>
                </c:pt>
                <c:pt idx="18">
                  <c:v>1818</c:v>
                </c:pt>
                <c:pt idx="19">
                  <c:v>1784</c:v>
                </c:pt>
                <c:pt idx="20">
                  <c:v>1755</c:v>
                </c:pt>
                <c:pt idx="21">
                  <c:v>1629</c:v>
                </c:pt>
                <c:pt idx="22">
                  <c:v>1664</c:v>
                </c:pt>
                <c:pt idx="23" formatCode="#,##0">
                  <c:v>1624</c:v>
                </c:pt>
                <c:pt idx="24">
                  <c:v>1566</c:v>
                </c:pt>
                <c:pt idx="25">
                  <c:v>1557</c:v>
                </c:pt>
              </c:numCache>
            </c:numRef>
          </c:val>
          <c:smooth val="0"/>
          <c:extLst>
            <c:ext xmlns:c16="http://schemas.microsoft.com/office/drawing/2014/chart" uri="{C3380CC4-5D6E-409C-BE32-E72D297353CC}">
              <c16:uniqueId val="{00000000-2DA5-4B67-8277-FB1E34026AF6}"/>
            </c:ext>
          </c:extLst>
        </c:ser>
        <c:ser>
          <c:idx val="1"/>
          <c:order val="1"/>
          <c:tx>
            <c:strRef>
              <c:f>会員数!$C$52</c:f>
              <c:strCache>
                <c:ptCount val="1"/>
                <c:pt idx="0">
                  <c:v>指定都市・中核市・特別区部会</c:v>
                </c:pt>
              </c:strCache>
            </c:strRef>
          </c:tx>
          <c:marker>
            <c:symbol val="circle"/>
            <c:size val="5"/>
          </c:marker>
          <c:cat>
            <c:strRef>
              <c:f>会員数!$A$53:$A$78</c:f>
              <c:strCache>
                <c:ptCount val="26"/>
                <c:pt idx="0">
                  <c:v>10年</c:v>
                </c:pt>
                <c:pt idx="1">
                  <c:v>11年</c:v>
                </c:pt>
                <c:pt idx="2">
                  <c:v>12年</c:v>
                </c:pt>
                <c:pt idx="3">
                  <c:v>13年</c:v>
                </c:pt>
                <c:pt idx="4">
                  <c:v>14年</c:v>
                </c:pt>
                <c:pt idx="5">
                  <c:v>15年</c:v>
                </c:pt>
                <c:pt idx="6">
                  <c:v>16年</c:v>
                </c:pt>
                <c:pt idx="7">
                  <c:v>17年</c:v>
                </c:pt>
                <c:pt idx="8">
                  <c:v>18年</c:v>
                </c:pt>
                <c:pt idx="9">
                  <c:v>19年</c:v>
                </c:pt>
                <c:pt idx="10">
                  <c:v>20年</c:v>
                </c:pt>
                <c:pt idx="11">
                  <c:v>21年</c:v>
                </c:pt>
                <c:pt idx="12">
                  <c:v>22年</c:v>
                </c:pt>
                <c:pt idx="13">
                  <c:v>23年</c:v>
                </c:pt>
                <c:pt idx="14">
                  <c:v>24年</c:v>
                </c:pt>
                <c:pt idx="15">
                  <c:v>25年</c:v>
                </c:pt>
                <c:pt idx="16">
                  <c:v>26年</c:v>
                </c:pt>
                <c:pt idx="17">
                  <c:v>27年</c:v>
                </c:pt>
                <c:pt idx="18">
                  <c:v>28年</c:v>
                </c:pt>
                <c:pt idx="19">
                  <c:v>29年</c:v>
                </c:pt>
                <c:pt idx="20">
                  <c:v>30年</c:v>
                </c:pt>
                <c:pt idx="21">
                  <c:v>令和元年</c:v>
                </c:pt>
                <c:pt idx="22">
                  <c:v>令和2年</c:v>
                </c:pt>
                <c:pt idx="23">
                  <c:v>令和3年</c:v>
                </c:pt>
                <c:pt idx="24">
                  <c:v>令和4年</c:v>
                </c:pt>
                <c:pt idx="25">
                  <c:v>令和5年</c:v>
                </c:pt>
              </c:strCache>
            </c:strRef>
          </c:cat>
          <c:val>
            <c:numRef>
              <c:f>会員数!$C$53:$C$78</c:f>
              <c:numCache>
                <c:formatCode>#,##0_);[Red]\(#,##0\)</c:formatCode>
                <c:ptCount val="26"/>
                <c:pt idx="0">
                  <c:v>371</c:v>
                </c:pt>
                <c:pt idx="1">
                  <c:v>411</c:v>
                </c:pt>
                <c:pt idx="2">
                  <c:v>622</c:v>
                </c:pt>
                <c:pt idx="3">
                  <c:v>669</c:v>
                </c:pt>
                <c:pt idx="4">
                  <c:v>692</c:v>
                </c:pt>
                <c:pt idx="5">
                  <c:v>775</c:v>
                </c:pt>
                <c:pt idx="6">
                  <c:v>815</c:v>
                </c:pt>
                <c:pt idx="7">
                  <c:v>831</c:v>
                </c:pt>
                <c:pt idx="8">
                  <c:v>912</c:v>
                </c:pt>
                <c:pt idx="9">
                  <c:v>1008</c:v>
                </c:pt>
                <c:pt idx="10">
                  <c:v>1064</c:v>
                </c:pt>
                <c:pt idx="11">
                  <c:v>1114</c:v>
                </c:pt>
                <c:pt idx="12">
                  <c:v>1140</c:v>
                </c:pt>
                <c:pt idx="13">
                  <c:v>1227</c:v>
                </c:pt>
                <c:pt idx="14">
                  <c:v>1304</c:v>
                </c:pt>
                <c:pt idx="15">
                  <c:v>1472</c:v>
                </c:pt>
                <c:pt idx="16">
                  <c:v>1542</c:v>
                </c:pt>
                <c:pt idx="17">
                  <c:v>1631</c:v>
                </c:pt>
                <c:pt idx="18">
                  <c:v>1706</c:v>
                </c:pt>
                <c:pt idx="19">
                  <c:v>1819</c:v>
                </c:pt>
                <c:pt idx="20">
                  <c:v>1873</c:v>
                </c:pt>
                <c:pt idx="21">
                  <c:v>2000</c:v>
                </c:pt>
                <c:pt idx="22">
                  <c:v>2047</c:v>
                </c:pt>
                <c:pt idx="23" formatCode="#,##0">
                  <c:v>2119</c:v>
                </c:pt>
                <c:pt idx="24">
                  <c:v>2107</c:v>
                </c:pt>
                <c:pt idx="25">
                  <c:v>2189</c:v>
                </c:pt>
              </c:numCache>
            </c:numRef>
          </c:val>
          <c:smooth val="0"/>
          <c:extLst>
            <c:ext xmlns:c16="http://schemas.microsoft.com/office/drawing/2014/chart" uri="{C3380CC4-5D6E-409C-BE32-E72D297353CC}">
              <c16:uniqueId val="{00000001-2DA5-4B67-8277-FB1E34026AF6}"/>
            </c:ext>
          </c:extLst>
        </c:ser>
        <c:ser>
          <c:idx val="0"/>
          <c:order val="2"/>
          <c:tx>
            <c:strRef>
              <c:f>会員数!$D$52</c:f>
              <c:strCache>
                <c:ptCount val="1"/>
                <c:pt idx="0">
                  <c:v>市町村部会</c:v>
                </c:pt>
              </c:strCache>
            </c:strRef>
          </c:tx>
          <c:marker>
            <c:symbol val="triangle"/>
            <c:size val="5"/>
          </c:marker>
          <c:cat>
            <c:strRef>
              <c:f>会員数!$A$53:$A$78</c:f>
              <c:strCache>
                <c:ptCount val="26"/>
                <c:pt idx="0">
                  <c:v>10年</c:v>
                </c:pt>
                <c:pt idx="1">
                  <c:v>11年</c:v>
                </c:pt>
                <c:pt idx="2">
                  <c:v>12年</c:v>
                </c:pt>
                <c:pt idx="3">
                  <c:v>13年</c:v>
                </c:pt>
                <c:pt idx="4">
                  <c:v>14年</c:v>
                </c:pt>
                <c:pt idx="5">
                  <c:v>15年</c:v>
                </c:pt>
                <c:pt idx="6">
                  <c:v>16年</c:v>
                </c:pt>
                <c:pt idx="7">
                  <c:v>17年</c:v>
                </c:pt>
                <c:pt idx="8">
                  <c:v>18年</c:v>
                </c:pt>
                <c:pt idx="9">
                  <c:v>19年</c:v>
                </c:pt>
                <c:pt idx="10">
                  <c:v>20年</c:v>
                </c:pt>
                <c:pt idx="11">
                  <c:v>21年</c:v>
                </c:pt>
                <c:pt idx="12">
                  <c:v>22年</c:v>
                </c:pt>
                <c:pt idx="13">
                  <c:v>23年</c:v>
                </c:pt>
                <c:pt idx="14">
                  <c:v>24年</c:v>
                </c:pt>
                <c:pt idx="15">
                  <c:v>25年</c:v>
                </c:pt>
                <c:pt idx="16">
                  <c:v>26年</c:v>
                </c:pt>
                <c:pt idx="17">
                  <c:v>27年</c:v>
                </c:pt>
                <c:pt idx="18">
                  <c:v>28年</c:v>
                </c:pt>
                <c:pt idx="19">
                  <c:v>29年</c:v>
                </c:pt>
                <c:pt idx="20">
                  <c:v>30年</c:v>
                </c:pt>
                <c:pt idx="21">
                  <c:v>令和元年</c:v>
                </c:pt>
                <c:pt idx="22">
                  <c:v>令和2年</c:v>
                </c:pt>
                <c:pt idx="23">
                  <c:v>令和3年</c:v>
                </c:pt>
                <c:pt idx="24">
                  <c:v>令和4年</c:v>
                </c:pt>
                <c:pt idx="25">
                  <c:v>令和5年</c:v>
                </c:pt>
              </c:strCache>
            </c:strRef>
          </c:cat>
          <c:val>
            <c:numRef>
              <c:f>会員数!$D$53:$D$78</c:f>
              <c:numCache>
                <c:formatCode>#,##0_);[Red]\(#,##0\)</c:formatCode>
                <c:ptCount val="26"/>
                <c:pt idx="0">
                  <c:v>889</c:v>
                </c:pt>
                <c:pt idx="1">
                  <c:v>956</c:v>
                </c:pt>
                <c:pt idx="2">
                  <c:v>852</c:v>
                </c:pt>
                <c:pt idx="3">
                  <c:v>920</c:v>
                </c:pt>
                <c:pt idx="4">
                  <c:v>993</c:v>
                </c:pt>
                <c:pt idx="5">
                  <c:v>1051</c:v>
                </c:pt>
                <c:pt idx="6">
                  <c:v>1042</c:v>
                </c:pt>
                <c:pt idx="7">
                  <c:v>1030</c:v>
                </c:pt>
                <c:pt idx="8">
                  <c:v>1102</c:v>
                </c:pt>
                <c:pt idx="9">
                  <c:v>1149</c:v>
                </c:pt>
                <c:pt idx="10">
                  <c:v>1178</c:v>
                </c:pt>
                <c:pt idx="11">
                  <c:v>1246</c:v>
                </c:pt>
                <c:pt idx="12">
                  <c:v>1346</c:v>
                </c:pt>
                <c:pt idx="13">
                  <c:v>1437</c:v>
                </c:pt>
                <c:pt idx="14">
                  <c:v>1527</c:v>
                </c:pt>
                <c:pt idx="15">
                  <c:v>1559</c:v>
                </c:pt>
                <c:pt idx="16">
                  <c:v>1641</c:v>
                </c:pt>
                <c:pt idx="17">
                  <c:v>1735</c:v>
                </c:pt>
                <c:pt idx="18">
                  <c:v>1807</c:v>
                </c:pt>
                <c:pt idx="19">
                  <c:v>1878</c:v>
                </c:pt>
                <c:pt idx="20">
                  <c:v>1883</c:v>
                </c:pt>
                <c:pt idx="21">
                  <c:v>1847</c:v>
                </c:pt>
                <c:pt idx="22">
                  <c:v>1844</c:v>
                </c:pt>
                <c:pt idx="23" formatCode="#,##0">
                  <c:v>1735</c:v>
                </c:pt>
                <c:pt idx="24">
                  <c:v>1698</c:v>
                </c:pt>
                <c:pt idx="25">
                  <c:v>1708</c:v>
                </c:pt>
              </c:numCache>
            </c:numRef>
          </c:val>
          <c:smooth val="0"/>
          <c:extLst>
            <c:ext xmlns:c16="http://schemas.microsoft.com/office/drawing/2014/chart" uri="{C3380CC4-5D6E-409C-BE32-E72D297353CC}">
              <c16:uniqueId val="{00000002-2DA5-4B67-8277-FB1E34026AF6}"/>
            </c:ext>
          </c:extLst>
        </c:ser>
        <c:dLbls>
          <c:showLegendKey val="0"/>
          <c:showVal val="0"/>
          <c:showCatName val="0"/>
          <c:showSerName val="0"/>
          <c:showPercent val="0"/>
          <c:showBubbleSize val="0"/>
        </c:dLbls>
        <c:marker val="1"/>
        <c:smooth val="0"/>
        <c:axId val="1"/>
        <c:axId val="2"/>
      </c:lineChart>
      <c:catAx>
        <c:axId val="1"/>
        <c:scaling>
          <c:orientation val="minMax"/>
        </c:scaling>
        <c:delete val="0"/>
        <c:axPos val="b"/>
        <c:numFmt formatCode="General" sourceLinked="0"/>
        <c:majorTickMark val="out"/>
        <c:minorTickMark val="none"/>
        <c:tickLblPos val="nextTo"/>
        <c:crossAx val="2"/>
        <c:crosses val="autoZero"/>
        <c:auto val="1"/>
        <c:lblAlgn val="ctr"/>
        <c:lblOffset val="100"/>
        <c:noMultiLvlLbl val="0"/>
      </c:catAx>
      <c:valAx>
        <c:axId val="2"/>
        <c:scaling>
          <c:orientation val="minMax"/>
          <c:max val="2200"/>
          <c:min val="0"/>
        </c:scaling>
        <c:delete val="0"/>
        <c:axPos val="l"/>
        <c:majorGridlines/>
        <c:title>
          <c:tx>
            <c:rich>
              <a:bodyPr rot="0" horzOverflow="overflow" anchor="ctr" anchorCtr="1"/>
              <a:lstStyle/>
              <a:p>
                <a:pPr algn="ctr" rtl="0">
                  <a:defRPr sz="800" b="0" i="0" u="none" strike="noStrike" baseline="0">
                    <a:solidFill>
                      <a:schemeClr val="tx1"/>
                    </a:solidFill>
                  </a:defRPr>
                </a:pPr>
                <a:r>
                  <a:rPr lang="en-US" altLang="ja-JP" sz="800" b="0" i="0" u="none" strike="noStrike" baseline="0">
                    <a:solidFill>
                      <a:schemeClr val="tx1"/>
                    </a:solidFill>
                  </a:rPr>
                  <a:t>(</a:t>
                </a:r>
                <a:r>
                  <a:rPr lang="ja-JP" altLang="en-US" sz="800" b="0" i="0" u="none" strike="noStrike" baseline="0">
                    <a:solidFill>
                      <a:schemeClr val="tx1"/>
                    </a:solidFill>
                  </a:rPr>
                  <a:t>人</a:t>
                </a:r>
                <a:r>
                  <a:rPr lang="en-US" altLang="ja-JP" sz="800" b="0" i="0" u="none" strike="noStrike" baseline="0">
                    <a:solidFill>
                      <a:schemeClr val="tx1"/>
                    </a:solidFill>
                  </a:rPr>
                  <a:t>)</a:t>
                </a:r>
                <a:endParaRPr lang="ja-JP" altLang="en-US" sz="800" b="0" i="0" u="none" strike="noStrike" baseline="0">
                  <a:solidFill>
                    <a:schemeClr val="tx1"/>
                  </a:solidFill>
                </a:endParaRPr>
              </a:p>
            </c:rich>
          </c:tx>
          <c:layout>
            <c:manualLayout>
              <c:xMode val="edge"/>
              <c:yMode val="edge"/>
              <c:x val="6.8791075704116814E-2"/>
              <c:y val="4.7703279514303143E-2"/>
            </c:manualLayout>
          </c:layout>
          <c:overlay val="0"/>
        </c:title>
        <c:numFmt formatCode="#,##0_);[Red]\(#,##0\)" sourceLinked="1"/>
        <c:majorTickMark val="out"/>
        <c:minorTickMark val="none"/>
        <c:tickLblPos val="nextTo"/>
        <c:crossAx val="1"/>
        <c:crosses val="autoZero"/>
        <c:crossBetween val="between"/>
        <c:majorUnit val="200"/>
      </c:valAx>
    </c:plotArea>
    <c:legend>
      <c:legendPos val="b"/>
      <c:overlay val="0"/>
      <c:txPr>
        <a:bodyPr horzOverflow="overflow" anchor="ctr" anchorCtr="1"/>
        <a:lstStyle/>
        <a:p>
          <a:pPr algn="l" rtl="0">
            <a:defRPr sz="1600" baseline="0">
              <a:solidFill>
                <a:schemeClr val="tx1"/>
              </a:solidFill>
              <a:latin typeface="ＭＳ Ｐゴシック" panose="020B0600070205080204" pitchFamily="50" charset="-128"/>
              <a:ea typeface="HGPｺﾞｼｯｸM"/>
            </a:defRPr>
          </a:pPr>
          <a:endParaRPr lang="ja-JP"/>
        </a:p>
      </c:txPr>
    </c:legend>
    <c:plotVisOnly val="1"/>
    <c:dispBlanksAs val="gap"/>
    <c:showDLblsOverMax val="0"/>
  </c:chart>
  <c:txPr>
    <a:bodyPr anchor="ctr" anchorCtr="1"/>
    <a:lstStyle/>
    <a:p>
      <a:pPr algn="ctr" rtl="0">
        <a:defRPr lang="ja-JP" altLang="en-US" sz="1000">
          <a:solidFill>
            <a:schemeClr val="tx1"/>
          </a:solidFill>
        </a:defRPr>
      </a:pPr>
      <a:endParaRPr lang="ja-JP"/>
    </a:p>
  </c:txPr>
  <c:externalData r:id="rId1">
    <c:autoUpdate val="0"/>
  </c:externalData>
  <c:extLst/>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horzOverflow="overflow" vert="horz" wrap="square" anchor="ctr" anchorCtr="1"/>
          <a:lstStyle/>
          <a:p>
            <a:pPr algn="ctr" rtl="0">
              <a:defRPr lang="ja-JP" altLang="en-US" sz="1400" b="0" i="0" u="none" strike="noStrike" kern="1200" spc="0" baseline="0">
                <a:solidFill>
                  <a:schemeClr val="tx1">
                    <a:lumMod val="65000"/>
                    <a:lumOff val="35000"/>
                  </a:schemeClr>
                </a:solidFill>
                <a:latin typeface="+mn-lt"/>
                <a:ea typeface="+mn-ea"/>
                <a:cs typeface="+mn-cs"/>
              </a:defRPr>
            </a:pPr>
            <a:r>
              <a:rPr lang="ja-JP" altLang="en-US" sz="800" b="0" i="0" u="none" strike="noStrike" kern="1200" spc="0" baseline="0">
                <a:solidFill>
                  <a:schemeClr val="tx1">
                    <a:lumMod val="65000"/>
                    <a:lumOff val="35000"/>
                  </a:schemeClr>
                </a:solidFill>
                <a:latin typeface="+mn-lt"/>
                <a:ea typeface="+mn-ea"/>
                <a:cs typeface="+mn-cs"/>
              </a:rPr>
              <a:t>（人）</a:t>
            </a:r>
            <a:endParaRPr lang="ja-JP" altLang="en-US" sz="1400" b="0" i="0" u="none" strike="noStrike" kern="1200" spc="0" baseline="0">
              <a:solidFill>
                <a:schemeClr val="tx1">
                  <a:lumMod val="65000"/>
                  <a:lumOff val="35000"/>
                </a:schemeClr>
              </a:solidFill>
              <a:latin typeface="+mn-lt"/>
              <a:ea typeface="+mn-ea"/>
              <a:cs typeface="+mn-cs"/>
            </a:endParaRPr>
          </a:p>
        </c:rich>
      </c:tx>
      <c:layout>
        <c:manualLayout>
          <c:xMode val="edge"/>
          <c:yMode val="edge"/>
          <c:x val="0"/>
          <c:y val="1.1834319526627219E-2"/>
        </c:manualLayout>
      </c:layout>
      <c:overlay val="0"/>
      <c:spPr>
        <a:noFill/>
        <a:ln>
          <a:noFill/>
        </a:ln>
        <a:effectLst/>
      </c:spPr>
      <c:txPr>
        <a:bodyPr rot="0" spcFirstLastPara="1" vertOverflow="ellipsis" horzOverflow="overflow" vert="horz" wrap="square" anchor="ctr" anchorCtr="1"/>
        <a:lstStyle/>
        <a:p>
          <a:pPr algn="ctr" rtl="0">
            <a:defRPr lang="ja-JP" altLang="en-US"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グラフ!$B$2</c:f>
              <c:strCache>
                <c:ptCount val="1"/>
                <c:pt idx="0">
                  <c:v>都道府県部会</c:v>
                </c:pt>
              </c:strCache>
            </c:strRef>
          </c:tx>
          <c:spPr>
            <a:solidFill>
              <a:schemeClr val="accent1"/>
            </a:solidFill>
            <a:ln>
              <a:noFill/>
            </a:ln>
            <a:effectLst/>
          </c:spPr>
          <c:invertIfNegative val="0"/>
          <c:cat>
            <c:strRef>
              <c:f>グラフ!$A$3:$A$28</c:f>
              <c:strCache>
                <c:ptCount val="26"/>
                <c:pt idx="0">
                  <c:v>H10</c:v>
                </c:pt>
                <c:pt idx="1">
                  <c:v>H11</c:v>
                </c:pt>
                <c:pt idx="2">
                  <c:v>H12</c:v>
                </c:pt>
                <c:pt idx="3">
                  <c:v>H13</c:v>
                </c:pt>
                <c:pt idx="4">
                  <c:v>H14</c:v>
                </c:pt>
                <c:pt idx="5">
                  <c:v>H15</c:v>
                </c:pt>
                <c:pt idx="6">
                  <c:v>H16</c:v>
                </c:pt>
                <c:pt idx="7">
                  <c:v>H17</c:v>
                </c:pt>
                <c:pt idx="8">
                  <c:v>H18</c:v>
                </c:pt>
                <c:pt idx="9">
                  <c:v>H19</c:v>
                </c:pt>
                <c:pt idx="10">
                  <c:v>H20</c:v>
                </c:pt>
                <c:pt idx="11">
                  <c:v>H21</c:v>
                </c:pt>
                <c:pt idx="12">
                  <c:v>H22</c:v>
                </c:pt>
                <c:pt idx="13">
                  <c:v>H23</c:v>
                </c:pt>
                <c:pt idx="14">
                  <c:v>H24</c:v>
                </c:pt>
                <c:pt idx="15">
                  <c:v>H25</c:v>
                </c:pt>
                <c:pt idx="16">
                  <c:v>H26</c:v>
                </c:pt>
                <c:pt idx="17">
                  <c:v>H27</c:v>
                </c:pt>
                <c:pt idx="18">
                  <c:v>H28</c:v>
                </c:pt>
                <c:pt idx="19">
                  <c:v>H29</c:v>
                </c:pt>
                <c:pt idx="20">
                  <c:v>30年</c:v>
                </c:pt>
                <c:pt idx="21">
                  <c:v>令和元年</c:v>
                </c:pt>
                <c:pt idx="22">
                  <c:v>令和2年</c:v>
                </c:pt>
                <c:pt idx="23">
                  <c:v>令和3年</c:v>
                </c:pt>
                <c:pt idx="24">
                  <c:v>令和4年</c:v>
                </c:pt>
                <c:pt idx="25">
                  <c:v>令和5年</c:v>
                </c:pt>
              </c:strCache>
            </c:strRef>
          </c:cat>
          <c:val>
            <c:numRef>
              <c:f>グラフ!$B$3:$B$28</c:f>
              <c:numCache>
                <c:formatCode>#,##0_);[Red]\(#,##0\)</c:formatCode>
                <c:ptCount val="26"/>
                <c:pt idx="0">
                  <c:v>1347</c:v>
                </c:pt>
                <c:pt idx="1">
                  <c:v>1368</c:v>
                </c:pt>
                <c:pt idx="2">
                  <c:v>1415</c:v>
                </c:pt>
                <c:pt idx="3">
                  <c:v>1444</c:v>
                </c:pt>
                <c:pt idx="4">
                  <c:v>1473</c:v>
                </c:pt>
                <c:pt idx="5">
                  <c:v>1499</c:v>
                </c:pt>
                <c:pt idx="6">
                  <c:v>1554</c:v>
                </c:pt>
                <c:pt idx="7">
                  <c:v>1640</c:v>
                </c:pt>
                <c:pt idx="8">
                  <c:v>1669</c:v>
                </c:pt>
                <c:pt idx="9">
                  <c:v>1702</c:v>
                </c:pt>
                <c:pt idx="10">
                  <c:v>1720</c:v>
                </c:pt>
                <c:pt idx="11">
                  <c:v>1768</c:v>
                </c:pt>
                <c:pt idx="12">
                  <c:v>1760</c:v>
                </c:pt>
                <c:pt idx="13">
                  <c:v>1800</c:v>
                </c:pt>
                <c:pt idx="14">
                  <c:v>1809</c:v>
                </c:pt>
                <c:pt idx="15">
                  <c:v>1811</c:v>
                </c:pt>
                <c:pt idx="16">
                  <c:v>1813</c:v>
                </c:pt>
                <c:pt idx="17">
                  <c:v>1844</c:v>
                </c:pt>
                <c:pt idx="18">
                  <c:v>1818</c:v>
                </c:pt>
                <c:pt idx="19">
                  <c:v>1784</c:v>
                </c:pt>
                <c:pt idx="20">
                  <c:v>1755</c:v>
                </c:pt>
                <c:pt idx="21">
                  <c:v>1629</c:v>
                </c:pt>
                <c:pt idx="22">
                  <c:v>1609</c:v>
                </c:pt>
                <c:pt idx="23" formatCode="#,##0">
                  <c:v>1569</c:v>
                </c:pt>
                <c:pt idx="24">
                  <c:v>1511</c:v>
                </c:pt>
                <c:pt idx="25" formatCode="#,##0">
                  <c:v>1495</c:v>
                </c:pt>
              </c:numCache>
            </c:numRef>
          </c:val>
          <c:extLst>
            <c:ext xmlns:c16="http://schemas.microsoft.com/office/drawing/2014/chart" uri="{C3380CC4-5D6E-409C-BE32-E72D297353CC}">
              <c16:uniqueId val="{00000000-065C-42CA-9C51-BFB03467F7A7}"/>
            </c:ext>
          </c:extLst>
        </c:ser>
        <c:ser>
          <c:idx val="1"/>
          <c:order val="1"/>
          <c:tx>
            <c:strRef>
              <c:f>グラフ!$C$2</c:f>
              <c:strCache>
                <c:ptCount val="1"/>
                <c:pt idx="0">
                  <c:v>指定都市・中核市・特別区部会</c:v>
                </c:pt>
              </c:strCache>
            </c:strRef>
          </c:tx>
          <c:spPr>
            <a:solidFill>
              <a:schemeClr val="accent2"/>
            </a:solidFill>
            <a:ln>
              <a:noFill/>
            </a:ln>
            <a:effectLst/>
          </c:spPr>
          <c:invertIfNegative val="0"/>
          <c:cat>
            <c:strRef>
              <c:f>グラフ!$A$3:$A$28</c:f>
              <c:strCache>
                <c:ptCount val="26"/>
                <c:pt idx="0">
                  <c:v>H10</c:v>
                </c:pt>
                <c:pt idx="1">
                  <c:v>H11</c:v>
                </c:pt>
                <c:pt idx="2">
                  <c:v>H12</c:v>
                </c:pt>
                <c:pt idx="3">
                  <c:v>H13</c:v>
                </c:pt>
                <c:pt idx="4">
                  <c:v>H14</c:v>
                </c:pt>
                <c:pt idx="5">
                  <c:v>H15</c:v>
                </c:pt>
                <c:pt idx="6">
                  <c:v>H16</c:v>
                </c:pt>
                <c:pt idx="7">
                  <c:v>H17</c:v>
                </c:pt>
                <c:pt idx="8">
                  <c:v>H18</c:v>
                </c:pt>
                <c:pt idx="9">
                  <c:v>H19</c:v>
                </c:pt>
                <c:pt idx="10">
                  <c:v>H20</c:v>
                </c:pt>
                <c:pt idx="11">
                  <c:v>H21</c:v>
                </c:pt>
                <c:pt idx="12">
                  <c:v>H22</c:v>
                </c:pt>
                <c:pt idx="13">
                  <c:v>H23</c:v>
                </c:pt>
                <c:pt idx="14">
                  <c:v>H24</c:v>
                </c:pt>
                <c:pt idx="15">
                  <c:v>H25</c:v>
                </c:pt>
                <c:pt idx="16">
                  <c:v>H26</c:v>
                </c:pt>
                <c:pt idx="17">
                  <c:v>H27</c:v>
                </c:pt>
                <c:pt idx="18">
                  <c:v>H28</c:v>
                </c:pt>
                <c:pt idx="19">
                  <c:v>H29</c:v>
                </c:pt>
                <c:pt idx="20">
                  <c:v>30年</c:v>
                </c:pt>
                <c:pt idx="21">
                  <c:v>令和元年</c:v>
                </c:pt>
                <c:pt idx="22">
                  <c:v>令和2年</c:v>
                </c:pt>
                <c:pt idx="23">
                  <c:v>令和3年</c:v>
                </c:pt>
                <c:pt idx="24">
                  <c:v>令和4年</c:v>
                </c:pt>
                <c:pt idx="25">
                  <c:v>令和5年</c:v>
                </c:pt>
              </c:strCache>
            </c:strRef>
          </c:cat>
          <c:val>
            <c:numRef>
              <c:f>グラフ!$C$3:$C$28</c:f>
              <c:numCache>
                <c:formatCode>#,##0_);[Red]\(#,##0\)</c:formatCode>
                <c:ptCount val="26"/>
                <c:pt idx="0">
                  <c:v>371</c:v>
                </c:pt>
                <c:pt idx="1">
                  <c:v>411</c:v>
                </c:pt>
                <c:pt idx="2">
                  <c:v>622</c:v>
                </c:pt>
                <c:pt idx="3">
                  <c:v>669</c:v>
                </c:pt>
                <c:pt idx="4">
                  <c:v>692</c:v>
                </c:pt>
                <c:pt idx="5">
                  <c:v>775</c:v>
                </c:pt>
                <c:pt idx="6">
                  <c:v>815</c:v>
                </c:pt>
                <c:pt idx="7">
                  <c:v>831</c:v>
                </c:pt>
                <c:pt idx="8">
                  <c:v>912</c:v>
                </c:pt>
                <c:pt idx="9">
                  <c:v>1008</c:v>
                </c:pt>
                <c:pt idx="10">
                  <c:v>1064</c:v>
                </c:pt>
                <c:pt idx="11">
                  <c:v>1114</c:v>
                </c:pt>
                <c:pt idx="12">
                  <c:v>1140</c:v>
                </c:pt>
                <c:pt idx="13">
                  <c:v>1227</c:v>
                </c:pt>
                <c:pt idx="14">
                  <c:v>1304</c:v>
                </c:pt>
                <c:pt idx="15">
                  <c:v>1472</c:v>
                </c:pt>
                <c:pt idx="16">
                  <c:v>1542</c:v>
                </c:pt>
                <c:pt idx="17">
                  <c:v>1631</c:v>
                </c:pt>
                <c:pt idx="18">
                  <c:v>1706</c:v>
                </c:pt>
                <c:pt idx="19">
                  <c:v>1819</c:v>
                </c:pt>
                <c:pt idx="20">
                  <c:v>1873</c:v>
                </c:pt>
                <c:pt idx="21">
                  <c:v>2000</c:v>
                </c:pt>
                <c:pt idx="22">
                  <c:v>2047</c:v>
                </c:pt>
                <c:pt idx="23" formatCode="#,##0">
                  <c:v>2119</c:v>
                </c:pt>
                <c:pt idx="24">
                  <c:v>2107</c:v>
                </c:pt>
                <c:pt idx="25" formatCode="#,##0">
                  <c:v>2189</c:v>
                </c:pt>
              </c:numCache>
            </c:numRef>
          </c:val>
          <c:extLst>
            <c:ext xmlns:c16="http://schemas.microsoft.com/office/drawing/2014/chart" uri="{C3380CC4-5D6E-409C-BE32-E72D297353CC}">
              <c16:uniqueId val="{00000001-065C-42CA-9C51-BFB03467F7A7}"/>
            </c:ext>
          </c:extLst>
        </c:ser>
        <c:ser>
          <c:idx val="2"/>
          <c:order val="2"/>
          <c:tx>
            <c:strRef>
              <c:f>グラフ!$D$2</c:f>
              <c:strCache>
                <c:ptCount val="1"/>
                <c:pt idx="0">
                  <c:v>市町村部会</c:v>
                </c:pt>
              </c:strCache>
            </c:strRef>
          </c:tx>
          <c:spPr>
            <a:solidFill>
              <a:schemeClr val="accent3"/>
            </a:solidFill>
            <a:ln>
              <a:noFill/>
            </a:ln>
            <a:effectLst/>
          </c:spPr>
          <c:invertIfNegative val="0"/>
          <c:cat>
            <c:strRef>
              <c:f>グラフ!$A$3:$A$28</c:f>
              <c:strCache>
                <c:ptCount val="26"/>
                <c:pt idx="0">
                  <c:v>H10</c:v>
                </c:pt>
                <c:pt idx="1">
                  <c:v>H11</c:v>
                </c:pt>
                <c:pt idx="2">
                  <c:v>H12</c:v>
                </c:pt>
                <c:pt idx="3">
                  <c:v>H13</c:v>
                </c:pt>
                <c:pt idx="4">
                  <c:v>H14</c:v>
                </c:pt>
                <c:pt idx="5">
                  <c:v>H15</c:v>
                </c:pt>
                <c:pt idx="6">
                  <c:v>H16</c:v>
                </c:pt>
                <c:pt idx="7">
                  <c:v>H17</c:v>
                </c:pt>
                <c:pt idx="8">
                  <c:v>H18</c:v>
                </c:pt>
                <c:pt idx="9">
                  <c:v>H19</c:v>
                </c:pt>
                <c:pt idx="10">
                  <c:v>H20</c:v>
                </c:pt>
                <c:pt idx="11">
                  <c:v>H21</c:v>
                </c:pt>
                <c:pt idx="12">
                  <c:v>H22</c:v>
                </c:pt>
                <c:pt idx="13">
                  <c:v>H23</c:v>
                </c:pt>
                <c:pt idx="14">
                  <c:v>H24</c:v>
                </c:pt>
                <c:pt idx="15">
                  <c:v>H25</c:v>
                </c:pt>
                <c:pt idx="16">
                  <c:v>H26</c:v>
                </c:pt>
                <c:pt idx="17">
                  <c:v>H27</c:v>
                </c:pt>
                <c:pt idx="18">
                  <c:v>H28</c:v>
                </c:pt>
                <c:pt idx="19">
                  <c:v>H29</c:v>
                </c:pt>
                <c:pt idx="20">
                  <c:v>30年</c:v>
                </c:pt>
                <c:pt idx="21">
                  <c:v>令和元年</c:v>
                </c:pt>
                <c:pt idx="22">
                  <c:v>令和2年</c:v>
                </c:pt>
                <c:pt idx="23">
                  <c:v>令和3年</c:v>
                </c:pt>
                <c:pt idx="24">
                  <c:v>令和4年</c:v>
                </c:pt>
                <c:pt idx="25">
                  <c:v>令和5年</c:v>
                </c:pt>
              </c:strCache>
            </c:strRef>
          </c:cat>
          <c:val>
            <c:numRef>
              <c:f>グラフ!$D$3:$D$28</c:f>
              <c:numCache>
                <c:formatCode>#,##0_);[Red]\(#,##0\)</c:formatCode>
                <c:ptCount val="26"/>
                <c:pt idx="0">
                  <c:v>889</c:v>
                </c:pt>
                <c:pt idx="1">
                  <c:v>956</c:v>
                </c:pt>
                <c:pt idx="2">
                  <c:v>852</c:v>
                </c:pt>
                <c:pt idx="3">
                  <c:v>920</c:v>
                </c:pt>
                <c:pt idx="4">
                  <c:v>993</c:v>
                </c:pt>
                <c:pt idx="5">
                  <c:v>1051</c:v>
                </c:pt>
                <c:pt idx="6">
                  <c:v>1042</c:v>
                </c:pt>
                <c:pt idx="7">
                  <c:v>1030</c:v>
                </c:pt>
                <c:pt idx="8">
                  <c:v>1102</c:v>
                </c:pt>
                <c:pt idx="9">
                  <c:v>1149</c:v>
                </c:pt>
                <c:pt idx="10">
                  <c:v>1178</c:v>
                </c:pt>
                <c:pt idx="11">
                  <c:v>1246</c:v>
                </c:pt>
                <c:pt idx="12">
                  <c:v>1346</c:v>
                </c:pt>
                <c:pt idx="13">
                  <c:v>1437</c:v>
                </c:pt>
                <c:pt idx="14">
                  <c:v>1527</c:v>
                </c:pt>
                <c:pt idx="15">
                  <c:v>1559</c:v>
                </c:pt>
                <c:pt idx="16">
                  <c:v>1641</c:v>
                </c:pt>
                <c:pt idx="17">
                  <c:v>1735</c:v>
                </c:pt>
                <c:pt idx="18">
                  <c:v>1807</c:v>
                </c:pt>
                <c:pt idx="19">
                  <c:v>1878</c:v>
                </c:pt>
                <c:pt idx="20">
                  <c:v>1883</c:v>
                </c:pt>
                <c:pt idx="21">
                  <c:v>1847</c:v>
                </c:pt>
                <c:pt idx="22">
                  <c:v>1844</c:v>
                </c:pt>
                <c:pt idx="23" formatCode="#,##0">
                  <c:v>1735</c:v>
                </c:pt>
                <c:pt idx="24">
                  <c:v>1698</c:v>
                </c:pt>
                <c:pt idx="25" formatCode="#,##0">
                  <c:v>1708</c:v>
                </c:pt>
              </c:numCache>
            </c:numRef>
          </c:val>
          <c:extLst>
            <c:ext xmlns:c16="http://schemas.microsoft.com/office/drawing/2014/chart" uri="{C3380CC4-5D6E-409C-BE32-E72D297353CC}">
              <c16:uniqueId val="{00000002-065C-42CA-9C51-BFB03467F7A7}"/>
            </c:ext>
          </c:extLst>
        </c:ser>
        <c:ser>
          <c:idx val="3"/>
          <c:order val="3"/>
          <c:tx>
            <c:strRef>
              <c:f>グラフ!$E$2</c:f>
              <c:strCache>
                <c:ptCount val="1"/>
                <c:pt idx="0">
                  <c:v>その他</c:v>
                </c:pt>
              </c:strCache>
            </c:strRef>
          </c:tx>
          <c:spPr>
            <a:solidFill>
              <a:schemeClr val="accent4"/>
            </a:solidFill>
            <a:ln>
              <a:noFill/>
            </a:ln>
            <a:effectLst/>
          </c:spPr>
          <c:invertIfNegative val="0"/>
          <c:cat>
            <c:strRef>
              <c:f>グラフ!$A$3:$A$28</c:f>
              <c:strCache>
                <c:ptCount val="26"/>
                <c:pt idx="0">
                  <c:v>H10</c:v>
                </c:pt>
                <c:pt idx="1">
                  <c:v>H11</c:v>
                </c:pt>
                <c:pt idx="2">
                  <c:v>H12</c:v>
                </c:pt>
                <c:pt idx="3">
                  <c:v>H13</c:v>
                </c:pt>
                <c:pt idx="4">
                  <c:v>H14</c:v>
                </c:pt>
                <c:pt idx="5">
                  <c:v>H15</c:v>
                </c:pt>
                <c:pt idx="6">
                  <c:v>H16</c:v>
                </c:pt>
                <c:pt idx="7">
                  <c:v>H17</c:v>
                </c:pt>
                <c:pt idx="8">
                  <c:v>H18</c:v>
                </c:pt>
                <c:pt idx="9">
                  <c:v>H19</c:v>
                </c:pt>
                <c:pt idx="10">
                  <c:v>H20</c:v>
                </c:pt>
                <c:pt idx="11">
                  <c:v>H21</c:v>
                </c:pt>
                <c:pt idx="12">
                  <c:v>H22</c:v>
                </c:pt>
                <c:pt idx="13">
                  <c:v>H23</c:v>
                </c:pt>
                <c:pt idx="14">
                  <c:v>H24</c:v>
                </c:pt>
                <c:pt idx="15">
                  <c:v>H25</c:v>
                </c:pt>
                <c:pt idx="16">
                  <c:v>H26</c:v>
                </c:pt>
                <c:pt idx="17">
                  <c:v>H27</c:v>
                </c:pt>
                <c:pt idx="18">
                  <c:v>H28</c:v>
                </c:pt>
                <c:pt idx="19">
                  <c:v>H29</c:v>
                </c:pt>
                <c:pt idx="20">
                  <c:v>30年</c:v>
                </c:pt>
                <c:pt idx="21">
                  <c:v>令和元年</c:v>
                </c:pt>
                <c:pt idx="22">
                  <c:v>令和2年</c:v>
                </c:pt>
                <c:pt idx="23">
                  <c:v>令和3年</c:v>
                </c:pt>
                <c:pt idx="24">
                  <c:v>令和4年</c:v>
                </c:pt>
                <c:pt idx="25">
                  <c:v>令和5年</c:v>
                </c:pt>
              </c:strCache>
            </c:strRef>
          </c:cat>
          <c:val>
            <c:numRef>
              <c:f>グラフ!$E$3:$E$28</c:f>
              <c:numCache>
                <c:formatCode>General</c:formatCode>
                <c:ptCount val="26"/>
                <c:pt idx="21" formatCode="#,##0_);[Red]\(#,##0\)">
                  <c:v>62</c:v>
                </c:pt>
                <c:pt idx="22" formatCode="#,##0_);[Red]\(#,##0\)">
                  <c:v>55</c:v>
                </c:pt>
                <c:pt idx="23">
                  <c:v>55</c:v>
                </c:pt>
                <c:pt idx="24" formatCode="#,##0_);[Red]\(#,##0\)">
                  <c:v>55</c:v>
                </c:pt>
                <c:pt idx="25">
                  <c:v>62</c:v>
                </c:pt>
              </c:numCache>
            </c:numRef>
          </c:val>
          <c:extLst>
            <c:ext xmlns:c16="http://schemas.microsoft.com/office/drawing/2014/chart" uri="{C3380CC4-5D6E-409C-BE32-E72D297353CC}">
              <c16:uniqueId val="{00000003-065C-42CA-9C51-BFB03467F7A7}"/>
            </c:ext>
          </c:extLst>
        </c:ser>
        <c:dLbls>
          <c:showLegendKey val="0"/>
          <c:showVal val="0"/>
          <c:showCatName val="0"/>
          <c:showSerName val="0"/>
          <c:showPercent val="0"/>
          <c:showBubbleSize val="0"/>
        </c:dLbls>
        <c:gapWidth val="75"/>
        <c:overlap val="100"/>
        <c:axId val="1"/>
        <c:axId val="2"/>
      </c:barChart>
      <c:catAx>
        <c:axId val="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horzOverflow="overflow" vert="horz" wrap="square" anchor="ctr" anchorCtr="1"/>
          <a:lstStyle/>
          <a:p>
            <a:pPr algn="ctr" rtl="0">
              <a:defRPr lang="ja-JP" altLang="en-US" sz="1050" b="0" i="0" u="none" strike="noStrike" kern="1200" baseline="0">
                <a:solidFill>
                  <a:schemeClr val="tx1">
                    <a:lumMod val="65000"/>
                    <a:lumOff val="35000"/>
                  </a:schemeClr>
                </a:solidFill>
                <a:latin typeface="+mj-ea"/>
                <a:ea typeface="+mj-ea"/>
                <a:cs typeface="+mn-cs"/>
              </a:defRPr>
            </a:pPr>
            <a:endParaRPr lang="ja-JP"/>
          </a:p>
        </c:txPr>
        <c:crossAx val="2"/>
        <c:crosses val="autoZero"/>
        <c:auto val="1"/>
        <c:lblAlgn val="ctr"/>
        <c:lblOffset val="100"/>
        <c:noMultiLvlLbl val="0"/>
      </c:catAx>
      <c:valAx>
        <c:axId val="2"/>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horzOverflow="overflow" vert="horz" wrap="square" anchor="ctr" anchorCtr="1"/>
          <a:lstStyle/>
          <a:p>
            <a:pPr algn="ctr" rtl="0">
              <a:defRPr lang="ja-JP" altLang="en-US" sz="1050" b="0" i="0" u="none" strike="noStrike" kern="1200" baseline="0">
                <a:solidFill>
                  <a:schemeClr val="tx1">
                    <a:lumMod val="65000"/>
                    <a:lumOff val="35000"/>
                  </a:schemeClr>
                </a:solidFill>
                <a:latin typeface="+mn-lt"/>
                <a:ea typeface="+mn-ea"/>
                <a:cs typeface="+mn-cs"/>
              </a:defRPr>
            </a:pPr>
            <a:endParaRPr lang="ja-JP"/>
          </a:p>
        </c:txPr>
        <c:crossAx val="1"/>
        <c:crosses val="autoZero"/>
        <c:crossBetween val="between"/>
      </c:valAx>
      <c:spPr>
        <a:noFill/>
        <a:ln>
          <a:solidFill>
            <a:schemeClr val="bg1">
              <a:lumMod val="85000"/>
            </a:schemeClr>
          </a:solidFill>
        </a:ln>
        <a:effectLst/>
      </c:spPr>
    </c:plotArea>
    <c:legend>
      <c:legendPos val="b"/>
      <c:layout>
        <c:manualLayout>
          <c:xMode val="edge"/>
          <c:yMode val="edge"/>
          <c:x val="4.0230353739018308E-3"/>
          <c:y val="0.91193851224590716"/>
          <c:w val="0.99597696462609808"/>
          <c:h val="6.7173765020246287E-2"/>
        </c:manualLayout>
      </c:layout>
      <c:overlay val="0"/>
      <c:spPr>
        <a:noFill/>
        <a:ln>
          <a:noFill/>
        </a:ln>
        <a:effectLst/>
      </c:spPr>
      <c:txPr>
        <a:bodyPr rot="0" spcFirstLastPara="1" vertOverflow="ellipsis" horzOverflow="overflow" vert="horz" wrap="square" anchor="ctr" anchorCtr="1"/>
        <a:lstStyle/>
        <a:p>
          <a:pPr algn="l" rtl="0">
            <a:defRPr lang="ja-JP" altLang="en-US" sz="1400" b="1"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vertOverflow="overflow" horzOverflow="overflow" anchor="ctr" anchorCtr="1"/>
    <a:lstStyle/>
    <a:p>
      <a:pPr algn="ctr" rtl="0">
        <a:defRPr lang="ja-JP" altLang="en-US"/>
      </a:pPr>
      <a:endParaRPr lang="ja-JP"/>
    </a:p>
  </c:txPr>
  <c:externalData r:id="rId3">
    <c:autoUpdate val="0"/>
  </c:externalData>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vertOverflow="clip" horzOverflow="clip"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3"/>
            <a:ext cx="2919413" cy="495459"/>
          </a:xfrm>
          <a:prstGeom prst="rect">
            <a:avLst/>
          </a:prstGeom>
        </p:spPr>
        <p:txBody>
          <a:bodyPr vert="horz" lIns="91444" tIns="45722" rIns="91444" bIns="4572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3"/>
            <a:ext cx="2919412" cy="495459"/>
          </a:xfrm>
          <a:prstGeom prst="rect">
            <a:avLst/>
          </a:prstGeom>
        </p:spPr>
        <p:txBody>
          <a:bodyPr vert="horz" lIns="91444" tIns="45722" rIns="91444" bIns="45722" rtlCol="0"/>
          <a:lstStyle>
            <a:lvl1pPr algn="r">
              <a:defRPr sz="1200"/>
            </a:lvl1pPr>
          </a:lstStyle>
          <a:p>
            <a:fld id="{E699F11E-F085-45BC-BC79-29C041AEFF1E}" type="datetimeFigureOut">
              <a:rPr kumimoji="1" lang="ja-JP" altLang="en-US" smtClean="0"/>
              <a:t>2024/6/26</a:t>
            </a:fld>
            <a:endParaRPr kumimoji="1" lang="ja-JP" altLang="en-US"/>
          </a:p>
        </p:txBody>
      </p:sp>
      <p:sp>
        <p:nvSpPr>
          <p:cNvPr id="4" name="フッター プレースホルダー 3"/>
          <p:cNvSpPr>
            <a:spLocks noGrp="1"/>
          </p:cNvSpPr>
          <p:nvPr>
            <p:ph type="ftr" sz="quarter" idx="2"/>
          </p:nvPr>
        </p:nvSpPr>
        <p:spPr>
          <a:xfrm>
            <a:off x="2" y="9374031"/>
            <a:ext cx="2919413" cy="495459"/>
          </a:xfrm>
          <a:prstGeom prst="rect">
            <a:avLst/>
          </a:prstGeom>
        </p:spPr>
        <p:txBody>
          <a:bodyPr vert="horz" lIns="91444" tIns="45722" rIns="91444" bIns="4572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4031"/>
            <a:ext cx="2919412" cy="495459"/>
          </a:xfrm>
          <a:prstGeom prst="rect">
            <a:avLst/>
          </a:prstGeom>
        </p:spPr>
        <p:txBody>
          <a:bodyPr vert="horz" lIns="91444" tIns="45722" rIns="91444" bIns="45722" rtlCol="0" anchor="b"/>
          <a:lstStyle>
            <a:lvl1pPr algn="r">
              <a:defRPr sz="1200"/>
            </a:lvl1pPr>
          </a:lstStyle>
          <a:p>
            <a:fld id="{ECE489AB-53E2-4AC5-916A-BFDDAFF294E5}" type="slidenum">
              <a:rPr kumimoji="1" lang="ja-JP" altLang="en-US" smtClean="0"/>
              <a:t>‹#›</a:t>
            </a:fld>
            <a:endParaRPr kumimoji="1" lang="ja-JP" altLang="en-US"/>
          </a:p>
        </p:txBody>
      </p:sp>
    </p:spTree>
    <p:extLst>
      <p:ext uri="{BB962C8B-B14F-4D97-AF65-F5344CB8AC3E}">
        <p14:creationId xmlns:p14="http://schemas.microsoft.com/office/powerpoint/2010/main" val="3213517393"/>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1T06:35:15.5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0,'0'4,"0"7,0 6,0 4,0 5,0 1,0 3,0 5,0-2,0-2,0-4,0-2,0-2,0-1,0-2,0 1,0-2,0 1,0 0,0 0,0 0,0 1,0 0,0-1,0 0,0 4,0 2,0-2,0 0,0 0,0-3,0 1,0-2,0 1,0 0,0-1,0 0,0 0,0 1,0 0,0-1,0 0,0 0,0 1,0 0,0-1,0 1,0-1,0 0,0-6,0-10,0-8,0-8,0-5,0-3,0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6-01T06:35:15.511"/>
    </inkml:context>
    <inkml:brush xml:id="br0">
      <inkml:brushProperty name="width" value="0.05" units="cm"/>
      <inkml:brushProperty name="height" value="0.3" units="cm"/>
      <inkml:brushProperty name="color" value="#849398"/>
      <inkml:brushProperty name="ignorePressure" value="1"/>
      <inkml:brushProperty name="inkEffects" value="pencil"/>
    </inkml:brush>
  </inkml:definitions>
  <inkml:trace contextRef="#ctx0" brushRef="#br0">0 0,'0'4,"0"7,0 6,0 4,0 5,0 1,0 3,0 5,0-2,0-2,0-4,0-2,0-2,0-1,0-2,0 1,0-2,0 1,0 0,0 0,0 0,0 1,0 0,0-1,0 0,0 4,0 2,0-2,0 0,0 0,0-3,0 1,0-2,0 1,0 0,0-1,0 0,0 0,0 1,0 0,0-1,0 0,0 0,0 1,0 0,0-1,0 1,0-1,0 0,0-6,0-10,0-8,0-8,0-5,0-3,0 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3"/>
            <a:ext cx="2919413" cy="493871"/>
          </a:xfrm>
          <a:prstGeom prst="rect">
            <a:avLst/>
          </a:prstGeom>
        </p:spPr>
        <p:txBody>
          <a:bodyPr vert="horz" lIns="91438" tIns="45720" rIns="91438"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4763" y="3"/>
            <a:ext cx="2919412" cy="493871"/>
          </a:xfrm>
          <a:prstGeom prst="rect">
            <a:avLst/>
          </a:prstGeom>
        </p:spPr>
        <p:txBody>
          <a:bodyPr vert="horz" lIns="91438" tIns="45720" rIns="91438" bIns="45720" rtlCol="0"/>
          <a:lstStyle>
            <a:lvl1pPr algn="r">
              <a:defRPr sz="1200"/>
            </a:lvl1pPr>
          </a:lstStyle>
          <a:p>
            <a:fld id="{A8D36363-0BA9-423D-9758-C13BD096AF5B}" type="datetimeFigureOut">
              <a:rPr kumimoji="1" lang="ja-JP" altLang="en-US" smtClean="0"/>
              <a:pPr/>
              <a:t>2024/6/26</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38" tIns="45720" rIns="91438" bIns="45720" rtlCol="0" anchor="ctr"/>
          <a:lstStyle/>
          <a:p>
            <a:endParaRPr lang="ja-JP" altLang="en-US"/>
          </a:p>
        </p:txBody>
      </p:sp>
      <p:sp>
        <p:nvSpPr>
          <p:cNvPr id="5" name="ノート プレースホルダ 4"/>
          <p:cNvSpPr>
            <a:spLocks noGrp="1"/>
          </p:cNvSpPr>
          <p:nvPr>
            <p:ph type="body" sz="quarter" idx="3"/>
          </p:nvPr>
        </p:nvSpPr>
        <p:spPr>
          <a:xfrm>
            <a:off x="673102" y="4687809"/>
            <a:ext cx="5389563" cy="4441666"/>
          </a:xfrm>
          <a:prstGeom prst="rect">
            <a:avLst/>
          </a:prstGeom>
        </p:spPr>
        <p:txBody>
          <a:bodyPr vert="horz" lIns="91438" tIns="45720" rIns="91438"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2" y="9374030"/>
            <a:ext cx="2919413" cy="493871"/>
          </a:xfrm>
          <a:prstGeom prst="rect">
            <a:avLst/>
          </a:prstGeom>
        </p:spPr>
        <p:txBody>
          <a:bodyPr vert="horz" lIns="91438" tIns="45720" rIns="91438"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4763" y="9374030"/>
            <a:ext cx="2919412" cy="493871"/>
          </a:xfrm>
          <a:prstGeom prst="rect">
            <a:avLst/>
          </a:prstGeom>
        </p:spPr>
        <p:txBody>
          <a:bodyPr vert="horz" lIns="91438" tIns="45720" rIns="91438" bIns="45720" rtlCol="0" anchor="b"/>
          <a:lstStyle>
            <a:lvl1pPr algn="r">
              <a:defRPr sz="1200"/>
            </a:lvl1pPr>
          </a:lstStyle>
          <a:p>
            <a:fld id="{062949F6-963F-43B2-BB3D-88C8EF8E2F69}" type="slidenum">
              <a:rPr kumimoji="1" lang="ja-JP" altLang="en-US" smtClean="0"/>
              <a:pPr/>
              <a:t>‹#›</a:t>
            </a:fld>
            <a:endParaRPr kumimoji="1" lang="ja-JP" altLang="en-US"/>
          </a:p>
        </p:txBody>
      </p:sp>
    </p:spTree>
    <p:extLst>
      <p:ext uri="{BB962C8B-B14F-4D97-AF65-F5344CB8AC3E}">
        <p14:creationId xmlns:p14="http://schemas.microsoft.com/office/powerpoint/2010/main" val="231913826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062949F6-963F-43B2-BB3D-88C8EF8E2F69}" type="slidenum">
              <a:rPr kumimoji="1" lang="ja-JP" altLang="en-US" smtClean="0"/>
              <a:pPr/>
              <a:t>1</a:t>
            </a:fld>
            <a:endParaRPr kumimoji="1" lang="ja-JP" altLang="en-US"/>
          </a:p>
        </p:txBody>
      </p:sp>
    </p:spTree>
    <p:extLst>
      <p:ext uri="{BB962C8B-B14F-4D97-AF65-F5344CB8AC3E}">
        <p14:creationId xmlns:p14="http://schemas.microsoft.com/office/powerpoint/2010/main" val="3842727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75904">
              <a:defRPr/>
            </a:pPr>
            <a:fld id="{062949F6-963F-43B2-BB3D-88C8EF8E2F69}" type="slidenum">
              <a:rPr lang="ja-JP" altLang="en-US">
                <a:solidFill>
                  <a:prstClr val="black"/>
                </a:solidFill>
              </a:rPr>
              <a:pPr defTabSz="875904">
                <a:defRPr/>
              </a:pPr>
              <a:t>12</a:t>
            </a:fld>
            <a:endParaRPr lang="ja-JP" altLang="en-US">
              <a:solidFill>
                <a:prstClr val="black"/>
              </a:solidFill>
            </a:endParaRPr>
          </a:p>
        </p:txBody>
      </p:sp>
    </p:spTree>
    <p:extLst>
      <p:ext uri="{BB962C8B-B14F-4D97-AF65-F5344CB8AC3E}">
        <p14:creationId xmlns:p14="http://schemas.microsoft.com/office/powerpoint/2010/main" val="2319313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70000" lnSpcReduction="20000"/>
          </a:bodyPr>
          <a:lstStyle/>
          <a:p>
            <a:r>
              <a:rPr kumimoji="1" lang="ja-JP" altLang="en-US" dirty="0"/>
              <a:t>趣意書　</a:t>
            </a:r>
            <a:r>
              <a:rPr kumimoji="1" lang="en-US" altLang="ja-JP" dirty="0"/>
              <a:t>2023.3.1</a:t>
            </a:r>
          </a:p>
          <a:p>
            <a:r>
              <a:rPr kumimoji="1" lang="ja-JP" altLang="en-US" dirty="0"/>
              <a:t>保健師の未来を拓くプロジェクト　趣意書</a:t>
            </a:r>
          </a:p>
          <a:p>
            <a:r>
              <a:rPr kumimoji="1" lang="ja-JP" altLang="en-US" dirty="0"/>
              <a:t>　日本の保健師は、</a:t>
            </a:r>
            <a:r>
              <a:rPr kumimoji="1" lang="en-US" altLang="ja-JP" dirty="0"/>
              <a:t>1941</a:t>
            </a:r>
            <a:r>
              <a:rPr kumimoji="1" lang="ja-JP" altLang="en-US" dirty="0"/>
              <a:t>年の保健婦規則の制定よりその資格制度が始まり、</a:t>
            </a:r>
            <a:r>
              <a:rPr kumimoji="1" lang="en-US" altLang="ja-JP" dirty="0"/>
              <a:t>1948</a:t>
            </a:r>
            <a:r>
              <a:rPr kumimoji="1" lang="ja-JP" altLang="en-US" dirty="0"/>
              <a:t>年の保健師助産師看護師法の制定により、名称独占の国家資格を有する専門職として、日本国憲法第</a:t>
            </a:r>
            <a:r>
              <a:rPr kumimoji="1" lang="en-US" altLang="ja-JP" dirty="0"/>
              <a:t>25</a:t>
            </a:r>
            <a:r>
              <a:rPr kumimoji="1" lang="ja-JP" altLang="en-US" dirty="0"/>
              <a:t>条の公衆衛生の向上等に向けて努力し、社会に貢献してきました。</a:t>
            </a:r>
          </a:p>
          <a:p>
            <a:r>
              <a:rPr kumimoji="1" lang="ja-JP" altLang="en-US" dirty="0"/>
              <a:t>　しかしながら、人々の健康課題の変遷に伴い保健師に求められる公衆衛生看護活動は拡大・高度化しており、その実践能力の明確化と能力開発、および社会的認知の向上への課題を常に抱えています。このような現状を解決・改善するには、これらの課題に経年的に取り組む体制の構築を、系統的かつ組織的に行っていくことが不可欠と考えます。</a:t>
            </a:r>
          </a:p>
          <a:p>
            <a:r>
              <a:rPr kumimoji="1" lang="ja-JP" altLang="en-US" dirty="0"/>
              <a:t>　そこでこの度、私たちは、さらに国民の健康の保持増進に寄与するために、保健師の公衆衛生看護活動の基盤となるグローバルスタンダードを作成し、社会的認知を得ることをめざし、「保健師の未来を拓くプロジェクト」を始めることにしました。当面の組織は、保健師の実践・教育・研究を担う全国保健師長会、全国保健師教育機関協議会、日本公衆衛生看護学会（五十音順）の</a:t>
            </a:r>
            <a:r>
              <a:rPr kumimoji="1" lang="en-US" altLang="ja-JP" dirty="0"/>
              <a:t>3</a:t>
            </a:r>
            <a:r>
              <a:rPr kumimoji="1" lang="ja-JP" altLang="en-US" dirty="0"/>
              <a:t>団体を中心に構成し、以下にお示した活動を推進することができればと考えております。</a:t>
            </a:r>
          </a:p>
          <a:p>
            <a:r>
              <a:rPr kumimoji="1" lang="ja-JP" altLang="en-US" dirty="0"/>
              <a:t>　</a:t>
            </a:r>
            <a:r>
              <a:rPr kumimoji="1" lang="en-US" altLang="ja-JP" dirty="0"/>
              <a:t>3</a:t>
            </a:r>
            <a:r>
              <a:rPr kumimoji="1" lang="ja-JP" altLang="en-US" dirty="0"/>
              <a:t>団体の皆様には、本プロジェクトの趣旨に賛同していただき、ともに活動していただきますようお願い申し上げます。</a:t>
            </a:r>
          </a:p>
          <a:p>
            <a:endParaRPr kumimoji="1" lang="ja-JP" altLang="en-US" dirty="0"/>
          </a:p>
          <a:p>
            <a:r>
              <a:rPr kumimoji="1" lang="ja-JP" altLang="en-US" dirty="0"/>
              <a:t>１　ゴール（到達目標）</a:t>
            </a:r>
          </a:p>
          <a:p>
            <a:r>
              <a:rPr kumimoji="1" lang="ja-JP" altLang="en-US" dirty="0"/>
              <a:t>保健師の公衆衛生看護活動の基盤となるグローバルスタンダードを作成する</a:t>
            </a:r>
          </a:p>
          <a:p>
            <a:r>
              <a:rPr kumimoji="1" lang="ja-JP" altLang="en-US" dirty="0"/>
              <a:t>グローバルスタンダードとして通用する保健師のコア・コンピテンシーと、公衆衛生看護技術を明確化する</a:t>
            </a:r>
          </a:p>
          <a:p>
            <a:r>
              <a:rPr kumimoji="1" lang="ja-JP" altLang="en-US" dirty="0"/>
              <a:t>あるべき保健師像を描き、上乗せ教育でめざす能力とレベルを提示する</a:t>
            </a:r>
          </a:p>
          <a:p>
            <a:r>
              <a:rPr kumimoji="1" lang="ja-JP" altLang="en-US" dirty="0"/>
              <a:t>看護学教育モデル・コア・カリキュラム（文部科学省）は、看護師基礎教育のものであり、その上乗せとして、保健師基礎教育のモデル・コアカリキュラムを検討し、コア・コンピテンシーを組み込み、グローバルスタンダードとして示していく</a:t>
            </a:r>
          </a:p>
          <a:p>
            <a:r>
              <a:rPr kumimoji="1" lang="ja-JP" altLang="en-US" dirty="0"/>
              <a:t>上記を基にした学問の体系化については、</a:t>
            </a:r>
            <a:r>
              <a:rPr kumimoji="1" lang="en-US" altLang="ja-JP" dirty="0"/>
              <a:t>2024</a:t>
            </a:r>
            <a:r>
              <a:rPr kumimoji="1" lang="ja-JP" altLang="en-US" dirty="0"/>
              <a:t>年度以降に取り組む</a:t>
            </a:r>
          </a:p>
          <a:p>
            <a:endParaRPr kumimoji="1" lang="ja-JP" altLang="en-US" dirty="0"/>
          </a:p>
          <a:p>
            <a:r>
              <a:rPr kumimoji="1" lang="ja-JP" altLang="en-US" dirty="0"/>
              <a:t>２　期間　　　　</a:t>
            </a:r>
            <a:r>
              <a:rPr kumimoji="1" lang="en-US" altLang="ja-JP" dirty="0"/>
              <a:t>2023</a:t>
            </a:r>
            <a:r>
              <a:rPr kumimoji="1" lang="ja-JP" altLang="en-US" dirty="0"/>
              <a:t>年４月から</a:t>
            </a:r>
            <a:r>
              <a:rPr kumimoji="1" lang="en-US" altLang="ja-JP" dirty="0"/>
              <a:t>2025</a:t>
            </a:r>
            <a:r>
              <a:rPr kumimoji="1" lang="ja-JP" altLang="en-US" dirty="0"/>
              <a:t>年</a:t>
            </a:r>
            <a:r>
              <a:rPr kumimoji="1" lang="en-US" altLang="ja-JP" dirty="0"/>
              <a:t>3</a:t>
            </a:r>
            <a:r>
              <a:rPr kumimoji="1" lang="ja-JP" altLang="en-US" dirty="0"/>
              <a:t>月までの</a:t>
            </a:r>
            <a:r>
              <a:rPr kumimoji="1" lang="en-US" altLang="ja-JP" dirty="0"/>
              <a:t>2</a:t>
            </a:r>
            <a:r>
              <a:rPr kumimoji="1" lang="ja-JP" altLang="en-US" dirty="0"/>
              <a:t>年間</a:t>
            </a:r>
          </a:p>
          <a:p>
            <a:endParaRPr kumimoji="1" lang="ja-JP" altLang="en-US" dirty="0"/>
          </a:p>
          <a:p>
            <a:r>
              <a:rPr kumimoji="1" lang="ja-JP" altLang="en-US" dirty="0"/>
              <a:t>３　運営方法</a:t>
            </a:r>
          </a:p>
          <a:p>
            <a:r>
              <a:rPr kumimoji="1" lang="ja-JP" altLang="en-US" dirty="0"/>
              <a:t>設立発起人が、全国保健師教育機関協議会、全国保健師長会、日本公衆衛生看護学会（五十音順）、に本趣意書を以って呼びかけ、プロジェクトメンバーを募る（各</a:t>
            </a:r>
            <a:r>
              <a:rPr kumimoji="1" lang="en-US" altLang="ja-JP" dirty="0"/>
              <a:t>5</a:t>
            </a:r>
            <a:r>
              <a:rPr kumimoji="1" lang="ja-JP" altLang="en-US" dirty="0"/>
              <a:t>人程度）</a:t>
            </a:r>
          </a:p>
          <a:p>
            <a:r>
              <a:rPr kumimoji="1" lang="ja-JP" altLang="en-US" dirty="0"/>
              <a:t>プロジェクトは任意団体として、相互の協力により月</a:t>
            </a:r>
            <a:r>
              <a:rPr kumimoji="1" lang="en-US" altLang="ja-JP" dirty="0"/>
              <a:t>1</a:t>
            </a:r>
            <a:r>
              <a:rPr kumimoji="1" lang="ja-JP" altLang="en-US" dirty="0"/>
              <a:t>回程度の</a:t>
            </a:r>
            <a:r>
              <a:rPr kumimoji="1" lang="en-US" altLang="ja-JP" dirty="0"/>
              <a:t>Web</a:t>
            </a:r>
            <a:r>
              <a:rPr kumimoji="1" lang="ja-JP" altLang="en-US" dirty="0"/>
              <a:t>会議により意見交換を行う</a:t>
            </a:r>
          </a:p>
          <a:p>
            <a:r>
              <a:rPr kumimoji="1" lang="ja-JP" altLang="en-US" dirty="0"/>
              <a:t>プロジェクトメンバーは必要に応じて、各団体の意見集約や文章化の役割を担う</a:t>
            </a:r>
          </a:p>
          <a:p>
            <a:r>
              <a:rPr kumimoji="1" lang="ja-JP" altLang="en-US" dirty="0"/>
              <a:t>調査・分析にあたっては、各種助成金から研究費を獲得する方向で検討するが、当面は</a:t>
            </a:r>
            <a:r>
              <a:rPr kumimoji="1" lang="en-US" altLang="ja-JP" dirty="0"/>
              <a:t>3</a:t>
            </a:r>
            <a:r>
              <a:rPr kumimoji="1" lang="ja-JP" altLang="en-US" dirty="0"/>
              <a:t>団体の按分とする</a:t>
            </a:r>
          </a:p>
          <a:p>
            <a:r>
              <a:rPr kumimoji="1" lang="ja-JP" altLang="en-US" dirty="0"/>
              <a:t>最終の取りまとめにあたっては、各団体の会員に公開し、同意を得ることとする</a:t>
            </a:r>
          </a:p>
          <a:p>
            <a:endParaRPr kumimoji="1" lang="ja-JP" altLang="en-US" dirty="0"/>
          </a:p>
          <a:p>
            <a:r>
              <a:rPr kumimoji="1" lang="en-US" altLang="ja-JP" dirty="0"/>
              <a:t>2023</a:t>
            </a:r>
            <a:r>
              <a:rPr kumimoji="1" lang="ja-JP" altLang="en-US" dirty="0"/>
              <a:t>年</a:t>
            </a:r>
            <a:r>
              <a:rPr kumimoji="1" lang="en-US" altLang="ja-JP" dirty="0"/>
              <a:t>3</a:t>
            </a:r>
            <a:r>
              <a:rPr kumimoji="1" lang="ja-JP" altLang="en-US" dirty="0"/>
              <a:t>月</a:t>
            </a:r>
            <a:r>
              <a:rPr kumimoji="1" lang="en-US" altLang="ja-JP" dirty="0"/>
              <a:t>1</a:t>
            </a:r>
            <a:r>
              <a:rPr kumimoji="1" lang="ja-JP" altLang="en-US" dirty="0"/>
              <a:t>日</a:t>
            </a:r>
          </a:p>
          <a:p>
            <a:r>
              <a:rPr kumimoji="1" lang="ja-JP" altLang="en-US" dirty="0"/>
              <a:t>設立発起人：岡本玲子（大阪大学）　岸恵美子（東邦大学）　松本珠実（大阪市健康局健康推進部）</a:t>
            </a:r>
          </a:p>
          <a:p>
            <a:r>
              <a:rPr kumimoji="1" lang="ja-JP" altLang="en-US" dirty="0"/>
              <a:t>　　　　　　　　　村嶋幸代（大分県立看護科学大学）　佐伯和子（富山県立大学）　</a:t>
            </a:r>
          </a:p>
          <a:p>
            <a:r>
              <a:rPr kumimoji="1" lang="ja-JP" altLang="en-US" dirty="0"/>
              <a:t>　　　　　　　　　臺　有桂（神奈川県立保健福祉大学）　前田　香（福島県県中保健福祉事務所）</a:t>
            </a:r>
          </a:p>
          <a:p>
            <a:r>
              <a:rPr kumimoji="1" lang="ja-JP" altLang="en-US" dirty="0"/>
              <a:t>　　　　　　　　　麻原きよみ（聖路加国際大学）　和泉比佐子（神戸大学）　岩本里織（神戸市看護大学）</a:t>
            </a:r>
          </a:p>
          <a:p>
            <a:r>
              <a:rPr kumimoji="1" lang="ja-JP" altLang="en-US" dirty="0"/>
              <a:t>　　　　　　　　　茂木りほ（国立保健医療科学院）　坂田　祥（日本看護協会）　（順不同）</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a:defRPr/>
            </a:pPr>
            <a:fld id="{4EA8EAF1-171F-49A8-A450-D70C2D228813}" type="slidenum">
              <a:rPr lang="ja-JP" altLang="en-US">
                <a:solidFill>
                  <a:prstClr val="black"/>
                </a:solidFill>
              </a:rPr>
              <a:pPr defTabSz="875904">
                <a:defRPr/>
              </a:pPr>
              <a:t>14</a:t>
            </a:fld>
            <a:endParaRPr lang="ja-JP" altLang="en-US">
              <a:solidFill>
                <a:prstClr val="black"/>
              </a:solidFill>
            </a:endParaRPr>
          </a:p>
        </p:txBody>
      </p:sp>
    </p:spTree>
    <p:extLst>
      <p:ext uri="{BB962C8B-B14F-4D97-AF65-F5344CB8AC3E}">
        <p14:creationId xmlns:p14="http://schemas.microsoft.com/office/powerpoint/2010/main" val="4214634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なぜこのスケジュールで行う必要があったか（特にデルファイ調査）の説明</a:t>
            </a:r>
            <a:endParaRPr kumimoji="1" lang="en-US" altLang="ja-JP" dirty="0"/>
          </a:p>
          <a:p>
            <a:r>
              <a:rPr kumimoji="1" lang="ja-JP" altLang="en-US" dirty="0"/>
              <a:t>・</a:t>
            </a:r>
            <a:r>
              <a:rPr kumimoji="1" lang="en-US" altLang="ja-JP" dirty="0"/>
              <a:t>2023-2024</a:t>
            </a:r>
            <a:r>
              <a:rPr kumimoji="1" lang="ja-JP" altLang="en-US" dirty="0"/>
              <a:t>　看護学教育モデルコアカリキュラム策定　それに伴う保健師教育の</a:t>
            </a:r>
            <a:endParaRPr kumimoji="1" lang="en-US" altLang="ja-JP" dirty="0"/>
          </a:p>
          <a:p>
            <a:r>
              <a:rPr kumimoji="1" lang="ja-JP" altLang="en-US" dirty="0"/>
              <a:t>・同期間　看護協会　保健師の人材育成に係る重点事業</a:t>
            </a:r>
            <a:endParaRPr kumimoji="1" lang="en-US" altLang="ja-JP" dirty="0"/>
          </a:p>
          <a:p>
            <a:endParaRPr kumimoji="1" lang="en-US" altLang="ja-JP" dirty="0"/>
          </a:p>
          <a:p>
            <a:r>
              <a:rPr kumimoji="1" lang="ja-JP" altLang="en-US" dirty="0"/>
              <a:t>①コアバリューやコアコンピテンシーの関係が分かる構造図。その後、下位の構成要素を検討（方法論も要検討、スキルではないコンピテンシーとは等の概念整理も必要）</a:t>
            </a:r>
          </a:p>
          <a:p>
            <a:r>
              <a:rPr kumimoji="1" lang="ja-JP" altLang="en-US" b="1" dirty="0"/>
              <a:t>②今までどんな道筋をたどって、今後どのように進むか、ゴールはどこか、プロセスの全容が分かる青写真</a:t>
            </a:r>
            <a:r>
              <a:rPr kumimoji="1" lang="ja-JP" altLang="en-US" dirty="0"/>
              <a:t>を作成</a:t>
            </a:r>
          </a:p>
          <a:p>
            <a:r>
              <a:rPr kumimoji="1" lang="ja-JP" altLang="en-US" dirty="0"/>
              <a:t>③コンピテンシー案　作成過程と、案、参考：助産師のコアカリ作成過程をつける</a:t>
            </a:r>
            <a:endParaRPr kumimoji="1" lang="en-US" altLang="ja-JP" dirty="0"/>
          </a:p>
          <a:p>
            <a:r>
              <a:rPr kumimoji="1" lang="ja-JP" altLang="en-US" dirty="0"/>
              <a:t>④保健師・公衆衛生看護の定義　→　改訂方針</a:t>
            </a:r>
            <a:endParaRPr kumimoji="1" lang="en-US" altLang="ja-JP" dirty="0"/>
          </a:p>
          <a:p>
            <a:endParaRPr kumimoji="1" lang="en-US" altLang="ja-JP" dirty="0"/>
          </a:p>
          <a:p>
            <a:r>
              <a:rPr kumimoji="1" lang="ja-JP" altLang="en-US" dirty="0"/>
              <a:t>師長会･全保教･公看学会合同にて開始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CCF7AC94-B611-4995-9073-171D54F066A5}" type="slidenum">
              <a:rPr lang="ja-JP" altLang="en-US" sz="1100">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15</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260818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en-US" dirty="0"/>
              <a:t>団体説明会</a:t>
            </a:r>
            <a:r>
              <a:rPr kumimoji="1" lang="en-US" altLang="ja-JP" dirty="0"/>
              <a:t>PPT</a:t>
            </a:r>
            <a:r>
              <a:rPr kumimoji="1" lang="ja-JP" altLang="en-US" dirty="0"/>
              <a:t>から削除した内容：</a:t>
            </a:r>
            <a:endParaRPr kumimoji="1" lang="en-US" altLang="ja-JP" dirty="0"/>
          </a:p>
          <a:p>
            <a:r>
              <a:rPr kumimoji="1" lang="ja-JP" altLang="en-US" dirty="0"/>
              <a:t>本研究の意義は、その結果を、保健師実践の基盤となる「地域における保健師の保健活動について（保健師活動指針）」や保健師教育のモデルコアカリキュラム、保健師実践能力習熟度段階</a:t>
            </a:r>
            <a:r>
              <a:rPr kumimoji="1" lang="en-US" altLang="ja-JP" dirty="0"/>
              <a:t>(</a:t>
            </a:r>
            <a:r>
              <a:rPr kumimoji="1" lang="ja-JP" altLang="en-US" dirty="0"/>
              <a:t>クリニカルラダー</a:t>
            </a:r>
            <a:r>
              <a:rPr kumimoji="1" lang="en-US" altLang="ja-JP" dirty="0"/>
              <a:t>)</a:t>
            </a:r>
            <a:r>
              <a:rPr kumimoji="1" lang="ja-JP" altLang="en-US" dirty="0"/>
              <a:t>等の全国的なスタンダードを作成する際に、保健師関連団体・関係者による統一見解として提言できることである。</a:t>
            </a:r>
            <a:endParaRPr kumimoji="1" lang="en-US" altLang="ja-JP" dirty="0"/>
          </a:p>
          <a:p>
            <a:endParaRPr kumimoji="1" lang="en-US" altLang="ja-JP" dirty="0"/>
          </a:p>
          <a:p>
            <a:r>
              <a:rPr kumimoji="1" lang="ja-JP" altLang="en-US" dirty="0"/>
              <a:t>背　景</a:t>
            </a:r>
            <a:endParaRPr kumimoji="1" lang="en-US" altLang="ja-JP" dirty="0"/>
          </a:p>
          <a:p>
            <a:r>
              <a:rPr kumimoji="1" lang="ja-JP" altLang="en-US" dirty="0"/>
              <a:t>専門職の要件には、①長期的な教育訓練によって獲得できる、高度で体系化された専門知識や専門技能、②専門的職業団体の存在、③職業規範や倫理の存在、④職務の自律性、がある（労働政策研究・研修機構、</a:t>
            </a:r>
            <a:r>
              <a:rPr kumimoji="1" lang="en-US" altLang="ja-JP" dirty="0"/>
              <a:t>2016</a:t>
            </a:r>
            <a:r>
              <a:rPr kumimoji="1" lang="ja-JP" altLang="en-US" dirty="0"/>
              <a:t>）。保健師に求められる専門能力は、社会の健康課題の変遷により常に複雑化・高度化・重層化しており、業務独占ではなく名称独占の保健師の就業場所は多様であることからも、持続的にその質を保証する基盤が必要である。しかし現在、①③④に係る協議と合意形成の基盤が脆弱という課題がある。</a:t>
            </a:r>
          </a:p>
          <a:p>
            <a:r>
              <a:rPr kumimoji="1" lang="ja-JP" altLang="en-US" dirty="0"/>
              <a:t>この課題の解決のために</a:t>
            </a:r>
            <a:r>
              <a:rPr kumimoji="1" lang="en-US" altLang="ja-JP" dirty="0"/>
              <a:t>2023</a:t>
            </a:r>
            <a:r>
              <a:rPr kumimoji="1" lang="ja-JP" altLang="en-US" dirty="0"/>
              <a:t>年度に、保健師の教育・実践・研究を担う</a:t>
            </a:r>
            <a:r>
              <a:rPr kumimoji="1" lang="en-US" altLang="ja-JP" dirty="0"/>
              <a:t>3</a:t>
            </a:r>
            <a:r>
              <a:rPr kumimoji="1" lang="ja-JP" altLang="en-US" dirty="0"/>
              <a:t>団体が協議し、①③④の基盤となる関連概念の明確化と合意、および持続的質保証基盤の構築をめざす「保健師の未来を拓くプロジェクト」が開始されることとなった。本調査はそのプロジェクトが実施するものである。</a:t>
            </a:r>
            <a:endParaRPr kumimoji="1" lang="en-US" altLang="ja-JP" dirty="0"/>
          </a:p>
          <a:p>
            <a:endParaRPr kumimoji="1" lang="en-US" altLang="ja-JP" dirty="0"/>
          </a:p>
          <a:p>
            <a:r>
              <a:rPr kumimoji="1" lang="ja-JP" altLang="en-US" dirty="0"/>
              <a:t>プロジェクトメンバー</a:t>
            </a:r>
            <a:r>
              <a:rPr kumimoji="1" lang="en-US" altLang="ja-JP" dirty="0"/>
              <a:t>20</a:t>
            </a:r>
            <a:r>
              <a:rPr kumimoji="1" lang="ja-JP" altLang="en-US" dirty="0"/>
              <a:t>人全員からの項目収集（</a:t>
            </a:r>
            <a:r>
              <a:rPr kumimoji="1" lang="en-US" altLang="ja-JP" dirty="0"/>
              <a:t>6</a:t>
            </a:r>
            <a:r>
              <a:rPr kumimoji="1" lang="ja-JP" altLang="en-US" dirty="0"/>
              <a:t>－</a:t>
            </a:r>
            <a:r>
              <a:rPr kumimoji="1" lang="en-US" altLang="ja-JP" dirty="0"/>
              <a:t>7</a:t>
            </a:r>
            <a:r>
              <a:rPr kumimoji="1" lang="ja-JP" altLang="en-US" dirty="0"/>
              <a:t>月）　　　　　　　　　　　　　　　　　　　　　　　　　　　　　　　　　　　　　　　　　　　　　　　　</a:t>
            </a:r>
            <a:endParaRPr kumimoji="1" lang="en-US" altLang="ja-JP" dirty="0"/>
          </a:p>
          <a:p>
            <a:r>
              <a:rPr kumimoji="1" lang="ja-JP" altLang="en-US" dirty="0"/>
              <a:t>➡そのアイテムプールを分類し重要度を検討＋表に整理し各種枠組みに照らして内容を精錬（</a:t>
            </a:r>
            <a:r>
              <a:rPr kumimoji="1" lang="en-US" altLang="ja-JP" dirty="0"/>
              <a:t>7</a:t>
            </a:r>
            <a:r>
              <a:rPr kumimoji="1" lang="ja-JP" altLang="en-US" dirty="0"/>
              <a:t>月第</a:t>
            </a:r>
            <a:r>
              <a:rPr kumimoji="1" lang="en-US" altLang="ja-JP" dirty="0"/>
              <a:t>2</a:t>
            </a:r>
            <a:r>
              <a:rPr kumimoji="1" lang="ja-JP" altLang="en-US" dirty="0"/>
              <a:t>回会議）　</a:t>
            </a:r>
            <a:endParaRPr kumimoji="1" lang="en-US" altLang="ja-JP" dirty="0"/>
          </a:p>
          <a:p>
            <a:r>
              <a:rPr kumimoji="1" lang="ja-JP" altLang="en-US" dirty="0"/>
              <a:t>➡全員の意見を反映＋再度枠組みにも照らして分類と重要度を検討し内容を精錬（</a:t>
            </a:r>
            <a:r>
              <a:rPr kumimoji="1" lang="en-US" altLang="ja-JP" dirty="0"/>
              <a:t>8</a:t>
            </a:r>
            <a:r>
              <a:rPr kumimoji="1" lang="ja-JP" altLang="en-US" dirty="0"/>
              <a:t>月第</a:t>
            </a:r>
            <a:r>
              <a:rPr kumimoji="1" lang="en-US" altLang="ja-JP" dirty="0"/>
              <a:t>1</a:t>
            </a:r>
            <a:r>
              <a:rPr kumimoji="1" lang="ja-JP" altLang="en-US" dirty="0"/>
              <a:t>回</a:t>
            </a:r>
            <a:r>
              <a:rPr kumimoji="1" lang="en-US" altLang="ja-JP" dirty="0"/>
              <a:t>WG</a:t>
            </a:r>
            <a:r>
              <a:rPr kumimoji="1" lang="ja-JP" altLang="en-US" dirty="0"/>
              <a:t>）　　　　　　　　　　　　　　　　　　　　　　　　</a:t>
            </a:r>
            <a:endParaRPr kumimoji="1" lang="en-US" altLang="ja-JP" dirty="0"/>
          </a:p>
          <a:p>
            <a:r>
              <a:rPr kumimoji="1" lang="ja-JP" altLang="en-US" dirty="0"/>
              <a:t>➡ｺｱﾊﾞﾘｭｰとｺｱｺﾝﾋﾟﾃﾝｼｰ案を先行研究の知見にも照らして検討し、概念や定義を精錬（</a:t>
            </a:r>
            <a:r>
              <a:rPr kumimoji="1" lang="en-US" altLang="ja-JP" dirty="0"/>
              <a:t>8</a:t>
            </a:r>
            <a:r>
              <a:rPr kumimoji="1" lang="ja-JP" altLang="en-US" dirty="0"/>
              <a:t>月第</a:t>
            </a:r>
            <a:r>
              <a:rPr kumimoji="1" lang="en-US" altLang="ja-JP" dirty="0"/>
              <a:t>2</a:t>
            </a:r>
            <a:r>
              <a:rPr kumimoji="1" lang="ja-JP" altLang="en-US" dirty="0"/>
              <a:t>回</a:t>
            </a:r>
            <a:r>
              <a:rPr kumimoji="1" lang="en-US" altLang="ja-JP" dirty="0"/>
              <a:t>WG</a:t>
            </a:r>
            <a:r>
              <a:rPr kumimoji="1" lang="ja-JP" altLang="en-US" dirty="0"/>
              <a:t>）　　　　　　　　　</a:t>
            </a:r>
            <a:endParaRPr kumimoji="1" lang="en-US" altLang="ja-JP" dirty="0"/>
          </a:p>
          <a:p>
            <a:r>
              <a:rPr kumimoji="1" lang="ja-JP" altLang="en-US" dirty="0"/>
              <a:t>➡ｺｱﾊﾞﾘｭｰとｺｱｺﾝﾋﾟﾃﾝｼｰおよびそれらの定義等を整理してデルファイ調査の質問紙作成（</a:t>
            </a:r>
            <a:r>
              <a:rPr kumimoji="1" lang="en-US" altLang="ja-JP" dirty="0"/>
              <a:t>8</a:t>
            </a:r>
            <a:r>
              <a:rPr kumimoji="1" lang="ja-JP" altLang="en-US" dirty="0"/>
              <a:t>月第</a:t>
            </a:r>
            <a:r>
              <a:rPr kumimoji="1" lang="en-US" altLang="ja-JP" dirty="0"/>
              <a:t>3</a:t>
            </a:r>
            <a:r>
              <a:rPr kumimoji="1" lang="ja-JP" altLang="en-US" dirty="0"/>
              <a:t>回会議）　　　　　　　　　　　　　　　　　　　　　　　　　　　　　　　　　　　　　　　　　　　　以上の帰納的・演繹的アプローチを繰り返して内容を精錬する手順を踏んだ。</a:t>
            </a:r>
            <a:endParaRPr kumimoji="1" lang="en-US" altLang="ja-JP" dirty="0"/>
          </a:p>
          <a:p>
            <a:endParaRPr kumimoji="1" lang="en-US" altLang="ja-JP" dirty="0"/>
          </a:p>
          <a:p>
            <a:r>
              <a:rPr kumimoji="1" lang="ja-JP" altLang="en-US" dirty="0"/>
              <a:t>承諾配布（看護協会，師長会，産業保健師，保健師活動研究会</a:t>
            </a:r>
            <a:r>
              <a:rPr kumimoji="1" lang="en-US" altLang="ja-JP" dirty="0"/>
              <a:t>, </a:t>
            </a:r>
            <a:r>
              <a:rPr kumimoji="1" lang="ja-JP" altLang="en-US" dirty="0"/>
              <a:t>公看学会役員）</a:t>
            </a:r>
          </a:p>
          <a:p>
            <a:r>
              <a:rPr kumimoji="1" lang="ja-JP" altLang="en-US" dirty="0"/>
              <a:t>選抜者全員配布（全保教会員校・公看学会役員以外の代議員</a:t>
            </a:r>
            <a:r>
              <a:rPr kumimoji="1" lang="en-US" altLang="ja-JP" dirty="0"/>
              <a:t>/</a:t>
            </a:r>
            <a:r>
              <a:rPr kumimoji="1" lang="ja-JP" altLang="en-US" dirty="0"/>
              <a:t>委員）</a:t>
            </a:r>
          </a:p>
          <a:p>
            <a:endParaRPr kumimoji="1" lang="en-US" altLang="ja-JP" dirty="0"/>
          </a:p>
          <a:p>
            <a:endParaRPr kumimoji="1" lang="ja-JP" altLang="en-US" dirty="0"/>
          </a:p>
          <a:p>
            <a:endParaRPr kumimoji="1" lang="en-US" altLang="ja-JP"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4EA8EAF1-171F-49A8-A450-D70C2D228813}" type="slidenum">
              <a:rPr lang="ja-JP" altLang="en-US" sz="1100">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16</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370908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85000" lnSpcReduction="10000"/>
          </a:bodyPr>
          <a:lstStyle/>
          <a:p>
            <a:r>
              <a:rPr kumimoji="1" lang="ja-JP" altLang="en-US" dirty="0"/>
              <a:t>パブコメ後の修正ずみ　</a:t>
            </a:r>
            <a:r>
              <a:rPr kumimoji="1" lang="en-US" altLang="ja-JP" dirty="0"/>
              <a:t>240314</a:t>
            </a:r>
            <a:r>
              <a:rPr kumimoji="1" lang="ja-JP" altLang="en-US" dirty="0"/>
              <a:t>版</a:t>
            </a:r>
            <a:endParaRPr kumimoji="1" lang="en-US" altLang="ja-JP" dirty="0"/>
          </a:p>
          <a:p>
            <a:endParaRPr kumimoji="1" lang="en-US" altLang="ja-JP" dirty="0"/>
          </a:p>
          <a:p>
            <a:r>
              <a:rPr kumimoji="1" lang="ja-JP" altLang="en-US" dirty="0"/>
              <a:t>保健師のコアバリューとコアコンピテンシーの特徴（原著ドラフトより）</a:t>
            </a:r>
          </a:p>
          <a:p>
            <a:r>
              <a:rPr kumimoji="1" lang="ja-JP" altLang="en-US" dirty="0"/>
              <a:t>コアの各項目は、国内外の各種枠組みの内容を包含するものであった。例えば</a:t>
            </a:r>
            <a:r>
              <a:rPr kumimoji="1" lang="en-US" altLang="ja-JP" dirty="0"/>
              <a:t>【</a:t>
            </a:r>
            <a:r>
              <a:rPr kumimoji="1" lang="ja-JP" altLang="en-US" dirty="0"/>
              <a:t>プロフェッショナルとしての自律と責任</a:t>
            </a:r>
            <a:r>
              <a:rPr kumimoji="1" lang="en-US" altLang="ja-JP" dirty="0"/>
              <a:t>】</a:t>
            </a:r>
            <a:r>
              <a:rPr kumimoji="1" lang="ja-JP" altLang="en-US" dirty="0"/>
              <a:t>は、教育系枠組み</a:t>
            </a:r>
            <a:r>
              <a:rPr kumimoji="1" lang="en-US" altLang="ja-JP" dirty="0"/>
              <a:t>7,12,16,17)</a:t>
            </a:r>
            <a:r>
              <a:rPr kumimoji="1" lang="ja-JP" altLang="en-US" dirty="0"/>
              <a:t>のプロフェッショナリズムや生涯学習、実践系枠組み</a:t>
            </a:r>
            <a:r>
              <a:rPr kumimoji="1" lang="en-US" altLang="ja-JP" dirty="0"/>
              <a:t>5,8,13-15,18,19)</a:t>
            </a:r>
            <a:r>
              <a:rPr kumimoji="1" lang="ja-JP" altLang="en-US" dirty="0"/>
              <a:t>の専門的自律や専門家としての責任に関する枠組みと対応していた。</a:t>
            </a:r>
            <a:r>
              <a:rPr kumimoji="1" lang="en-US" altLang="ja-JP" dirty="0"/>
              <a:t>【</a:t>
            </a:r>
            <a:r>
              <a:rPr kumimoji="1" lang="ja-JP" altLang="en-US" dirty="0"/>
              <a:t>科学的探究と情報・科学技術の活用</a:t>
            </a:r>
            <a:r>
              <a:rPr kumimoji="1" lang="en-US" altLang="ja-JP" dirty="0"/>
              <a:t>】</a:t>
            </a:r>
            <a:r>
              <a:rPr kumimoji="1" lang="ja-JP" altLang="en-US" dirty="0"/>
              <a:t>は、教育系の科学的探究と情報・科学技術を活かす能力、実践系の、エビデンスに基づく実践や研究に関する枠組みと対応していた。また、コアバリューの</a:t>
            </a:r>
            <a:r>
              <a:rPr kumimoji="1" lang="en-US" altLang="ja-JP" dirty="0"/>
              <a:t>【</a:t>
            </a:r>
            <a:r>
              <a:rPr kumimoji="1" lang="ja-JP" altLang="en-US" dirty="0"/>
              <a:t>健康の社会的公正、人権と自律、健康と安全</a:t>
            </a:r>
            <a:r>
              <a:rPr kumimoji="1" lang="en-US" altLang="ja-JP" dirty="0"/>
              <a:t>】</a:t>
            </a:r>
            <a:r>
              <a:rPr kumimoji="1" lang="ja-JP" altLang="en-US" dirty="0"/>
              <a:t>は、全て米国公衆衛生学会の倫理指針</a:t>
            </a:r>
            <a:r>
              <a:rPr kumimoji="1" lang="en-US" altLang="ja-JP" dirty="0"/>
              <a:t>13)</a:t>
            </a:r>
            <a:r>
              <a:rPr kumimoji="1" lang="ja-JP" altLang="en-US" dirty="0"/>
              <a:t>におけるコアバリューにも含まれる内容であった。</a:t>
            </a:r>
          </a:p>
          <a:p>
            <a:r>
              <a:rPr kumimoji="1" lang="ja-JP" altLang="en-US" dirty="0"/>
              <a:t>　　コアの項目に表現された公衆衛生看護における重要な原則の特徴は次のとおりであった。</a:t>
            </a:r>
            <a:r>
              <a:rPr kumimoji="1" lang="en-US" altLang="ja-JP" dirty="0"/>
              <a:t>【</a:t>
            </a:r>
            <a:r>
              <a:rPr kumimoji="1" lang="ja-JP" altLang="en-US" dirty="0"/>
              <a:t>ポピュレーションベースのアセスメントと分析</a:t>
            </a:r>
            <a:r>
              <a:rPr kumimoji="1" lang="en-US" altLang="ja-JP" dirty="0"/>
              <a:t>】</a:t>
            </a:r>
            <a:r>
              <a:rPr kumimoji="1" lang="ja-JP" altLang="en-US" dirty="0"/>
              <a:t>におけるポピュレーションベースとは、誰ひとり取り残さない</a:t>
            </a:r>
            <a:r>
              <a:rPr kumimoji="1" lang="en-US" altLang="ja-JP" dirty="0"/>
              <a:t>20)</a:t>
            </a:r>
            <a:r>
              <a:rPr kumimoji="1" lang="ja-JP" altLang="en-US" dirty="0"/>
              <a:t>を実現するために、常にポピュレーションを視野に入れて、臨機応変に個人やコミュニティ、システムにフォーカスして包括的に事象を見ることであり、国際的にも活用されているミネソタモデル</a:t>
            </a:r>
            <a:r>
              <a:rPr kumimoji="1" lang="en-US" altLang="ja-JP" dirty="0"/>
              <a:t>21)</a:t>
            </a:r>
            <a:r>
              <a:rPr kumimoji="1" lang="ja-JP" altLang="en-US" dirty="0"/>
              <a:t>にも掲げられている原則である。</a:t>
            </a:r>
            <a:r>
              <a:rPr kumimoji="1" lang="en-US" altLang="ja-JP" dirty="0"/>
              <a:t>【</a:t>
            </a:r>
            <a:r>
              <a:rPr kumimoji="1" lang="ja-JP" altLang="en-US" dirty="0"/>
              <a:t>健康増進・予防活動の実践</a:t>
            </a:r>
            <a:r>
              <a:rPr kumimoji="1" lang="en-US" altLang="ja-JP" dirty="0"/>
              <a:t>】</a:t>
            </a:r>
            <a:r>
              <a:rPr kumimoji="1" lang="ja-JP" altLang="en-US" dirty="0"/>
              <a:t>の健康増進とは、たとえ病気や障害があっても正の状態（</a:t>
            </a:r>
            <a:r>
              <a:rPr kumimoji="1" lang="en-US" altLang="ja-JP" dirty="0"/>
              <a:t>positive</a:t>
            </a:r>
            <a:r>
              <a:rPr kumimoji="1" lang="ja-JP" altLang="en-US" dirty="0"/>
              <a:t>）を増進する、よりよく生きる方向に向かう意、予防とは、健康を阻害する疾病など負の状態（</a:t>
            </a:r>
            <a:r>
              <a:rPr kumimoji="1" lang="en-US" altLang="ja-JP" dirty="0"/>
              <a:t>negative</a:t>
            </a:r>
            <a:r>
              <a:rPr kumimoji="1" lang="ja-JP" altLang="en-US" dirty="0"/>
              <a:t>）を防ぐ、解消する意であり</a:t>
            </a:r>
            <a:r>
              <a:rPr kumimoji="1" lang="en-US" altLang="ja-JP" dirty="0"/>
              <a:t>22)</a:t>
            </a:r>
            <a:r>
              <a:rPr kumimoji="1" lang="ja-JP" altLang="en-US" dirty="0"/>
              <a:t>、保健師がめざす重要な活動の軸を示している。</a:t>
            </a:r>
            <a:r>
              <a:rPr kumimoji="1" lang="en-US" altLang="ja-JP" dirty="0"/>
              <a:t>【</a:t>
            </a:r>
            <a:r>
              <a:rPr kumimoji="1" lang="ja-JP" altLang="en-US" dirty="0"/>
              <a:t>公衆衛生を向上するシステム構築</a:t>
            </a:r>
            <a:r>
              <a:rPr kumimoji="1" lang="en-US" altLang="ja-JP" dirty="0"/>
              <a:t>】</a:t>
            </a:r>
            <a:r>
              <a:rPr kumimoji="1" lang="ja-JP" altLang="en-US" dirty="0"/>
              <a:t>の公衆衛生の向上とは、憲法にも示されている生存権を衛ることに努める原則に他ならない。</a:t>
            </a:r>
            <a:r>
              <a:rPr kumimoji="1" lang="en-US" altLang="ja-JP" dirty="0"/>
              <a:t>【</a:t>
            </a:r>
            <a:r>
              <a:rPr kumimoji="1" lang="ja-JP" altLang="en-US" dirty="0"/>
              <a:t>健康なコミュニティづくりのマネジメント</a:t>
            </a:r>
            <a:r>
              <a:rPr kumimoji="1" lang="en-US" altLang="ja-JP" dirty="0"/>
              <a:t>】</a:t>
            </a:r>
            <a:r>
              <a:rPr kumimoji="1" lang="ja-JP" altLang="en-US" dirty="0"/>
              <a:t>の健康なコミュニティづくりとは、多くの個人が暮らす</a:t>
            </a:r>
            <a:r>
              <a:rPr kumimoji="1" lang="en-US" altLang="ja-JP" dirty="0"/>
              <a:t>/</a:t>
            </a:r>
            <a:r>
              <a:rPr kumimoji="1" lang="ja-JP" altLang="en-US" dirty="0"/>
              <a:t>学ぶ</a:t>
            </a:r>
            <a:r>
              <a:rPr kumimoji="1" lang="en-US" altLang="ja-JP" dirty="0"/>
              <a:t>/</a:t>
            </a:r>
            <a:r>
              <a:rPr kumimoji="1" lang="ja-JP" altLang="en-US" dirty="0"/>
              <a:t>働く場において人々だけでなく社会的な環境も含んで最善の状態に導く活動を指し、ヘルスプロモーション</a:t>
            </a:r>
            <a:r>
              <a:rPr kumimoji="1" lang="en-US" altLang="ja-JP" dirty="0"/>
              <a:t>23)</a:t>
            </a:r>
            <a:r>
              <a:rPr kumimoji="1" lang="ja-JP" altLang="en-US" dirty="0"/>
              <a:t>の活動原則が包含されている。</a:t>
            </a:r>
            <a:r>
              <a:rPr kumimoji="1" lang="en-US" altLang="ja-JP" dirty="0"/>
              <a:t>【</a:t>
            </a:r>
            <a:r>
              <a:rPr kumimoji="1" lang="ja-JP" altLang="en-US" dirty="0"/>
              <a:t>人々</a:t>
            </a:r>
            <a:r>
              <a:rPr kumimoji="1" lang="en-US" altLang="ja-JP" dirty="0"/>
              <a:t>/</a:t>
            </a:r>
            <a:r>
              <a:rPr kumimoji="1" lang="ja-JP" altLang="en-US" dirty="0"/>
              <a:t>コミュニティを中心とする協働・連携</a:t>
            </a:r>
            <a:r>
              <a:rPr kumimoji="1" lang="en-US" altLang="ja-JP" dirty="0"/>
              <a:t>】</a:t>
            </a:r>
            <a:r>
              <a:rPr kumimoji="1" lang="ja-JP" altLang="en-US" dirty="0"/>
              <a:t>の人々</a:t>
            </a:r>
            <a:r>
              <a:rPr kumimoji="1" lang="en-US" altLang="ja-JP" dirty="0"/>
              <a:t>/</a:t>
            </a:r>
            <a:r>
              <a:rPr kumimoji="1" lang="ja-JP" altLang="en-US" dirty="0"/>
              <a:t>コミュニティを中心とするとは、対象者中心という看護の原則を公衆衛生看護の対象に変換した表現であり、保健師は人々（個人が集まった人口集団</a:t>
            </a:r>
            <a:r>
              <a:rPr kumimoji="1" lang="en-US" altLang="ja-JP" dirty="0"/>
              <a:t>/</a:t>
            </a:r>
            <a:r>
              <a:rPr kumimoji="1" lang="ja-JP" altLang="en-US" dirty="0"/>
              <a:t>ポピュレーション）とコミュニティ（個人・家族、集団、組織、地域社会）を中心に活動するという原則を示している。</a:t>
            </a:r>
            <a:r>
              <a:rPr kumimoji="1" lang="en-US" altLang="ja-JP" dirty="0"/>
              <a:t>【</a:t>
            </a:r>
            <a:r>
              <a:rPr kumimoji="1" lang="ja-JP" altLang="en-US" dirty="0"/>
              <a:t>合意と解決を導くコミュニケーション</a:t>
            </a:r>
            <a:r>
              <a:rPr kumimoji="1" lang="en-US" altLang="ja-JP" dirty="0"/>
              <a:t>】</a:t>
            </a:r>
            <a:r>
              <a:rPr kumimoji="1" lang="ja-JP" altLang="en-US" dirty="0"/>
              <a:t>の合意とは、民主的に、中立性を保ち、相互のウィンウィンや共存共栄を志向して、対立ではなく全体の調和を生む方向に総合調整して対話を進めた結果、解決とは、正解や特効薬のない現実の課題に対して、解決に資する目標を志向して対話し、その時点その場所で当面成立可能で受容可能な最適解を導いた結果である。両方のコミュニケーションを駆使して全体のバランスを取り、よりよい方向に向かうところに保健師の専門性がある。</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4EA8EAF1-171F-49A8-A450-D70C2D228813}" type="slidenum">
              <a:rPr lang="ja-JP" altLang="en-US" sz="1100">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17</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506203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20000"/>
          </a:bodyPr>
          <a:lstStyle/>
          <a:p>
            <a:r>
              <a:rPr kumimoji="1" lang="ja-JP" altLang="en-US" dirty="0">
                <a:latin typeface="Meiryo UI" panose="020B0604030504040204" pitchFamily="50" charset="-128"/>
                <a:ea typeface="Meiryo UI" panose="020B0604030504040204" pitchFamily="50" charset="-128"/>
              </a:rPr>
              <a:t>権利→生存権に着目する方がいい。　生存権を衛り　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現時点ではいじらない。パブコメで聴いてみる。</a:t>
            </a:r>
            <a:endParaRPr kumimoji="1" lang="en-US" altLang="ja-JP" dirty="0">
              <a:latin typeface="Meiryo UI" panose="020B0604030504040204" pitchFamily="50" charset="-128"/>
              <a:ea typeface="Meiryo UI" panose="020B0604030504040204" pitchFamily="50" charset="-128"/>
            </a:endParaRPr>
          </a:p>
          <a:p>
            <a:r>
              <a:rPr kumimoji="1" lang="ja-JP" altLang="en-US" dirty="0">
                <a:latin typeface="Meiryo UI" panose="020B0604030504040204" pitchFamily="50" charset="-128"/>
                <a:ea typeface="Meiryo UI" panose="020B0604030504040204" pitchFamily="50" charset="-128"/>
              </a:rPr>
              <a:t>常用漢字の守るは、行政施策を作ることも含んで衛るである。</a:t>
            </a:r>
            <a:endParaRPr kumimoji="1" lang="en-US" altLang="ja-JP" dirty="0">
              <a:latin typeface="Meiryo UI" panose="020B0604030504040204" pitchFamily="50" charset="-128"/>
              <a:ea typeface="Meiryo UI" panose="020B0604030504040204" pitchFamily="50" charset="-128"/>
            </a:endParaRPr>
          </a:p>
          <a:p>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3</a:t>
            </a:r>
            <a:r>
              <a:rPr kumimoji="1" lang="ja-JP" altLang="en-US" dirty="0">
                <a:latin typeface="Meiryo UI" panose="020B0604030504040204" pitchFamily="50" charset="-128"/>
                <a:ea typeface="Meiryo UI" panose="020B0604030504040204" pitchFamily="50" charset="-128"/>
              </a:rPr>
              <a:t>回目依頼文</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コアバリュー１　健康の社会的公正</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「健康の」がない方がいいとの意見が毎回あったが，ない場合，人権と自律がかなり重なる概念となるため，このままとした．</a:t>
            </a: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コアバリュー２　人権と自律</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定義における「侵害の最小化」等の表現が分かりにくい，人権そのものを尊重することが大事というご意見に沿って，文言を修正した．</a:t>
            </a: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コアバリュー３　健康と安全</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定義については，何を保障するかというところをシンプルにした．「保障」という用語には，責任範囲を超えるのではと反論があったが，責任をもって守る意味で使用しており適切とした．</a:t>
            </a:r>
            <a:endParaRPr kumimoji="1" lang="en-US" altLang="ja-JP" dirty="0">
              <a:latin typeface="Meiryo UI" panose="020B0604030504040204" pitchFamily="50" charset="-128"/>
              <a:ea typeface="Meiryo UI" panose="020B0604030504040204" pitchFamily="50" charset="-128"/>
            </a:endParaRP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コアコンピテンシー１　プロフェッショナルとしての自律と責任</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責任を外すという意見があったが，倫理を遵守する専門職には必要という前提からそのままにした．</a:t>
            </a: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コアコンピテンシー２　科学的探究と情報・科学技術の活用</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教育のコアカリキュラムに準じ「情報と科学技術の活用」を独立項目とする意見があったが，定義に書かれていた内容を枠組みに格上げして，科学的探究と並列でコアコンピテンシーとして表出しすることとした．</a:t>
            </a: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コアコンピテンシー３　ポピュレーションベースのアセスメントと分析</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「みる」に特化したコンピテンシーは欧米の公衆衛生の枠組みにも位置付けられており，公衆衛生特有の技能が求められることから，</a:t>
            </a:r>
            <a:r>
              <a:rPr kumimoji="1" lang="en-US" altLang="ja-JP" dirty="0">
                <a:latin typeface="Meiryo UI" panose="020B0604030504040204" pitchFamily="50" charset="-128"/>
                <a:ea typeface="Meiryo UI" panose="020B0604030504040204" pitchFamily="50" charset="-128"/>
              </a:rPr>
              <a:t>PDCA</a:t>
            </a:r>
            <a:r>
              <a:rPr kumimoji="1" lang="ja-JP" altLang="en-US" dirty="0">
                <a:latin typeface="Meiryo UI" panose="020B0604030504040204" pitchFamily="50" charset="-128"/>
                <a:ea typeface="Meiryo UI" panose="020B0604030504040204" pitchFamily="50" charset="-128"/>
              </a:rPr>
              <a:t>とは独立させることとした．</a:t>
            </a: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コアコンピテンシー４　健康増進・予防活動の実践</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コアコンピテンシー５　公衆衛生を向上するシステム構築</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コアコンピテンシー６　健康なコミュニティづくりのマネジメント</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枠組みと定義には目的・目標や方法・手段を入れない方がいい，「資する」が相応しくないというご意見があり，該当する文言を削除して文章を整えた．</a:t>
            </a: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コアコンピテンシー７　人々</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コミュニティを中心とする協働・連携</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「コミュニティにおける」が場のみを表しており，相応しくないというご意見を受けて修正し，定義も全体の修正方針に沿って簡素化した．</a:t>
            </a:r>
          </a:p>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コアコンピテンシー８　合意と解決を導くコミュニケーション</a:t>
            </a: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一般的な関係構築に向けたコミュニケーションと保健師のそれの違いを明示する必要があるというご意見に沿って時間をかけて議論し，</a:t>
            </a:r>
            <a:r>
              <a:rPr kumimoji="1" lang="en-US" altLang="ja-JP" dirty="0">
                <a:latin typeface="Meiryo UI" panose="020B0604030504040204" pitchFamily="50" charset="-128"/>
                <a:ea typeface="Meiryo UI" panose="020B0604030504040204" pitchFamily="50" charset="-128"/>
              </a:rPr>
              <a:t>3-7</a:t>
            </a:r>
            <a:r>
              <a:rPr kumimoji="1" lang="ja-JP" altLang="en-US" dirty="0">
                <a:latin typeface="Meiryo UI" panose="020B0604030504040204" pitchFamily="50" charset="-128"/>
                <a:ea typeface="Meiryo UI" panose="020B0604030504040204" pitchFamily="50" charset="-128"/>
              </a:rPr>
              <a:t>のコンピテンシーの土台となる保健師の次元でのコミュニケーションを示すこととした．</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4EA8EAF1-171F-49A8-A450-D70C2D228813}" type="slidenum">
              <a:rPr lang="ja-JP" altLang="en-US" sz="1100">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18</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13208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76179-5510-CA2F-7859-D41046865E4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7633915E-0841-FF23-E0B1-12225C0D7888}"/>
              </a:ext>
            </a:extLst>
          </p:cNvPr>
          <p:cNvSpPr>
            <a:spLocks noGrp="1" noRot="1" noChangeAspect="1"/>
          </p:cNvSpPr>
          <p:nvPr>
            <p:ph type="sldImg"/>
          </p:nvPr>
        </p:nvSpPr>
        <p:spPr>
          <a:xfrm>
            <a:off x="1270000" y="1101725"/>
            <a:ext cx="3967163" cy="2976563"/>
          </a:xfrm>
        </p:spPr>
      </p:sp>
      <p:sp>
        <p:nvSpPr>
          <p:cNvPr id="3" name="ノート プレースホルダー 2">
            <a:extLst>
              <a:ext uri="{FF2B5EF4-FFF2-40B4-BE49-F238E27FC236}">
                <a16:creationId xmlns:a16="http://schemas.microsoft.com/office/drawing/2014/main" id="{76CB05E9-4C4D-5E6B-A5AC-31330106BD2F}"/>
              </a:ext>
            </a:extLst>
          </p:cNvPr>
          <p:cNvSpPr>
            <a:spLocks noGrp="1"/>
          </p:cNvSpPr>
          <p:nvPr>
            <p:ph type="body" idx="1"/>
          </p:nvPr>
        </p:nvSpPr>
        <p:spPr/>
        <p:txBody>
          <a:bodyPr>
            <a:normAutofit fontScale="92500"/>
          </a:bodyPr>
          <a:lstStyle/>
          <a:p>
            <a:r>
              <a:rPr kumimoji="1" lang="ja-JP" altLang="en-US" dirty="0"/>
              <a:t>また，分かりやすい図式化についての要望も多かったことから，拓くプで検討し，図</a:t>
            </a:r>
            <a:r>
              <a:rPr kumimoji="1" lang="en-US" altLang="ja-JP" dirty="0"/>
              <a:t>1</a:t>
            </a:r>
            <a:r>
              <a:rPr kumimoji="1" lang="ja-JP" altLang="en-US" dirty="0"/>
              <a:t>のイメージ図を作成した．保健師が担う公衆衛生看護の目的の達成に向けて，コアバリューを中心にぶれずに永続的に動く球体のイメージである．各コアに枠線はなく，すべてのコアが臨機応援かつ柔軟に融合して機能するイメージで，社会の変化，健康課題の変化，場所場所や時々の実態にすべての能力を駆使して応じ続けるさまを表現している．目的の達成に向けて自在に動き続けるさまは目標志向型の経年的活動であること，球体を成すさまは角を立てず和を貴ぶ活動であるという原則を表している．このイメージを持つことによって，保健師のオリジナリティが説明しやすくなると考える．</a:t>
            </a:r>
            <a:endParaRPr kumimoji="1" lang="en-US" altLang="ja-JP" dirty="0"/>
          </a:p>
          <a:p>
            <a:endParaRPr kumimoji="1" lang="en-US" altLang="ja-JP" dirty="0"/>
          </a:p>
          <a:p>
            <a:r>
              <a:rPr kumimoji="1" lang="ja-JP" altLang="en-US" dirty="0"/>
              <a:t>コアバリュー　保健師の価値・規範であり、行動や意思決定の基準となる根源的な考え方</a:t>
            </a:r>
            <a:endParaRPr kumimoji="1" lang="en-US" altLang="ja-JP" dirty="0"/>
          </a:p>
          <a:p>
            <a:r>
              <a:rPr kumimoji="1" lang="ja-JP" altLang="en-US" dirty="0"/>
              <a:t>		</a:t>
            </a:r>
            <a:r>
              <a:rPr kumimoji="1" lang="en-US" altLang="ja-JP" dirty="0"/>
              <a:t>1	</a:t>
            </a:r>
            <a:r>
              <a:rPr kumimoji="1" lang="ja-JP" altLang="en-US" dirty="0"/>
              <a:t>健康の社会的公正</a:t>
            </a:r>
          </a:p>
          <a:p>
            <a:r>
              <a:rPr kumimoji="1" lang="ja-JP" altLang="en-US" dirty="0"/>
              <a:t>		</a:t>
            </a:r>
            <a:r>
              <a:rPr kumimoji="1" lang="en-US" altLang="ja-JP" dirty="0"/>
              <a:t>2	</a:t>
            </a:r>
            <a:r>
              <a:rPr kumimoji="1" lang="ja-JP" altLang="en-US" dirty="0"/>
              <a:t>人権と自律</a:t>
            </a:r>
          </a:p>
          <a:p>
            <a:r>
              <a:rPr kumimoji="1" lang="ja-JP" altLang="en-US" dirty="0"/>
              <a:t>		</a:t>
            </a:r>
            <a:r>
              <a:rPr kumimoji="1" lang="en-US" altLang="ja-JP" dirty="0"/>
              <a:t>3	</a:t>
            </a:r>
            <a:r>
              <a:rPr kumimoji="1" lang="ja-JP" altLang="en-US" dirty="0"/>
              <a:t>健康と安全</a:t>
            </a:r>
          </a:p>
          <a:p>
            <a:r>
              <a:rPr kumimoji="1" lang="ja-JP" altLang="en-US" dirty="0"/>
              <a:t>コアコンピテンシー　保健師の所属する領域・部署に依らず、保健師の中核となる能力</a:t>
            </a:r>
            <a:endParaRPr kumimoji="1" lang="en-US" altLang="ja-JP" dirty="0"/>
          </a:p>
          <a:p>
            <a:r>
              <a:rPr kumimoji="1" lang="ja-JP" altLang="en-US" dirty="0"/>
              <a:t>　　　　　　　　　　　コンピテンシーとは、その道で継続して成果（高業績）をあげる人に特徴的な能力であり、考え方や姿勢，行動特性が含まれる</a:t>
            </a:r>
            <a:endParaRPr kumimoji="1" lang="en-US" altLang="ja-JP" dirty="0"/>
          </a:p>
          <a:p>
            <a:r>
              <a:rPr kumimoji="1" lang="ja-JP" altLang="en-US" dirty="0"/>
              <a:t>		</a:t>
            </a:r>
            <a:r>
              <a:rPr kumimoji="1" lang="en-US" altLang="ja-JP" dirty="0"/>
              <a:t>1	</a:t>
            </a:r>
            <a:r>
              <a:rPr kumimoji="1" lang="ja-JP" altLang="en-US" dirty="0"/>
              <a:t>プロフェッショナルとしての自律と責任</a:t>
            </a:r>
          </a:p>
          <a:p>
            <a:r>
              <a:rPr kumimoji="1" lang="ja-JP" altLang="en-US" dirty="0"/>
              <a:t>		</a:t>
            </a:r>
            <a:r>
              <a:rPr kumimoji="1" lang="en-US" altLang="ja-JP" dirty="0"/>
              <a:t>2	</a:t>
            </a:r>
            <a:r>
              <a:rPr kumimoji="1" lang="ja-JP" altLang="en-US" dirty="0"/>
              <a:t>科学的探究と情報・科学技術の活用</a:t>
            </a:r>
          </a:p>
          <a:p>
            <a:r>
              <a:rPr kumimoji="1" lang="ja-JP" altLang="en-US" dirty="0"/>
              <a:t>		</a:t>
            </a:r>
            <a:r>
              <a:rPr kumimoji="1" lang="en-US" altLang="ja-JP" dirty="0"/>
              <a:t>3	</a:t>
            </a:r>
            <a:r>
              <a:rPr kumimoji="1" lang="ja-JP" altLang="en-US" dirty="0"/>
              <a:t>ポピュレーションベースのアセスメントと分析</a:t>
            </a:r>
          </a:p>
          <a:p>
            <a:r>
              <a:rPr kumimoji="1" lang="ja-JP" altLang="en-US" dirty="0"/>
              <a:t>		</a:t>
            </a:r>
            <a:r>
              <a:rPr kumimoji="1" lang="en-US" altLang="ja-JP" dirty="0"/>
              <a:t>4	</a:t>
            </a:r>
            <a:r>
              <a:rPr kumimoji="1" lang="ja-JP" altLang="en-US" dirty="0"/>
              <a:t>健康増進・予防活動の実践</a:t>
            </a:r>
          </a:p>
          <a:p>
            <a:r>
              <a:rPr kumimoji="1" lang="ja-JP" altLang="en-US" dirty="0"/>
              <a:t>		</a:t>
            </a:r>
            <a:r>
              <a:rPr kumimoji="1" lang="en-US" altLang="ja-JP" dirty="0"/>
              <a:t>5	</a:t>
            </a:r>
            <a:r>
              <a:rPr kumimoji="1" lang="ja-JP" altLang="en-US" dirty="0"/>
              <a:t>公衆衛生を向上するシステムの構築</a:t>
            </a:r>
          </a:p>
          <a:p>
            <a:r>
              <a:rPr kumimoji="1" lang="ja-JP" altLang="en-US" dirty="0"/>
              <a:t>		</a:t>
            </a:r>
            <a:r>
              <a:rPr kumimoji="1" lang="en-US" altLang="ja-JP" dirty="0"/>
              <a:t>6	</a:t>
            </a:r>
            <a:r>
              <a:rPr kumimoji="1" lang="ja-JP" altLang="en-US" dirty="0"/>
              <a:t>健康なコミュニティづくりのマネジメント</a:t>
            </a:r>
          </a:p>
          <a:p>
            <a:r>
              <a:rPr kumimoji="1" lang="ja-JP" altLang="en-US" dirty="0"/>
              <a:t>		</a:t>
            </a:r>
            <a:r>
              <a:rPr kumimoji="1" lang="en-US" altLang="ja-JP" dirty="0"/>
              <a:t>7	</a:t>
            </a:r>
            <a:r>
              <a:rPr kumimoji="1" lang="ja-JP" altLang="en-US" dirty="0"/>
              <a:t>人々</a:t>
            </a:r>
            <a:r>
              <a:rPr kumimoji="1" lang="en-US" altLang="ja-JP" dirty="0"/>
              <a:t>/</a:t>
            </a:r>
            <a:r>
              <a:rPr kumimoji="1" lang="ja-JP" altLang="en-US" dirty="0"/>
              <a:t>コミュニティを中心とする協働・連携</a:t>
            </a:r>
          </a:p>
          <a:p>
            <a:r>
              <a:rPr kumimoji="1" lang="ja-JP" altLang="en-US" dirty="0"/>
              <a:t>		</a:t>
            </a:r>
            <a:r>
              <a:rPr kumimoji="1" lang="en-US" altLang="ja-JP" dirty="0"/>
              <a:t>8	</a:t>
            </a:r>
            <a:r>
              <a:rPr kumimoji="1" lang="ja-JP" altLang="en-US" dirty="0"/>
              <a:t>合意と解決を導くコミュニケーション</a:t>
            </a:r>
          </a:p>
          <a:p>
            <a:endParaRPr kumimoji="1" lang="ja-JP" altLang="en-US" dirty="0"/>
          </a:p>
        </p:txBody>
      </p:sp>
      <p:sp>
        <p:nvSpPr>
          <p:cNvPr id="4" name="スライド番号プレースホルダー 3">
            <a:extLst>
              <a:ext uri="{FF2B5EF4-FFF2-40B4-BE49-F238E27FC236}">
                <a16:creationId xmlns:a16="http://schemas.microsoft.com/office/drawing/2014/main" id="{986527B2-26EC-33BF-0E7E-4E1DA1F9D4C3}"/>
              </a:ext>
            </a:extLst>
          </p:cNvPr>
          <p:cNvSpPr>
            <a:spLocks noGrp="1"/>
          </p:cNvSpPr>
          <p:nvPr>
            <p:ph type="sldNum" sz="quarter" idx="5"/>
          </p:nvPr>
        </p:nvSpPr>
        <p:spPr/>
        <p:txBody>
          <a:bodyPr/>
          <a:lstStyle/>
          <a:p>
            <a:pPr defTabSz="437952" eaLnBrk="1" fontAlgn="auto" hangingPunct="1">
              <a:spcBef>
                <a:spcPts val="0"/>
              </a:spcBef>
              <a:spcAft>
                <a:spcPts val="0"/>
              </a:spcAft>
              <a:defRPr/>
            </a:pPr>
            <a:fld id="{20B0F19E-0F77-415A-8587-6CD6B9234396}" type="slidenum">
              <a:rPr lang="ja-JP" altLang="en-US" sz="1100">
                <a:solidFill>
                  <a:prstClr val="black"/>
                </a:solidFill>
                <a:latin typeface="游ゴシック" panose="020F0502020204030204"/>
                <a:ea typeface="游ゴシック" panose="020B0400000000000000" pitchFamily="50" charset="-128"/>
              </a:rPr>
              <a:pPr defTabSz="437952" eaLnBrk="1" fontAlgn="auto" hangingPunct="1">
                <a:spcBef>
                  <a:spcPts val="0"/>
                </a:spcBef>
                <a:spcAft>
                  <a:spcPts val="0"/>
                </a:spcAft>
                <a:defRPr/>
              </a:pPr>
              <a:t>19</a:t>
            </a:fld>
            <a:endParaRPr lang="ja-JP" altLang="en-US" sz="1100">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0831806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昨年度、全国保健師長会の調査研究事業では、「感染症を中心とした健康危機管理において、統括保健師に必要とされる技術の明確化」に取組みました。</a:t>
            </a:r>
            <a:endParaRPr kumimoji="1" lang="en-US" altLang="ja-JP" dirty="0"/>
          </a:p>
          <a:p>
            <a:endParaRPr kumimoji="1" lang="en-US" altLang="ja-JP" dirty="0"/>
          </a:p>
          <a:p>
            <a:r>
              <a:rPr kumimoji="1" lang="ja-JP" altLang="en-US" dirty="0"/>
              <a:t>研究の背景ですが、「地域保健対策の推進に関する基本的な指針」の改正で、本庁、保健所、市町村への統括保健師の配置と、統括保健師は「総合的なマネジメント」を担うことが明記されました。</a:t>
            </a:r>
          </a:p>
          <a:p>
            <a:r>
              <a:rPr kumimoji="1" lang="ja-JP" altLang="en-US" dirty="0"/>
              <a:t>一方で、未曽の健康危機であった</a:t>
            </a:r>
            <a:r>
              <a:rPr kumimoji="1" lang="en-US" altLang="ja-JP" dirty="0"/>
              <a:t>COVD-19</a:t>
            </a:r>
            <a:r>
              <a:rPr kumimoji="1" lang="ja-JP" altLang="en-US" dirty="0"/>
              <a:t>対応において、重要な役割を果たしてきた統括保健師や、管理期の保健師は、定年時期を向かえており世代交代が進んでいます。</a:t>
            </a:r>
          </a:p>
          <a:p>
            <a:r>
              <a:rPr kumimoji="1" lang="ja-JP" altLang="en-US" dirty="0"/>
              <a:t>このため、次世代の統括保健師が次のパンデミックの際に速やかに、「総合的なマネジメント」を発揮するための技術を明らかにしておく必要がありました。</a:t>
            </a:r>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21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8970882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dirty="0">
                <a:solidFill>
                  <a:srgbClr val="002060"/>
                </a:solidFill>
                <a:latin typeface="HG丸ｺﾞｼｯｸM-PRO" panose="020F0600000000000000" pitchFamily="50" charset="-128"/>
                <a:ea typeface="HG丸ｺﾞｼｯｸM-PRO" panose="020F0600000000000000" pitchFamily="50" charset="-128"/>
              </a:rPr>
              <a:t>そこで、本研究は、感染症を中心とした健康危機管理において統括保健師に必要とされる技術項目を明確化し、その妥当性を検証することを目的としました。</a:t>
            </a:r>
            <a:endParaRPr lang="en-US" altLang="ja-JP" dirty="0">
              <a:solidFill>
                <a:srgbClr val="002060"/>
              </a:solidFill>
              <a:latin typeface="HG丸ｺﾞｼｯｸM-PRO" panose="020F0600000000000000" pitchFamily="50" charset="-128"/>
              <a:ea typeface="HG丸ｺﾞｼｯｸM-PRO" panose="020F0600000000000000" pitchFamily="50" charset="-128"/>
            </a:endParaRPr>
          </a:p>
          <a:p>
            <a:pPr defTabSz="875904">
              <a:defRPr/>
            </a:pPr>
            <a:endParaRPr kumimoji="1" lang="en-US" altLang="ja-JP" dirty="0">
              <a:solidFill>
                <a:srgbClr val="002060"/>
              </a:solidFill>
              <a:latin typeface="HG丸ｺﾞｼｯｸM-PRO" panose="020F0600000000000000" pitchFamily="50" charset="-128"/>
              <a:ea typeface="HG丸ｺﾞｼｯｸM-PRO" panose="020F0600000000000000" pitchFamily="50" charset="-128"/>
            </a:endParaRPr>
          </a:p>
          <a:p>
            <a:pPr defTabSz="875904">
              <a:defRPr/>
            </a:pPr>
            <a:r>
              <a:rPr kumimoji="1" lang="ja-JP" altLang="en-US" dirty="0">
                <a:solidFill>
                  <a:srgbClr val="002060"/>
                </a:solidFill>
                <a:latin typeface="HG丸ｺﾞｼｯｸM-PRO" panose="020F0600000000000000" pitchFamily="50" charset="-128"/>
                <a:ea typeface="HG丸ｺﾞｼｯｸM-PRO" panose="020F0600000000000000" pitchFamily="50" charset="-128"/>
              </a:rPr>
              <a:t>調査方法です。</a:t>
            </a:r>
            <a:endParaRPr kumimoji="1" lang="en-US" altLang="ja-JP" dirty="0">
              <a:solidFill>
                <a:srgbClr val="002060"/>
              </a:solidFill>
              <a:latin typeface="HG丸ｺﾞｼｯｸM-PRO" panose="020F0600000000000000" pitchFamily="50" charset="-128"/>
              <a:ea typeface="HG丸ｺﾞｼｯｸM-PRO" panose="020F0600000000000000" pitchFamily="50" charset="-128"/>
            </a:endParaRPr>
          </a:p>
          <a:p>
            <a:pPr defTabSz="875904">
              <a:defRPr/>
            </a:pPr>
            <a:r>
              <a:rPr kumimoji="1" lang="ja-JP" altLang="en-US" dirty="0">
                <a:solidFill>
                  <a:srgbClr val="002060"/>
                </a:solidFill>
                <a:latin typeface="HG丸ｺﾞｼｯｸM-PRO" panose="020F0600000000000000" pitchFamily="50" charset="-128"/>
                <a:ea typeface="HG丸ｺﾞｼｯｸM-PRO" panose="020F0600000000000000" pitchFamily="50" charset="-128"/>
              </a:rPr>
              <a:t>まず、統括保健師の健康危機管理技術の項目の抽出です。</a:t>
            </a:r>
            <a:endParaRPr kumimoji="1" lang="en-US" altLang="ja-JP" dirty="0">
              <a:solidFill>
                <a:srgbClr val="002060"/>
              </a:solidFill>
              <a:latin typeface="HG丸ｺﾞｼｯｸM-PRO" panose="020F0600000000000000" pitchFamily="50" charset="-128"/>
              <a:ea typeface="HG丸ｺﾞｼｯｸM-PRO" panose="020F0600000000000000" pitchFamily="50" charset="-128"/>
            </a:endParaRPr>
          </a:p>
          <a:p>
            <a:pPr defTabSz="875904">
              <a:defRPr/>
            </a:pPr>
            <a:r>
              <a:rPr kumimoji="1" lang="ja-JP" altLang="en-US" dirty="0">
                <a:solidFill>
                  <a:srgbClr val="002060"/>
                </a:solidFill>
                <a:latin typeface="HG丸ｺﾞｼｯｸM-PRO" panose="020F0600000000000000" pitchFamily="50" charset="-128"/>
                <a:ea typeface="HG丸ｺﾞｼｯｸM-PRO" panose="020F0600000000000000" pitchFamily="50" charset="-128"/>
              </a:rPr>
              <a:t>先行研究と、文献から抽出して検討した結果、</a:t>
            </a:r>
            <a:r>
              <a:rPr kumimoji="1" lang="en-US" altLang="ja-JP" dirty="0">
                <a:solidFill>
                  <a:srgbClr val="002060"/>
                </a:solidFill>
                <a:latin typeface="HG丸ｺﾞｼｯｸM-PRO" panose="020F0600000000000000" pitchFamily="50" charset="-128"/>
                <a:ea typeface="HG丸ｺﾞｼｯｸM-PRO" panose="020F0600000000000000" pitchFamily="50" charset="-128"/>
              </a:rPr>
              <a:t>49</a:t>
            </a:r>
            <a:r>
              <a:rPr kumimoji="1" lang="ja-JP" altLang="en-US" dirty="0">
                <a:solidFill>
                  <a:srgbClr val="002060"/>
                </a:solidFill>
                <a:latin typeface="HG丸ｺﾞｼｯｸM-PRO" panose="020F0600000000000000" pitchFamily="50" charset="-128"/>
                <a:ea typeface="HG丸ｺﾞｼｯｸM-PRO" panose="020F0600000000000000" pitchFamily="50" charset="-128"/>
              </a:rPr>
              <a:t>の技術が抽出され、これを、カテゴリー化し、「組織マネジメント」「業務マネジメント」「地域マネジメント」「情報マネジメント」「人材管理」「人材育成」と命名しました。</a:t>
            </a:r>
          </a:p>
          <a:p>
            <a:pPr defTabSz="875904">
              <a:defRPr/>
            </a:pPr>
            <a:endParaRPr kumimoji="1" lang="en-US" altLang="ja-JP" dirty="0">
              <a:solidFill>
                <a:srgbClr val="002060"/>
              </a:solidFill>
              <a:latin typeface="HG丸ｺﾞｼｯｸM-PRO" panose="020F0600000000000000" pitchFamily="50" charset="-128"/>
              <a:ea typeface="HG丸ｺﾞｼｯｸM-PRO" panose="020F0600000000000000" pitchFamily="50" charset="-128"/>
            </a:endParaRPr>
          </a:p>
          <a:p>
            <a:pPr defTabSz="875904">
              <a:defRPr/>
            </a:pPr>
            <a:endParaRPr kumimoji="1" lang="ja-JP" altLang="en-US" dirty="0">
              <a:solidFill>
                <a:schemeClr val="tx2"/>
              </a:solidFill>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22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22909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次に、技術項目案の妥当性を検討するために、デルファイ法を参考に、</a:t>
            </a:r>
            <a:r>
              <a:rPr kumimoji="1" lang="en-US" altLang="ja-JP" dirty="0"/>
              <a:t>2</a:t>
            </a:r>
            <a:r>
              <a:rPr kumimoji="1" lang="ja-JP" altLang="en-US" dirty="0"/>
              <a:t>回の質問紙調査を実施しました。</a:t>
            </a:r>
          </a:p>
          <a:p>
            <a:endParaRPr kumimoji="1" lang="ja-JP" altLang="en-US" dirty="0"/>
          </a:p>
          <a:p>
            <a:r>
              <a:rPr kumimoji="1" lang="ja-JP" altLang="en-US" dirty="0"/>
              <a:t>調査対象は、全国の保健所設置自治体と、県型保健所の統括保健師（統括的な役割を担う保健師）としました。</a:t>
            </a:r>
          </a:p>
          <a:p>
            <a:r>
              <a:rPr kumimoji="1" lang="ja-JP" altLang="en-US" dirty="0"/>
              <a:t>調査方法は、</a:t>
            </a:r>
            <a:r>
              <a:rPr kumimoji="1" lang="en-US" altLang="ja-JP" dirty="0"/>
              <a:t>WEB</a:t>
            </a:r>
            <a:r>
              <a:rPr kumimoji="1" lang="ja-JP" altLang="en-US" dirty="0"/>
              <a:t>による無記名式質問紙調査を</a:t>
            </a:r>
            <a:r>
              <a:rPr kumimoji="1" lang="en-US" altLang="ja-JP" dirty="0"/>
              <a:t>2</a:t>
            </a:r>
            <a:r>
              <a:rPr kumimoji="1" lang="ja-JP" altLang="en-US" dirty="0"/>
              <a:t>回実施しました。</a:t>
            </a:r>
          </a:p>
          <a:p>
            <a:r>
              <a:rPr kumimoji="1" lang="ja-JP" altLang="en-US" dirty="0"/>
              <a:t>調査内容ですが、</a:t>
            </a:r>
            <a:r>
              <a:rPr kumimoji="1" lang="en-US" altLang="ja-JP" dirty="0"/>
              <a:t>1</a:t>
            </a:r>
            <a:r>
              <a:rPr kumimoji="1" lang="ja-JP" altLang="en-US" dirty="0"/>
              <a:t>回目調査は、</a:t>
            </a:r>
            <a:r>
              <a:rPr kumimoji="1" lang="en-US" altLang="ja-JP" dirty="0"/>
              <a:t>49</a:t>
            </a:r>
            <a:r>
              <a:rPr kumimoji="1" lang="ja-JP" altLang="en-US" dirty="0"/>
              <a:t>技術項目案に対する妥当性、</a:t>
            </a:r>
            <a:r>
              <a:rPr kumimoji="1" lang="en-US" altLang="ja-JP" dirty="0"/>
              <a:t>2 </a:t>
            </a:r>
            <a:r>
              <a:rPr kumimoji="1" lang="ja-JP" altLang="en-US" dirty="0"/>
              <a:t>回目調査は、</a:t>
            </a:r>
            <a:r>
              <a:rPr kumimoji="1" lang="en-US" altLang="ja-JP" dirty="0"/>
              <a:t>1 </a:t>
            </a:r>
            <a:r>
              <a:rPr kumimoji="1" lang="ja-JP" altLang="en-US" dirty="0"/>
              <a:t>回目調査結果により修正した</a:t>
            </a:r>
            <a:r>
              <a:rPr kumimoji="1" lang="en-US" altLang="ja-JP" dirty="0"/>
              <a:t>48</a:t>
            </a:r>
            <a:r>
              <a:rPr kumimoji="1" lang="ja-JP" altLang="en-US" dirty="0"/>
              <a:t>技術項目案の妥当性と、当該技術が必要な時期を</a:t>
            </a:r>
            <a:r>
              <a:rPr kumimoji="1" lang="en-US" altLang="ja-JP" dirty="0"/>
              <a:t>3 </a:t>
            </a:r>
            <a:r>
              <a:rPr kumimoji="1" lang="ja-JP" altLang="en-US" dirty="0"/>
              <a:t>期に分けて聞きました。</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23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53782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2050"/>
          </a:xfrm>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8ADD6E1-6C8B-4674-B547-56EDD0A89251}" type="slidenum">
              <a:rPr kumimoji="1" lang="ja-JP" altLang="en-US" smtClean="0"/>
              <a:pPr/>
              <a:t>2</a:t>
            </a:fld>
            <a:endParaRPr kumimoji="1" lang="ja-JP" altLang="en-US"/>
          </a:p>
        </p:txBody>
      </p:sp>
    </p:spTree>
    <p:extLst>
      <p:ext uri="{BB962C8B-B14F-4D97-AF65-F5344CB8AC3E}">
        <p14:creationId xmlns:p14="http://schemas.microsoft.com/office/powerpoint/2010/main" val="22952488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結果です。</a:t>
            </a:r>
            <a:endParaRPr kumimoji="1" lang="en-US" altLang="zh-CN" dirty="0"/>
          </a:p>
          <a:p>
            <a:r>
              <a:rPr kumimoji="1" lang="en-US" altLang="zh-CN" dirty="0"/>
              <a:t>1</a:t>
            </a:r>
            <a:r>
              <a:rPr kumimoji="1" lang="zh-CN" altLang="en-US" dirty="0"/>
              <a:t>回目調査</a:t>
            </a:r>
            <a:r>
              <a:rPr kumimoji="1" lang="ja-JP" altLang="en-US" dirty="0"/>
              <a:t>は、</a:t>
            </a:r>
            <a:r>
              <a:rPr kumimoji="1" lang="zh-CN" altLang="en-US" dirty="0"/>
              <a:t>対象者数</a:t>
            </a:r>
            <a:r>
              <a:rPr kumimoji="1" lang="en-US" altLang="zh-CN" dirty="0"/>
              <a:t>509</a:t>
            </a:r>
            <a:r>
              <a:rPr kumimoji="1" lang="zh-CN" altLang="en-US" dirty="0"/>
              <a:t>、回答数</a:t>
            </a:r>
            <a:r>
              <a:rPr kumimoji="1" lang="en-US" altLang="zh-CN" dirty="0"/>
              <a:t>298</a:t>
            </a:r>
            <a:r>
              <a:rPr kumimoji="1" lang="zh-CN" altLang="en-US" dirty="0"/>
              <a:t>、</a:t>
            </a:r>
            <a:r>
              <a:rPr kumimoji="1" lang="en-US" altLang="zh-CN" dirty="0"/>
              <a:t>2</a:t>
            </a:r>
            <a:r>
              <a:rPr kumimoji="1" lang="zh-CN" altLang="en-US" dirty="0"/>
              <a:t>回目調査</a:t>
            </a:r>
            <a:r>
              <a:rPr kumimoji="1" lang="ja-JP" altLang="en-US" dirty="0"/>
              <a:t>への</a:t>
            </a:r>
            <a:r>
              <a:rPr kumimoji="1" lang="zh-CN" altLang="en-US" dirty="0"/>
              <a:t>同意者数</a:t>
            </a:r>
            <a:r>
              <a:rPr kumimoji="1" lang="ja-JP" altLang="en-US" dirty="0"/>
              <a:t>は、</a:t>
            </a:r>
            <a:r>
              <a:rPr kumimoji="1" lang="en-US" altLang="zh-CN" dirty="0"/>
              <a:t>196</a:t>
            </a:r>
            <a:r>
              <a:rPr kumimoji="1" lang="ja-JP" altLang="en-US" dirty="0"/>
              <a:t>名でした。</a:t>
            </a:r>
            <a:endParaRPr kumimoji="1" lang="en-US" altLang="zh-CN" dirty="0"/>
          </a:p>
          <a:p>
            <a:r>
              <a:rPr kumimoji="1" lang="en-US" altLang="zh-CN" dirty="0"/>
              <a:t>2</a:t>
            </a:r>
            <a:r>
              <a:rPr kumimoji="1" lang="zh-CN" altLang="en-US" dirty="0"/>
              <a:t>回目調査</a:t>
            </a:r>
            <a:r>
              <a:rPr kumimoji="1" lang="ja-JP" altLang="en-US" dirty="0"/>
              <a:t>は、</a:t>
            </a:r>
            <a:r>
              <a:rPr kumimoji="1" lang="zh-CN" altLang="en-US" dirty="0"/>
              <a:t>対象者数</a:t>
            </a:r>
            <a:r>
              <a:rPr kumimoji="1" lang="en-US" altLang="zh-CN" dirty="0"/>
              <a:t>196</a:t>
            </a:r>
            <a:r>
              <a:rPr kumimoji="1" lang="ja-JP" altLang="en-US" dirty="0"/>
              <a:t>名</a:t>
            </a:r>
            <a:r>
              <a:rPr kumimoji="1" lang="zh-CN" altLang="en-US" dirty="0"/>
              <a:t>、回答数</a:t>
            </a:r>
            <a:r>
              <a:rPr kumimoji="1" lang="en-US" altLang="zh-CN" dirty="0"/>
              <a:t>153</a:t>
            </a:r>
            <a:r>
              <a:rPr kumimoji="1" lang="ja-JP" altLang="en-US" dirty="0"/>
              <a:t>名で、</a:t>
            </a:r>
            <a:r>
              <a:rPr kumimoji="1" lang="zh-CN" altLang="en-US" dirty="0"/>
              <a:t>回収率</a:t>
            </a:r>
            <a:r>
              <a:rPr kumimoji="1" lang="ja-JP" altLang="en-US" dirty="0"/>
              <a:t>は、</a:t>
            </a:r>
            <a:r>
              <a:rPr kumimoji="1" lang="en-US" altLang="zh-CN" dirty="0"/>
              <a:t>78.1</a:t>
            </a:r>
            <a:r>
              <a:rPr kumimoji="1" lang="zh-CN" altLang="en-US" dirty="0"/>
              <a:t>％</a:t>
            </a:r>
            <a:r>
              <a:rPr kumimoji="1" lang="ja-JP" altLang="en-US" dirty="0"/>
              <a:t>でした。</a:t>
            </a:r>
            <a:endParaRPr kumimoji="1" lang="en-US" altLang="ja-JP" dirty="0"/>
          </a:p>
          <a:p>
            <a:endParaRPr kumimoji="1" lang="en-US" altLang="zh-CN" dirty="0"/>
          </a:p>
          <a:p>
            <a:r>
              <a:rPr kumimoji="1" lang="en-US" altLang="ja-JP" dirty="0"/>
              <a:t>※</a:t>
            </a:r>
            <a:r>
              <a:rPr kumimoji="1" lang="ja-JP" altLang="en-US" dirty="0"/>
              <a:t>文中のスライドページを示しながら説明</a:t>
            </a:r>
            <a:endParaRPr kumimoji="1" lang="zh-CN" altLang="en-US" dirty="0"/>
          </a:p>
          <a:p>
            <a:r>
              <a:rPr kumimoji="1" lang="ja-JP" altLang="en-US" dirty="0"/>
              <a:t>（</a:t>
            </a:r>
            <a:r>
              <a:rPr kumimoji="1" lang="en-US" altLang="ja-JP" dirty="0"/>
              <a:t>1</a:t>
            </a:r>
            <a:r>
              <a:rPr kumimoji="1" lang="ja-JP" altLang="en-US" dirty="0"/>
              <a:t>）「総合的なマネジメント力」を発揮するために備えておくべき技術は、</a:t>
            </a:r>
          </a:p>
          <a:p>
            <a:r>
              <a:rPr kumimoji="1" lang="ja-JP" altLang="en-US" dirty="0"/>
              <a:t>　・スライド</a:t>
            </a:r>
            <a:r>
              <a:rPr kumimoji="1" lang="en-US" altLang="ja-JP" dirty="0"/>
              <a:t>6</a:t>
            </a:r>
            <a:r>
              <a:rPr kumimoji="1" lang="ja-JP" altLang="en-US" dirty="0"/>
              <a:t>から</a:t>
            </a:r>
            <a:r>
              <a:rPr kumimoji="1" lang="en-US" altLang="ja-JP" dirty="0"/>
              <a:t>9</a:t>
            </a:r>
            <a:r>
              <a:rPr kumimoji="1" lang="ja-JP" altLang="en-US" dirty="0"/>
              <a:t>の通り、</a:t>
            </a:r>
            <a:r>
              <a:rPr kumimoji="1" lang="en-US" altLang="ja-JP" dirty="0"/>
              <a:t>6</a:t>
            </a:r>
            <a:r>
              <a:rPr kumimoji="1" lang="ja-JP" altLang="en-US" dirty="0"/>
              <a:t>カテゴリー</a:t>
            </a:r>
            <a:r>
              <a:rPr kumimoji="1" lang="en-US" altLang="ja-JP" dirty="0"/>
              <a:t>48</a:t>
            </a:r>
            <a:r>
              <a:rPr kumimoji="1" lang="ja-JP" altLang="en-US" dirty="0"/>
              <a:t>技術項目となり、すべてにおいて妥当率</a:t>
            </a:r>
            <a:r>
              <a:rPr kumimoji="1" lang="en-US" altLang="ja-JP" dirty="0"/>
              <a:t>90</a:t>
            </a:r>
            <a:r>
              <a:rPr kumimoji="1" lang="ja-JP" altLang="en-US" dirty="0"/>
              <a:t>％以上の妥当性が確認できました。</a:t>
            </a:r>
          </a:p>
          <a:p>
            <a:r>
              <a:rPr kumimoji="1" lang="ja-JP" altLang="en-US" dirty="0"/>
              <a:t>　・特に妥当率が高かったのは、スライド</a:t>
            </a:r>
            <a:r>
              <a:rPr kumimoji="1" lang="en-US" altLang="ja-JP" dirty="0"/>
              <a:t>9</a:t>
            </a:r>
            <a:r>
              <a:rPr kumimoji="1" lang="ja-JP" altLang="en-US" dirty="0"/>
              <a:t>の赤の①囲みの、「人材管理」「人材育成」に該当する項目でした。</a:t>
            </a:r>
          </a:p>
          <a:p>
            <a:endParaRPr kumimoji="1" lang="ja-JP" altLang="en-US" dirty="0"/>
          </a:p>
          <a:p>
            <a:r>
              <a:rPr kumimoji="1" lang="ja-JP" altLang="en-US" dirty="0"/>
              <a:t>（</a:t>
            </a:r>
            <a:r>
              <a:rPr kumimoji="1" lang="en-US" altLang="ja-JP" dirty="0"/>
              <a:t>2</a:t>
            </a:r>
            <a:r>
              <a:rPr kumimoji="1" lang="ja-JP" altLang="en-US" dirty="0"/>
              <a:t>）各技術項目が「特に必要とされる時期」は、</a:t>
            </a:r>
          </a:p>
          <a:p>
            <a:r>
              <a:rPr kumimoji="1" lang="ja-JP" altLang="en-US" dirty="0"/>
              <a:t>　・スライド</a:t>
            </a:r>
            <a:r>
              <a:rPr kumimoji="1" lang="en-US" altLang="ja-JP" dirty="0"/>
              <a:t>8</a:t>
            </a:r>
            <a:r>
              <a:rPr kumimoji="1" lang="ja-JP" altLang="en-US" dirty="0"/>
              <a:t>の紫の①の囲みの、「情報マネジメント」が、「国内発生早期」「流行初期」で同程度に高く、</a:t>
            </a:r>
          </a:p>
          <a:p>
            <a:r>
              <a:rPr kumimoji="1" lang="ja-JP" altLang="en-US" dirty="0"/>
              <a:t>　・「国内発生早期」では、スライド</a:t>
            </a:r>
            <a:r>
              <a:rPr kumimoji="1" lang="en-US" altLang="ja-JP" dirty="0"/>
              <a:t>6</a:t>
            </a:r>
            <a:r>
              <a:rPr kumimoji="1" lang="ja-JP" altLang="en-US" dirty="0"/>
              <a:t>の紫の②の囲みの、「組織マネジメント」の技術項目の割合が高く、</a:t>
            </a:r>
          </a:p>
          <a:p>
            <a:r>
              <a:rPr kumimoji="1" lang="ja-JP" altLang="en-US" dirty="0"/>
              <a:t>　・「流行初期」では、スライド</a:t>
            </a:r>
            <a:r>
              <a:rPr kumimoji="1" lang="en-US" altLang="ja-JP" dirty="0"/>
              <a:t>7</a:t>
            </a:r>
            <a:r>
              <a:rPr kumimoji="1" lang="ja-JP" altLang="en-US" dirty="0"/>
              <a:t>の紫の③の囲みの「業務マネジメント」、スライド</a:t>
            </a:r>
            <a:r>
              <a:rPr kumimoji="1" lang="en-US" altLang="ja-JP" dirty="0"/>
              <a:t>9</a:t>
            </a:r>
            <a:r>
              <a:rPr kumimoji="1" lang="ja-JP" altLang="en-US" dirty="0"/>
              <a:t>の紫の③の囲みの「人材管理」の技術項目の割合が高い結果でした。</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24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516164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319C8-26EA-54C3-07CC-EFC99E844E7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ED1BD657-E6BA-2F04-A9F0-F05F4F7B4B0A}"/>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19EC2C-7F95-B78C-4168-2A27A8EA32C5}"/>
              </a:ext>
            </a:extLst>
          </p:cNvPr>
          <p:cNvSpPr>
            <a:spLocks noGrp="1"/>
          </p:cNvSpPr>
          <p:nvPr>
            <p:ph type="body" idx="1"/>
          </p:nvPr>
        </p:nvSpPr>
        <p:spPr/>
        <p:txBody>
          <a:bodyPr/>
          <a:lstStyle/>
          <a:p>
            <a:r>
              <a:rPr kumimoji="1" lang="ja-JP" altLang="en-US" dirty="0"/>
              <a:t>スライドの左の図は、先行研究での、</a:t>
            </a:r>
            <a:r>
              <a:rPr kumimoji="1" lang="en-US" altLang="ja-JP" dirty="0"/>
              <a:t>COVID-19</a:t>
            </a:r>
            <a:r>
              <a:rPr kumimoji="1" lang="ja-JP" altLang="en-US" dirty="0"/>
              <a:t>における保健師による公衆衛生看護活動を整理したものです。</a:t>
            </a:r>
            <a:endParaRPr kumimoji="1" lang="en-US" altLang="ja-JP" dirty="0"/>
          </a:p>
          <a:p>
            <a:r>
              <a:rPr kumimoji="1" lang="ja-JP" altLang="en-US" dirty="0"/>
              <a:t>今回の調査では、赤字の統括保健師による「総合的なマネジメント力」の技術項目を、右の図の様に整理し、全国の統括保健師の皆様から妥当性を得たとういうことになります。</a:t>
            </a:r>
          </a:p>
        </p:txBody>
      </p:sp>
      <p:sp>
        <p:nvSpPr>
          <p:cNvPr id="4" name="スライド番号プレースホルダー 3">
            <a:extLst>
              <a:ext uri="{FF2B5EF4-FFF2-40B4-BE49-F238E27FC236}">
                <a16:creationId xmlns:a16="http://schemas.microsoft.com/office/drawing/2014/main" id="{96072728-3226-1C43-5A52-88E13D2D7DF1}"/>
              </a:ext>
            </a:extLst>
          </p:cNvPr>
          <p:cNvSpPr>
            <a:spLocks noGrp="1"/>
          </p:cNvSpPr>
          <p:nvPr>
            <p:ph type="sldNum" sz="quarter" idx="5"/>
          </p:nvPr>
        </p:nvSpPr>
        <p:spPr/>
        <p:txBody>
          <a:bodyPr/>
          <a:lstStyle/>
          <a:p>
            <a:pPr defTabSz="875904" eaLnBrk="1" fontAlgn="auto" hangingPunct="1">
              <a:spcBef>
                <a:spcPts val="0"/>
              </a:spcBef>
              <a:spcAft>
                <a:spcPts val="0"/>
              </a:spcAft>
              <a:defRPr/>
            </a:pPr>
            <a:fld id="{91594DEB-C5FD-49D9-8CDF-07DC8B6E3AED}"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25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2101694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こちらが、 「組織マネジメント」のカテゴリーの、項目１～６です。</a:t>
            </a:r>
          </a:p>
          <a:p>
            <a:r>
              <a:rPr kumimoji="1" lang="ja-JP" altLang="en-US" dirty="0"/>
              <a:t>（「国内発生早期」で、「組織マネジメント」の技術項目の割合が高い結果となりました。）</a:t>
            </a:r>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26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968289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 </a:t>
            </a:r>
            <a:r>
              <a:rPr kumimoji="1" lang="ja-JP" altLang="en-US" dirty="0"/>
              <a:t>「業務マネジメント」のカテゴリーの、項目</a:t>
            </a:r>
            <a:r>
              <a:rPr kumimoji="1" lang="en-US" altLang="ja-JP" dirty="0"/>
              <a:t>7</a:t>
            </a:r>
            <a:r>
              <a:rPr kumimoji="1" lang="ja-JP" altLang="en-US" dirty="0"/>
              <a:t>～</a:t>
            </a:r>
            <a:r>
              <a:rPr kumimoji="1" lang="en-US" altLang="ja-JP" dirty="0"/>
              <a:t>21</a:t>
            </a:r>
            <a:r>
              <a:rPr kumimoji="1" lang="ja-JP" altLang="en-US" dirty="0"/>
              <a:t>です。</a:t>
            </a:r>
          </a:p>
          <a:p>
            <a:r>
              <a:rPr kumimoji="1" lang="ja-JP" altLang="en-US" dirty="0"/>
              <a:t>（「流行初期」では、「業務マネジメント」と、スライド</a:t>
            </a:r>
            <a:r>
              <a:rPr kumimoji="1" lang="en-US" altLang="ja-JP" dirty="0"/>
              <a:t>9</a:t>
            </a:r>
            <a:r>
              <a:rPr kumimoji="1" lang="ja-JP" altLang="en-US" dirty="0"/>
              <a:t>の「人材管理」の技術項目の割合が高い結果でした。）</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27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354503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「地域マネジメント」のカテゴリ</a:t>
            </a:r>
            <a:r>
              <a:rPr kumimoji="1" lang="en-US" altLang="ja-JP" dirty="0"/>
              <a:t>-</a:t>
            </a:r>
            <a:r>
              <a:rPr kumimoji="1" lang="ja-JP" altLang="en-US" dirty="0"/>
              <a:t>の、項目</a:t>
            </a:r>
            <a:r>
              <a:rPr kumimoji="1" lang="en-US" altLang="ja-JP" dirty="0"/>
              <a:t>22</a:t>
            </a:r>
            <a:r>
              <a:rPr kumimoji="1" lang="ja-JP" altLang="en-US" dirty="0"/>
              <a:t>～</a:t>
            </a:r>
            <a:r>
              <a:rPr kumimoji="1" lang="en-US" altLang="ja-JP" dirty="0"/>
              <a:t>30</a:t>
            </a:r>
            <a:r>
              <a:rPr kumimoji="1" lang="ja-JP" altLang="en-US" dirty="0"/>
              <a:t>と、、「情報マネジメント」のカテゴリ</a:t>
            </a:r>
            <a:r>
              <a:rPr kumimoji="1" lang="en-US" altLang="ja-JP" dirty="0"/>
              <a:t>-</a:t>
            </a:r>
            <a:r>
              <a:rPr kumimoji="1" lang="ja-JP" altLang="en-US" dirty="0"/>
              <a:t>化の、項目</a:t>
            </a:r>
            <a:r>
              <a:rPr kumimoji="1" lang="en-US" altLang="ja-JP" dirty="0"/>
              <a:t>31</a:t>
            </a:r>
            <a:r>
              <a:rPr kumimoji="1" lang="ja-JP" altLang="en-US" dirty="0"/>
              <a:t>～</a:t>
            </a:r>
            <a:r>
              <a:rPr kumimoji="1" lang="en-US" altLang="ja-JP" dirty="0"/>
              <a:t>36 </a:t>
            </a:r>
            <a:r>
              <a:rPr kumimoji="1" lang="ja-JP" altLang="en-US" dirty="0"/>
              <a:t>の一覧です。</a:t>
            </a:r>
            <a:endParaRPr kumimoji="1" lang="en-US" altLang="ja-JP" dirty="0"/>
          </a:p>
          <a:p>
            <a:r>
              <a:rPr kumimoji="1" lang="ja-JP" altLang="en-US" dirty="0"/>
              <a:t>（「情報マネジメント」が他の項目に比べて、「国内発生早期」「流行初期」で高い結果でした。</a:t>
            </a:r>
            <a:endParaRPr kumimoji="1" lang="en-US" altLang="ja-JP" dirty="0"/>
          </a:p>
          <a:p>
            <a:r>
              <a:rPr kumimoji="1" lang="ja-JP" altLang="en-US" dirty="0"/>
              <a:t>また、「国内発生早期」に最も必要とされたのは、項目</a:t>
            </a:r>
            <a:r>
              <a:rPr kumimoji="1" lang="en-US" altLang="ja-JP" dirty="0"/>
              <a:t>31</a:t>
            </a:r>
            <a:r>
              <a:rPr kumimoji="1" lang="ja-JP" altLang="en-US" dirty="0"/>
              <a:t>、項目</a:t>
            </a:r>
            <a:r>
              <a:rPr kumimoji="1" lang="en-US" altLang="ja-JP" dirty="0"/>
              <a:t>36</a:t>
            </a:r>
            <a:r>
              <a:rPr kumimoji="1" lang="ja-JP" altLang="en-US" dirty="0"/>
              <a:t>でした。）</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28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65469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zh-TW" altLang="en-US" dirty="0"/>
              <a:t>「人材管理」</a:t>
            </a:r>
            <a:r>
              <a:rPr kumimoji="1" lang="ja-JP" altLang="en-US" dirty="0"/>
              <a:t>の「カテゴリ</a:t>
            </a:r>
            <a:r>
              <a:rPr kumimoji="1" lang="en-US" altLang="ja-JP" dirty="0"/>
              <a:t>-</a:t>
            </a:r>
            <a:r>
              <a:rPr kumimoji="1" lang="ja-JP" altLang="en-US" dirty="0"/>
              <a:t>の、</a:t>
            </a:r>
            <a:r>
              <a:rPr kumimoji="1" lang="zh-TW" altLang="en-US" dirty="0"/>
              <a:t>項目</a:t>
            </a:r>
            <a:r>
              <a:rPr kumimoji="1" lang="en-US" altLang="zh-TW" dirty="0"/>
              <a:t>37</a:t>
            </a:r>
            <a:r>
              <a:rPr kumimoji="1" lang="zh-TW" altLang="en-US" dirty="0"/>
              <a:t>～</a:t>
            </a:r>
            <a:r>
              <a:rPr kumimoji="1" lang="en-US" altLang="zh-TW" dirty="0"/>
              <a:t>40 </a:t>
            </a:r>
            <a:r>
              <a:rPr kumimoji="1" lang="zh-TW" altLang="en-US" dirty="0"/>
              <a:t>、「人材育成」</a:t>
            </a:r>
            <a:r>
              <a:rPr kumimoji="1" lang="ja-JP" altLang="en-US" dirty="0"/>
              <a:t>のカテゴリ</a:t>
            </a:r>
            <a:r>
              <a:rPr kumimoji="1" lang="en-US" altLang="ja-JP" dirty="0"/>
              <a:t>-</a:t>
            </a:r>
            <a:r>
              <a:rPr kumimoji="1" lang="ja-JP" altLang="en-US" dirty="0"/>
              <a:t>の、項目</a:t>
            </a:r>
            <a:r>
              <a:rPr kumimoji="1" lang="en-US" altLang="ja-JP" dirty="0"/>
              <a:t>41</a:t>
            </a:r>
            <a:r>
              <a:rPr kumimoji="1" lang="ja-JP" altLang="en-US" dirty="0"/>
              <a:t>～</a:t>
            </a:r>
            <a:r>
              <a:rPr kumimoji="1" lang="en-US" altLang="ja-JP" dirty="0"/>
              <a:t>48 </a:t>
            </a:r>
            <a:r>
              <a:rPr kumimoji="1" lang="ja-JP" altLang="en-US" dirty="0"/>
              <a:t>の一覧です。</a:t>
            </a:r>
            <a:endParaRPr kumimoji="1" lang="en-US" altLang="ja-JP" dirty="0"/>
          </a:p>
          <a:p>
            <a:r>
              <a:rPr kumimoji="1" lang="ja-JP" altLang="en-US" dirty="0"/>
              <a:t>（全体として、特に妥当率が高かったのは、「人材管理」「人材育成」に該当する項目でした。）</a:t>
            </a:r>
            <a:endParaRPr kumimoji="1" lang="zh-TW"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29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2298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endParaRPr kumimoji="1" lang="en-US" altLang="ja-JP" dirty="0"/>
          </a:p>
          <a:p>
            <a:r>
              <a:rPr kumimoji="1" lang="ja-JP" altLang="en-US" dirty="0"/>
              <a:t>感染症を中心とした健康危機管理において、統括保健師が発揮することが望ましい「総合的マネジメント」を構成する技術は、</a:t>
            </a:r>
            <a:r>
              <a:rPr kumimoji="1" lang="en-US" altLang="ja-JP" dirty="0"/>
              <a:t>6</a:t>
            </a:r>
            <a:r>
              <a:rPr kumimoji="1" lang="ja-JP" altLang="en-US" dirty="0"/>
              <a:t>つのカテゴリーからなる、</a:t>
            </a:r>
            <a:r>
              <a:rPr kumimoji="1" lang="en-US" altLang="ja-JP" dirty="0"/>
              <a:t>48 </a:t>
            </a:r>
            <a:r>
              <a:rPr kumimoji="1" lang="ja-JP" altLang="en-US" dirty="0"/>
              <a:t>技術項目となり、調査に参加した全国の統括保健師から、妥当率</a:t>
            </a:r>
            <a:r>
              <a:rPr kumimoji="1" lang="en-US" altLang="ja-JP" dirty="0"/>
              <a:t>90</a:t>
            </a:r>
            <a:r>
              <a:rPr kumimoji="1" lang="ja-JP" altLang="en-US" dirty="0"/>
              <a:t>％以上の妥当性が確認できました。</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30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032587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・妥当性の得られた技術項目を、次世代の統括保健師の技術獲得の目標とし、平時から技術の向上を図ることが、総合的なマネジメントの発揮に向けた備えとなると考えます。</a:t>
            </a:r>
          </a:p>
          <a:p>
            <a:r>
              <a:rPr kumimoji="1" lang="ja-JP" altLang="en-US"/>
              <a:t>・（職位</a:t>
            </a:r>
            <a:r>
              <a:rPr kumimoji="1" lang="ja-JP" altLang="en-US" dirty="0"/>
              <a:t>や組織上の立場、分掌事務への記載がないことによる活動</a:t>
            </a:r>
            <a:r>
              <a:rPr kumimoji="1" lang="ja-JP" altLang="en-US"/>
              <a:t>の制限が自由</a:t>
            </a:r>
            <a:r>
              <a:rPr kumimoji="1" lang="ja-JP" altLang="en-US" dirty="0"/>
              <a:t>意見から多く伺えたこと</a:t>
            </a:r>
            <a:r>
              <a:rPr kumimoji="1" lang="ja-JP" altLang="en-US"/>
              <a:t>から、）統括</a:t>
            </a:r>
            <a:r>
              <a:rPr kumimoji="1" lang="ja-JP" altLang="en-US" dirty="0"/>
              <a:t>保健師が、総合的なマネジメントを担うためには、職位や権限、分掌事務等への記載、技術の獲得に向けた支援体制の検討が必要であると考えます。</a:t>
            </a:r>
          </a:p>
          <a:p>
            <a:r>
              <a:rPr kumimoji="1" lang="ja-JP" altLang="en-US" dirty="0"/>
              <a:t>・また、「国内発生早期」に必要とされた、項目</a:t>
            </a:r>
            <a:r>
              <a:rPr kumimoji="1" lang="en-US" altLang="ja-JP" dirty="0"/>
              <a:t>31</a:t>
            </a:r>
            <a:r>
              <a:rPr kumimoji="1" lang="ja-JP" altLang="en-US" dirty="0"/>
              <a:t>、項目</a:t>
            </a:r>
            <a:r>
              <a:rPr kumimoji="1" lang="en-US" altLang="ja-JP" dirty="0"/>
              <a:t>36</a:t>
            </a:r>
            <a:r>
              <a:rPr kumimoji="1" lang="ja-JP" altLang="en-US" dirty="0"/>
              <a:t>の技術発揮への支援として、統括保健師間のネットワーク構築が重要な要素であることが示唆されました。統括保健師間のネットワーク構築の必要性の根拠として活用いただきたいと考えます。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31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723789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・自由記載では、統括保健師としての技術をさらに高めていきたいという、プロフェッショナルとしての姿勢と、体制が整えばさらに技術を発揮できるという展望もうかがえました。</a:t>
            </a:r>
          </a:p>
          <a:p>
            <a:r>
              <a:rPr kumimoji="1" lang="ja-JP" altLang="en-US" dirty="0"/>
              <a:t>・また、人材育成は平時に行うべきものという意見が多く聞かれました。今回の健康危機管理の経験が、今後のさらなる保健師活動の発展と人材育成つながるものであると期待します。</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32</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915217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「総合的なマネジメント」を構成する技術の獲得と向上に向けて、</a:t>
            </a:r>
            <a:r>
              <a:rPr kumimoji="1" lang="en-US" altLang="ja-JP" dirty="0"/>
              <a:t>3</a:t>
            </a:r>
            <a:r>
              <a:rPr kumimoji="1" lang="ja-JP" altLang="en-US" dirty="0"/>
              <a:t>つの提言をまとめました。</a:t>
            </a:r>
            <a:endParaRPr kumimoji="1" lang="en-US" altLang="ja-JP" dirty="0"/>
          </a:p>
          <a:p>
            <a:r>
              <a:rPr kumimoji="1" lang="ja-JP" altLang="en-US" dirty="0"/>
              <a:t>一つ目は、個々の統括保健師や次世代の統括保健師は、平時から６カテゴリー</a:t>
            </a:r>
            <a:r>
              <a:rPr kumimoji="1" lang="en-US" altLang="ja-JP" dirty="0"/>
              <a:t>48</a:t>
            </a:r>
            <a:r>
              <a:rPr kumimoji="1" lang="ja-JP" altLang="en-US" dirty="0"/>
              <a:t>技術項目を意識した活動を継続し、技術の獲得や向上に努めること。 </a:t>
            </a:r>
          </a:p>
          <a:p>
            <a:r>
              <a:rPr kumimoji="1" lang="ja-JP" altLang="en-US" dirty="0"/>
              <a:t>二つ目は、各自治体は、研修等において今回作成した「自己点検簡易チェックリスト」等を活用すること、また、すべての保健師が感染症対策の技術が獲得できるよう、自治体内のジョブローテーションや、人事交流等を含めた人材育成を実施すること。</a:t>
            </a:r>
          </a:p>
          <a:p>
            <a:r>
              <a:rPr kumimoji="1" lang="ja-JP" altLang="en-US" dirty="0"/>
              <a:t>三つ目は、保健師関連団体においては、技術向上の機会や、総合的なマネジメントを発揮しやすい環境づくりについて継続的な研究や事業を検討いただきたいことです。</a:t>
            </a:r>
            <a:endParaRPr kumimoji="1" lang="en-US" altLang="ja-JP" dirty="0"/>
          </a:p>
          <a:p>
            <a:r>
              <a:rPr kumimoji="1" lang="ja-JP" altLang="en-US" dirty="0"/>
              <a:t>皆様方も、今回の調査結果を、根拠とし、技術の獲得や、獲得した技術を発揮しやすい環境づくりにに取組んでいただければと思います。以上で、報告を終わります。</a:t>
            </a:r>
          </a:p>
          <a:p>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33</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985540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8755C-B6F9-4E16-B959-A2850EAB346B}" type="slidenum">
              <a:rPr kumimoji="1" lang="ja-JP" altLang="en-US" smtClean="0"/>
              <a:pPr/>
              <a:t>3</a:t>
            </a:fld>
            <a:endParaRPr kumimoji="1" lang="ja-JP" altLang="en-US" dirty="0"/>
          </a:p>
        </p:txBody>
      </p:sp>
    </p:spTree>
    <p:extLst>
      <p:ext uri="{BB962C8B-B14F-4D97-AF65-F5344CB8AC3E}">
        <p14:creationId xmlns:p14="http://schemas.microsoft.com/office/powerpoint/2010/main" val="39679869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75904" eaLnBrk="1" fontAlgn="auto" hangingPunct="1">
              <a:spcBef>
                <a:spcPts val="0"/>
              </a:spcBef>
              <a:spcAft>
                <a:spcPts val="0"/>
              </a:spcAft>
              <a:defRPr/>
            </a:pPr>
            <a:fld id="{355FE023-6603-40F2-96E2-19D45F2644D7}"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34</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042403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昨年度、全国保健師長会の調査研究事業で、「保健所･企画調整部門の保健師に必要な能力とその向上に資する取組」を明らかにすることに取組んだ。</a:t>
            </a:r>
            <a:endParaRPr kumimoji="1" lang="en-US" altLang="ja-JP" dirty="0"/>
          </a:p>
          <a:p>
            <a:r>
              <a:rPr kumimoji="1" lang="ja-JP" altLang="en-US" dirty="0"/>
              <a:t>研究の背景としましては、保健師の配置において、経験が浅く、地域保健部門での個別支援も経験しない状況で、企画調整部門に配置される状況があったり、保健師長や</a:t>
            </a:r>
            <a:r>
              <a:rPr lang="ja-JP" altLang="en-US" dirty="0">
                <a:solidFill>
                  <a:srgbClr val="002060"/>
                </a:solidFill>
                <a:latin typeface="HG丸ｺﾞｼｯｸM-PRO" panose="020F0600000000000000" pitchFamily="50" charset="-128"/>
                <a:ea typeface="HG丸ｺﾞｼｯｸM-PRO" panose="020F0600000000000000" pitchFamily="50" charset="-128"/>
              </a:rPr>
              <a:t>主査になる年齢の若年化により、企画調整部門の保健師の人材育成を十分に担える状況にないことがある。</a:t>
            </a:r>
            <a:endParaRPr lang="en-US" altLang="ja-JP" dirty="0">
              <a:solidFill>
                <a:srgbClr val="002060"/>
              </a:solidFill>
              <a:latin typeface="HG丸ｺﾞｼｯｸM-PRO" panose="020F0600000000000000" pitchFamily="50" charset="-128"/>
              <a:ea typeface="HG丸ｺﾞｼｯｸM-PRO" panose="020F0600000000000000" pitchFamily="50" charset="-128"/>
            </a:endParaRPr>
          </a:p>
          <a:p>
            <a:r>
              <a:rPr lang="ja-JP" altLang="en-US" dirty="0">
                <a:solidFill>
                  <a:srgbClr val="002060"/>
                </a:solidFill>
                <a:latin typeface="HG丸ｺﾞｼｯｸM-PRO" panose="020F0600000000000000" pitchFamily="50" charset="-128"/>
                <a:ea typeface="HG丸ｺﾞｼｯｸM-PRO" panose="020F0600000000000000" pitchFamily="50" charset="-128"/>
              </a:rPr>
              <a:t>また、企画調整部門で必要な企画・調整能力や、関係機関との連携に係るスキルについて、促進する仕組みや研修等の機会がない。といったものが挙げられる。</a:t>
            </a:r>
            <a:endParaRPr lang="en-US" altLang="ja-JP" dirty="0">
              <a:solidFill>
                <a:srgbClr val="002060"/>
              </a:solidFill>
              <a:latin typeface="HG丸ｺﾞｼｯｸM-PRO" panose="020F0600000000000000" pitchFamily="50" charset="-128"/>
              <a:ea typeface="HG丸ｺﾞｼｯｸM-PRO" panose="020F0600000000000000" pitchFamily="50" charset="-128"/>
            </a:endParaRPr>
          </a:p>
          <a:p>
            <a:r>
              <a:rPr kumimoji="1" lang="ja-JP" altLang="en-US" dirty="0"/>
              <a:t>加えて、</a:t>
            </a:r>
            <a:r>
              <a:rPr lang="ja-JP" altLang="en-US" sz="1100" dirty="0">
                <a:solidFill>
                  <a:srgbClr val="002060"/>
                </a:solidFill>
                <a:latin typeface="HG丸ｺﾞｼｯｸM-PRO" panose="020F0600000000000000" pitchFamily="50" charset="-128"/>
                <a:ea typeface="HG丸ｺﾞｼｯｸM-PRO" panose="020F0600000000000000" pitchFamily="50" charset="-128"/>
              </a:rPr>
              <a:t>上司が求めることが理解でき、その求めが上司個人的のでなく、組織としてのものであれば、保健師の成長に寄与できるのではないか、と考えた。</a:t>
            </a:r>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35</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48060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656928">
              <a:spcBef>
                <a:spcPts val="718"/>
              </a:spcBef>
            </a:pPr>
            <a:r>
              <a:rPr lang="ja-JP" altLang="en-US"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rPr>
              <a:t>次に、目的は①保健所の企画調整部門に勤務する保健師に必要な能力を明らかにすること、及び</a:t>
            </a:r>
          </a:p>
          <a:p>
            <a:pPr defTabSz="656928">
              <a:spcBef>
                <a:spcPts val="718"/>
              </a:spcBef>
            </a:pPr>
            <a:r>
              <a:rPr lang="ja-JP" altLang="en-US"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rPr>
              <a:t>その能力の獲得に関連する要因を把握し、それらの向上に資する取組等を明らかにすること</a:t>
            </a:r>
          </a:p>
          <a:p>
            <a:pPr defTabSz="656928">
              <a:spcBef>
                <a:spcPts val="718"/>
              </a:spcBef>
            </a:pPr>
            <a:endParaRPr lang="en-US" altLang="ja-JP"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defTabSz="656928">
              <a:spcBef>
                <a:spcPts val="718"/>
              </a:spcBef>
            </a:pPr>
            <a:r>
              <a:rPr lang="ja-JP" altLang="en-US"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rPr>
              <a:t>方法</a:t>
            </a:r>
            <a:endParaRPr lang="en-US" altLang="ja-JP"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defTabSz="656928">
              <a:spcBef>
                <a:spcPts val="718"/>
              </a:spcBef>
            </a:pPr>
            <a:r>
              <a:rPr lang="ja-JP" altLang="en-US"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rPr>
              <a:t>１）府内９保健所の企画調整部門の長等に、企画保健師に求める能力や行動について、聞き取り或いは調査票を用いて把握。</a:t>
            </a:r>
          </a:p>
          <a:p>
            <a:pPr defTabSz="656928">
              <a:spcBef>
                <a:spcPts val="718"/>
              </a:spcBef>
            </a:pPr>
            <a:r>
              <a:rPr lang="ja-JP" altLang="en-US"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rPr>
              <a:t>２）その結果を用いて、企画保健師を対象に求められる能力等の獲得状況や獲得・強化のために必要な事項等を無記名自記式調査で把握。</a:t>
            </a:r>
          </a:p>
          <a:p>
            <a:pPr defTabSz="656928">
              <a:spcBef>
                <a:spcPts val="718"/>
              </a:spcBef>
            </a:pPr>
            <a:r>
              <a:rPr lang="ja-JP" altLang="en-US"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rPr>
              <a:t>３）求められる能力を高めるための具体的な行動の例示資料を作成し、企画保健師に提供する。</a:t>
            </a:r>
          </a:p>
          <a:p>
            <a:pPr defTabSz="656928">
              <a:spcBef>
                <a:spcPts val="718"/>
              </a:spcBef>
            </a:pPr>
            <a:r>
              <a:rPr lang="ja-JP" altLang="en-US"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rPr>
              <a:t>４）同じ対象に一回目と同様の項目に資料の役立ち度等を尋ねる項目を加え</a:t>
            </a:r>
            <a:r>
              <a:rPr lang="en-US" altLang="ja-JP"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rPr>
              <a:t>2</a:t>
            </a:r>
            <a:r>
              <a:rPr lang="ja-JP" altLang="en-US"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rPr>
              <a:t>回目調査を実施。</a:t>
            </a:r>
          </a:p>
          <a:p>
            <a:pPr defTabSz="656928">
              <a:spcBef>
                <a:spcPts val="718"/>
              </a:spcBef>
            </a:pPr>
            <a:r>
              <a:rPr lang="ja-JP" altLang="en-US" sz="1100" kern="100" dirty="0">
                <a:solidFill>
                  <a:srgbClr val="002060"/>
                </a:solidFill>
                <a:latin typeface="BIZ UDPゴシック" panose="020B0400000000000000" pitchFamily="50" charset="-128"/>
                <a:ea typeface="HG丸ｺﾞｼｯｸM-PRO" panose="020F0600000000000000" pitchFamily="50" charset="-128"/>
                <a:cs typeface="Times New Roman" panose="02020603050405020304" pitchFamily="18" charset="0"/>
              </a:rPr>
              <a:t>５）その結果を踏まえ、企画保健師に必要な能力とその向上に資する取組を検討。</a:t>
            </a: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36</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329839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結果</a:t>
            </a:r>
            <a:endParaRPr kumimoji="1" lang="en-US" altLang="zh-CN" dirty="0"/>
          </a:p>
          <a:p>
            <a:r>
              <a:rPr kumimoji="1" lang="ja-JP" altLang="en-US" dirty="0"/>
              <a:t>（</a:t>
            </a:r>
            <a:r>
              <a:rPr kumimoji="1" lang="en-US" altLang="ja-JP" dirty="0"/>
              <a:t>1</a:t>
            </a:r>
            <a:r>
              <a:rPr kumimoji="1" lang="ja-JP" altLang="en-US" dirty="0"/>
              <a:t>）企画調整部門の長が企画保健師に求める能力は、</a:t>
            </a:r>
          </a:p>
          <a:p>
            <a:pPr marL="328464" indent="-328464">
              <a:buFont typeface="Wingdings" panose="05000000000000000000" pitchFamily="2" charset="2"/>
              <a:buChar char="l"/>
            </a:pPr>
            <a:r>
              <a:rPr lang="ja-JP" altLang="en-US" sz="1100" dirty="0">
                <a:solidFill>
                  <a:srgbClr val="002060"/>
                </a:solidFill>
                <a:latin typeface="HG丸ｺﾞｼｯｸM-PRO" panose="020F0600000000000000" pitchFamily="50" charset="-128"/>
                <a:ea typeface="HG丸ｺﾞｼｯｸM-PRO" panose="020F0600000000000000" pitchFamily="50" charset="-128"/>
              </a:rPr>
              <a:t>様々な場面で使われる数字を理解し、的確に整理する等、事業等の根拠となるよう示せる</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a:p>
            <a:pPr marL="328464" indent="-328464">
              <a:buFont typeface="Wingdings" panose="05000000000000000000" pitchFamily="2" charset="2"/>
              <a:buChar char="l"/>
            </a:pPr>
            <a:r>
              <a:rPr lang="ja-JP" altLang="en-US" sz="1100" dirty="0">
                <a:solidFill>
                  <a:srgbClr val="002060"/>
                </a:solidFill>
                <a:latin typeface="HG丸ｺﾞｼｯｸM-PRO" panose="020F0600000000000000" pitchFamily="50" charset="-128"/>
                <a:ea typeface="HG丸ｺﾞｼｯｸM-PRO" panose="020F0600000000000000" pitchFamily="50" charset="-128"/>
              </a:rPr>
              <a:t>状況を多角的、経時的に把握し、全体を構造的にとらえることができる、といった　</a:t>
            </a:r>
            <a:r>
              <a:rPr lang="ja-JP" altLang="en-US" sz="1100" b="1" dirty="0">
                <a:solidFill>
                  <a:schemeClr val="accent6">
                    <a:lumMod val="75000"/>
                  </a:schemeClr>
                </a:solidFill>
                <a:latin typeface="HG丸ｺﾞｼｯｸM-PRO" panose="020F0600000000000000" pitchFamily="50" charset="-128"/>
                <a:ea typeface="HG丸ｺﾞｼｯｸM-PRO" panose="020F0600000000000000" pitchFamily="50" charset="-128"/>
              </a:rPr>
              <a:t>ビジョンを描く力</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a:p>
            <a:r>
              <a:rPr kumimoji="1" lang="ja-JP" altLang="en-US" dirty="0"/>
              <a:t>（</a:t>
            </a:r>
            <a:r>
              <a:rPr kumimoji="1" lang="en-US" altLang="ja-JP" dirty="0"/>
              <a:t>2</a:t>
            </a:r>
            <a:r>
              <a:rPr kumimoji="1" lang="ja-JP" altLang="en-US" dirty="0"/>
              <a:t>）各技術項目が「特に必要とされる時期」は、</a:t>
            </a:r>
          </a:p>
          <a:p>
            <a:pPr marL="328464" indent="-328464">
              <a:buFont typeface="Wingdings" panose="05000000000000000000" pitchFamily="2" charset="2"/>
              <a:buChar char="l"/>
            </a:pPr>
            <a:r>
              <a:rPr kumimoji="1" lang="ja-JP" altLang="en-US" dirty="0"/>
              <a:t>　</a:t>
            </a:r>
            <a:r>
              <a:rPr lang="ja-JP" altLang="en-US" sz="1100" dirty="0">
                <a:solidFill>
                  <a:srgbClr val="002060"/>
                </a:solidFill>
                <a:latin typeface="HG丸ｺﾞｼｯｸM-PRO" panose="020F0600000000000000" pitchFamily="50" charset="-128"/>
                <a:ea typeface="HG丸ｺﾞｼｯｸM-PRO" panose="020F0600000000000000" pitchFamily="50" charset="-128"/>
              </a:rPr>
              <a:t>関係機関の特性に合わせ、明確に説明し共感を得ることができる</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a:p>
            <a:pPr marL="328464" indent="-328464" defTabSz="875904">
              <a:buFont typeface="Wingdings" panose="05000000000000000000" pitchFamily="2" charset="2"/>
              <a:buChar char="l"/>
              <a:defRPr/>
            </a:pPr>
            <a:r>
              <a:rPr lang="ja-JP" altLang="en-US" sz="1100" dirty="0">
                <a:solidFill>
                  <a:srgbClr val="002060"/>
                </a:solidFill>
                <a:latin typeface="HG丸ｺﾞｼｯｸM-PRO" panose="020F0600000000000000" pitchFamily="50" charset="-128"/>
                <a:ea typeface="HG丸ｺﾞｼｯｸM-PRO" panose="020F0600000000000000" pitchFamily="50" charset="-128"/>
              </a:rPr>
              <a:t>粘り強く説得・交渉することで組織の目標に必要な協力を得ることができる、といった　</a:t>
            </a:r>
            <a:r>
              <a:rPr lang="ja-JP" altLang="en-US" sz="1100" b="1" dirty="0">
                <a:solidFill>
                  <a:schemeClr val="accent6">
                    <a:lumMod val="75000"/>
                  </a:schemeClr>
                </a:solidFill>
                <a:latin typeface="HG丸ｺﾞｼｯｸM-PRO" panose="020F0600000000000000" pitchFamily="50" charset="-128"/>
                <a:ea typeface="HG丸ｺﾞｼｯｸM-PRO" panose="020F0600000000000000" pitchFamily="50" charset="-128"/>
              </a:rPr>
              <a:t>人を巻き込む力</a:t>
            </a:r>
            <a:endParaRPr lang="en-US" altLang="ja-JP" sz="1100" b="1"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r>
              <a:rPr kumimoji="1" lang="ja-JP" altLang="en-US" dirty="0"/>
              <a:t>（</a:t>
            </a:r>
            <a:r>
              <a:rPr kumimoji="1" lang="en-US" altLang="ja-JP" dirty="0"/>
              <a:t>3</a:t>
            </a:r>
            <a:r>
              <a:rPr kumimoji="1" lang="ja-JP" altLang="en-US" dirty="0"/>
              <a:t>）各技術項目が「特に必要とされる時期」は、</a:t>
            </a:r>
          </a:p>
          <a:p>
            <a:pPr marL="328464" indent="-328464">
              <a:buFont typeface="Wingdings" panose="05000000000000000000" pitchFamily="2" charset="2"/>
              <a:buChar char="l"/>
            </a:pPr>
            <a:r>
              <a:rPr lang="ja-JP" altLang="en-US" sz="1100" dirty="0">
                <a:solidFill>
                  <a:srgbClr val="002060"/>
                </a:solidFill>
                <a:latin typeface="HG丸ｺﾞｼｯｸM-PRO" panose="020F0600000000000000" pitchFamily="50" charset="-128"/>
                <a:ea typeface="HG丸ｺﾞｼｯｸM-PRO" panose="020F0600000000000000" pitchFamily="50" charset="-128"/>
              </a:rPr>
              <a:t>地域の顕在的・潜在的健康課題を見出す方法を考えることができる</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a:p>
            <a:pPr marL="328464" indent="-328464" defTabSz="875904">
              <a:buFont typeface="Wingdings" panose="05000000000000000000" pitchFamily="2" charset="2"/>
              <a:buChar char="l"/>
              <a:defRPr/>
            </a:pPr>
            <a:r>
              <a:rPr lang="ja-JP" altLang="en-US" sz="1100" dirty="0">
                <a:solidFill>
                  <a:srgbClr val="002060"/>
                </a:solidFill>
                <a:latin typeface="HG丸ｺﾞｼｯｸM-PRO" panose="020F0600000000000000" pitchFamily="50" charset="-128"/>
                <a:ea typeface="HG丸ｺﾞｼｯｸM-PRO" panose="020F0600000000000000" pitchFamily="50" charset="-128"/>
              </a:rPr>
              <a:t>事業を推進するための組織の確認やキーパーソンを確認できる</a:t>
            </a:r>
            <a:r>
              <a:rPr lang="en-US" altLang="ja-JP" sz="1100" dirty="0">
                <a:solidFill>
                  <a:srgbClr val="002060"/>
                </a:solidFill>
                <a:latin typeface="HG丸ｺﾞｼｯｸM-PRO" panose="020F0600000000000000" pitchFamily="50" charset="-128"/>
                <a:ea typeface="HG丸ｺﾞｼｯｸM-PRO" panose="020F0600000000000000" pitchFamily="50" charset="-128"/>
              </a:rPr>
              <a:t>,</a:t>
            </a:r>
            <a:r>
              <a:rPr lang="ja-JP" altLang="en-US" sz="1100" dirty="0">
                <a:solidFill>
                  <a:srgbClr val="002060"/>
                </a:solidFill>
                <a:latin typeface="HG丸ｺﾞｼｯｸM-PRO" panose="020F0600000000000000" pitchFamily="50" charset="-128"/>
                <a:ea typeface="HG丸ｺﾞｼｯｸM-PRO" panose="020F0600000000000000" pitchFamily="50" charset="-128"/>
              </a:rPr>
              <a:t>といった　</a:t>
            </a:r>
            <a:r>
              <a:rPr lang="ja-JP" altLang="en-US" sz="1100" b="1" dirty="0">
                <a:solidFill>
                  <a:schemeClr val="accent6">
                    <a:lumMod val="75000"/>
                  </a:schemeClr>
                </a:solidFill>
                <a:latin typeface="HG丸ｺﾞｼｯｸM-PRO" panose="020F0600000000000000" pitchFamily="50" charset="-128"/>
                <a:ea typeface="HG丸ｺﾞｼｯｸM-PRO" panose="020F0600000000000000" pitchFamily="50" charset="-128"/>
              </a:rPr>
              <a:t>企画し実行する力</a:t>
            </a:r>
            <a:endParaRPr lang="en-US" altLang="ja-JP" sz="1100" b="1"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defTabSz="875904">
              <a:defRPr/>
            </a:pPr>
            <a:endParaRPr lang="en-US" altLang="ja-JP" sz="1100" b="1" dirty="0">
              <a:solidFill>
                <a:schemeClr val="accent6">
                  <a:lumMod val="75000"/>
                </a:schemeClr>
              </a:solidFill>
              <a:latin typeface="HG丸ｺﾞｼｯｸM-PRO" panose="020F0600000000000000" pitchFamily="50" charset="-128"/>
              <a:ea typeface="HG丸ｺﾞｼｯｸM-PRO" panose="020F0600000000000000" pitchFamily="50" charset="-128"/>
            </a:endParaRPr>
          </a:p>
          <a:p>
            <a:pPr defTabSz="875904">
              <a:defRPr/>
            </a:pPr>
            <a:r>
              <a:rPr lang="ja-JP" altLang="en-US" sz="1100" dirty="0">
                <a:solidFill>
                  <a:srgbClr val="002060"/>
                </a:solidFill>
                <a:latin typeface="HG丸ｺﾞｼｯｸM-PRO" panose="020F0600000000000000" pitchFamily="50" charset="-128"/>
                <a:ea typeface="HG丸ｺﾞｼｯｸM-PRO" panose="020F0600000000000000" pitchFamily="50" charset="-128"/>
              </a:rPr>
              <a:t>などをはじめとした</a:t>
            </a:r>
            <a:r>
              <a:rPr lang="en-US" altLang="ja-JP" sz="1100" b="1" u="sng" dirty="0">
                <a:solidFill>
                  <a:schemeClr val="accent6">
                    <a:lumMod val="75000"/>
                  </a:schemeClr>
                </a:solidFill>
                <a:latin typeface="HG丸ｺﾞｼｯｸM-PRO" panose="020F0600000000000000" pitchFamily="50" charset="-128"/>
                <a:ea typeface="HG丸ｺﾞｼｯｸM-PRO" panose="020F0600000000000000" pitchFamily="50" charset="-128"/>
              </a:rPr>
              <a:t>52</a:t>
            </a:r>
            <a:r>
              <a:rPr lang="ja-JP" altLang="en-US" sz="1100" b="1" u="sng" dirty="0">
                <a:solidFill>
                  <a:schemeClr val="accent6">
                    <a:lumMod val="75000"/>
                  </a:schemeClr>
                </a:solidFill>
                <a:latin typeface="HG丸ｺﾞｼｯｸM-PRO" panose="020F0600000000000000" pitchFamily="50" charset="-128"/>
                <a:ea typeface="HG丸ｺﾞｼｯｸM-PRO" panose="020F0600000000000000" pitchFamily="50" charset="-128"/>
              </a:rPr>
              <a:t>項目で、</a:t>
            </a:r>
            <a:r>
              <a:rPr lang="ja-JP" altLang="en-US" sz="1100" b="1" dirty="0">
                <a:solidFill>
                  <a:schemeClr val="accent6">
                    <a:lumMod val="75000"/>
                  </a:schemeClr>
                </a:solidFill>
                <a:latin typeface="HG丸ｺﾞｼｯｸM-PRO" panose="020F0600000000000000" pitchFamily="50" charset="-128"/>
                <a:ea typeface="HG丸ｺﾞｼｯｸM-PRO" panose="020F0600000000000000" pitchFamily="50" charset="-128"/>
              </a:rPr>
              <a:t>中でも企画調整部門の長は「ビジョンを描く力」を最も必要と考えている、ことが分かった</a:t>
            </a:r>
            <a:endParaRPr lang="en-US" altLang="ja-JP" sz="1100" b="1" dirty="0">
              <a:solidFill>
                <a:schemeClr val="accent6">
                  <a:lumMod val="75000"/>
                </a:schemeClr>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37</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1846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kumimoji="1" lang="en-US" altLang="ja-JP" dirty="0"/>
              <a:t>2</a:t>
            </a:r>
            <a:r>
              <a:rPr kumimoji="1" lang="ja-JP" altLang="en-US" dirty="0"/>
              <a:t>つ目の</a:t>
            </a:r>
            <a:r>
              <a:rPr lang="ja-JP" altLang="en-US" sz="1100" b="1" dirty="0">
                <a:solidFill>
                  <a:srgbClr val="002060"/>
                </a:solidFill>
                <a:latin typeface="HG丸ｺﾞｼｯｸM-PRO" panose="020F0600000000000000" pitchFamily="50" charset="-128"/>
                <a:ea typeface="HG丸ｺﾞｼｯｸM-PRO" panose="020F0600000000000000" pitchFamily="50" charset="-128"/>
              </a:rPr>
              <a:t>能力の獲得に関連する要因と、能力の向上に資する取組の</a:t>
            </a:r>
            <a:r>
              <a:rPr kumimoji="1" lang="ja-JP" altLang="en-US" dirty="0"/>
              <a:t>結果</a:t>
            </a:r>
            <a:endParaRPr kumimoji="1" lang="en-US" altLang="ja-JP" dirty="0"/>
          </a:p>
          <a:p>
            <a:pPr defTabSz="875904">
              <a:defRPr/>
            </a:pPr>
            <a:endParaRPr kumimoji="1" lang="en-US" altLang="zh-CN" dirty="0"/>
          </a:p>
          <a:p>
            <a:pPr>
              <a:buFont typeface="Wingdings" panose="05000000000000000000" pitchFamily="2" charset="2"/>
              <a:buChar char="l"/>
            </a:pPr>
            <a:r>
              <a:rPr lang="ja-JP" altLang="en-US" sz="1100" dirty="0">
                <a:solidFill>
                  <a:srgbClr val="002060"/>
                </a:solidFill>
                <a:latin typeface="HG丸ｺﾞｼｯｸM-PRO" panose="020F0600000000000000" pitchFamily="50" charset="-128"/>
                <a:ea typeface="HG丸ｺﾞｼｯｸM-PRO" panose="020F0600000000000000" pitchFamily="50" charset="-128"/>
              </a:rPr>
              <a:t>１回目調査と２回目調査で有意な差を認め、企画保健師が有する能力の獲得に関係する要因は、</a:t>
            </a:r>
            <a:r>
              <a:rPr lang="ja-JP" altLang="en-US" sz="1100" b="1" u="sng" dirty="0">
                <a:solidFill>
                  <a:srgbClr val="002060"/>
                </a:solidFill>
                <a:latin typeface="HG丸ｺﾞｼｯｸM-PRO" panose="020F0600000000000000" pitchFamily="50" charset="-128"/>
                <a:ea typeface="HG丸ｺﾞｼｯｸM-PRO" panose="020F0600000000000000" pitchFamily="50" charset="-128"/>
              </a:rPr>
              <a:t>職階</a:t>
            </a:r>
            <a:r>
              <a:rPr lang="ja-JP" altLang="en-US" sz="1100" dirty="0">
                <a:solidFill>
                  <a:srgbClr val="002060"/>
                </a:solidFill>
                <a:latin typeface="HG丸ｺﾞｼｯｸM-PRO" panose="020F0600000000000000" pitchFamily="50" charset="-128"/>
                <a:ea typeface="HG丸ｺﾞｼｯｸM-PRO" panose="020F0600000000000000" pitchFamily="50" charset="-128"/>
              </a:rPr>
              <a:t>と、</a:t>
            </a:r>
            <a:r>
              <a:rPr lang="ja-JP" altLang="en-US" sz="1100" b="1" u="sng" dirty="0">
                <a:solidFill>
                  <a:srgbClr val="002060"/>
                </a:solidFill>
                <a:latin typeface="HG丸ｺﾞｼｯｸM-PRO" panose="020F0600000000000000" pitchFamily="50" charset="-128"/>
                <a:ea typeface="HG丸ｺﾞｼｯｸM-PRO" panose="020F0600000000000000" pitchFamily="50" charset="-128"/>
              </a:rPr>
              <a:t>企画保健師としての経験年数</a:t>
            </a:r>
            <a:r>
              <a:rPr lang="ja-JP" altLang="en-US" sz="1100" dirty="0">
                <a:solidFill>
                  <a:srgbClr val="002060"/>
                </a:solidFill>
                <a:latin typeface="HG丸ｺﾞｼｯｸM-PRO" panose="020F0600000000000000" pitchFamily="50" charset="-128"/>
                <a:ea typeface="HG丸ｺﾞｼｯｸM-PRO" panose="020F0600000000000000" pitchFamily="50" charset="-128"/>
              </a:rPr>
              <a:t>であった。</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a:p>
            <a:endParaRPr lang="ja-JP" altLang="en-US" sz="1100" dirty="0">
              <a:solidFill>
                <a:srgbClr val="002060"/>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l"/>
            </a:pPr>
            <a:r>
              <a:rPr lang="ja-JP" altLang="en-US" sz="1100" dirty="0">
                <a:solidFill>
                  <a:srgbClr val="002060"/>
                </a:solidFill>
                <a:latin typeface="HG丸ｺﾞｼｯｸM-PRO" panose="020F0600000000000000" pitchFamily="50" charset="-128"/>
                <a:ea typeface="HG丸ｺﾞｼｯｸM-PRO" panose="020F0600000000000000" pitchFamily="50" charset="-128"/>
              </a:rPr>
              <a:t>能力の向上に資する取組としては、</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a:p>
            <a:pPr marL="437952" indent="-437952">
              <a:buFont typeface="+mj-ea"/>
              <a:buAutoNum type="circleNumDbPlain"/>
            </a:pPr>
            <a:r>
              <a:rPr lang="ja-JP" altLang="en-US" sz="1100" dirty="0">
                <a:solidFill>
                  <a:srgbClr val="002060"/>
                </a:solidFill>
                <a:latin typeface="HG丸ｺﾞｼｯｸM-PRO" panose="020F0600000000000000" pitchFamily="50" charset="-128"/>
                <a:ea typeface="HG丸ｺﾞｼｯｸM-PRO" panose="020F0600000000000000" pitchFamily="50" charset="-128"/>
              </a:rPr>
              <a:t>研修内容等を検討する場合、主査とそれ以外の者を区別し、主査には低い能力等に焦点を絞り、それを高めるための具体的な行動を考えてもらうような内容とする。</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a:p>
            <a:pPr marL="437952" indent="-437952">
              <a:buFont typeface="+mj-ea"/>
              <a:buAutoNum type="circleNumDbPlain"/>
            </a:pPr>
            <a:r>
              <a:rPr lang="ja-JP" altLang="en-US" sz="1100" dirty="0">
                <a:solidFill>
                  <a:srgbClr val="002060"/>
                </a:solidFill>
                <a:latin typeface="HG丸ｺﾞｼｯｸM-PRO" panose="020F0600000000000000" pitchFamily="50" charset="-128"/>
                <a:ea typeface="HG丸ｺﾞｼｯｸM-PRO" panose="020F0600000000000000" pitchFamily="50" charset="-128"/>
              </a:rPr>
              <a:t>主査以外の者においては、早い時期に具体的な資料の提供により、企画保健師として必要な能力を高めることで効果的な成長を促す。</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a:p>
            <a:pPr marL="437952" indent="-437952">
              <a:buFont typeface="+mj-ea"/>
              <a:buAutoNum type="circleNumDbPlain"/>
            </a:pPr>
            <a:r>
              <a:rPr lang="ja-JP" altLang="en-US" sz="1100" dirty="0">
                <a:solidFill>
                  <a:srgbClr val="002060"/>
                </a:solidFill>
                <a:latin typeface="HG丸ｺﾞｼｯｸM-PRO" panose="020F0600000000000000" pitchFamily="50" charset="-128"/>
                <a:ea typeface="HG丸ｺﾞｼｯｸM-PRO" panose="020F0600000000000000" pitchFamily="50" charset="-128"/>
              </a:rPr>
              <a:t>調整・交渉業務を行う場合は「意図」の明確化を図る　　などが考えられた。</a:t>
            </a:r>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38</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391397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endParaRPr kumimoji="1" lang="en-US" altLang="ja-JP" dirty="0"/>
          </a:p>
          <a:p>
            <a:pPr marL="369522" indent="-369522">
              <a:buFont typeface="+mj-lt"/>
              <a:buAutoNum type="arabicPeriod"/>
            </a:pPr>
            <a:r>
              <a:rPr lang="ja-JP" altLang="en-US" dirty="0">
                <a:solidFill>
                  <a:srgbClr val="002060"/>
                </a:solidFill>
                <a:latin typeface="HG丸ｺﾞｼｯｸM-PRO" panose="020F0600000000000000" pitchFamily="50" charset="-128"/>
                <a:ea typeface="HG丸ｺﾞｼｯｸM-PRO" panose="020F0600000000000000" pitchFamily="50" charset="-128"/>
              </a:rPr>
              <a:t>主査以外の者あるいは経験年数が</a:t>
            </a:r>
            <a:r>
              <a:rPr lang="en-US" altLang="ja-JP" dirty="0">
                <a:solidFill>
                  <a:srgbClr val="002060"/>
                </a:solidFill>
                <a:latin typeface="HG丸ｺﾞｼｯｸM-PRO" panose="020F0600000000000000" pitchFamily="50" charset="-128"/>
                <a:ea typeface="HG丸ｺﾞｼｯｸM-PRO" panose="020F0600000000000000" pitchFamily="50" charset="-128"/>
              </a:rPr>
              <a:t>2</a:t>
            </a:r>
            <a:r>
              <a:rPr lang="ja-JP" altLang="en-US" dirty="0">
                <a:solidFill>
                  <a:srgbClr val="002060"/>
                </a:solidFill>
                <a:latin typeface="HG丸ｺﾞｼｯｸM-PRO" panose="020F0600000000000000" pitchFamily="50" charset="-128"/>
                <a:ea typeface="HG丸ｺﾞｼｯｸM-PRO" panose="020F0600000000000000" pitchFamily="50" charset="-128"/>
              </a:rPr>
              <a:t>年目までの者においては、軽微な介入（資料提供）でも、達成志向や改革力、問題解決思考や課題設定力等を高められる可能性があるため、それらに資料を提供することで早期に保健師の成長を促すことができる。</a:t>
            </a:r>
          </a:p>
          <a:p>
            <a:pPr marL="369522" indent="-369522">
              <a:buFont typeface="+mj-lt"/>
              <a:buAutoNum type="arabicPeriod"/>
            </a:pPr>
            <a:r>
              <a:rPr lang="ja-JP" altLang="en-US" dirty="0">
                <a:solidFill>
                  <a:srgbClr val="002060"/>
                </a:solidFill>
                <a:latin typeface="HG丸ｺﾞｼｯｸM-PRO" panose="020F0600000000000000" pitchFamily="50" charset="-128"/>
                <a:ea typeface="HG丸ｺﾞｼｯｸM-PRO" panose="020F0600000000000000" pitchFamily="50" charset="-128"/>
              </a:rPr>
              <a:t>企画保健師としての成長が期待できる「</a:t>
            </a:r>
            <a:r>
              <a:rPr lang="en-US" altLang="ja-JP" dirty="0">
                <a:solidFill>
                  <a:srgbClr val="002060"/>
                </a:solidFill>
                <a:latin typeface="HG丸ｺﾞｼｯｸM-PRO" panose="020F0600000000000000" pitchFamily="50" charset="-128"/>
                <a:ea typeface="HG丸ｺﾞｼｯｸM-PRO" panose="020F0600000000000000" pitchFamily="50" charset="-128"/>
              </a:rPr>
              <a:t>2</a:t>
            </a:r>
            <a:r>
              <a:rPr lang="ja-JP" altLang="en-US" dirty="0">
                <a:solidFill>
                  <a:srgbClr val="002060"/>
                </a:solidFill>
                <a:latin typeface="HG丸ｺﾞｼｯｸM-PRO" panose="020F0600000000000000" pitchFamily="50" charset="-128"/>
                <a:ea typeface="HG丸ｺﾞｼｯｸM-PRO" panose="020F0600000000000000" pitchFamily="50" charset="-128"/>
              </a:rPr>
              <a:t>年目まで」に</a:t>
            </a:r>
            <a:r>
              <a:rPr lang="en-US" altLang="ja-JP" dirty="0">
                <a:solidFill>
                  <a:srgbClr val="002060"/>
                </a:solidFill>
                <a:latin typeface="HG丸ｺﾞｼｯｸM-PRO" panose="020F0600000000000000" pitchFamily="50" charset="-128"/>
                <a:ea typeface="HG丸ｺﾞｼｯｸM-PRO" panose="020F0600000000000000" pitchFamily="50" charset="-128"/>
              </a:rPr>
              <a:t>OJT</a:t>
            </a:r>
            <a:r>
              <a:rPr lang="ja-JP" altLang="en-US" dirty="0">
                <a:solidFill>
                  <a:srgbClr val="002060"/>
                </a:solidFill>
                <a:latin typeface="HG丸ｺﾞｼｯｸM-PRO" panose="020F0600000000000000" pitchFamily="50" charset="-128"/>
                <a:ea typeface="HG丸ｺﾞｼｯｸM-PRO" panose="020F0600000000000000" pitchFamily="50" charset="-128"/>
              </a:rPr>
              <a:t>や、成長を促す取組や事業等に出会い経験知を増やせる環境を作る。</a:t>
            </a:r>
            <a:endParaRPr lang="en-US" altLang="ja-JP" dirty="0">
              <a:solidFill>
                <a:srgbClr val="002060"/>
              </a:solidFill>
              <a:latin typeface="HG丸ｺﾞｼｯｸM-PRO" panose="020F0600000000000000" pitchFamily="50" charset="-128"/>
              <a:ea typeface="HG丸ｺﾞｼｯｸM-PRO" panose="020F0600000000000000" pitchFamily="50" charset="-128"/>
            </a:endParaRPr>
          </a:p>
          <a:p>
            <a:pPr marL="369522" indent="-369522">
              <a:buFont typeface="+mj-lt"/>
              <a:buAutoNum type="arabicPeriod"/>
            </a:pPr>
            <a:r>
              <a:rPr lang="ja-JP" altLang="en-US" sz="1100" dirty="0">
                <a:solidFill>
                  <a:schemeClr val="accent6">
                    <a:lumMod val="75000"/>
                  </a:schemeClr>
                </a:solidFill>
                <a:latin typeface="HG丸ｺﾞｼｯｸM-PRO" panose="020F0600000000000000" pitchFamily="50" charset="-128"/>
                <a:ea typeface="HG丸ｺﾞｼｯｸM-PRO" panose="020F0600000000000000" pitchFamily="50" charset="-128"/>
              </a:rPr>
              <a:t>系統的な府の企画保健師の研修の企画や人材育成の基礎資料として活用</a:t>
            </a:r>
            <a:r>
              <a:rPr lang="ja-JP" altLang="en-US" sz="1100" dirty="0">
                <a:solidFill>
                  <a:srgbClr val="002060"/>
                </a:solidFill>
                <a:latin typeface="HG丸ｺﾞｼｯｸM-PRO" panose="020F0600000000000000" pitchFamily="50" charset="-128"/>
                <a:ea typeface="HG丸ｺﾞｼｯｸM-PRO" panose="020F0600000000000000" pitchFamily="50" charset="-128"/>
              </a:rPr>
              <a:t>する取組を始める。</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a:p>
            <a:pPr marL="369522" indent="-369522">
              <a:buFont typeface="+mj-lt"/>
              <a:buAutoNum type="arabicPeriod"/>
            </a:pPr>
            <a:r>
              <a:rPr lang="ja-JP" altLang="en-US" sz="1100" dirty="0">
                <a:solidFill>
                  <a:srgbClr val="002060"/>
                </a:solidFill>
                <a:latin typeface="HG丸ｺﾞｼｯｸM-PRO" panose="020F0600000000000000" pitchFamily="50" charset="-128"/>
                <a:ea typeface="HG丸ｺﾞｼｯｸM-PRO" panose="020F0600000000000000" pitchFamily="50" charset="-128"/>
              </a:rPr>
              <a:t>企画保健師とは「こういうもの」という基本的かつ必要な意識やスキル等を伝えてほしかったという意見も複数あった。</a:t>
            </a:r>
            <a:r>
              <a:rPr lang="ja-JP" altLang="en-US" sz="1100" dirty="0">
                <a:solidFill>
                  <a:schemeClr val="accent6">
                    <a:lumMod val="75000"/>
                  </a:schemeClr>
                </a:solidFill>
                <a:latin typeface="HG丸ｺﾞｼｯｸM-PRO" panose="020F0600000000000000" pitchFamily="50" charset="-128"/>
                <a:ea typeface="HG丸ｺﾞｼｯｸM-PRO" panose="020F0600000000000000" pitchFamily="50" charset="-128"/>
              </a:rPr>
              <a:t>企画・調整業務を「意図して実施していく」ことは、企画保健師の専門性を高める</a:t>
            </a:r>
            <a:r>
              <a:rPr lang="ja-JP" altLang="en-US" sz="1100" dirty="0">
                <a:solidFill>
                  <a:srgbClr val="002060"/>
                </a:solidFill>
                <a:latin typeface="HG丸ｺﾞｼｯｸM-PRO" panose="020F0600000000000000" pitchFamily="50" charset="-128"/>
                <a:ea typeface="HG丸ｺﾞｼｯｸM-PRO" panose="020F0600000000000000" pitchFamily="50" charset="-128"/>
              </a:rPr>
              <a:t>ことにつながるので、それを明らかにできる資料を作成する</a:t>
            </a:r>
            <a:endParaRPr lang="en-US" altLang="ja-JP" sz="1100" dirty="0">
              <a:solidFill>
                <a:srgbClr val="002060"/>
              </a:solidFill>
              <a:latin typeface="HG丸ｺﾞｼｯｸM-PRO" panose="020F0600000000000000" pitchFamily="50" charset="-128"/>
              <a:ea typeface="HG丸ｺﾞｼｯｸM-PRO" panose="020F0600000000000000" pitchFamily="50" charset="-128"/>
            </a:endParaRPr>
          </a:p>
          <a:p>
            <a:endParaRPr kumimoji="1" lang="ja-JP" altLang="en-US" dirty="0"/>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39</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28107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最後に、求められる能力を高めるための具体的例示資料についてお伝えします。</a:t>
            </a:r>
            <a:endParaRPr lang="en-US" altLang="ja-JP" sz="11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endParaRPr lang="en-US" altLang="ja-JP" sz="11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endParaRPr>
          </a:p>
          <a:p>
            <a:r>
              <a:rPr kumimoji="1" lang="ja-JP" altLang="en-US" dirty="0"/>
              <a:t>保健師の専門性を高める、という人材育成の話になると「事例検討」を始めとした、個別支援に焦点を当てたものが多く、もともと保健師的センスのある者は、個別から集団・地域へのイメージがつきやすいため若くして企画部門に配属されても、どんどん馴染んで事業を展開していくことができる。</a:t>
            </a:r>
            <a:endParaRPr kumimoji="1" lang="en-US" altLang="ja-JP" dirty="0"/>
          </a:p>
          <a:p>
            <a:r>
              <a:rPr kumimoji="1" lang="ja-JP" altLang="en-US" dirty="0"/>
              <a:t>しかし、あまりセンスがない者等は、決められたルーチンの企画調整業務はこなせても、多くの企画部門の長が求める「ビジョンを描くこと」や「</a:t>
            </a:r>
            <a:r>
              <a:rPr kumimoji="1" lang="en-US" altLang="ja-JP" dirty="0"/>
              <a:t>PDCA</a:t>
            </a:r>
            <a:r>
              <a:rPr kumimoji="1" lang="ja-JP" altLang="en-US" dirty="0"/>
              <a:t>をしっかり回すこと」などについて、よほどしっかりした上司の指導がなければその実施は難しい。</a:t>
            </a:r>
            <a:endParaRPr kumimoji="1" lang="en-US" altLang="ja-JP" dirty="0"/>
          </a:p>
          <a:p>
            <a:r>
              <a:rPr kumimoji="1" lang="ja-JP" altLang="en-US" dirty="0"/>
              <a:t>しかし、企画に配属１，２年目の早期に、今回のような「求められる力を高めるためにできる具体例」を提示すれば、「センスはない或いは少ないが、やる気がある」保健師には、自己研鑽している間に経験知を高め、センスのある保健師に近づくことができ効果的な人材育成に寄与できる。</a:t>
            </a:r>
            <a:endParaRPr kumimoji="1" lang="en-US" altLang="ja-JP" dirty="0"/>
          </a:p>
          <a:p>
            <a:endParaRPr kumimoji="1" lang="en-US" altLang="ja-JP" dirty="0"/>
          </a:p>
          <a:p>
            <a:r>
              <a:rPr kumimoji="1" lang="ja-JP" altLang="en-US" dirty="0"/>
              <a:t>地域保健業務の専門性を高める資料や研修は多いが、企画調整部門の専門性を高める資料は少ない。</a:t>
            </a:r>
            <a:endParaRPr kumimoji="1" lang="en-US" altLang="ja-JP" dirty="0"/>
          </a:p>
          <a:p>
            <a:r>
              <a:rPr kumimoji="1" lang="ja-JP" altLang="en-US" dirty="0"/>
              <a:t>今回、企画調整部門の長が求める能力を、看護管理者のコンピテンシーに当てはめ、それを高めるための具体的な行動を例示したので、全国の企画調整部門の保健師の参考に、或いは地域保健部門の調整能力の向上等へも参考としても使用していただけるとありがたい。</a:t>
            </a:r>
          </a:p>
          <a:p>
            <a:r>
              <a:rPr kumimoji="1" lang="ja-JP" altLang="en-US" dirty="0"/>
              <a:t>資料は全国保健師長会の</a:t>
            </a:r>
            <a:r>
              <a:rPr kumimoji="1" lang="en-US" altLang="ja-JP" dirty="0"/>
              <a:t>HP</a:t>
            </a:r>
            <a:r>
              <a:rPr kumimoji="1" lang="ja-JP" altLang="en-US" dirty="0"/>
              <a:t>からダウンロードできるので、ぜひご一読ください。</a:t>
            </a:r>
          </a:p>
        </p:txBody>
      </p:sp>
      <p:sp>
        <p:nvSpPr>
          <p:cNvPr id="4" name="スライド番号プレースホルダー 3"/>
          <p:cNvSpPr>
            <a:spLocks noGrp="1"/>
          </p:cNvSpPr>
          <p:nvPr>
            <p:ph type="sldNum" sz="quarter" idx="5"/>
          </p:nvPr>
        </p:nvSpPr>
        <p:spPr/>
        <p:txBody>
          <a:bodyPr/>
          <a:lstStyle/>
          <a:p>
            <a:pPr defTabSz="875904" eaLnBrk="1" fontAlgn="auto" hangingPunct="1">
              <a:spcBef>
                <a:spcPts val="0"/>
              </a:spcBef>
              <a:spcAft>
                <a:spcPts val="0"/>
              </a:spcAft>
              <a:defRPr/>
            </a:pPr>
            <a:fld id="{9E4A7EFB-7B1B-4F6B-9671-D4B09B1A488F}"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40</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951361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defTabSz="875904" eaLnBrk="1" fontAlgn="auto" hangingPunct="1">
              <a:spcBef>
                <a:spcPts val="0"/>
              </a:spcBef>
              <a:spcAft>
                <a:spcPts val="0"/>
              </a:spcAft>
              <a:defRPr/>
            </a:pPr>
            <a:fld id="{355FE023-6603-40F2-96E2-19D45F2644D7}" type="slidenum">
              <a:rPr lang="ja-JP" altLang="en-US">
                <a:solidFill>
                  <a:prstClr val="black"/>
                </a:solidFill>
                <a:latin typeface="游ゴシック" panose="020F0502020204030204"/>
                <a:ea typeface="游ゴシック" panose="020B0400000000000000" pitchFamily="50" charset="-128"/>
              </a:rPr>
              <a:pPr defTabSz="875904" eaLnBrk="1" fontAlgn="auto" hangingPunct="1">
                <a:spcBef>
                  <a:spcPts val="0"/>
                </a:spcBef>
                <a:spcAft>
                  <a:spcPts val="0"/>
                </a:spcAft>
                <a:defRPr/>
              </a:pPr>
              <a:t>41</a:t>
            </a:fld>
            <a:endParaRPr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580427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昨年度、都道府県部会を中心に、「健康危機管理における保健活動を推進する統括保健師間ネットワーク構築に関する調査事業」を実施しました。</a:t>
            </a:r>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42</a:t>
            </a:fld>
            <a:endParaRPr kumimoji="1" lang="ja-JP" altLang="en-US"/>
          </a:p>
        </p:txBody>
      </p:sp>
    </p:spTree>
    <p:extLst>
      <p:ext uri="{BB962C8B-B14F-4D97-AF65-F5344CB8AC3E}">
        <p14:creationId xmlns:p14="http://schemas.microsoft.com/office/powerpoint/2010/main" val="17498118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 令和</a:t>
            </a:r>
            <a:r>
              <a:rPr lang="en-US" altLang="ja-JP" sz="1100" dirty="0"/>
              <a:t>5</a:t>
            </a:r>
            <a:r>
              <a:rPr lang="ja-JP" altLang="en-US" sz="1100" dirty="0"/>
              <a:t>年度の（感染症法の改正を受けた）「地域保健対策の推進に関する基本的な指針」の改正で、統括保健師の配置促進と、統括保健師が連携して組織横断的なマネジメント体制を充実させることが明記されました。</a:t>
            </a:r>
            <a:endParaRPr lang="en-US" altLang="ja-JP" sz="1100" dirty="0"/>
          </a:p>
          <a:p>
            <a:r>
              <a:rPr lang="ja-JP" altLang="en-US" sz="1100" dirty="0"/>
              <a:t>昨今、コロナや能登半島地震のような健康危機が発生している中で、統括保健師は、迅速に対応できる体制整備が求められています。</a:t>
            </a:r>
            <a:endParaRPr lang="en-US" altLang="ja-JP" sz="1100" dirty="0"/>
          </a:p>
          <a:p>
            <a:r>
              <a:rPr lang="ja-JP" altLang="en-US" sz="1100" dirty="0"/>
              <a:t>今回、地域保健総合推進事業では、統括保健師の役割発揮に統括保健師間のネットワークが有効という先行研究を受けて、統括保健師間で地域保健活動に効果的なネットワークを築いている全国</a:t>
            </a:r>
            <a:r>
              <a:rPr lang="en-US" altLang="ja-JP" sz="1100" dirty="0"/>
              <a:t>8</a:t>
            </a:r>
            <a:r>
              <a:rPr lang="ja-JP" altLang="en-US" sz="1100" dirty="0"/>
              <a:t>自治体の統括保健師にインタビューを行うことにしました。</a:t>
            </a:r>
            <a:endParaRPr lang="en-US"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43</a:t>
            </a:fld>
            <a:endParaRPr kumimoji="1" lang="ja-JP" altLang="en-US"/>
          </a:p>
        </p:txBody>
      </p:sp>
    </p:spTree>
    <p:extLst>
      <p:ext uri="{BB962C8B-B14F-4D97-AF65-F5344CB8AC3E}">
        <p14:creationId xmlns:p14="http://schemas.microsoft.com/office/powerpoint/2010/main" val="929321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8755C-B6F9-4E16-B959-A2850EAB346B}" type="slidenum">
              <a:rPr kumimoji="1" lang="ja-JP" altLang="en-US" smtClean="0"/>
              <a:pPr/>
              <a:t>4</a:t>
            </a:fld>
            <a:endParaRPr kumimoji="1" lang="ja-JP" altLang="en-US" dirty="0"/>
          </a:p>
        </p:txBody>
      </p:sp>
    </p:spTree>
    <p:extLst>
      <p:ext uri="{BB962C8B-B14F-4D97-AF65-F5344CB8AC3E}">
        <p14:creationId xmlns:p14="http://schemas.microsoft.com/office/powerpoint/2010/main" val="26326885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875904">
              <a:defRPr/>
            </a:pPr>
            <a:r>
              <a:rPr lang="ja-JP" altLang="en-US" sz="1100" dirty="0"/>
              <a:t>この調査事業の目的は、</a:t>
            </a:r>
            <a:endParaRPr lang="en-US" altLang="ja-JP" sz="1100" dirty="0"/>
          </a:p>
          <a:p>
            <a:pPr defTabSz="875904">
              <a:defRPr/>
            </a:pPr>
            <a:r>
              <a:rPr lang="ja-JP" altLang="en-US" sz="1100" dirty="0"/>
              <a:t>統括保健師間のネットワークの好事例を集め、インタビューからネットワークの実態や成果を明らかにして、全国に発信していくことで、全国各地で統括保健師間のネットワークの構築や、これまでに既に築いているネットワークの活用がたかまるように、後押ししたいというものです。</a:t>
            </a:r>
            <a:endParaRPr lang="ja-JP"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44</a:t>
            </a:fld>
            <a:endParaRPr kumimoji="1" lang="ja-JP" altLang="en-US"/>
          </a:p>
        </p:txBody>
      </p:sp>
    </p:spTree>
    <p:extLst>
      <p:ext uri="{BB962C8B-B14F-4D97-AF65-F5344CB8AC3E}">
        <p14:creationId xmlns:p14="http://schemas.microsoft.com/office/powerpoint/2010/main" val="34390889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（時間がない場合はカット）</a:t>
            </a:r>
            <a:endParaRPr lang="en-US" altLang="ja-JP" sz="1100" dirty="0"/>
          </a:p>
          <a:p>
            <a:r>
              <a:rPr lang="ja-JP" altLang="en-US" sz="1100" dirty="0"/>
              <a:t>結果ですが、ネットワークの範囲や手段は様々でしたが、</a:t>
            </a:r>
            <a:endParaRPr lang="en-US" altLang="ja-JP" sz="1100" dirty="0"/>
          </a:p>
          <a:p>
            <a:r>
              <a:rPr lang="ja-JP" altLang="en-US" sz="1100" dirty="0"/>
              <a:t>全ての自治体で、統括保健師間で定例会議は実施していまして、概ね、ここに示す</a:t>
            </a:r>
            <a:r>
              <a:rPr lang="en-US" altLang="ja-JP" sz="1100" dirty="0"/>
              <a:t>4</a:t>
            </a:r>
            <a:r>
              <a:rPr lang="ja-JP" altLang="en-US" sz="1100" dirty="0"/>
              <a:t>パターンがありました。</a:t>
            </a:r>
            <a:endParaRPr lang="en-US" altLang="ja-JP" sz="1100" dirty="0"/>
          </a:p>
          <a:p>
            <a:r>
              <a:rPr lang="ja-JP" altLang="en-US" sz="1100" dirty="0"/>
              <a:t>会議の内容は、人材育成や健康危機管理など、統括保健師の役割に関わる共通課題でした。</a:t>
            </a:r>
            <a:endParaRPr lang="en-US"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45</a:t>
            </a:fld>
            <a:endParaRPr kumimoji="1" lang="ja-JP" altLang="en-US"/>
          </a:p>
        </p:txBody>
      </p:sp>
    </p:spTree>
    <p:extLst>
      <p:ext uri="{BB962C8B-B14F-4D97-AF65-F5344CB8AC3E}">
        <p14:creationId xmlns:p14="http://schemas.microsoft.com/office/powerpoint/2010/main" val="20667070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（時間がない場合は①～③はカット、④のみ読む）</a:t>
            </a:r>
            <a:endParaRPr lang="en-US" altLang="ja-JP" sz="1100" dirty="0"/>
          </a:p>
          <a:p>
            <a:pPr defTabSz="875904">
              <a:defRPr/>
            </a:pPr>
            <a:r>
              <a:rPr lang="ja-JP" altLang="en-US" sz="1100" dirty="0"/>
              <a:t>①ネットワークを築いたきっかけとしては、国の指針や、各自治体の共通課題の提起、活動指針の共同作成などがありました。</a:t>
            </a:r>
            <a:endParaRPr lang="en-US" altLang="ja-JP" sz="1100" dirty="0"/>
          </a:p>
          <a:p>
            <a:pPr defTabSz="875904">
              <a:defRPr/>
            </a:pPr>
            <a:endParaRPr lang="en-US" altLang="ja-JP" sz="1100" dirty="0"/>
          </a:p>
          <a:p>
            <a:pPr defTabSz="875904">
              <a:defRPr/>
            </a:pPr>
            <a:r>
              <a:rPr lang="ja-JP" altLang="en-US" sz="1100" dirty="0"/>
              <a:t>②ネットワークが継続し、活性化するには、結束を強める公私の日常的な交流（公式的な会議～全国保健師長会や同一自治体内で結成した保健師会などインフォーマルなものまで）がベースとなっていました。</a:t>
            </a:r>
            <a:endParaRPr lang="en-US" altLang="ja-JP" sz="1100" dirty="0"/>
          </a:p>
          <a:p>
            <a:pPr defTabSz="875904">
              <a:defRPr/>
            </a:pPr>
            <a:endParaRPr lang="en-US" altLang="ja-JP" sz="1100" dirty="0"/>
          </a:p>
          <a:p>
            <a:pPr defTabSz="875904">
              <a:defRPr/>
            </a:pPr>
            <a:r>
              <a:rPr lang="ja-JP" altLang="en-US" sz="1100" dirty="0"/>
              <a:t>③ネットワークは会議や打ち合わせは極力出向く、会うなど、対面重視が多かったのですが、北海道のように広域で市町村数も多い場合は、</a:t>
            </a:r>
            <a:r>
              <a:rPr lang="en-US" altLang="ja-JP" sz="1100" dirty="0"/>
              <a:t>WEB</a:t>
            </a:r>
            <a:r>
              <a:rPr lang="ja-JP" altLang="en-US" sz="1100" dirty="0"/>
              <a:t>が役立っていました。また緊急時の連絡、情報共有には、</a:t>
            </a:r>
            <a:r>
              <a:rPr lang="en-US" altLang="ja-JP" sz="1100" dirty="0"/>
              <a:t>LINE</a:t>
            </a:r>
            <a:r>
              <a:rPr lang="ja-JP" altLang="en-US" sz="1100" dirty="0"/>
              <a:t>グループが活用が高かったです。</a:t>
            </a:r>
            <a:endParaRPr lang="en-US" altLang="ja-JP" sz="1100" dirty="0"/>
          </a:p>
          <a:p>
            <a:pPr defTabSz="875904">
              <a:defRPr/>
            </a:pPr>
            <a:endParaRPr lang="en-US" altLang="ja-JP" sz="1100" dirty="0"/>
          </a:p>
          <a:p>
            <a:pPr defTabSz="875904">
              <a:defRPr/>
            </a:pPr>
            <a:r>
              <a:rPr lang="ja-JP" altLang="en-US" sz="1100" dirty="0"/>
              <a:t>（ここだけ読む！）</a:t>
            </a:r>
            <a:endParaRPr lang="en-US" altLang="ja-JP" sz="1100" dirty="0"/>
          </a:p>
          <a:p>
            <a:pPr defTabSz="875904">
              <a:defRPr/>
            </a:pPr>
            <a:r>
              <a:rPr lang="ja-JP" altLang="en-US" sz="1100" dirty="0"/>
              <a:t>④ネットワークが築かれ、維持、発展していく要因は様々でしたが、</a:t>
            </a:r>
            <a:endParaRPr lang="en-US" altLang="ja-JP" sz="1100" dirty="0"/>
          </a:p>
          <a:p>
            <a:pPr defTabSz="875904">
              <a:defRPr/>
            </a:pPr>
            <a:r>
              <a:rPr lang="ja-JP" altLang="en-US" sz="1100" dirty="0"/>
              <a:t>統括保健師が各自治体や各保健所に一人配置の中で、役割を発揮していくには、同じ立場の者同士がつながって、共通課題に取組むことの必要性やメリットを実感しており、このことが、ネットワークの維持発展の要因となっていました。</a:t>
            </a:r>
            <a:endParaRPr lang="en-US" altLang="ja-JP" sz="1100" dirty="0"/>
          </a:p>
          <a:p>
            <a:endParaRPr lang="ja-JP"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46</a:t>
            </a:fld>
            <a:endParaRPr kumimoji="1" lang="ja-JP" altLang="en-US"/>
          </a:p>
        </p:txBody>
      </p:sp>
    </p:spTree>
    <p:extLst>
      <p:ext uri="{BB962C8B-B14F-4D97-AF65-F5344CB8AC3E}">
        <p14:creationId xmlns:p14="http://schemas.microsoft.com/office/powerpoint/2010/main" val="37957769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（時間がない場合はカット）</a:t>
            </a:r>
            <a:endParaRPr lang="en-US" altLang="ja-JP" sz="1100" dirty="0"/>
          </a:p>
          <a:p>
            <a:r>
              <a:rPr lang="ja-JP" altLang="en-US" sz="1100" dirty="0"/>
              <a:t>・ネットワークの成果としては、</a:t>
            </a:r>
            <a:r>
              <a:rPr lang="en-US" altLang="ja-JP" sz="1100" dirty="0"/>
              <a:t>2</a:t>
            </a:r>
            <a:r>
              <a:rPr lang="ja-JP" altLang="en-US" sz="1100" dirty="0" err="1"/>
              <a:t>つに</a:t>
            </a:r>
            <a:r>
              <a:rPr lang="ja-JP" altLang="en-US" sz="1100" dirty="0"/>
              <a:t>分かれます。</a:t>
            </a:r>
            <a:endParaRPr lang="en-US" altLang="ja-JP" sz="1100" dirty="0"/>
          </a:p>
          <a:p>
            <a:r>
              <a:rPr lang="ja-JP" altLang="en-US" sz="1100" dirty="0"/>
              <a:t>・左①にあるように、統括保健師の機能発揮が促された結果、例えば、健康危機発生時に保健師のマンパワーを迅速に確保できたというもの　と、</a:t>
            </a:r>
            <a:endParaRPr lang="en-US" altLang="ja-JP" sz="1100" dirty="0"/>
          </a:p>
          <a:p>
            <a:r>
              <a:rPr lang="ja-JP" altLang="en-US" sz="1100" dirty="0"/>
              <a:t>・右②にあるように、異なる組織や自治体間の統括保健師が窓口になり調整をすることで、住民サービスが向上できた、というものです。</a:t>
            </a:r>
            <a:endParaRPr lang="en-US" altLang="ja-JP" sz="1100" dirty="0"/>
          </a:p>
          <a:p>
            <a:r>
              <a:rPr lang="ja-JP" altLang="en-US" sz="1100" dirty="0"/>
              <a:t>・左①も、保健師のマンパワーの増強が図れれば、結局のところ住民サービスの向上につながっていきます。</a:t>
            </a:r>
            <a:endParaRPr lang="ja-JP"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47</a:t>
            </a:fld>
            <a:endParaRPr kumimoji="1" lang="ja-JP" altLang="en-US"/>
          </a:p>
        </p:txBody>
      </p:sp>
    </p:spTree>
    <p:extLst>
      <p:ext uri="{BB962C8B-B14F-4D97-AF65-F5344CB8AC3E}">
        <p14:creationId xmlns:p14="http://schemas.microsoft.com/office/powerpoint/2010/main" val="180727055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今回の事業では、各自治体で統括保健師間がどのようなつながりを築き、その成果は何かなどを明らかにしました。</a:t>
            </a:r>
            <a:endParaRPr lang="en-US" altLang="ja-JP" sz="1100" dirty="0"/>
          </a:p>
          <a:p>
            <a:r>
              <a:rPr lang="ja-JP" altLang="en-US" sz="1100" dirty="0"/>
              <a:t>統括保健師同士のネットワークは、</a:t>
            </a:r>
            <a:r>
              <a:rPr lang="ja-JP" altLang="en-US" sz="1100" dirty="0">
                <a:solidFill>
                  <a:srgbClr val="FF0000"/>
                </a:solidFill>
              </a:rPr>
              <a:t>コロナ感染拡大時も、能登半島地震の発生時も、支援体制の強化につながっていました。</a:t>
            </a:r>
            <a:endParaRPr lang="en-US" altLang="ja-JP" sz="1100" dirty="0">
              <a:solidFill>
                <a:srgbClr val="FF0000"/>
              </a:solidFill>
            </a:endParaRPr>
          </a:p>
          <a:p>
            <a:r>
              <a:rPr lang="ja-JP" altLang="en-US" sz="1100" dirty="0"/>
              <a:t>そして、ネットワークにより統括保健師同士の関係性が築かれることで、統括保健師はマネジメント機能を発揮しやすく</a:t>
            </a:r>
            <a:r>
              <a:rPr lang="ja-JP" altLang="en-US" sz="1100"/>
              <a:t>なり、協力</a:t>
            </a:r>
            <a:r>
              <a:rPr lang="ja-JP" altLang="en-US" sz="1100" dirty="0"/>
              <a:t>体制も速やかに整備することができました。</a:t>
            </a:r>
            <a:endParaRPr lang="en-US" altLang="ja-JP" sz="1100" dirty="0"/>
          </a:p>
          <a:p>
            <a:r>
              <a:rPr lang="ja-JP" altLang="en-US" sz="1100" dirty="0"/>
              <a:t>また、健康危機に共同で取り組み、その経験の共有を通して、統括保健師間の連携はさらに強固になり、健康危機管理体制の強化も促されることが明らかになりました。</a:t>
            </a:r>
            <a:endParaRPr lang="en-US"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48</a:t>
            </a:fld>
            <a:endParaRPr kumimoji="1" lang="ja-JP" altLang="en-US"/>
          </a:p>
        </p:txBody>
      </p:sp>
    </p:spTree>
    <p:extLst>
      <p:ext uri="{BB962C8B-B14F-4D97-AF65-F5344CB8AC3E}">
        <p14:creationId xmlns:p14="http://schemas.microsoft.com/office/powerpoint/2010/main" val="29516524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（時間によりカット）</a:t>
            </a:r>
            <a:endParaRPr lang="en-US" altLang="ja-JP" sz="1100" dirty="0"/>
          </a:p>
          <a:p>
            <a:r>
              <a:rPr lang="ja-JP" altLang="en-US" sz="1100" dirty="0"/>
              <a:t>ネットワークの構築のきっかけから発展、成果が生まれる構造について、図にまとめるとこのようになります。</a:t>
            </a:r>
            <a:endParaRPr lang="ja-JP"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49</a:t>
            </a:fld>
            <a:endParaRPr kumimoji="1" lang="ja-JP" altLang="en-US"/>
          </a:p>
        </p:txBody>
      </p:sp>
    </p:spTree>
    <p:extLst>
      <p:ext uri="{BB962C8B-B14F-4D97-AF65-F5344CB8AC3E}">
        <p14:creationId xmlns:p14="http://schemas.microsoft.com/office/powerpoint/2010/main" val="32193712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こうした効果的な統括保健師間のネットワークが各地で築けるように、全国保健師長会では、今年度より特別委員会を設置しました。</a:t>
            </a:r>
            <a:endParaRPr lang="en-US" altLang="ja-JP" sz="1100" dirty="0"/>
          </a:p>
          <a:p>
            <a:endParaRPr lang="en-US" altLang="ja-JP" sz="1100" dirty="0"/>
          </a:p>
          <a:p>
            <a:r>
              <a:rPr lang="ja-JP" altLang="en-US" sz="1100" dirty="0"/>
              <a:t>統括保健師の配置や機能発揮には様々な課題がありますが、１つの有効な方法であるネットワークについてもっと知りたい、自分たちのエリアでも作りたい、既存のネットワークを活性化させたいなど、がありましたら、ぜひ、特別委員会の富岡にご連絡ください。</a:t>
            </a:r>
            <a:endParaRPr lang="en-US" altLang="ja-JP" sz="1100" dirty="0"/>
          </a:p>
          <a:p>
            <a:endParaRPr lang="en-US" altLang="ja-JP" sz="1100" dirty="0"/>
          </a:p>
          <a:p>
            <a:r>
              <a:rPr lang="ja-JP" altLang="en-US" sz="1100" dirty="0"/>
              <a:t>また、この事業については報告書とその概要版が全国保健師長会</a:t>
            </a:r>
            <a:r>
              <a:rPr lang="en-US" altLang="ja-JP" sz="1100" dirty="0"/>
              <a:t>HP</a:t>
            </a:r>
            <a:r>
              <a:rPr lang="ja-JP" altLang="en-US" sz="1100" dirty="0"/>
              <a:t>に掲載されています。ぜひ、ご活用いただければと思います。</a:t>
            </a:r>
            <a:endParaRPr lang="en-US" altLang="ja-JP" sz="1100" dirty="0"/>
          </a:p>
          <a:p>
            <a:endParaRPr lang="en-US"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50</a:t>
            </a:fld>
            <a:endParaRPr kumimoji="1" lang="ja-JP" altLang="en-US"/>
          </a:p>
        </p:txBody>
      </p:sp>
    </p:spTree>
    <p:extLst>
      <p:ext uri="{BB962C8B-B14F-4D97-AF65-F5344CB8AC3E}">
        <p14:creationId xmlns:p14="http://schemas.microsoft.com/office/powerpoint/2010/main" val="3089209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51</a:t>
            </a:fld>
            <a:endParaRPr kumimoji="1" lang="ja-JP" altLang="en-US"/>
          </a:p>
        </p:txBody>
      </p:sp>
    </p:spTree>
    <p:extLst>
      <p:ext uri="{BB962C8B-B14F-4D97-AF65-F5344CB8AC3E}">
        <p14:creationId xmlns:p14="http://schemas.microsoft.com/office/powerpoint/2010/main" val="8042403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参考</a:t>
            </a:r>
            <a:endParaRPr lang="en-US" altLang="ja-JP" sz="1100" dirty="0"/>
          </a:p>
          <a:p>
            <a:endParaRPr lang="ja-JP"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52</a:t>
            </a:fld>
            <a:endParaRPr kumimoji="1" lang="ja-JP" altLang="en-US"/>
          </a:p>
        </p:txBody>
      </p:sp>
    </p:spTree>
    <p:extLst>
      <p:ext uri="{BB962C8B-B14F-4D97-AF65-F5344CB8AC3E}">
        <p14:creationId xmlns:p14="http://schemas.microsoft.com/office/powerpoint/2010/main" val="20204620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参考</a:t>
            </a:r>
            <a:endParaRPr lang="ja-JP"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53</a:t>
            </a:fld>
            <a:endParaRPr kumimoji="1" lang="ja-JP" altLang="en-US"/>
          </a:p>
        </p:txBody>
      </p:sp>
    </p:spTree>
    <p:extLst>
      <p:ext uri="{BB962C8B-B14F-4D97-AF65-F5344CB8AC3E}">
        <p14:creationId xmlns:p14="http://schemas.microsoft.com/office/powerpoint/2010/main" val="1293316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B648755C-B6F9-4E16-B959-A2850EAB346B}" type="slidenum">
              <a:rPr kumimoji="1" lang="ja-JP" altLang="en-US" smtClean="0"/>
              <a:pPr/>
              <a:t>5</a:t>
            </a:fld>
            <a:endParaRPr kumimoji="1" lang="ja-JP" altLang="en-US" dirty="0"/>
          </a:p>
        </p:txBody>
      </p:sp>
    </p:spTree>
    <p:extLst>
      <p:ext uri="{BB962C8B-B14F-4D97-AF65-F5344CB8AC3E}">
        <p14:creationId xmlns:p14="http://schemas.microsoft.com/office/powerpoint/2010/main" val="6549948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参考</a:t>
            </a:r>
            <a:endParaRPr lang="ja-JP"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54</a:t>
            </a:fld>
            <a:endParaRPr kumimoji="1" lang="ja-JP" altLang="en-US"/>
          </a:p>
        </p:txBody>
      </p:sp>
    </p:spTree>
    <p:extLst>
      <p:ext uri="{BB962C8B-B14F-4D97-AF65-F5344CB8AC3E}">
        <p14:creationId xmlns:p14="http://schemas.microsoft.com/office/powerpoint/2010/main" val="15632632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100" dirty="0"/>
              <a:t>参考</a:t>
            </a:r>
            <a:endParaRPr lang="ja-JP" altLang="ja-JP" sz="1100" dirty="0"/>
          </a:p>
        </p:txBody>
      </p:sp>
      <p:sp>
        <p:nvSpPr>
          <p:cNvPr id="4" name="スライド番号プレースホルダー 3"/>
          <p:cNvSpPr>
            <a:spLocks noGrp="1"/>
          </p:cNvSpPr>
          <p:nvPr>
            <p:ph type="sldNum" sz="quarter" idx="10"/>
          </p:nvPr>
        </p:nvSpPr>
        <p:spPr/>
        <p:txBody>
          <a:bodyPr/>
          <a:lstStyle/>
          <a:p>
            <a:fld id="{355FE023-6603-40F2-96E2-19D45F2644D7}" type="slidenum">
              <a:rPr kumimoji="1" lang="ja-JP" altLang="en-US" smtClean="0"/>
              <a:t>55</a:t>
            </a:fld>
            <a:endParaRPr kumimoji="1" lang="ja-JP" altLang="en-US"/>
          </a:p>
        </p:txBody>
      </p:sp>
    </p:spTree>
    <p:extLst>
      <p:ext uri="{BB962C8B-B14F-4D97-AF65-F5344CB8AC3E}">
        <p14:creationId xmlns:p14="http://schemas.microsoft.com/office/powerpoint/2010/main" val="2514647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2949F6-963F-43B2-BB3D-88C8EF8E2F69}" type="slidenum">
              <a:rPr kumimoji="1" lang="ja-JP" altLang="en-US" smtClean="0"/>
              <a:pPr/>
              <a:t>6</a:t>
            </a:fld>
            <a:endParaRPr kumimoji="1" lang="ja-JP" altLang="en-US"/>
          </a:p>
        </p:txBody>
      </p:sp>
    </p:spTree>
    <p:extLst>
      <p:ext uri="{BB962C8B-B14F-4D97-AF65-F5344CB8AC3E}">
        <p14:creationId xmlns:p14="http://schemas.microsoft.com/office/powerpoint/2010/main" val="32777150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062949F6-963F-43B2-BB3D-88C8EF8E2F69}" type="slidenum">
              <a:rPr kumimoji="1" lang="ja-JP" altLang="en-US" smtClean="0"/>
              <a:pPr/>
              <a:t>7</a:t>
            </a:fld>
            <a:endParaRPr kumimoji="1" lang="ja-JP" altLang="en-US"/>
          </a:p>
        </p:txBody>
      </p:sp>
    </p:spTree>
    <p:extLst>
      <p:ext uri="{BB962C8B-B14F-4D97-AF65-F5344CB8AC3E}">
        <p14:creationId xmlns:p14="http://schemas.microsoft.com/office/powerpoint/2010/main" val="102224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62949F6-963F-43B2-BB3D-88C8EF8E2F69}" type="slidenum">
              <a:rPr kumimoji="1" lang="ja-JP" altLang="en-US" smtClean="0"/>
              <a:pPr/>
              <a:t>9</a:t>
            </a:fld>
            <a:endParaRPr kumimoji="1" lang="ja-JP" altLang="en-US"/>
          </a:p>
        </p:txBody>
      </p:sp>
    </p:spTree>
    <p:extLst>
      <p:ext uri="{BB962C8B-B14F-4D97-AF65-F5344CB8AC3E}">
        <p14:creationId xmlns:p14="http://schemas.microsoft.com/office/powerpoint/2010/main" val="590382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062949F6-963F-43B2-BB3D-88C8EF8E2F69}" type="slidenum">
              <a:rPr kumimoji="1" lang="ja-JP" altLang="en-US" smtClean="0"/>
              <a:pPr/>
              <a:t>10</a:t>
            </a:fld>
            <a:endParaRPr kumimoji="1" lang="ja-JP" altLang="en-US"/>
          </a:p>
        </p:txBody>
      </p:sp>
    </p:spTree>
    <p:extLst>
      <p:ext uri="{BB962C8B-B14F-4D97-AF65-F5344CB8AC3E}">
        <p14:creationId xmlns:p14="http://schemas.microsoft.com/office/powerpoint/2010/main" val="1172209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33"/>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48BD2495-7FCD-4CE2-8BA0-B6E0F41716C0}" type="datetime1">
              <a:rPr lang="ja-JP" altLang="en-US" smtClean="0"/>
              <a:t>2024/6/26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857EF8DD-F866-4A6E-832A-D9B5C2EA52EE}" type="slidenum">
              <a:rPr lang="ja-JP" altLang="en-US"/>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 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AEF25DF-F6CA-420A-8E72-95350708C513}" type="datetime1">
              <a:rPr lang="ja-JP" altLang="en-US" smtClean="0"/>
              <a:t>2024/6/26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DBA043A3-3806-41C4-AA1C-EF8394080B88}" type="slidenum">
              <a:rPr lang="ja-JP" altLang="en-US"/>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9"/>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3" y="274639"/>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A7FD2EA1-297D-4841-BAA8-1DACC8395D71}" type="datetime1">
              <a:rPr lang="ja-JP" altLang="en-US" smtClean="0"/>
              <a:t>2024/6/26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74D578EA-AC4A-46C7-B81A-66A77A194242}" type="slidenum">
              <a:rPr lang="ja-JP" altLang="en-US"/>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024475-C0C1-AB99-6805-1150E5C6433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FCF73C6-D4C9-1679-E386-E1DABB2B632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60B50D0-E248-E927-E7AC-2F81AE973BF1}"/>
              </a:ext>
            </a:extLst>
          </p:cNvPr>
          <p:cNvSpPr>
            <a:spLocks noGrp="1"/>
          </p:cNvSpPr>
          <p:nvPr>
            <p:ph type="dt" sz="half" idx="10"/>
          </p:nvPr>
        </p:nvSpPr>
        <p:spPr/>
        <p:txBody>
          <a:bodyPr/>
          <a:lstStyle/>
          <a:p>
            <a:fld id="{1CFE45B6-F0DC-4DB9-8FD4-65074104D8EF}"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8965815E-E9F8-55EE-020F-021A49231B8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70D4C4D-8CEC-DEA6-9AC5-76FF1C6E9E53}"/>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112712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166362-C350-C94F-3F7E-8F7C38F56E72}"/>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2EE9B29-BB6B-0315-A169-32D98AC53C4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2A4EE14-C954-867D-7408-61109916B4A9}"/>
              </a:ext>
            </a:extLst>
          </p:cNvPr>
          <p:cNvSpPr>
            <a:spLocks noGrp="1"/>
          </p:cNvSpPr>
          <p:nvPr>
            <p:ph type="dt" sz="half" idx="10"/>
          </p:nvPr>
        </p:nvSpPr>
        <p:spPr/>
        <p:txBody>
          <a:bodyPr/>
          <a:lstStyle/>
          <a:p>
            <a:fld id="{AEFFCD07-8732-4497-83C1-2318F06BC68E}"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339395BC-8FF0-C4F8-8926-AC0A673FE2D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593E38-CC23-06BB-F29A-95F549CDCB63}"/>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2459828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83B862-B2EA-CCA5-62D8-045153B0081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83C5FE8-CFF6-8548-F5AF-792F8AE4727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1DDC0F97-7C97-1875-9624-730D72064E89}"/>
              </a:ext>
            </a:extLst>
          </p:cNvPr>
          <p:cNvSpPr>
            <a:spLocks noGrp="1"/>
          </p:cNvSpPr>
          <p:nvPr>
            <p:ph type="dt" sz="half" idx="10"/>
          </p:nvPr>
        </p:nvSpPr>
        <p:spPr/>
        <p:txBody>
          <a:bodyPr/>
          <a:lstStyle/>
          <a:p>
            <a:fld id="{6F449E8F-B09B-4D78-9BE5-4ED672F41AB9}"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93F146F7-28A0-C65B-4524-47C458A450C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754202F-0398-62E9-3437-8B9B41846168}"/>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16729768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87624EC-1A7E-0AB5-5BCA-DC7781AD8284}"/>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D1ED48E-48C7-9A96-5FA8-ADEDC40DC1E6}"/>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AAD066E5-BEF6-9088-CAD1-D0135A1D0137}"/>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CF6E586-F3F2-84DF-AAC9-678B8CC12C94}"/>
              </a:ext>
            </a:extLst>
          </p:cNvPr>
          <p:cNvSpPr>
            <a:spLocks noGrp="1"/>
          </p:cNvSpPr>
          <p:nvPr>
            <p:ph type="dt" sz="half" idx="10"/>
          </p:nvPr>
        </p:nvSpPr>
        <p:spPr/>
        <p:txBody>
          <a:bodyPr/>
          <a:lstStyle/>
          <a:p>
            <a:fld id="{180B180F-4586-4808-87B9-151DAD1AC63C}" type="datetime1">
              <a:rPr kumimoji="1" lang="ja-JP" altLang="en-US" smtClean="0"/>
              <a:t>2024/6/26</a:t>
            </a:fld>
            <a:endParaRPr kumimoji="1" lang="ja-JP" altLang="en-US"/>
          </a:p>
        </p:txBody>
      </p:sp>
      <p:sp>
        <p:nvSpPr>
          <p:cNvPr id="6" name="フッター プレースホルダー 5">
            <a:extLst>
              <a:ext uri="{FF2B5EF4-FFF2-40B4-BE49-F238E27FC236}">
                <a16:creationId xmlns:a16="http://schemas.microsoft.com/office/drawing/2014/main" id="{441D7F86-3702-F302-52E3-880F42C34DF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7D36DE4-D287-5F10-7A78-0433B4BB2139}"/>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7270563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BE79DE-5BD1-4A1C-B94D-BBA1E7EF88DF}"/>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5134390-791C-7950-1C8C-27619D55601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EF1638A2-1416-2AA9-1FFA-E3C9F517E16E}"/>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B3B8C89-CA04-9F7F-E515-DAB8CE16069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4BAE25C-9B6F-EDD4-CB78-7C6D8CCDF31D}"/>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EDCF6E76-1652-E7AA-9F15-0AB3B9FC5CB2}"/>
              </a:ext>
            </a:extLst>
          </p:cNvPr>
          <p:cNvSpPr>
            <a:spLocks noGrp="1"/>
          </p:cNvSpPr>
          <p:nvPr>
            <p:ph type="dt" sz="half" idx="10"/>
          </p:nvPr>
        </p:nvSpPr>
        <p:spPr/>
        <p:txBody>
          <a:bodyPr/>
          <a:lstStyle/>
          <a:p>
            <a:fld id="{8252767E-6F9E-4611-89F1-4CEEF7DFFE63}" type="datetime1">
              <a:rPr kumimoji="1" lang="ja-JP" altLang="en-US" smtClean="0"/>
              <a:t>2024/6/26</a:t>
            </a:fld>
            <a:endParaRPr kumimoji="1" lang="ja-JP" altLang="en-US"/>
          </a:p>
        </p:txBody>
      </p:sp>
      <p:sp>
        <p:nvSpPr>
          <p:cNvPr id="8" name="フッター プレースホルダー 7">
            <a:extLst>
              <a:ext uri="{FF2B5EF4-FFF2-40B4-BE49-F238E27FC236}">
                <a16:creationId xmlns:a16="http://schemas.microsoft.com/office/drawing/2014/main" id="{0A5189AB-9628-DD40-FDA5-1846B59B699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88EB76FE-04FF-8743-1678-FED5E0CEF23D}"/>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3334291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39CED46-73E2-C35D-AE07-4508D2E78EE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EA3D73E-30AD-E5BD-0C58-3BCD963E046F}"/>
              </a:ext>
            </a:extLst>
          </p:cNvPr>
          <p:cNvSpPr>
            <a:spLocks noGrp="1"/>
          </p:cNvSpPr>
          <p:nvPr>
            <p:ph type="dt" sz="half" idx="10"/>
          </p:nvPr>
        </p:nvSpPr>
        <p:spPr/>
        <p:txBody>
          <a:bodyPr/>
          <a:lstStyle/>
          <a:p>
            <a:fld id="{7EF337CB-B369-42E8-8356-0F0A1B9E412A}" type="datetime1">
              <a:rPr kumimoji="1" lang="ja-JP" altLang="en-US" smtClean="0"/>
              <a:t>2024/6/26</a:t>
            </a:fld>
            <a:endParaRPr kumimoji="1" lang="ja-JP" altLang="en-US"/>
          </a:p>
        </p:txBody>
      </p:sp>
      <p:sp>
        <p:nvSpPr>
          <p:cNvPr id="4" name="フッター プレースホルダー 3">
            <a:extLst>
              <a:ext uri="{FF2B5EF4-FFF2-40B4-BE49-F238E27FC236}">
                <a16:creationId xmlns:a16="http://schemas.microsoft.com/office/drawing/2014/main" id="{328EA047-C177-BF44-7E01-700DD10C3C3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DB9A7E4-45B2-C97C-653D-F2483F5F896D}"/>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1543326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6BD81DB-C7FF-86FE-74CB-7EA3F8718DE2}"/>
              </a:ext>
            </a:extLst>
          </p:cNvPr>
          <p:cNvSpPr>
            <a:spLocks noGrp="1"/>
          </p:cNvSpPr>
          <p:nvPr>
            <p:ph type="dt" sz="half" idx="10"/>
          </p:nvPr>
        </p:nvSpPr>
        <p:spPr/>
        <p:txBody>
          <a:bodyPr/>
          <a:lstStyle/>
          <a:p>
            <a:fld id="{18E4842D-66D9-4AB3-BC20-A9EB21BA0A1C}" type="datetime1">
              <a:rPr kumimoji="1" lang="ja-JP" altLang="en-US" smtClean="0"/>
              <a:t>2024/6/26</a:t>
            </a:fld>
            <a:endParaRPr kumimoji="1" lang="ja-JP" altLang="en-US"/>
          </a:p>
        </p:txBody>
      </p:sp>
      <p:sp>
        <p:nvSpPr>
          <p:cNvPr id="3" name="フッター プレースホルダー 2">
            <a:extLst>
              <a:ext uri="{FF2B5EF4-FFF2-40B4-BE49-F238E27FC236}">
                <a16:creationId xmlns:a16="http://schemas.microsoft.com/office/drawing/2014/main" id="{10F7D057-17CF-BD61-D017-74E22CE4743E}"/>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54C66D9-F9E8-CFA5-919A-903689A90A56}"/>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34974305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971D4D-4DDC-662F-BE2A-AE6CDEB27CC3}"/>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334D17D-C64D-549E-76FF-15C03AB72DC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48004C20-A121-EEA8-9D67-1DCCF9EB051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C4570A5-F32A-D0A4-9B12-48D57A83C26D}"/>
              </a:ext>
            </a:extLst>
          </p:cNvPr>
          <p:cNvSpPr>
            <a:spLocks noGrp="1"/>
          </p:cNvSpPr>
          <p:nvPr>
            <p:ph type="dt" sz="half" idx="10"/>
          </p:nvPr>
        </p:nvSpPr>
        <p:spPr/>
        <p:txBody>
          <a:bodyPr/>
          <a:lstStyle/>
          <a:p>
            <a:fld id="{F8F3763C-62B5-492C-99E8-C66FB7CFD337}" type="datetime1">
              <a:rPr kumimoji="1" lang="ja-JP" altLang="en-US" smtClean="0"/>
              <a:t>2024/6/26</a:t>
            </a:fld>
            <a:endParaRPr kumimoji="1" lang="ja-JP" altLang="en-US"/>
          </a:p>
        </p:txBody>
      </p:sp>
      <p:sp>
        <p:nvSpPr>
          <p:cNvPr id="6" name="フッター プレースホルダー 5">
            <a:extLst>
              <a:ext uri="{FF2B5EF4-FFF2-40B4-BE49-F238E27FC236}">
                <a16:creationId xmlns:a16="http://schemas.microsoft.com/office/drawing/2014/main" id="{D9D90311-36D0-EF35-6290-AB0CE8A1F218}"/>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3656486-33F0-6E4F-4D2A-92558BDC9795}"/>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4140024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01CF48C9-CF9E-4A89-80DE-A0A53D0EB02A}" type="datetime1">
              <a:rPr lang="ja-JP" altLang="en-US" smtClean="0"/>
              <a:t>2024/6/26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633CEBA1-E717-431A-BB84-F0F6FF5144AC}" type="slidenum">
              <a:rPr lang="ja-JP" altLang="en-US"/>
              <a:pPr/>
              <a:t>‹#›</a:t>
            </a:fld>
            <a:endParaRPr lang="ja-JP"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ACD5BC-E3A9-52AB-9BB1-05D1B9082396}"/>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C502BBB7-6953-8745-683B-F2268F427C3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A4E4881E-EAD4-287E-01F1-4EED03B9CED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C7ABAF77-D3BB-E05C-7041-E292C7E20424}"/>
              </a:ext>
            </a:extLst>
          </p:cNvPr>
          <p:cNvSpPr>
            <a:spLocks noGrp="1"/>
          </p:cNvSpPr>
          <p:nvPr>
            <p:ph type="dt" sz="half" idx="10"/>
          </p:nvPr>
        </p:nvSpPr>
        <p:spPr/>
        <p:txBody>
          <a:bodyPr/>
          <a:lstStyle/>
          <a:p>
            <a:fld id="{A9FF6A71-DE66-4CAA-BB1F-E68CB3A2E8FA}" type="datetime1">
              <a:rPr kumimoji="1" lang="ja-JP" altLang="en-US" smtClean="0"/>
              <a:t>2024/6/26</a:t>
            </a:fld>
            <a:endParaRPr kumimoji="1" lang="ja-JP" altLang="en-US"/>
          </a:p>
        </p:txBody>
      </p:sp>
      <p:sp>
        <p:nvSpPr>
          <p:cNvPr id="6" name="フッター プレースホルダー 5">
            <a:extLst>
              <a:ext uri="{FF2B5EF4-FFF2-40B4-BE49-F238E27FC236}">
                <a16:creationId xmlns:a16="http://schemas.microsoft.com/office/drawing/2014/main" id="{03857D3C-5BF8-A8E3-0A11-1D70A1BCF01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E997F2A-804B-9C8E-3BEE-20FA2DB4F8AD}"/>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41173866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884BDD8-196B-084B-AE77-61C329D30D9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AE5A9FCA-19FD-C356-F951-473846EF7AF5}"/>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D8C47A-8927-3FE2-19E9-476B6D3CA06C}"/>
              </a:ext>
            </a:extLst>
          </p:cNvPr>
          <p:cNvSpPr>
            <a:spLocks noGrp="1"/>
          </p:cNvSpPr>
          <p:nvPr>
            <p:ph type="dt" sz="half" idx="10"/>
          </p:nvPr>
        </p:nvSpPr>
        <p:spPr/>
        <p:txBody>
          <a:bodyPr/>
          <a:lstStyle/>
          <a:p>
            <a:fld id="{83D53645-EAE8-4EF6-A04E-CFB7DC58C26F}"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BA30C5BC-0406-82F4-7BA4-DE074FCFDD0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C4781CB-FAD1-459E-2665-71BE5FB63980}"/>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39035847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9DAFADB3-6EB6-68C2-60C6-0CFF4B7EF52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780BB0E-6A78-8AE8-8369-DC61C4BE5B2A}"/>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CA6CDC6-BB7D-782C-9957-57AF45EA982B}"/>
              </a:ext>
            </a:extLst>
          </p:cNvPr>
          <p:cNvSpPr>
            <a:spLocks noGrp="1"/>
          </p:cNvSpPr>
          <p:nvPr>
            <p:ph type="dt" sz="half" idx="10"/>
          </p:nvPr>
        </p:nvSpPr>
        <p:spPr/>
        <p:txBody>
          <a:bodyPr/>
          <a:lstStyle/>
          <a:p>
            <a:fld id="{DC291075-057B-4228-9CBC-B541DEFE0A14}"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FEEAFC61-450D-E288-B0F7-F5AABFF5635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E6E310-B086-4F22-D6FA-27010022BBBB}"/>
              </a:ext>
            </a:extLst>
          </p:cNvPr>
          <p:cNvSpPr>
            <a:spLocks noGrp="1"/>
          </p:cNvSpPr>
          <p:nvPr>
            <p:ph type="sldNum" sz="quarter" idx="12"/>
          </p:nvPr>
        </p:nvSpPr>
        <p:spPr/>
        <p:txBody>
          <a:body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5309434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9D9A93-F972-B477-5D76-2F922FA51F5F}"/>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EA242FD3-1DD7-B297-E9B2-12CCD0C1947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C5EDC27-F2F5-0077-CCEB-3186DAF6B2F3}"/>
              </a:ext>
            </a:extLst>
          </p:cNvPr>
          <p:cNvSpPr>
            <a:spLocks noGrp="1"/>
          </p:cNvSpPr>
          <p:nvPr>
            <p:ph type="dt" sz="half" idx="10"/>
          </p:nvPr>
        </p:nvSpPr>
        <p:spPr/>
        <p:txBody>
          <a:bodyPr/>
          <a:lstStyle/>
          <a:p>
            <a:fld id="{20CECAC6-812D-4A06-8B30-02047760936C}"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A1D305F8-4BA0-2680-013B-59CAFE2B43E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34BEE3-A2C3-1A35-101F-D848D23265DD}"/>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38385649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AEF72-4EDA-3D11-0FCD-31716E51FF8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DE371BE-B32B-E2DE-922D-CDDCA4DFC8C4}"/>
              </a:ext>
            </a:extLst>
          </p:cNvPr>
          <p:cNvSpPr>
            <a:spLocks noGrp="1"/>
          </p:cNvSpPr>
          <p:nvPr>
            <p:ph idx="1"/>
          </p:nvPr>
        </p:nvSpPr>
        <p:spPr/>
        <p:txBody>
          <a:bodyPr>
            <a:normAutofit/>
          </a:bodyPr>
          <a:lstStyle>
            <a:lvl1pPr marL="171450" indent="-171450">
              <a:buFont typeface="Wingdings" panose="05000000000000000000" pitchFamily="2" charset="2"/>
              <a:buChar char="l"/>
              <a:defRPr sz="1500"/>
            </a:lvl1pPr>
            <a:lvl2pPr>
              <a:defRPr sz="1500"/>
            </a:lvl2pPr>
            <a:lvl3pPr marL="685800" indent="0">
              <a:buNone/>
              <a:defRPr sz="1500"/>
            </a:lvl3pPr>
            <a:lvl4pPr>
              <a:defRPr sz="1500"/>
            </a:lvl4pPr>
            <a:lvl5pPr>
              <a:defRPr sz="1500"/>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4" name="日付プレースホルダー 3">
            <a:extLst>
              <a:ext uri="{FF2B5EF4-FFF2-40B4-BE49-F238E27FC236}">
                <a16:creationId xmlns:a16="http://schemas.microsoft.com/office/drawing/2014/main" id="{ECC9507B-7C7E-EA58-3A67-43895CB4F776}"/>
              </a:ext>
            </a:extLst>
          </p:cNvPr>
          <p:cNvSpPr>
            <a:spLocks noGrp="1"/>
          </p:cNvSpPr>
          <p:nvPr>
            <p:ph type="dt" sz="half" idx="10"/>
          </p:nvPr>
        </p:nvSpPr>
        <p:spPr/>
        <p:txBody>
          <a:bodyPr/>
          <a:lstStyle/>
          <a:p>
            <a:fld id="{B072B72D-F65E-4FA9-8100-F06E16A6663B}"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B680CDF3-474D-1741-D16A-719036D7BEA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87AEFFD-E21E-08D7-6F88-E21E476CFA44}"/>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2046356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0FD37A-0FE6-1E22-AE78-3435C5ABD99B}"/>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D10574E-A250-FC3F-A856-2E06CC3730B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005D6F0C-C66A-8289-2380-6687EF70AFC0}"/>
              </a:ext>
            </a:extLst>
          </p:cNvPr>
          <p:cNvSpPr>
            <a:spLocks noGrp="1"/>
          </p:cNvSpPr>
          <p:nvPr>
            <p:ph type="dt" sz="half" idx="10"/>
          </p:nvPr>
        </p:nvSpPr>
        <p:spPr/>
        <p:txBody>
          <a:bodyPr/>
          <a:lstStyle/>
          <a:p>
            <a:fld id="{71B02AA0-E14B-4EF2-97EA-5437A378E851}"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F25744BD-DF95-33A8-E771-6627C7EFFB1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834C087-EA2C-7EFD-FF1A-7D85BB93E04F}"/>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620048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77E205-3699-FBD7-76F6-2563CEEB7C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5879EE7-1364-E765-FE90-655C6E56AFFE}"/>
              </a:ext>
            </a:extLst>
          </p:cNvPr>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E6C35FF3-88CF-9C90-36D8-0A359C7C635B}"/>
              </a:ext>
            </a:extLst>
          </p:cNvPr>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C9934E44-38E9-F450-6B3D-EBCE3C3B5000}"/>
              </a:ext>
            </a:extLst>
          </p:cNvPr>
          <p:cNvSpPr>
            <a:spLocks noGrp="1"/>
          </p:cNvSpPr>
          <p:nvPr>
            <p:ph type="dt" sz="half" idx="10"/>
          </p:nvPr>
        </p:nvSpPr>
        <p:spPr/>
        <p:txBody>
          <a:bodyPr/>
          <a:lstStyle/>
          <a:p>
            <a:fld id="{A42CDF5C-299D-4FF0-B0CC-52C962375DE6}" type="datetime1">
              <a:rPr kumimoji="1" lang="ja-JP" altLang="en-US" smtClean="0"/>
              <a:t>2024/6/26</a:t>
            </a:fld>
            <a:endParaRPr kumimoji="1" lang="ja-JP" altLang="en-US"/>
          </a:p>
        </p:txBody>
      </p:sp>
      <p:sp>
        <p:nvSpPr>
          <p:cNvPr id="6" name="フッター プレースホルダー 5">
            <a:extLst>
              <a:ext uri="{FF2B5EF4-FFF2-40B4-BE49-F238E27FC236}">
                <a16:creationId xmlns:a16="http://schemas.microsoft.com/office/drawing/2014/main" id="{3FB23183-E869-97E1-29FF-34453EA7372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5EA3DAF-A1C1-01A2-1A19-49DD0049209D}"/>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40403643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30B461-E2D8-557F-D524-9B0D794ECEBC}"/>
              </a:ext>
            </a:extLst>
          </p:cNvPr>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648D893-EF8B-BF69-DDF7-CAA424662282}"/>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4E272FC-B39D-5C95-51A9-339882D9B0A0}"/>
              </a:ext>
            </a:extLst>
          </p:cNvPr>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DAEA584-83CD-3FA9-C4C8-571BFD735EE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A819EA8-4B07-A947-CB1E-B02287C1FA39}"/>
              </a:ext>
            </a:extLst>
          </p:cNvPr>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0D956CC-F192-7FEE-EC74-E0A43AB0CEFA}"/>
              </a:ext>
            </a:extLst>
          </p:cNvPr>
          <p:cNvSpPr>
            <a:spLocks noGrp="1"/>
          </p:cNvSpPr>
          <p:nvPr>
            <p:ph type="dt" sz="half" idx="10"/>
          </p:nvPr>
        </p:nvSpPr>
        <p:spPr/>
        <p:txBody>
          <a:bodyPr/>
          <a:lstStyle/>
          <a:p>
            <a:fld id="{978C22C0-985A-4CFB-90B0-F173EA5F4125}" type="datetime1">
              <a:rPr kumimoji="1" lang="ja-JP" altLang="en-US" smtClean="0"/>
              <a:t>2024/6/26</a:t>
            </a:fld>
            <a:endParaRPr kumimoji="1" lang="ja-JP" altLang="en-US"/>
          </a:p>
        </p:txBody>
      </p:sp>
      <p:sp>
        <p:nvSpPr>
          <p:cNvPr id="8" name="フッター プレースホルダー 7">
            <a:extLst>
              <a:ext uri="{FF2B5EF4-FFF2-40B4-BE49-F238E27FC236}">
                <a16:creationId xmlns:a16="http://schemas.microsoft.com/office/drawing/2014/main" id="{C822569A-A3D2-DB04-BA23-D507DC1BE9D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D98E9F3-8AEE-F53D-8574-F4E14EE05A50}"/>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13794322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33C98-516C-740E-8A84-22785B389C2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3B45D318-7EB6-3415-75A1-D8D24107B468}"/>
              </a:ext>
            </a:extLst>
          </p:cNvPr>
          <p:cNvSpPr>
            <a:spLocks noGrp="1"/>
          </p:cNvSpPr>
          <p:nvPr>
            <p:ph type="dt" sz="half" idx="10"/>
          </p:nvPr>
        </p:nvSpPr>
        <p:spPr/>
        <p:txBody>
          <a:bodyPr/>
          <a:lstStyle/>
          <a:p>
            <a:fld id="{F95CFD9A-4EDB-4317-976A-80BA2AE32675}" type="datetime1">
              <a:rPr kumimoji="1" lang="ja-JP" altLang="en-US" smtClean="0"/>
              <a:t>2024/6/26</a:t>
            </a:fld>
            <a:endParaRPr kumimoji="1" lang="ja-JP" altLang="en-US"/>
          </a:p>
        </p:txBody>
      </p:sp>
      <p:sp>
        <p:nvSpPr>
          <p:cNvPr id="4" name="フッター プレースホルダー 3">
            <a:extLst>
              <a:ext uri="{FF2B5EF4-FFF2-40B4-BE49-F238E27FC236}">
                <a16:creationId xmlns:a16="http://schemas.microsoft.com/office/drawing/2014/main" id="{CA8561DC-65BE-1CA6-7F29-394D128979D2}"/>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CA3138D-C2F2-46E4-2856-8ADC459A1DA9}"/>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8493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B16B8A6-288E-2A49-F39D-D8A57E98F39A}"/>
              </a:ext>
            </a:extLst>
          </p:cNvPr>
          <p:cNvSpPr>
            <a:spLocks noGrp="1"/>
          </p:cNvSpPr>
          <p:nvPr>
            <p:ph type="dt" sz="half" idx="10"/>
          </p:nvPr>
        </p:nvSpPr>
        <p:spPr/>
        <p:txBody>
          <a:bodyPr/>
          <a:lstStyle/>
          <a:p>
            <a:fld id="{DF66F7DB-06A1-4F6D-A8CD-CB5E83A7604A}" type="datetime1">
              <a:rPr kumimoji="1" lang="ja-JP" altLang="en-US" smtClean="0"/>
              <a:t>2024/6/26</a:t>
            </a:fld>
            <a:endParaRPr kumimoji="1" lang="ja-JP" altLang="en-US"/>
          </a:p>
        </p:txBody>
      </p:sp>
      <p:sp>
        <p:nvSpPr>
          <p:cNvPr id="3" name="フッター プレースホルダー 2">
            <a:extLst>
              <a:ext uri="{FF2B5EF4-FFF2-40B4-BE49-F238E27FC236}">
                <a16:creationId xmlns:a16="http://schemas.microsoft.com/office/drawing/2014/main" id="{CE7CC53F-41F6-1B76-C83C-EF0AAD469CE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1FA707C-D77E-97CC-AD81-ED95ED9D047C}"/>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479327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8"/>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A9470E83-022E-430F-8350-4BB281966DA1}" type="datetime1">
              <a:rPr lang="ja-JP" altLang="en-US" smtClean="0"/>
              <a:t>2024/6/26</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fld id="{A919265E-B608-4432-BA65-80BA9440D001}" type="slidenum">
              <a:rPr lang="ja-JP" altLang="en-US"/>
              <a:pPr/>
              <a:t>‹#›</a:t>
            </a:fld>
            <a:endParaRPr lang="ja-JP"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A9A5C2-C577-AD5D-C915-7ABC0FD43C55}"/>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C2FA30F-80C3-AD81-B274-1CA7D51605D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3B12CD4-2899-D61D-672F-0999D2F46A5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418CA8-7700-4B77-0FD0-87A40E57BE62}"/>
              </a:ext>
            </a:extLst>
          </p:cNvPr>
          <p:cNvSpPr>
            <a:spLocks noGrp="1"/>
          </p:cNvSpPr>
          <p:nvPr>
            <p:ph type="dt" sz="half" idx="10"/>
          </p:nvPr>
        </p:nvSpPr>
        <p:spPr/>
        <p:txBody>
          <a:bodyPr/>
          <a:lstStyle/>
          <a:p>
            <a:fld id="{FCC3541C-DEC7-4D7C-9073-731ED36C484E}" type="datetime1">
              <a:rPr kumimoji="1" lang="ja-JP" altLang="en-US" smtClean="0"/>
              <a:t>2024/6/26</a:t>
            </a:fld>
            <a:endParaRPr kumimoji="1" lang="ja-JP" altLang="en-US"/>
          </a:p>
        </p:txBody>
      </p:sp>
      <p:sp>
        <p:nvSpPr>
          <p:cNvPr id="6" name="フッター プレースホルダー 5">
            <a:extLst>
              <a:ext uri="{FF2B5EF4-FFF2-40B4-BE49-F238E27FC236}">
                <a16:creationId xmlns:a16="http://schemas.microsoft.com/office/drawing/2014/main" id="{A78FC5BC-2AE4-753F-1FE4-C9CF9300178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DB76A9A-AE9B-EC93-4C04-C85D74741484}"/>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31889566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AF518C-27D9-927F-775C-3E4250AD1E9E}"/>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59EA2A9-E63D-1E43-4FC8-671AF3BC552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a:extLst>
              <a:ext uri="{FF2B5EF4-FFF2-40B4-BE49-F238E27FC236}">
                <a16:creationId xmlns:a16="http://schemas.microsoft.com/office/drawing/2014/main" id="{ECDAEC44-6196-BFD5-90A9-2A85DFD21D8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96A80E3-3AD0-7FC8-E033-40EA0FE5B092}"/>
              </a:ext>
            </a:extLst>
          </p:cNvPr>
          <p:cNvSpPr>
            <a:spLocks noGrp="1"/>
          </p:cNvSpPr>
          <p:nvPr>
            <p:ph type="dt" sz="half" idx="10"/>
          </p:nvPr>
        </p:nvSpPr>
        <p:spPr/>
        <p:txBody>
          <a:bodyPr/>
          <a:lstStyle/>
          <a:p>
            <a:fld id="{730B2EE7-B4AB-417B-B828-A1C98DA64F29}" type="datetime1">
              <a:rPr kumimoji="1" lang="ja-JP" altLang="en-US" smtClean="0"/>
              <a:t>2024/6/26</a:t>
            </a:fld>
            <a:endParaRPr kumimoji="1" lang="ja-JP" altLang="en-US"/>
          </a:p>
        </p:txBody>
      </p:sp>
      <p:sp>
        <p:nvSpPr>
          <p:cNvPr id="6" name="フッター プレースホルダー 5">
            <a:extLst>
              <a:ext uri="{FF2B5EF4-FFF2-40B4-BE49-F238E27FC236}">
                <a16:creationId xmlns:a16="http://schemas.microsoft.com/office/drawing/2014/main" id="{C0291A4A-CDDD-3519-4E46-DFF63D16AA8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DE327AF-F7D3-EEA7-2375-8CB53F97BD7E}"/>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5979384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08C851-3239-72AF-28DF-323EFB3546FB}"/>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85C0D38-A450-6FC0-06A8-DDAD26DC60AE}"/>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B7DBC0-10B8-9B71-D67B-D5DCEF3A6B9B}"/>
              </a:ext>
            </a:extLst>
          </p:cNvPr>
          <p:cNvSpPr>
            <a:spLocks noGrp="1"/>
          </p:cNvSpPr>
          <p:nvPr>
            <p:ph type="dt" sz="half" idx="10"/>
          </p:nvPr>
        </p:nvSpPr>
        <p:spPr/>
        <p:txBody>
          <a:bodyPr/>
          <a:lstStyle/>
          <a:p>
            <a:fld id="{9D75EBA7-7F8C-489B-BAF0-B3B9A4CEDE46}"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8F636B44-06C4-4E14-A084-AB61F3E6F01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59E4388-0181-CD2B-2737-4708E48910C7}"/>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1132739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3EC8989-64A6-75A1-0226-2FE668DE6307}"/>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4818304-5D6C-FFAD-791D-1743B62290C3}"/>
              </a:ext>
            </a:extLst>
          </p:cNvPr>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C36444-94C6-8FC0-B204-825ADB37EDA3}"/>
              </a:ext>
            </a:extLst>
          </p:cNvPr>
          <p:cNvSpPr>
            <a:spLocks noGrp="1"/>
          </p:cNvSpPr>
          <p:nvPr>
            <p:ph type="dt" sz="half" idx="10"/>
          </p:nvPr>
        </p:nvSpPr>
        <p:spPr/>
        <p:txBody>
          <a:bodyPr/>
          <a:lstStyle/>
          <a:p>
            <a:fld id="{DB60008C-347B-459B-AD4A-24F689B1AA59}"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5ADDD297-E7C8-D682-8333-34BB54DDF2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EAAB961-EDFD-F98E-9A60-5312A66DA0C5}"/>
              </a:ext>
            </a:extLst>
          </p:cNvPr>
          <p:cNvSpPr>
            <a:spLocks noGrp="1"/>
          </p:cNvSpPr>
          <p:nvPr>
            <p:ph type="sldNum" sz="quarter" idx="12"/>
          </p:nvPr>
        </p:nvSpPr>
        <p:spPr/>
        <p:txBody>
          <a:bodyPr/>
          <a:lstStyle/>
          <a:p>
            <a:fld id="{117CB161-5635-4FE0-8F62-199AFE67C92D}" type="slidenum">
              <a:rPr kumimoji="1" lang="ja-JP" altLang="en-US" smtClean="0"/>
              <a:t>‹#›</a:t>
            </a:fld>
            <a:endParaRPr kumimoji="1" lang="ja-JP" altLang="en-US"/>
          </a:p>
        </p:txBody>
      </p:sp>
    </p:spTree>
    <p:extLst>
      <p:ext uri="{BB962C8B-B14F-4D97-AF65-F5344CB8AC3E}">
        <p14:creationId xmlns:p14="http://schemas.microsoft.com/office/powerpoint/2010/main" val="6965596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52DC03F3-3847-4362-86F1-2D7BA5BBC29F}" type="datetime1">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1413788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EFC86E3-D84F-43EB-8055-EEB0A5BB57F5}" type="datetime1">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4231529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088A82D-16CF-4260-8660-A2E7316203AD}" type="datetime1">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3815247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2DE4598-B03A-418C-A810-761270895A61}" type="datetime1">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3837225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E22CC6F-B0A1-44A3-84D2-FC356400DA63}" type="datetime1">
              <a:rPr kumimoji="1" lang="ja-JP" altLang="en-US" smtClean="0"/>
              <a:t>2024/6/26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15914771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0175ED4-2640-4553-AF10-358441093D07}" type="datetime1">
              <a:rPr kumimoji="1" lang="ja-JP" altLang="en-US" smtClean="0"/>
              <a:t>2024/6/26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4110780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4"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8B6C2585-3CBD-4C9F-9B0E-967C66B41493}" type="datetime1">
              <a:rPr lang="ja-JP" altLang="en-US" smtClean="0"/>
              <a:t>2024/6/26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F95ACB25-86CE-4E0E-A739-F4F498D3B7DA}" type="slidenum">
              <a:rPr lang="ja-JP" altLang="en-US"/>
              <a:pPr/>
              <a:t>‹#›</a:t>
            </a:fld>
            <a:endParaRPr lang="ja-JP"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AC7218-DA91-4F25-BFA5-C58D05ED1FC0}" type="datetime1">
              <a:rPr kumimoji="1" lang="ja-JP" altLang="en-US" smtClean="0"/>
              <a:t>2024/6/26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4114624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B02FA59-0D66-45AE-A2E7-1BA46F93A3D2}" type="datetime1">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11344415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A4E83C3-D060-40DF-83C6-2BD3CAB5753E}" type="datetime1">
              <a:rPr kumimoji="1" lang="ja-JP" altLang="en-US" smtClean="0"/>
              <a:t>2024/6/26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15390384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6C9777D-9790-474D-9A3C-0B138E569BE6}" type="datetime1">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360000518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EE8A4D88-339E-4522-A7E3-96CD169A8D6A}" type="datetime1">
              <a:rPr kumimoji="1" lang="ja-JP" altLang="en-US" smtClean="0"/>
              <a:t>2024/6/26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2756190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CB76E1D-BDB3-4BEE-8948-89B7334423C0}" type="datetime1">
              <a:rPr lang="ja-JP" altLang="en-US" smtClean="0"/>
              <a:t>2024/6/26</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fld id="{A2CBA10D-2260-444E-884A-BF67B81F5FEB}" type="slidenum">
              <a:rPr lang="ja-JP" altLang="en-US"/>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BC17F7EF-2420-4484-A7D0-A1A7BF5531E3}" type="datetime1">
              <a:rPr lang="ja-JP" altLang="en-US" smtClean="0"/>
              <a:t>2024/6/26</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fld id="{1F21DBD5-F98D-4C05-87A2-2835BDDFE3B2}" type="slidenum">
              <a:rPr lang="ja-JP" altLang="en-US"/>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332E7D83-7465-4165-8642-A0EAF1324128}" type="datetime1">
              <a:rPr lang="ja-JP" altLang="en-US" smtClean="0"/>
              <a:t>2024/6/26</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fld id="{6858C846-3C34-46F6-875C-B9401992BA52}" type="slidenum">
              <a:rPr lang="ja-JP" altLang="en-US"/>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 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7D7F1D71-F0A4-45F2-9DF3-4F6BD7E4C3D6}" type="datetime1">
              <a:rPr lang="ja-JP" altLang="en-US" smtClean="0"/>
              <a:t>2024/6/26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D814AB06-069A-4CE4-B7CB-19DA8724D4DD}" type="slidenum">
              <a:rPr lang="ja-JP" altLang="en-US"/>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5F3D45D7-C8CA-41B5-AC9E-6564003B943C}" type="datetime1">
              <a:rPr lang="ja-JP" altLang="en-US" smtClean="0"/>
              <a:t>2024/6/26</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fld id="{18EB7815-CA81-4116-A7C5-B1C817F82B69}" type="slidenum">
              <a:rPr lang="ja-JP" altLang="en-US"/>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4"/>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ea typeface="+mn-ea"/>
              </a:defRPr>
            </a:lvl1pPr>
          </a:lstStyle>
          <a:p>
            <a:pPr>
              <a:defRPr/>
            </a:pPr>
            <a:fld id="{169A3CA4-C23D-4B0D-B5E5-4D43652A5FA6}" type="datetime1">
              <a:rPr lang="ja-JP" altLang="en-US" smtClean="0"/>
              <a:t>2024/6/26</a:t>
            </a:fld>
            <a:endParaRPr lang="ja-JP" altLang="en-US"/>
          </a:p>
        </p:txBody>
      </p:sp>
      <p:sp>
        <p:nvSpPr>
          <p:cNvPr id="5" name="フッター プレースホルダー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8"/>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79D03F8-7018-4586-9910-E32D6EB031D8}" type="slidenum">
              <a:rPr lang="ja-JP" altLang="en-US"/>
              <a:pPr/>
              <a:t>‹#›</a:t>
            </a:fld>
            <a:endParaRPr lang="ja-JP"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rtl="0" fontAlgn="base">
        <a:spcBef>
          <a:spcPct val="0"/>
        </a:spcBef>
        <a:spcAft>
          <a:spcPct val="0"/>
        </a:spcAft>
        <a:defRPr kumimoji="1" sz="4400" kern="1200">
          <a:solidFill>
            <a:schemeClr val="tx1"/>
          </a:solidFill>
          <a:latin typeface="+mj-lt"/>
          <a:ea typeface="+mj-ea"/>
          <a:cs typeface="+mj-cs"/>
        </a:defRPr>
      </a:lvl1pPr>
      <a:lvl2pPr algn="ctr" rtl="0" fontAlgn="base">
        <a:spcBef>
          <a:spcPct val="0"/>
        </a:spcBef>
        <a:spcAft>
          <a:spcPct val="0"/>
        </a:spcAft>
        <a:defRPr kumimoji="1" sz="4400">
          <a:solidFill>
            <a:schemeClr val="tx1"/>
          </a:solidFill>
          <a:latin typeface="Calibri" pitchFamily="34" charset="0"/>
          <a:ea typeface="ＭＳ Ｐゴシック" pitchFamily="50" charset="-128"/>
        </a:defRPr>
      </a:lvl2pPr>
      <a:lvl3pPr algn="ctr" rtl="0" fontAlgn="base">
        <a:spcBef>
          <a:spcPct val="0"/>
        </a:spcBef>
        <a:spcAft>
          <a:spcPct val="0"/>
        </a:spcAft>
        <a:defRPr kumimoji="1" sz="4400">
          <a:solidFill>
            <a:schemeClr val="tx1"/>
          </a:solidFill>
          <a:latin typeface="Calibri" pitchFamily="34" charset="0"/>
          <a:ea typeface="ＭＳ Ｐゴシック" pitchFamily="50" charset="-128"/>
        </a:defRPr>
      </a:lvl3pPr>
      <a:lvl4pPr algn="ctr" rtl="0" fontAlgn="base">
        <a:spcBef>
          <a:spcPct val="0"/>
        </a:spcBef>
        <a:spcAft>
          <a:spcPct val="0"/>
        </a:spcAft>
        <a:defRPr kumimoji="1" sz="4400">
          <a:solidFill>
            <a:schemeClr val="tx1"/>
          </a:solidFill>
          <a:latin typeface="Calibri" pitchFamily="34" charset="0"/>
          <a:ea typeface="ＭＳ Ｐゴシック" pitchFamily="50" charset="-128"/>
        </a:defRPr>
      </a:lvl4pPr>
      <a:lvl5pPr algn="ctr" rtl="0" fontAlgn="base">
        <a:spcBef>
          <a:spcPct val="0"/>
        </a:spcBef>
        <a:spcAft>
          <a:spcPct val="0"/>
        </a:spcAft>
        <a:defRPr kumimoji="1" sz="4400">
          <a:solidFill>
            <a:schemeClr val="tx1"/>
          </a:solidFill>
          <a:latin typeface="Calibri" pitchFamily="34" charset="0"/>
          <a:ea typeface="ＭＳ Ｐゴシック" pitchFamily="50" charset="-128"/>
        </a:defRPr>
      </a:lvl5pPr>
      <a:lvl6pPr marL="457200" algn="ctr" rtl="0" fontAlgn="base">
        <a:spcBef>
          <a:spcPct val="0"/>
        </a:spcBef>
        <a:spcAft>
          <a:spcPct val="0"/>
        </a:spcAft>
        <a:defRPr kumimoji="1" sz="4400">
          <a:solidFill>
            <a:schemeClr val="tx1"/>
          </a:solidFill>
          <a:latin typeface="Calibri" pitchFamily="34" charset="0"/>
          <a:ea typeface="ＭＳ Ｐゴシック" pitchFamily="50" charset="-128"/>
        </a:defRPr>
      </a:lvl6pPr>
      <a:lvl7pPr marL="914400" algn="ctr" rtl="0" fontAlgn="base">
        <a:spcBef>
          <a:spcPct val="0"/>
        </a:spcBef>
        <a:spcAft>
          <a:spcPct val="0"/>
        </a:spcAft>
        <a:defRPr kumimoji="1" sz="4400">
          <a:solidFill>
            <a:schemeClr val="tx1"/>
          </a:solidFill>
          <a:latin typeface="Calibri" pitchFamily="34" charset="0"/>
          <a:ea typeface="ＭＳ Ｐゴシック" pitchFamily="50"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pitchFamily="50"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pitchFamily="50" charset="-128"/>
        </a:defRPr>
      </a:lvl9pPr>
    </p:titleStyle>
    <p:bodyStyle>
      <a:lvl1pPr marL="342900" indent="-342900" algn="l" rtl="0" fontAlgn="base">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F6DB0517-C4C0-9B96-C294-6F0C5668282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09C57C-0AE7-34FE-192F-B4FCB8E85CC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E1B23B4-2A7D-6E74-E179-A64469FC96B1}"/>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80EBF12-17B2-4F0E-B98D-4BB5262AE5AB}"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7E53D230-191C-C503-840C-32185A2C01B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6ECB1DA8-79A2-8A66-2E42-81A52E57DB6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7CBF6D5-1CB6-4621-B8D7-BC829460E41B}" type="slidenum">
              <a:rPr kumimoji="1" lang="ja-JP" altLang="en-US" smtClean="0"/>
              <a:t>‹#›</a:t>
            </a:fld>
            <a:endParaRPr kumimoji="1" lang="ja-JP" altLang="en-US"/>
          </a:p>
        </p:txBody>
      </p:sp>
    </p:spTree>
    <p:extLst>
      <p:ext uri="{BB962C8B-B14F-4D97-AF65-F5344CB8AC3E}">
        <p14:creationId xmlns:p14="http://schemas.microsoft.com/office/powerpoint/2010/main" val="49255475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C6EC87F1-B934-1399-7AFA-7947F87C0503}"/>
              </a:ext>
            </a:extLst>
          </p:cNvPr>
          <p:cNvSpPr>
            <a:spLocks noGrp="1"/>
          </p:cNvSpPr>
          <p:nvPr>
            <p:ph type="title"/>
          </p:nvPr>
        </p:nvSpPr>
        <p:spPr>
          <a:xfrm>
            <a:off x="0" y="136526"/>
            <a:ext cx="9144000" cy="54451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A45D9EC0-463D-3793-C761-9EA59CC112A0}"/>
              </a:ext>
            </a:extLst>
          </p:cNvPr>
          <p:cNvSpPr>
            <a:spLocks noGrp="1"/>
          </p:cNvSpPr>
          <p:nvPr>
            <p:ph type="body" idx="1"/>
          </p:nvPr>
        </p:nvSpPr>
        <p:spPr>
          <a:xfrm>
            <a:off x="125482" y="815009"/>
            <a:ext cx="8893037" cy="5906466"/>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p:txBody>
      </p:sp>
      <p:sp>
        <p:nvSpPr>
          <p:cNvPr id="4" name="日付プレースホルダー 3">
            <a:extLst>
              <a:ext uri="{FF2B5EF4-FFF2-40B4-BE49-F238E27FC236}">
                <a16:creationId xmlns:a16="http://schemas.microsoft.com/office/drawing/2014/main" id="{3BEEEEAD-3F39-C123-8FCA-64C469A871B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653A37-4B5F-40D9-9C88-E54D8218DF4E}" type="datetime1">
              <a:rPr kumimoji="1" lang="ja-JP" altLang="en-US" smtClean="0"/>
              <a:t>2024/6/26</a:t>
            </a:fld>
            <a:endParaRPr kumimoji="1" lang="ja-JP" altLang="en-US"/>
          </a:p>
        </p:txBody>
      </p:sp>
      <p:sp>
        <p:nvSpPr>
          <p:cNvPr id="5" name="フッター プレースホルダー 4">
            <a:extLst>
              <a:ext uri="{FF2B5EF4-FFF2-40B4-BE49-F238E27FC236}">
                <a16:creationId xmlns:a16="http://schemas.microsoft.com/office/drawing/2014/main" id="{79D3BF17-DA85-D350-9683-EF28655AFB1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3C80BC4-2EEC-3064-444B-45A2233F1EC7}"/>
              </a:ext>
            </a:extLst>
          </p:cNvPr>
          <p:cNvSpPr>
            <a:spLocks noGrp="1"/>
          </p:cNvSpPr>
          <p:nvPr>
            <p:ph type="sldNum" sz="quarter" idx="4"/>
          </p:nvPr>
        </p:nvSpPr>
        <p:spPr>
          <a:xfrm>
            <a:off x="6961118" y="133352"/>
            <a:ext cx="2057400" cy="365125"/>
          </a:xfrm>
          <a:prstGeom prst="rect">
            <a:avLst/>
          </a:prstGeom>
        </p:spPr>
        <p:txBody>
          <a:bodyPr vert="horz" lIns="91440" tIns="45720" rIns="91440" bIns="45720" rtlCol="0" anchor="ctr"/>
          <a:lstStyle>
            <a:lvl1pPr algn="r">
              <a:defRPr sz="1500" b="1">
                <a:solidFill>
                  <a:schemeClr val="tx1"/>
                </a:solidFill>
              </a:defRPr>
            </a:lvl1pPr>
          </a:lstStyle>
          <a:p>
            <a:fld id="{117CB161-5635-4FE0-8F62-199AFE67C92D}" type="slidenum">
              <a:rPr lang="ja-JP" altLang="en-US" smtClean="0"/>
              <a:pPr/>
              <a:t>‹#›</a:t>
            </a:fld>
            <a:endParaRPr lang="ja-JP" altLang="en-US" dirty="0"/>
          </a:p>
        </p:txBody>
      </p:sp>
    </p:spTree>
    <p:extLst>
      <p:ext uri="{BB962C8B-B14F-4D97-AF65-F5344CB8AC3E}">
        <p14:creationId xmlns:p14="http://schemas.microsoft.com/office/powerpoint/2010/main" val="34245378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kumimoji="1" sz="24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panose="05000000000000000000" pitchFamily="2" charset="2"/>
        <a:buChar char="l"/>
        <a:defRPr kumimoji="1" sz="15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B5A8FDB-C63B-4D44-AD3D-A32071C9ADF6}" type="datetime1">
              <a:rPr kumimoji="1" lang="ja-JP" altLang="en-US" smtClean="0"/>
              <a:t>2024/6/26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44AE957-D05E-489D-9DA1-00DB024E8AD8}" type="slidenum">
              <a:rPr kumimoji="1" lang="ja-JP" altLang="en-US" smtClean="0"/>
              <a:t>‹#›</a:t>
            </a:fld>
            <a:endParaRPr kumimoji="1" lang="ja-JP" altLang="en-US"/>
          </a:p>
        </p:txBody>
      </p:sp>
    </p:spTree>
    <p:extLst>
      <p:ext uri="{BB962C8B-B14F-4D97-AF65-F5344CB8AC3E}">
        <p14:creationId xmlns:p14="http://schemas.microsoft.com/office/powerpoint/2010/main" val="40450061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www.jstage.jst.go.jp/article/jjphn/12/1/12_63/_article/-char/ja"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hyperlink" Target="http://www.nacphn.jp/03/#a2023" TargetMode="External"/><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NULL"/><Relationship Id="rId4" Type="http://schemas.openxmlformats.org/officeDocument/2006/relationships/customXml" Target="../ink/ink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1.xml.rels><?xml version="1.0" encoding="UTF-8" standalone="yes"?>
<Relationships xmlns="http://schemas.openxmlformats.org/package/2006/relationships"><Relationship Id="rId3" Type="http://schemas.openxmlformats.org/officeDocument/2006/relationships/hyperlink" Target="http://www.nacphn.jp/03/#a2023" TargetMode="Externa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image" Target="../media/image14.emf"/><Relationship Id="rId5" Type="http://schemas.openxmlformats.org/officeDocument/2006/relationships/image" Target="../media/image80.png"/><Relationship Id="rId4" Type="http://schemas.openxmlformats.org/officeDocument/2006/relationships/customXml" Target="../ink/ink2.xml"/></Relationships>
</file>

<file path=ppt/slides/_rels/slide4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21.png"/><Relationship Id="rId18" Type="http://schemas.microsoft.com/office/2007/relationships/hdphoto" Target="../media/hdphoto7.wdp"/><Relationship Id="rId3" Type="http://schemas.openxmlformats.org/officeDocument/2006/relationships/image" Target="../media/image15.png"/><Relationship Id="rId7" Type="http://schemas.openxmlformats.org/officeDocument/2006/relationships/image" Target="../media/image18.png"/><Relationship Id="rId12" Type="http://schemas.microsoft.com/office/2007/relationships/hdphoto" Target="../media/hdphoto4.wdp"/><Relationship Id="rId17" Type="http://schemas.openxmlformats.org/officeDocument/2006/relationships/image" Target="../media/image23.png"/><Relationship Id="rId2" Type="http://schemas.openxmlformats.org/officeDocument/2006/relationships/notesSlide" Target="../notesSlides/notesSlide38.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slideLayout" Target="../slideLayouts/slideLayout12.xml"/><Relationship Id="rId6" Type="http://schemas.openxmlformats.org/officeDocument/2006/relationships/image" Target="../media/image17.emf"/><Relationship Id="rId11" Type="http://schemas.openxmlformats.org/officeDocument/2006/relationships/image" Target="../media/image20.png"/><Relationship Id="rId5" Type="http://schemas.microsoft.com/office/2007/relationships/hdphoto" Target="../media/hdphoto1.wdp"/><Relationship Id="rId15" Type="http://schemas.openxmlformats.org/officeDocument/2006/relationships/image" Target="../media/image22.png"/><Relationship Id="rId10" Type="http://schemas.microsoft.com/office/2007/relationships/hdphoto" Target="../media/hdphoto3.wdp"/><Relationship Id="rId19" Type="http://schemas.openxmlformats.org/officeDocument/2006/relationships/image" Target="../media/image24.png"/><Relationship Id="rId4" Type="http://schemas.openxmlformats.org/officeDocument/2006/relationships/image" Target="../media/image16.png"/><Relationship Id="rId9" Type="http://schemas.openxmlformats.org/officeDocument/2006/relationships/image" Target="../media/image19.png"/><Relationship Id="rId14" Type="http://schemas.microsoft.com/office/2007/relationships/hdphoto" Target="../media/hdphoto5.wdp"/></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0.png"/><Relationship Id="rId7"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2.xml"/><Relationship Id="rId6" Type="http://schemas.microsoft.com/office/2007/relationships/hdphoto" Target="../media/hdphoto9.wdp"/><Relationship Id="rId5" Type="http://schemas.openxmlformats.org/officeDocument/2006/relationships/image" Target="../media/image31.png"/><Relationship Id="rId4" Type="http://schemas.openxmlformats.org/officeDocument/2006/relationships/image" Target="../media/image17.emf"/><Relationship Id="rId9" Type="http://schemas.openxmlformats.org/officeDocument/2006/relationships/image" Target="../media/image32.png"/></Relationships>
</file>

<file path=ppt/slides/_rels/slide5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2.xml"/><Relationship Id="rId6" Type="http://schemas.microsoft.com/office/2007/relationships/hdphoto" Target="../media/hdphoto4.wdp"/><Relationship Id="rId5" Type="http://schemas.openxmlformats.org/officeDocument/2006/relationships/image" Target="../media/image20.png"/><Relationship Id="rId4" Type="http://schemas.microsoft.com/office/2007/relationships/hdphoto" Target="../media/hdphoto3.wdp"/></Relationships>
</file>

<file path=ppt/slides/_rels/slide54.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36.png"/><Relationship Id="rId2" Type="http://schemas.openxmlformats.org/officeDocument/2006/relationships/notesSlide" Target="../notesSlides/notesSlide50.xml"/><Relationship Id="rId1" Type="http://schemas.openxmlformats.org/officeDocument/2006/relationships/slideLayout" Target="../slideLayouts/slideLayout12.xml"/><Relationship Id="rId6" Type="http://schemas.microsoft.com/office/2007/relationships/hdphoto" Target="../media/hdphoto6.wdp"/><Relationship Id="rId5" Type="http://schemas.openxmlformats.org/officeDocument/2006/relationships/image" Target="../media/image35.png"/><Relationship Id="rId4" Type="http://schemas.microsoft.com/office/2007/relationships/hdphoto" Target="../media/hdphoto5.wdp"/></Relationships>
</file>

<file path=ppt/slides/_rels/slide5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3.png"/><Relationship Id="rId7"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2.xml"/><Relationship Id="rId6" Type="http://schemas.microsoft.com/office/2007/relationships/hdphoto" Target="../media/hdphoto8.wdp"/><Relationship Id="rId5" Type="http://schemas.openxmlformats.org/officeDocument/2006/relationships/image" Target="../media/image24.png"/><Relationship Id="rId4" Type="http://schemas.microsoft.com/office/2007/relationships/hdphoto" Target="../media/hdphoto7.wdp"/></Relationships>
</file>

<file path=ppt/slides/_rels/slide56.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179512" y="1340772"/>
            <a:ext cx="1409360" cy="646331"/>
          </a:xfrm>
          <a:prstGeom prst="rect">
            <a:avLst/>
          </a:prstGeom>
          <a:noFill/>
        </p:spPr>
        <p:txBody>
          <a:bodyPr wrap="none" rtlCol="0">
            <a:spAutoFit/>
          </a:bodyPr>
          <a:lstStyle/>
          <a:p>
            <a:r>
              <a:rPr lang="ja-JP" altLang="en-US" sz="3600" dirty="0">
                <a:latin typeface="HGP明朝B" pitchFamily="18" charset="-128"/>
                <a:ea typeface="HGP明朝B" pitchFamily="18" charset="-128"/>
              </a:rPr>
              <a:t>　　　　</a:t>
            </a:r>
            <a:endParaRPr lang="en-US" altLang="ja-JP" sz="3600" dirty="0">
              <a:latin typeface="HGP明朝B" pitchFamily="18" charset="-128"/>
              <a:ea typeface="HGP明朝B" pitchFamily="18" charset="-128"/>
            </a:endParaRPr>
          </a:p>
        </p:txBody>
      </p:sp>
      <p:sp>
        <p:nvSpPr>
          <p:cNvPr id="4" name="タイトル 3"/>
          <p:cNvSpPr>
            <a:spLocks noGrp="1"/>
          </p:cNvSpPr>
          <p:nvPr>
            <p:ph type="ctrTitle"/>
          </p:nvPr>
        </p:nvSpPr>
        <p:spPr>
          <a:xfrm>
            <a:off x="827586" y="1700811"/>
            <a:ext cx="7772400" cy="1728189"/>
          </a:xfrm>
          <a:gradFill>
            <a:gsLst>
              <a:gs pos="0">
                <a:schemeClr val="accent1">
                  <a:shade val="51000"/>
                  <a:satMod val="130000"/>
                </a:schemeClr>
              </a:gs>
              <a:gs pos="80000">
                <a:schemeClr val="accent1">
                  <a:shade val="93000"/>
                  <a:satMod val="130000"/>
                </a:schemeClr>
              </a:gs>
            </a:gsLst>
          </a:gradFill>
        </p:spPr>
        <p:style>
          <a:lnRef idx="0">
            <a:schemeClr val="accent1"/>
          </a:lnRef>
          <a:fillRef idx="3">
            <a:schemeClr val="accent1"/>
          </a:fillRef>
          <a:effectRef idx="3">
            <a:schemeClr val="accent1"/>
          </a:effectRef>
          <a:fontRef idx="minor">
            <a:schemeClr val="lt1"/>
          </a:fontRef>
        </p:style>
        <p:txBody>
          <a:bodyPr anchor="t" anchorCtr="1">
            <a:normAutofit fontScale="90000"/>
          </a:bodyPr>
          <a:lstStyle/>
          <a:p>
            <a:pPr>
              <a:buNone/>
            </a:pPr>
            <a:r>
              <a:rPr lang="ja-JP" altLang="en-US" sz="3200" b="1" dirty="0">
                <a:latin typeface="+mj-ea"/>
                <a:ea typeface="+mj-ea"/>
              </a:rPr>
              <a:t>令和</a:t>
            </a:r>
            <a:r>
              <a:rPr lang="ja-JP" altLang="en-US" sz="3200" b="1" dirty="0">
                <a:solidFill>
                  <a:schemeClr val="bg1"/>
                </a:solidFill>
                <a:latin typeface="+mj-ea"/>
                <a:ea typeface="+mj-ea"/>
              </a:rPr>
              <a:t>６</a:t>
            </a:r>
            <a:r>
              <a:rPr lang="ja-JP" altLang="en-US" sz="3200" b="1" dirty="0">
                <a:latin typeface="+mj-ea"/>
                <a:ea typeface="+mj-ea"/>
              </a:rPr>
              <a:t>年度</a:t>
            </a:r>
            <a:br>
              <a:rPr lang="en-US" altLang="ja-JP" sz="3200" b="1" dirty="0">
                <a:latin typeface="+mj-ea"/>
                <a:ea typeface="+mj-ea"/>
              </a:rPr>
            </a:br>
            <a:br>
              <a:rPr kumimoji="1" lang="en-US" altLang="ja-JP" sz="3200" b="1" dirty="0">
                <a:latin typeface="+mj-ea"/>
                <a:ea typeface="+mj-ea"/>
              </a:rPr>
            </a:br>
            <a:r>
              <a:rPr kumimoji="1" lang="ja-JP" altLang="en-US" sz="4000" b="1" dirty="0">
                <a:latin typeface="+mj-ea"/>
                <a:ea typeface="+mj-ea"/>
              </a:rPr>
              <a:t>　</a:t>
            </a:r>
            <a:r>
              <a:rPr kumimoji="1" lang="ja-JP" altLang="en-US" b="1" dirty="0">
                <a:latin typeface="+mj-ea"/>
                <a:ea typeface="+mj-ea"/>
              </a:rPr>
              <a:t>全国保健師長会活動報告</a:t>
            </a:r>
          </a:p>
        </p:txBody>
      </p:sp>
      <p:sp>
        <p:nvSpPr>
          <p:cNvPr id="6" name="サブタイトル 5"/>
          <p:cNvSpPr>
            <a:spLocks noGrp="1"/>
          </p:cNvSpPr>
          <p:nvPr>
            <p:ph type="subTitle" idx="1"/>
          </p:nvPr>
        </p:nvSpPr>
        <p:spPr>
          <a:xfrm>
            <a:off x="1293406" y="4293096"/>
            <a:ext cx="6840760" cy="1224136"/>
          </a:xfrm>
        </p:spPr>
        <p:style>
          <a:lnRef idx="1">
            <a:schemeClr val="accent1"/>
          </a:lnRef>
          <a:fillRef idx="2">
            <a:schemeClr val="accent1"/>
          </a:fillRef>
          <a:effectRef idx="1">
            <a:schemeClr val="accent1"/>
          </a:effectRef>
          <a:fontRef idx="minor">
            <a:schemeClr val="dk1"/>
          </a:fontRef>
        </p:style>
        <p:txBody>
          <a:bodyPr>
            <a:normAutofit/>
          </a:bodyPr>
          <a:lstStyle/>
          <a:p>
            <a:r>
              <a:rPr lang="ja-JP" altLang="en-US" sz="2800">
                <a:solidFill>
                  <a:schemeClr val="tx2">
                    <a:lumMod val="75000"/>
                  </a:schemeClr>
                </a:solidFill>
              </a:rPr>
              <a:t>令和６年</a:t>
            </a:r>
            <a:r>
              <a:rPr lang="ja-JP" altLang="en-US" sz="2800" dirty="0">
                <a:solidFill>
                  <a:schemeClr val="tx2">
                    <a:lumMod val="75000"/>
                  </a:schemeClr>
                </a:solidFill>
              </a:rPr>
              <a:t>●月●日</a:t>
            </a:r>
          </a:p>
          <a:p>
            <a:r>
              <a:rPr lang="ja-JP" altLang="en-US" sz="2800" dirty="0">
                <a:solidFill>
                  <a:schemeClr val="tx2">
                    <a:lumMod val="75000"/>
                  </a:schemeClr>
                </a:solidFill>
              </a:rPr>
              <a:t>全国保健師長会 ●●●ブロック研修会</a:t>
            </a:r>
          </a:p>
          <a:p>
            <a:endParaRPr kumimoji="1" lang="en-US" altLang="ja-JP" sz="2800" dirty="0">
              <a:solidFill>
                <a:srgbClr val="002060"/>
              </a:solidFill>
            </a:endParaRPr>
          </a:p>
        </p:txBody>
      </p:sp>
      <p:pic>
        <p:nvPicPr>
          <p:cNvPr id="7" name="Picture 2" descr="全国保健師長会シンボルマーク"/>
          <p:cNvPicPr>
            <a:picLocks noChangeAspect="1" noChangeArrowheads="1"/>
          </p:cNvPicPr>
          <p:nvPr/>
        </p:nvPicPr>
        <p:blipFill>
          <a:blip r:embed="rId3" cstate="print"/>
          <a:srcRect/>
          <a:stretch>
            <a:fillRect/>
          </a:stretch>
        </p:blipFill>
        <p:spPr bwMode="auto">
          <a:xfrm>
            <a:off x="467544" y="0"/>
            <a:ext cx="2286000" cy="1524001"/>
          </a:xfrm>
          <a:prstGeom prst="rect">
            <a:avLst/>
          </a:prstGeom>
          <a:noFill/>
        </p:spPr>
      </p:pic>
      <p:sp>
        <p:nvSpPr>
          <p:cNvPr id="3" name="スライド番号プレースホルダー 2">
            <a:extLst>
              <a:ext uri="{FF2B5EF4-FFF2-40B4-BE49-F238E27FC236}">
                <a16:creationId xmlns:a16="http://schemas.microsoft.com/office/drawing/2014/main" id="{98068FF6-89A2-4583-8A74-5B82B157B367}"/>
              </a:ext>
            </a:extLst>
          </p:cNvPr>
          <p:cNvSpPr>
            <a:spLocks noGrp="1"/>
          </p:cNvSpPr>
          <p:nvPr>
            <p:ph type="sldNum" sz="quarter" idx="12"/>
          </p:nvPr>
        </p:nvSpPr>
        <p:spPr/>
        <p:txBody>
          <a:bodyPr/>
          <a:lstStyle/>
          <a:p>
            <a:fld id="{857EF8DD-F866-4A6E-832A-D9B5C2EA52EE}" type="slidenum">
              <a:rPr lang="ja-JP" altLang="en-US" sz="1600" smtClean="0">
                <a:solidFill>
                  <a:schemeClr val="tx1"/>
                </a:solidFill>
              </a:rPr>
              <a:pPr/>
              <a:t>1</a:t>
            </a:fld>
            <a:endParaRPr lang="ja-JP" altLang="en-US" sz="1600">
              <a:solidFill>
                <a:schemeClr val="tx1"/>
              </a:solidFill>
            </a:endParaRPr>
          </a:p>
        </p:txBody>
      </p:sp>
    </p:spTree>
    <p:extLst>
      <p:ext uri="{BB962C8B-B14F-4D97-AF65-F5344CB8AC3E}">
        <p14:creationId xmlns:p14="http://schemas.microsoft.com/office/powerpoint/2010/main" val="3980402260"/>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2"/>
          <p:cNvSpPr>
            <a:spLocks noGrp="1"/>
          </p:cNvSpPr>
          <p:nvPr>
            <p:ph sz="half" idx="1"/>
          </p:nvPr>
        </p:nvSpPr>
        <p:spPr>
          <a:xfrm>
            <a:off x="179512" y="1369569"/>
            <a:ext cx="8784976" cy="5346875"/>
          </a:xfrm>
          <a:gradFill>
            <a:gsLst>
              <a:gs pos="3000">
                <a:schemeClr val="tx2">
                  <a:lumMod val="40000"/>
                  <a:lumOff val="60000"/>
                </a:schemeClr>
              </a:gs>
              <a:gs pos="99000">
                <a:schemeClr val="bg1"/>
              </a:gs>
            </a:gsLst>
            <a:lin ang="2700000" scaled="1"/>
          </a:gradFill>
          <a:effectLst>
            <a:softEdge rad="635000"/>
          </a:effectLst>
        </p:spPr>
        <p:txBody>
          <a:bodyPr rtlCol="0" anchor="ctr">
            <a:noAutofit/>
          </a:bodyPr>
          <a:lstStyle/>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１　保健師活動の可視化及び質の向上</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 地域における保健師活動の充実強化を図るため、活動の可視化に</a:t>
            </a:r>
            <a:endParaRPr lang="en-US" altLang="ja-JP" sz="2100" dirty="0">
              <a:latin typeface="メイリオ" panose="020B0604030504040204" pitchFamily="50" charset="-128"/>
              <a:ea typeface="メイリオ" panose="020B0604030504040204" pitchFamily="50" charset="-128"/>
            </a:endParaRPr>
          </a:p>
          <a:p>
            <a:pPr marL="0" indent="0">
              <a:buNone/>
              <a:defRPr sz="1000"/>
            </a:pPr>
            <a:r>
              <a:rPr lang="ja-JP" altLang="en-US" sz="2100" dirty="0">
                <a:latin typeface="メイリオ" panose="020B0604030504040204" pitchFamily="50" charset="-128"/>
                <a:ea typeface="メイリオ" panose="020B0604030504040204" pitchFamily="50" charset="-128"/>
              </a:rPr>
              <a:t>　　努めます。</a:t>
            </a:r>
          </a:p>
          <a:p>
            <a:pPr marL="0" indent="0">
              <a:buNone/>
              <a:defRPr sz="1000"/>
            </a:pPr>
            <a:r>
              <a:rPr lang="ja-JP" altLang="en-US" sz="2100" dirty="0">
                <a:latin typeface="メイリオ" panose="020B0604030504040204" pitchFamily="50" charset="-128"/>
                <a:ea typeface="メイリオ" panose="020B0604030504040204" pitchFamily="50" charset="-128"/>
              </a:rPr>
              <a:t> 　● 都道府県部会・政令指定都市等部会・市町村部会各々の活動の</a:t>
            </a:r>
            <a:endParaRPr lang="en-US" altLang="ja-JP" sz="2100" dirty="0">
              <a:latin typeface="メイリオ" panose="020B0604030504040204" pitchFamily="50" charset="-128"/>
              <a:ea typeface="メイリオ" panose="020B0604030504040204" pitchFamily="50" charset="-128"/>
            </a:endParaRPr>
          </a:p>
          <a:p>
            <a:pPr marL="0" indent="0">
              <a:buNone/>
              <a:defRPr sz="1000"/>
            </a:pPr>
            <a:r>
              <a:rPr lang="ja-JP" altLang="en-US" sz="2100" dirty="0">
                <a:latin typeface="メイリオ" panose="020B0604030504040204" pitchFamily="50" charset="-128"/>
                <a:ea typeface="メイリオ" panose="020B0604030504040204" pitchFamily="50" charset="-128"/>
              </a:rPr>
              <a:t>　　充実を図ります。</a:t>
            </a:r>
          </a:p>
          <a:p>
            <a:pPr marL="0" indent="0">
              <a:buNone/>
              <a:defRPr sz="1000"/>
            </a:pPr>
            <a:r>
              <a:rPr lang="ja-JP" altLang="en-US" sz="2100" dirty="0">
                <a:latin typeface="メイリオ" panose="020B0604030504040204" pitchFamily="50" charset="-128"/>
                <a:ea typeface="メイリオ" panose="020B0604030504040204" pitchFamily="50" charset="-128"/>
              </a:rPr>
              <a:t> 　● ブロック研修会の充実を図ります。</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２　情報発信の強化</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 各自治体における取組みの課題や先進事例の情報発信に努めます。</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３　災害保健活動の推進</a:t>
            </a:r>
            <a:endParaRPr lang="en-US" altLang="ja-JP" sz="2100" b="1" dirty="0">
              <a:solidFill>
                <a:srgbClr val="0000FF"/>
              </a:solidFill>
              <a:latin typeface="メイリオ" panose="020B0604030504040204" pitchFamily="50" charset="-128"/>
              <a:ea typeface="メイリオ" panose="020B0604030504040204" pitchFamily="50" charset="-128"/>
            </a:endParaRPr>
          </a:p>
          <a:p>
            <a:pPr marL="0" indent="0">
              <a:buNone/>
              <a:defRPr sz="1000"/>
            </a:pPr>
            <a:r>
              <a:rPr lang="ja-JP" altLang="en-US" sz="2100" dirty="0">
                <a:latin typeface="メイリオ" panose="020B0604030504040204" pitchFamily="50" charset="-128"/>
                <a:ea typeface="メイリオ" panose="020B0604030504040204" pitchFamily="50" charset="-128"/>
              </a:rPr>
              <a:t> 　● </a:t>
            </a:r>
            <a:r>
              <a:rPr lang="en-US" altLang="ja-JP" sz="2100" dirty="0">
                <a:latin typeface="メイリオ" panose="020B0604030504040204" pitchFamily="50" charset="-128"/>
                <a:ea typeface="メイリオ" panose="020B0604030504040204" pitchFamily="50" charset="-128"/>
              </a:rPr>
              <a:t>｢</a:t>
            </a:r>
            <a:r>
              <a:rPr lang="ja-JP" altLang="en-US" sz="2100" dirty="0">
                <a:latin typeface="メイリオ" panose="020B0604030504040204" pitchFamily="50" charset="-128"/>
                <a:ea typeface="メイリオ" panose="020B0604030504040204" pitchFamily="50" charset="-128"/>
              </a:rPr>
              <a:t>災害時の保健活動推進マニュアル」に基づく活動の理解促進に努　</a:t>
            </a:r>
            <a:endParaRPr lang="en-US" altLang="ja-JP" sz="2100" dirty="0">
              <a:latin typeface="メイリオ" panose="020B0604030504040204" pitchFamily="50" charset="-128"/>
              <a:ea typeface="メイリオ" panose="020B0604030504040204" pitchFamily="50" charset="-128"/>
            </a:endParaRPr>
          </a:p>
          <a:p>
            <a:pPr marL="0" indent="0">
              <a:buNone/>
              <a:defRPr sz="1000"/>
            </a:pPr>
            <a:r>
              <a:rPr lang="ja-JP" altLang="en-US" sz="2100" dirty="0">
                <a:latin typeface="メイリオ" panose="020B0604030504040204" pitchFamily="50" charset="-128"/>
                <a:ea typeface="メイリオ" panose="020B0604030504040204" pitchFamily="50" charset="-128"/>
              </a:rPr>
              <a:t>　　めます。</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４　市町村の会員拡大</a:t>
            </a:r>
          </a:p>
          <a:p>
            <a:pPr marL="0" indent="0">
              <a:buNone/>
              <a:defRPr sz="1000"/>
            </a:pPr>
            <a:r>
              <a:rPr lang="ja-JP" altLang="en-US" sz="2100" b="1" dirty="0">
                <a:solidFill>
                  <a:srgbClr val="0000FF"/>
                </a:solidFill>
                <a:latin typeface="メイリオ" panose="020B0604030504040204" pitchFamily="50" charset="-128"/>
                <a:ea typeface="メイリオ" panose="020B0604030504040204" pitchFamily="50" charset="-128"/>
              </a:rPr>
              <a:t> 　</a:t>
            </a:r>
            <a:r>
              <a:rPr lang="ja-JP" altLang="en-US" sz="2100" dirty="0">
                <a:latin typeface="メイリオ" panose="020B0604030504040204" pitchFamily="50" charset="-128"/>
                <a:ea typeface="メイリオ" panose="020B0604030504040204" pitchFamily="50" charset="-128"/>
              </a:rPr>
              <a:t>● 未加入自治体の加入促進を図ります。</a:t>
            </a:r>
          </a:p>
        </p:txBody>
      </p:sp>
      <p:sp>
        <p:nvSpPr>
          <p:cNvPr id="21506" name="タイトル 1"/>
          <p:cNvSpPr>
            <a:spLocks noGrp="1"/>
          </p:cNvSpPr>
          <p:nvPr>
            <p:ph type="title"/>
          </p:nvPr>
        </p:nvSpPr>
        <p:spPr>
          <a:xfrm>
            <a:off x="179512" y="230044"/>
            <a:ext cx="8229600" cy="962550"/>
          </a:xfrm>
        </p:spPr>
        <p:txBody>
          <a:bodyPr/>
          <a:lstStyle/>
          <a:p>
            <a:pPr eaLnBrk="1" hangingPunct="1"/>
            <a:r>
              <a:rPr lang="ja-JP" altLang="en-US" sz="3600" b="1" dirty="0">
                <a:latin typeface="HG丸ｺﾞｼｯｸM-PRO" pitchFamily="50" charset="-128"/>
                <a:ea typeface="HG丸ｺﾞｼｯｸM-PRO" pitchFamily="50" charset="-128"/>
              </a:rPr>
              <a:t>　　令和６年度　全国保健師長会</a:t>
            </a:r>
            <a:br>
              <a:rPr lang="en-US" altLang="ja-JP" sz="3600" b="1" dirty="0">
                <a:latin typeface="HG丸ｺﾞｼｯｸM-PRO" pitchFamily="50" charset="-128"/>
                <a:ea typeface="HG丸ｺﾞｼｯｸM-PRO" pitchFamily="50" charset="-128"/>
              </a:rPr>
            </a:br>
            <a:r>
              <a:rPr lang="ja-JP" altLang="en-US" sz="3600" b="1" dirty="0">
                <a:latin typeface="HG丸ｺﾞｼｯｸM-PRO" pitchFamily="50" charset="-128"/>
                <a:ea typeface="HG丸ｺﾞｼｯｸM-PRO" pitchFamily="50" charset="-128"/>
              </a:rPr>
              <a:t>　　</a:t>
            </a:r>
            <a:r>
              <a:rPr lang="ja-JP" altLang="en-US" sz="3600" b="1" dirty="0">
                <a:solidFill>
                  <a:srgbClr val="0000FF"/>
                </a:solidFill>
                <a:latin typeface="HG丸ｺﾞｼｯｸM-PRO" pitchFamily="50" charset="-128"/>
                <a:ea typeface="HG丸ｺﾞｼｯｸM-PRO" pitchFamily="50" charset="-128"/>
              </a:rPr>
              <a:t>最重点活動目標</a:t>
            </a:r>
          </a:p>
        </p:txBody>
      </p:sp>
      <p:sp>
        <p:nvSpPr>
          <p:cNvPr id="4" name="スライド番号プレースホルダ 3"/>
          <p:cNvSpPr>
            <a:spLocks noGrp="1"/>
          </p:cNvSpPr>
          <p:nvPr>
            <p:ph type="sldNum" sz="quarter" idx="12"/>
          </p:nvPr>
        </p:nvSpPr>
        <p:spPr/>
        <p:txBody>
          <a:bodyPr/>
          <a:lstStyle/>
          <a:p>
            <a:pPr>
              <a:defRPr/>
            </a:pPr>
            <a:fld id="{B35DF4A4-2AAE-4132-973E-1C6DFCD0D80A}" type="slidenum">
              <a:rPr lang="ja-JP" altLang="en-US" sz="1600">
                <a:solidFill>
                  <a:schemeClr val="tx1"/>
                </a:solidFill>
              </a:rPr>
              <a:pPr>
                <a:defRPr/>
              </a:pPr>
              <a:t>10</a:t>
            </a:fld>
            <a:endParaRPr lang="ja-JP" altLang="en-US" sz="1600" dirty="0">
              <a:solidFill>
                <a:schemeClr val="tx1"/>
              </a:solidFill>
            </a:endParaRPr>
          </a:p>
        </p:txBody>
      </p:sp>
      <p:pic>
        <p:nvPicPr>
          <p:cNvPr id="5" name="Picture 2" descr="全国保健師長会シンボルマーク">
            <a:extLst>
              <a:ext uri="{FF2B5EF4-FFF2-40B4-BE49-F238E27FC236}">
                <a16:creationId xmlns:a16="http://schemas.microsoft.com/office/drawing/2014/main" id="{84246219-731F-470B-AD31-9D311742808D}"/>
              </a:ext>
            </a:extLst>
          </p:cNvPr>
          <p:cNvPicPr>
            <a:picLocks noChangeAspect="1" noChangeArrowheads="1"/>
          </p:cNvPicPr>
          <p:nvPr/>
        </p:nvPicPr>
        <p:blipFill>
          <a:blip r:embed="rId3" cstate="print"/>
          <a:srcRect/>
          <a:stretch>
            <a:fillRect/>
          </a:stretch>
        </p:blipFill>
        <p:spPr bwMode="auto">
          <a:xfrm>
            <a:off x="179512" y="141556"/>
            <a:ext cx="1576557" cy="1051038"/>
          </a:xfrm>
          <a:prstGeom prst="rect">
            <a:avLst/>
          </a:prstGeom>
          <a:noFill/>
        </p:spPr>
      </p:pic>
    </p:spTree>
    <p:extLst>
      <p:ext uri="{BB962C8B-B14F-4D97-AF65-F5344CB8AC3E}">
        <p14:creationId xmlns:p14="http://schemas.microsoft.com/office/powerpoint/2010/main" val="88724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0846" y="1001032"/>
            <a:ext cx="8511627" cy="5740335"/>
          </a:xfrm>
        </p:spPr>
        <p:txBody>
          <a:bodyPr anchor="ctr"/>
          <a:lstStyle/>
          <a:p>
            <a:pPr marL="0" indent="0" algn="ctr">
              <a:lnSpc>
                <a:spcPts val="2800"/>
              </a:lnSpc>
              <a:buNone/>
            </a:pPr>
            <a:r>
              <a:rPr kumimoji="1" lang="ja-JP" altLang="en-US" sz="2400" b="1" dirty="0">
                <a:solidFill>
                  <a:srgbClr val="0000FF"/>
                </a:solidFill>
                <a:latin typeface="BIZ UDPゴシック" panose="020B0400000000000000" pitchFamily="50" charset="-128"/>
                <a:ea typeface="BIZ UDPゴシック" panose="020B0400000000000000" pitchFamily="50" charset="-128"/>
              </a:rPr>
              <a:t>国家要望書の提出</a:t>
            </a:r>
            <a:r>
              <a:rPr lang="ja-JP" altLang="en-US" sz="2400" b="1" dirty="0">
                <a:latin typeface="BIZ UDPゴシック" panose="020B0400000000000000" pitchFamily="50" charset="-128"/>
                <a:ea typeface="BIZ UDPゴシック" panose="020B0400000000000000" pitchFamily="50" charset="-128"/>
              </a:rPr>
              <a:t>　</a:t>
            </a:r>
            <a:r>
              <a:rPr kumimoji="1" lang="ja-JP" altLang="en-US" sz="2000" dirty="0">
                <a:latin typeface="BIZ UDPゴシック" panose="020B0400000000000000" pitchFamily="50" charset="-128"/>
                <a:ea typeface="BIZ UDPゴシック" panose="020B0400000000000000" pitchFamily="50" charset="-128"/>
              </a:rPr>
              <a:t>（毎年５～６月）</a:t>
            </a:r>
            <a:endParaRPr kumimoji="1" lang="en-US" altLang="ja-JP" sz="2000" dirty="0">
              <a:latin typeface="BIZ UDPゴシック" panose="020B0400000000000000" pitchFamily="50" charset="-128"/>
              <a:ea typeface="BIZ UDPゴシック" panose="020B0400000000000000" pitchFamily="50" charset="-128"/>
            </a:endParaRPr>
          </a:p>
          <a:p>
            <a:pPr marL="0" indent="0" algn="r">
              <a:lnSpc>
                <a:spcPts val="2800"/>
              </a:lnSpc>
              <a:buNone/>
            </a:pPr>
            <a:r>
              <a:rPr lang="en-US" altLang="ja-JP" sz="1800" dirty="0"/>
              <a:t>http://www.nacphn.jp/02/youbou/</a:t>
            </a:r>
          </a:p>
          <a:p>
            <a:pPr marL="0" indent="0">
              <a:buNone/>
            </a:pPr>
            <a:r>
              <a:rPr lang="ja-JP" altLang="en-US" sz="2000" b="1" u="sng" dirty="0">
                <a:solidFill>
                  <a:srgbClr val="0000FF"/>
                </a:solidFill>
                <a:latin typeface="BIZ UDPゴシック" panose="020B0400000000000000" pitchFamily="50" charset="-128"/>
                <a:ea typeface="BIZ UDPゴシック" panose="020B0400000000000000" pitchFamily="50" charset="-128"/>
              </a:rPr>
              <a:t>令和</a:t>
            </a:r>
            <a:r>
              <a:rPr lang="en-US" altLang="ja-JP" sz="2000" b="1" u="sng" dirty="0">
                <a:solidFill>
                  <a:srgbClr val="0000FF"/>
                </a:solidFill>
                <a:latin typeface="BIZ UDPゴシック" panose="020B0400000000000000" pitchFamily="50" charset="-128"/>
                <a:ea typeface="BIZ UDPゴシック" panose="020B0400000000000000" pitchFamily="50" charset="-128"/>
              </a:rPr>
              <a:t>5</a:t>
            </a:r>
            <a:r>
              <a:rPr lang="ja-JP" altLang="en-US" sz="2000" b="1" u="sng" dirty="0">
                <a:solidFill>
                  <a:srgbClr val="0000FF"/>
                </a:solidFill>
                <a:latin typeface="BIZ UDPゴシック" panose="020B0400000000000000" pitchFamily="50" charset="-128"/>
                <a:ea typeface="BIZ UDPゴシック" panose="020B0400000000000000" pitchFamily="50" charset="-128"/>
              </a:rPr>
              <a:t>年度に提出した要望から実現したこと＜例＞</a:t>
            </a:r>
            <a:endParaRPr lang="en-US" altLang="ja-JP" sz="2000" b="1" u="sng" dirty="0">
              <a:solidFill>
                <a:srgbClr val="0000FF"/>
              </a:solidFill>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●重点要望　「母子保健と児童福祉をマネジメントする保健師の配置」</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dirty="0">
                <a:latin typeface="BIZ UDPゴシック" panose="020B0400000000000000" pitchFamily="50" charset="-128"/>
                <a:ea typeface="BIZ UDPゴシック" panose="020B0400000000000000" pitchFamily="50" charset="-128"/>
              </a:rPr>
              <a:t>こども家庭センターに配置する「統括支援員」は、母子保健や医療など、こどもの成長発達に関する知識が不可欠であるため、保健師を配置する旨を市町村に対し明示していただきたい」と要望</a:t>
            </a:r>
            <a:endParaRPr lang="en-US" altLang="ja-JP" sz="1800" b="1" dirty="0">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FF0000"/>
                </a:solidFill>
                <a:latin typeface="BIZ UDPゴシック" panose="020B0400000000000000" pitchFamily="50" charset="-128"/>
                <a:ea typeface="BIZ UDPゴシック" panose="020B0400000000000000" pitchFamily="50" charset="-128"/>
              </a:rPr>
              <a:t>⇒令和６年３月</a:t>
            </a:r>
            <a:r>
              <a:rPr lang="en-US" altLang="ja-JP" sz="1800" b="1" dirty="0">
                <a:solidFill>
                  <a:srgbClr val="FF0000"/>
                </a:solidFill>
                <a:latin typeface="BIZ UDPゴシック" panose="020B0400000000000000" pitchFamily="50" charset="-128"/>
                <a:ea typeface="BIZ UDPゴシック" panose="020B0400000000000000" pitchFamily="50" charset="-128"/>
              </a:rPr>
              <a:t>30 </a:t>
            </a:r>
            <a:r>
              <a:rPr lang="ja-JP" altLang="en-US" sz="1800" b="1" dirty="0">
                <a:solidFill>
                  <a:srgbClr val="FF0000"/>
                </a:solidFill>
                <a:latin typeface="BIZ UDPゴシック" panose="020B0400000000000000" pitchFamily="50" charset="-128"/>
                <a:ea typeface="BIZ UDPゴシック" panose="020B0400000000000000" pitchFamily="50" charset="-128"/>
              </a:rPr>
              <a:t>日付けこども家庭庁成育局長、こども家庭庁支援局長連名通知　「こども家庭センターガイドラインについて」に統括支援員の</a:t>
            </a:r>
            <a:r>
              <a:rPr lang="zh-TW" altLang="en-US" sz="1800" b="1" dirty="0">
                <a:solidFill>
                  <a:srgbClr val="FF0000"/>
                </a:solidFill>
                <a:latin typeface="BIZ UDPゴシック" panose="020B0400000000000000" pitchFamily="50" charset="-128"/>
                <a:ea typeface="BIZ UDPゴシック" panose="020B0400000000000000" pitchFamily="50" charset="-128"/>
              </a:rPr>
              <a:t>要件（資格）等</a:t>
            </a:r>
            <a:r>
              <a:rPr lang="ja-JP" altLang="en-US" sz="1800" b="1" dirty="0">
                <a:solidFill>
                  <a:srgbClr val="FF0000"/>
                </a:solidFill>
                <a:latin typeface="BIZ UDPゴシック" panose="020B0400000000000000" pitchFamily="50" charset="-128"/>
                <a:ea typeface="BIZ UDPゴシック" panose="020B0400000000000000" pitchFamily="50" charset="-128"/>
              </a:rPr>
              <a:t>として保健師が明記</a:t>
            </a:r>
            <a:endParaRPr lang="en-US" altLang="ja-JP" sz="1800" b="1" dirty="0">
              <a:solidFill>
                <a:srgbClr val="FF0000"/>
              </a:solidFill>
              <a:latin typeface="BIZ UDPゴシック" panose="020B0400000000000000" pitchFamily="50" charset="-128"/>
              <a:ea typeface="BIZ UDPゴシック" panose="020B0400000000000000" pitchFamily="50" charset="-128"/>
            </a:endParaRPr>
          </a:p>
          <a:p>
            <a:pPr marL="0" indent="0">
              <a:buNone/>
            </a:pPr>
            <a:endParaRPr lang="en-US" altLang="ja-JP" sz="1800" b="1" dirty="0">
              <a:solidFill>
                <a:srgbClr val="FF0000"/>
              </a:solidFill>
              <a:latin typeface="BIZ UDPゴシック" panose="020B0400000000000000" pitchFamily="50" charset="-128"/>
              <a:ea typeface="BIZ UDPゴシック" panose="020B0400000000000000" pitchFamily="50" charset="-128"/>
            </a:endParaRPr>
          </a:p>
          <a:p>
            <a:pPr marL="0" indent="0">
              <a:buNone/>
            </a:pPr>
            <a:r>
              <a:rPr lang="ja-JP" altLang="en-US" sz="1800" b="1" dirty="0">
                <a:latin typeface="BIZ UDPゴシック" panose="020B0400000000000000" pitchFamily="50" charset="-128"/>
                <a:ea typeface="BIZ UDPゴシック" panose="020B0400000000000000" pitchFamily="50" charset="-128"/>
              </a:rPr>
              <a:t>●施策別要望「精神保健福祉施策」　</a:t>
            </a:r>
            <a:r>
              <a:rPr lang="en-US" altLang="ja-JP" sz="1800" b="1" dirty="0">
                <a:latin typeface="BIZ UDPゴシック" panose="020B0400000000000000" pitchFamily="50" charset="-128"/>
                <a:ea typeface="BIZ UDPゴシック" panose="020B0400000000000000" pitchFamily="50" charset="-128"/>
              </a:rPr>
              <a:t>【</a:t>
            </a:r>
            <a:r>
              <a:rPr lang="ja-JP" altLang="en-US" sz="1800" b="1" dirty="0">
                <a:latin typeface="BIZ UDPゴシック" panose="020B0400000000000000" pitchFamily="50" charset="-128"/>
                <a:ea typeface="BIZ UDPゴシック" panose="020B0400000000000000" pitchFamily="50" charset="-128"/>
              </a:rPr>
              <a:t>一部実現（下線部分）</a:t>
            </a:r>
            <a:r>
              <a:rPr lang="en-US" altLang="ja-JP" sz="1800" b="1" dirty="0">
                <a:latin typeface="BIZ UDPゴシック" panose="020B0400000000000000" pitchFamily="50" charset="-128"/>
                <a:ea typeface="BIZ UDPゴシック" panose="020B0400000000000000" pitchFamily="50" charset="-128"/>
              </a:rPr>
              <a:t>】</a:t>
            </a:r>
          </a:p>
          <a:p>
            <a:pPr marL="0" indent="0">
              <a:buNone/>
            </a:pPr>
            <a:r>
              <a:rPr lang="ja-JP" altLang="en-US" sz="1800" dirty="0">
                <a:latin typeface="BIZ UDPゴシック" panose="020B0400000000000000" pitchFamily="50" charset="-128"/>
                <a:ea typeface="BIZ UDPゴシック" panose="020B0400000000000000" pitchFamily="50" charset="-128"/>
              </a:rPr>
              <a:t>「市町村における精神保健の相談体制整備が図れるよう、保健師等の増員及び人材育成の体制整備（受講しやすい体制整備も含む）を図っていただきたい」と要望</a:t>
            </a:r>
            <a:endParaRPr lang="en-US" altLang="ja-JP" sz="1800" dirty="0">
              <a:latin typeface="BIZ UDPゴシック" panose="020B0400000000000000" pitchFamily="50" charset="-128"/>
              <a:ea typeface="BIZ UDPゴシック" panose="020B0400000000000000" pitchFamily="50" charset="-128"/>
            </a:endParaRPr>
          </a:p>
          <a:p>
            <a:pPr marL="0" indent="0">
              <a:buNone/>
            </a:pPr>
            <a:r>
              <a:rPr lang="ja-JP" altLang="en-US" sz="1800" b="1" dirty="0">
                <a:solidFill>
                  <a:srgbClr val="FF0000"/>
                </a:solidFill>
                <a:latin typeface="BIZ UDPゴシック" panose="020B0400000000000000" pitchFamily="50" charset="-128"/>
                <a:ea typeface="BIZ UDPゴシック" panose="020B0400000000000000" pitchFamily="50" charset="-128"/>
              </a:rPr>
              <a:t>　⇒令和５年</a:t>
            </a:r>
            <a:r>
              <a:rPr lang="en-US" altLang="ja-JP" sz="1800" b="1" dirty="0">
                <a:solidFill>
                  <a:srgbClr val="FF0000"/>
                </a:solidFill>
                <a:latin typeface="BIZ UDPゴシック" panose="020B0400000000000000" pitchFamily="50" charset="-128"/>
                <a:ea typeface="BIZ UDPゴシック" panose="020B0400000000000000" pitchFamily="50" charset="-128"/>
              </a:rPr>
              <a:t>11</a:t>
            </a:r>
            <a:r>
              <a:rPr lang="ja-JP" altLang="en-US" sz="1800" b="1" dirty="0">
                <a:solidFill>
                  <a:srgbClr val="FF0000"/>
                </a:solidFill>
                <a:latin typeface="BIZ UDPゴシック" panose="020B0400000000000000" pitchFamily="50" charset="-128"/>
                <a:ea typeface="BIZ UDPゴシック" panose="020B0400000000000000" pitchFamily="50" charset="-128"/>
              </a:rPr>
              <a:t>月</a:t>
            </a:r>
            <a:r>
              <a:rPr lang="en-US" altLang="ja-JP" sz="1800" b="1" dirty="0">
                <a:solidFill>
                  <a:srgbClr val="FF0000"/>
                </a:solidFill>
                <a:latin typeface="BIZ UDPゴシック" panose="020B0400000000000000" pitchFamily="50" charset="-128"/>
                <a:ea typeface="BIZ UDPゴシック" panose="020B0400000000000000" pitchFamily="50" charset="-128"/>
              </a:rPr>
              <a:t>27</a:t>
            </a:r>
            <a:r>
              <a:rPr lang="ja-JP" altLang="en-US" sz="1800" b="1" dirty="0">
                <a:solidFill>
                  <a:srgbClr val="FF0000"/>
                </a:solidFill>
                <a:latin typeface="BIZ UDPゴシック" panose="020B0400000000000000" pitchFamily="50" charset="-128"/>
                <a:ea typeface="BIZ UDPゴシック" panose="020B0400000000000000" pitchFamily="50" charset="-128"/>
              </a:rPr>
              <a:t>日付け厚生労働省社会・援護局障害保健福祉部長通知「保健所及び市町村における精神保健福祉業務運営要領」に精神保健福祉相談員（保健師等）は専任の相談員を必要数配置することが明記。</a:t>
            </a:r>
            <a:r>
              <a:rPr lang="ja-JP" altLang="en-US" sz="1800" b="1" u="sng" dirty="0">
                <a:solidFill>
                  <a:srgbClr val="FF0000"/>
                </a:solidFill>
                <a:latin typeface="BIZ UDPゴシック" panose="020B0400000000000000" pitchFamily="50" charset="-128"/>
                <a:ea typeface="BIZ UDPゴシック" panose="020B0400000000000000" pitchFamily="50" charset="-128"/>
              </a:rPr>
              <a:t>精神保健福祉相談員講習会はオンライン等を活用して実施することも認められた</a:t>
            </a:r>
            <a:endParaRPr lang="en-US" altLang="ja-JP" sz="1400" u="sng" dirty="0"/>
          </a:p>
        </p:txBody>
      </p:sp>
      <p:sp>
        <p:nvSpPr>
          <p:cNvPr id="5" name="テキスト ボックス 4"/>
          <p:cNvSpPr txBox="1"/>
          <p:nvPr/>
        </p:nvSpPr>
        <p:spPr>
          <a:xfrm>
            <a:off x="1787603" y="46926"/>
            <a:ext cx="7064403" cy="954107"/>
          </a:xfrm>
          <a:prstGeom prst="rect">
            <a:avLst/>
          </a:prstGeom>
          <a:noFill/>
        </p:spPr>
        <p:txBody>
          <a:bodyPr wrap="square" rtlCol="0">
            <a:spAutoFit/>
          </a:bodyPr>
          <a:lstStyle/>
          <a:p>
            <a:r>
              <a:rPr lang="ja-JP" altLang="en-US" sz="2800" b="1" dirty="0">
                <a:latin typeface="BIZ UDPゴシック" panose="020B0400000000000000" pitchFamily="50" charset="-128"/>
                <a:ea typeface="BIZ UDPゴシック" panose="020B0400000000000000" pitchFamily="50" charset="-128"/>
              </a:rPr>
              <a:t>「</a:t>
            </a:r>
            <a:r>
              <a:rPr lang="zh-TW" altLang="en-US" sz="2800" b="1" dirty="0">
                <a:latin typeface="BIZ UDPゴシック" panose="020B0400000000000000" pitchFamily="50" charset="-128"/>
                <a:ea typeface="BIZ UDPゴシック" panose="020B0400000000000000" pitchFamily="50" charset="-128"/>
              </a:rPr>
              <a:t>全国保健師長会</a:t>
            </a:r>
            <a:r>
              <a:rPr lang="ja-JP" altLang="en-US" sz="2800" b="1" dirty="0">
                <a:latin typeface="BIZ UDPゴシック" panose="020B0400000000000000" pitchFamily="50" charset="-128"/>
                <a:ea typeface="BIZ UDPゴシック" panose="020B0400000000000000" pitchFamily="50" charset="-128"/>
              </a:rPr>
              <a:t>」では、</a:t>
            </a:r>
            <a:endParaRPr lang="en-US" altLang="ja-JP" sz="2800" b="1" dirty="0">
              <a:latin typeface="BIZ UDPゴシック" panose="020B0400000000000000" pitchFamily="50" charset="-128"/>
              <a:ea typeface="BIZ UDPゴシック" panose="020B0400000000000000" pitchFamily="50" charset="-128"/>
            </a:endParaRPr>
          </a:p>
          <a:p>
            <a:r>
              <a:rPr lang="ja-JP" altLang="en-US" sz="2800" b="1" dirty="0">
                <a:latin typeface="BIZ UDPゴシック" panose="020B0400000000000000" pitchFamily="50" charset="-128"/>
                <a:ea typeface="BIZ UDPゴシック" panose="020B0400000000000000" pitchFamily="50" charset="-128"/>
              </a:rPr>
              <a:t>　　　　　このような活動をしています！</a:t>
            </a:r>
            <a:endParaRPr lang="en-US" altLang="zh-TW" sz="2800" b="1" dirty="0">
              <a:latin typeface="BIZ UDPゴシック" panose="020B0400000000000000" pitchFamily="50" charset="-128"/>
              <a:ea typeface="BIZ UDPゴシック" panose="020B0400000000000000" pitchFamily="50" charset="-128"/>
            </a:endParaRPr>
          </a:p>
        </p:txBody>
      </p:sp>
      <p:pic>
        <p:nvPicPr>
          <p:cNvPr id="6" name="図 5">
            <a:extLst>
              <a:ext uri="{FF2B5EF4-FFF2-40B4-BE49-F238E27FC236}">
                <a16:creationId xmlns:a16="http://schemas.microsoft.com/office/drawing/2014/main" id="{704F36C8-E71F-8129-DF0D-832F5BE030B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916" y="474592"/>
            <a:ext cx="1545687" cy="1008113"/>
          </a:xfrm>
          <a:prstGeom prst="rect">
            <a:avLst/>
          </a:prstGeom>
        </p:spPr>
      </p:pic>
      <p:sp>
        <p:nvSpPr>
          <p:cNvPr id="2" name="スライド番号プレースホルダー 1">
            <a:extLst>
              <a:ext uri="{FF2B5EF4-FFF2-40B4-BE49-F238E27FC236}">
                <a16:creationId xmlns:a16="http://schemas.microsoft.com/office/drawing/2014/main" id="{876D0D47-3658-45B5-8785-692050FCB1AF}"/>
              </a:ext>
            </a:extLst>
          </p:cNvPr>
          <p:cNvSpPr>
            <a:spLocks noGrp="1"/>
          </p:cNvSpPr>
          <p:nvPr>
            <p:ph type="sldNum" sz="quarter" idx="12"/>
          </p:nvPr>
        </p:nvSpPr>
        <p:spPr/>
        <p:txBody>
          <a:bodyPr/>
          <a:lstStyle/>
          <a:p>
            <a:fld id="{633CEBA1-E717-431A-BB84-F0F6FF5144AC}" type="slidenum">
              <a:rPr lang="ja-JP" altLang="en-US" sz="1600" smtClean="0">
                <a:solidFill>
                  <a:schemeClr val="tx1"/>
                </a:solidFill>
              </a:rPr>
              <a:pPr/>
              <a:t>11</a:t>
            </a:fld>
            <a:endParaRPr lang="ja-JP" altLang="en-US" sz="1600" dirty="0">
              <a:solidFill>
                <a:schemeClr val="tx1"/>
              </a:solidFill>
            </a:endParaRPr>
          </a:p>
        </p:txBody>
      </p:sp>
    </p:spTree>
    <p:extLst>
      <p:ext uri="{BB962C8B-B14F-4D97-AF65-F5344CB8AC3E}">
        <p14:creationId xmlns:p14="http://schemas.microsoft.com/office/powerpoint/2010/main" val="24742643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48720" y="404664"/>
            <a:ext cx="8784976" cy="6116522"/>
          </a:xfrm>
        </p:spPr>
        <p:txBody>
          <a:bodyPr/>
          <a:lstStyle/>
          <a:p>
            <a:pPr marL="0" indent="0" algn="ctr">
              <a:buNone/>
            </a:pPr>
            <a:r>
              <a:rPr lang="ja-JP" altLang="en-US" sz="2800" dirty="0">
                <a:solidFill>
                  <a:srgbClr val="0000FF"/>
                </a:solidFill>
              </a:rPr>
              <a:t>　</a:t>
            </a:r>
            <a:r>
              <a:rPr lang="ja-JP" altLang="en-US" sz="2800" b="1" dirty="0">
                <a:solidFill>
                  <a:srgbClr val="0000FF"/>
                </a:solidFill>
                <a:latin typeface="BIZ UDPゴシック" panose="020B0400000000000000" pitchFamily="50" charset="-128"/>
                <a:ea typeface="BIZ UDPゴシック" panose="020B0400000000000000" pitchFamily="50" charset="-128"/>
              </a:rPr>
              <a:t>検討会、調査等への参画・協力</a:t>
            </a:r>
            <a:endParaRPr kumimoji="1" lang="ja-JP" altLang="en-US" sz="1800" b="1" dirty="0">
              <a:latin typeface="BIZ UDPゴシック" panose="020B0400000000000000" pitchFamily="50" charset="-128"/>
              <a:ea typeface="BIZ UDPゴシック" panose="020B0400000000000000" pitchFamily="50" charset="-128"/>
            </a:endParaRPr>
          </a:p>
        </p:txBody>
      </p:sp>
      <p:sp>
        <p:nvSpPr>
          <p:cNvPr id="2" name="角丸四角形 1"/>
          <p:cNvSpPr/>
          <p:nvPr/>
        </p:nvSpPr>
        <p:spPr>
          <a:xfrm>
            <a:off x="327620" y="1265157"/>
            <a:ext cx="4143019" cy="3085539"/>
          </a:xfrm>
          <a:prstGeom prst="roundRect">
            <a:avLst>
              <a:gd name="adj" fmla="val 7171"/>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厚労省</a:t>
            </a:r>
            <a:r>
              <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こども家庭庁</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審議会・検討会等への参画</a:t>
            </a:r>
            <a:endParaRPr kumimoji="1" lang="en-US" altLang="ja-JP"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〇厚生科学審議会「地域保健健康増進栄養部会</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〇「精神障害にも対応した地域包括ケアシステムの構築支援事業」広域アドバイザー</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〇産後ケア多職種連携協議会（仮称）</a:t>
            </a:r>
            <a:r>
              <a:rPr kumimoji="1" lang="ja-JP" altLang="en-US" sz="1600" b="0"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等</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6" name="角丸四角形 5"/>
          <p:cNvSpPr/>
          <p:nvPr/>
        </p:nvSpPr>
        <p:spPr>
          <a:xfrm>
            <a:off x="4645203" y="1265157"/>
            <a:ext cx="4267120" cy="3098001"/>
          </a:xfrm>
          <a:prstGeom prst="roundRect">
            <a:avLst>
              <a:gd name="adj" fmla="val 7722"/>
            </a:avLst>
          </a:prstGeom>
          <a:gradFill flip="none" rotWithShape="1">
            <a:gsLst>
              <a:gs pos="0">
                <a:schemeClr val="accent2">
                  <a:lumMod val="60000"/>
                  <a:lumOff val="40000"/>
                  <a:tint val="66000"/>
                  <a:satMod val="160000"/>
                </a:schemeClr>
              </a:gs>
              <a:gs pos="50000">
                <a:schemeClr val="accent2">
                  <a:lumMod val="60000"/>
                  <a:lumOff val="40000"/>
                  <a:tint val="44500"/>
                  <a:satMod val="160000"/>
                </a:schemeClr>
              </a:gs>
              <a:gs pos="100000">
                <a:schemeClr val="accent2">
                  <a:lumMod val="60000"/>
                  <a:lumOff val="40000"/>
                  <a:tint val="23500"/>
                  <a:satMod val="160000"/>
                </a:schemeClr>
              </a:gs>
            </a:gsLst>
            <a:lin ang="2700000" scaled="1"/>
            <a:tileRect/>
          </a:gra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ts val="16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厚労省科学研究への協力</a:t>
            </a:r>
          </a:p>
          <a:p>
            <a:pPr marL="0" marR="0" lvl="0" indent="0" algn="l" defTabSz="914400" rtl="0" eaLnBrk="0" fontAlgn="base" latinLnBrk="0" hangingPunct="0">
              <a:lnSpc>
                <a:spcPts val="16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16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〇災害時における地域保健活動を推進する体制整備に資する研究</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16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16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〇保健所ならびに市町村保健センター間の情報連携を見据えたデジタル化推進に関する研究　</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16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16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〇精神障害にも対応した地域包括ケアシステムの構築を推進する政策研究</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16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16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〇自治体保健師の計画的・継続的な確保に関する研究　等</a:t>
            </a:r>
          </a:p>
        </p:txBody>
      </p:sp>
      <p:sp>
        <p:nvSpPr>
          <p:cNvPr id="7" name="テキスト ボックス 6"/>
          <p:cNvSpPr txBox="1"/>
          <p:nvPr/>
        </p:nvSpPr>
        <p:spPr>
          <a:xfrm>
            <a:off x="203878" y="6033192"/>
            <a:ext cx="8687776" cy="646331"/>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主に運営委員、各部会、各特別委員会のメンバーから委員を選出し、</a:t>
            </a:r>
            <a:r>
              <a:rPr kumimoji="1" lang="ja-JP" altLang="en-US" sz="1800" b="0" i="1"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自治体保健師の保健活動の実態や意見が反映されるよう参画・協力しています</a:t>
            </a:r>
            <a:r>
              <a:rPr kumimoji="1" lang="ja-JP" altLang="en-US" sz="1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a:t>
            </a:r>
          </a:p>
        </p:txBody>
      </p:sp>
      <p:sp>
        <p:nvSpPr>
          <p:cNvPr id="8" name="角丸四角形 7"/>
          <p:cNvSpPr/>
          <p:nvPr/>
        </p:nvSpPr>
        <p:spPr>
          <a:xfrm>
            <a:off x="4648200" y="4496365"/>
            <a:ext cx="4284628" cy="1528982"/>
          </a:xfrm>
          <a:prstGeom prst="roundRect">
            <a:avLst>
              <a:gd name="adj" fmla="val 11172"/>
            </a:avLst>
          </a:prstGeom>
          <a:solidFill>
            <a:schemeClr val="accent6">
              <a:lumMod val="60000"/>
              <a:lumOff val="40000"/>
            </a:schemeClr>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zh-TW"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地域保健総合推進事業</a:t>
            </a:r>
            <a:r>
              <a:rPr kumimoji="1" lang="ja-JP" altLang="en-US" sz="2000" b="1" i="0" u="none" strike="noStrike" kern="1200" cap="none" spc="0" normalizeH="0" baseline="0" noProof="0" dirty="0" err="1">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への</a:t>
            </a:r>
            <a:r>
              <a:rPr kumimoji="1" lang="ja-JP" altLang="en-US" sz="20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協力</a:t>
            </a:r>
          </a:p>
          <a:p>
            <a:pPr marL="0" marR="0" lvl="0" indent="0" algn="l" defTabSz="914400" rtl="0" eaLnBrk="0" fontAlgn="base" latinLnBrk="0" hangingPunct="0">
              <a:lnSpc>
                <a:spcPts val="1600"/>
              </a:lnSpc>
              <a:spcBef>
                <a:spcPct val="0"/>
              </a:spcBef>
              <a:spcAft>
                <a:spcPct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〇自治体保健師が獲得する技術や能力を発揮するための体制の検討</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ts val="2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〇</a:t>
            </a:r>
            <a:r>
              <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2040</a:t>
            </a: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年以降を見据えた保健師活動のあり方に関する検討</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9" name="角丸四角形 8"/>
          <p:cNvSpPr/>
          <p:nvPr/>
        </p:nvSpPr>
        <p:spPr>
          <a:xfrm>
            <a:off x="304312" y="4496366"/>
            <a:ext cx="4143019" cy="1528982"/>
          </a:xfrm>
          <a:prstGeom prst="roundRect">
            <a:avLst>
              <a:gd name="adj" fmla="val 11172"/>
            </a:avLst>
          </a:prstGeom>
          <a:gradFill flip="none" rotWithShape="1">
            <a:gsLst>
              <a:gs pos="0">
                <a:srgbClr val="00B050">
                  <a:tint val="66000"/>
                  <a:satMod val="160000"/>
                </a:srgbClr>
              </a:gs>
              <a:gs pos="50000">
                <a:srgbClr val="00B050">
                  <a:tint val="44500"/>
                  <a:satMod val="160000"/>
                </a:srgbClr>
              </a:gs>
              <a:gs pos="100000">
                <a:srgbClr val="00B050">
                  <a:tint val="23500"/>
                  <a:satMod val="160000"/>
                </a:srgbClr>
              </a:gs>
            </a:gsLst>
            <a:lin ang="2700000" scaled="1"/>
            <a:tileRect/>
          </a:gra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rPr>
              <a:t>関係団体との連携</a:t>
            </a:r>
            <a:endParaRPr kumimoji="1" lang="en-US" altLang="ja-JP" sz="1800" b="1" i="0" u="none" strike="noStrike" kern="1200" cap="none" spc="0" normalizeH="0" baseline="0" noProof="0" dirty="0">
              <a:ln>
                <a:noFill/>
              </a:ln>
              <a:solidFill>
                <a:srgbClr val="0070C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日本公衆衛生協会、</a:t>
            </a:r>
            <a:r>
              <a:rPr kumimoji="1" lang="zh-TW"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日本保健師連絡協議会</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公衆衛生看護学会、</a:t>
            </a:r>
            <a:r>
              <a:rPr kumimoji="1" lang="zh-CN"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日本公衆衛生学会</a:t>
            </a:r>
            <a:endParaRPr kumimoji="1" lang="en-US" altLang="zh-CN"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日本看護協会、全国保健師教育機関協議会</a:t>
            </a:r>
            <a:endParaRPr kumimoji="1" lang="en-US" altLang="ja-JP"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等</a:t>
            </a:r>
            <a:endParaRPr kumimoji="1" lang="ja-JP" altLang="en-US" sz="1600" b="0"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pic>
        <p:nvPicPr>
          <p:cNvPr id="10" name="図 9">
            <a:extLst>
              <a:ext uri="{FF2B5EF4-FFF2-40B4-BE49-F238E27FC236}">
                <a16:creationId xmlns:a16="http://schemas.microsoft.com/office/drawing/2014/main" id="{3B5F8D3A-672D-FAAB-C465-0B59DA2AEBF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2192" y="172503"/>
            <a:ext cx="1545687" cy="1008113"/>
          </a:xfrm>
          <a:prstGeom prst="rect">
            <a:avLst/>
          </a:prstGeom>
        </p:spPr>
      </p:pic>
      <p:sp>
        <p:nvSpPr>
          <p:cNvPr id="4" name="スライド番号プレースホルダー 3">
            <a:extLst>
              <a:ext uri="{FF2B5EF4-FFF2-40B4-BE49-F238E27FC236}">
                <a16:creationId xmlns:a16="http://schemas.microsoft.com/office/drawing/2014/main" id="{F83342C7-829C-4F1B-BE98-97FF6C1DDA4D}"/>
              </a:ext>
            </a:extLst>
          </p:cNvPr>
          <p:cNvSpPr>
            <a:spLocks noGrp="1"/>
          </p:cNvSpPr>
          <p:nvPr>
            <p:ph type="sldNum" sz="quarter" idx="12"/>
          </p:nvPr>
        </p:nvSpPr>
        <p:spPr/>
        <p:txBody>
          <a:bodyPr/>
          <a:lstStyle/>
          <a:p>
            <a:fld id="{633CEBA1-E717-431A-BB84-F0F6FF5144AC}" type="slidenum">
              <a:rPr lang="ja-JP" altLang="en-US" sz="1600" smtClean="0">
                <a:solidFill>
                  <a:schemeClr val="tx1"/>
                </a:solidFill>
              </a:rPr>
              <a:pPr/>
              <a:t>12</a:t>
            </a:fld>
            <a:endParaRPr lang="ja-JP" altLang="en-US" sz="1600" dirty="0">
              <a:solidFill>
                <a:schemeClr val="tx1"/>
              </a:solidFill>
            </a:endParaRPr>
          </a:p>
        </p:txBody>
      </p:sp>
    </p:spTree>
    <p:extLst>
      <p:ext uri="{BB962C8B-B14F-4D97-AF65-F5344CB8AC3E}">
        <p14:creationId xmlns:p14="http://schemas.microsoft.com/office/powerpoint/2010/main" val="16061860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340728" y="1455350"/>
            <a:ext cx="8568952" cy="1477328"/>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課題</a:t>
            </a: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人々の健康課題の変遷に伴い保健師に求められる公衆衛生看護活動は拡大・高度化しており、</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私たち保健師は、</a:t>
            </a:r>
            <a:r>
              <a:rPr kumimoji="1" lang="ja-JP"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その実践能力の明確化と能力開発、および社会的認知の向上への課題を常に抱えてい</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る</a:t>
            </a:r>
            <a:r>
              <a:rPr kumimoji="1" lang="ja-JP"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。このような現状を解決・改善するには、これらの課題に経年的に取り組む体制の構築を、系統的かつ組織的に行っていくことが不可欠</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である</a:t>
            </a:r>
            <a:r>
              <a:rPr kumimoji="1" lang="ja-JP"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endParaRPr>
          </a:p>
        </p:txBody>
      </p:sp>
      <p:sp>
        <p:nvSpPr>
          <p:cNvPr id="2" name="正方形/長方形 1"/>
          <p:cNvSpPr/>
          <p:nvPr/>
        </p:nvSpPr>
        <p:spPr>
          <a:xfrm>
            <a:off x="340728" y="2907114"/>
            <a:ext cx="8695768" cy="341632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目的</a:t>
            </a: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保健師の公衆衛生看護活動の基盤となるグローバルスタンダードを作成し、</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　</a:t>
            </a:r>
            <a:r>
              <a:rPr kumimoji="1" lang="ja-JP"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社会的認知を得ることを</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目指す。</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方法</a:t>
            </a: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実践・教育・研究を担う全国保健師長会、全国保健師教育機関協議会、日本公衆衛生看護学会の</a:t>
            </a: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3</a:t>
            </a:r>
            <a:r>
              <a:rPr kumimoji="1" lang="ja-JP"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団体を中心</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に「保健師の未来を拓くプロジェクト」を設置</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r>
              <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成果物</a:t>
            </a: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Times New Roman" panose="02020603050405020304"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・グローバルスタンダードとして通用する保健師のコア・コンピテンシー等を明確化する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・あるべき保健師像を描き、上乗せ教育でめざす能力とレベルを提示する</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・保健師基礎教育のモデル・コアカリキュラムを検討する</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期間</a:t>
            </a: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年４月から</a:t>
            </a: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2025</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月までの</a:t>
            </a:r>
            <a:r>
              <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a:t>
            </a: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年間</a:t>
            </a:r>
            <a:endParaRPr kumimoji="1" lang="en-US" altLang="ja-JP"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全国保健師長会からの参画メンバー</a:t>
            </a:r>
            <a:r>
              <a:rPr kumimoji="1" lang="en-US" altLang="ja-JP" sz="1800" b="0" i="0" u="none" strike="noStrike" kern="1200" cap="none" spc="0" normalizeH="0" baseline="0" noProof="0" dirty="0">
                <a:ln>
                  <a:noFill/>
                </a:ln>
                <a:solidFill>
                  <a:srgbClr val="FF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会長、副会長１名、学術・学会に関する委員会３名</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6" name="図 5">
            <a:extLst>
              <a:ext uri="{FF2B5EF4-FFF2-40B4-BE49-F238E27FC236}">
                <a16:creationId xmlns:a16="http://schemas.microsoft.com/office/drawing/2014/main" id="{332855F3-0521-8EA4-9613-E3D40F7D6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728" y="288356"/>
            <a:ext cx="1257480" cy="820141"/>
          </a:xfrm>
          <a:prstGeom prst="rect">
            <a:avLst/>
          </a:prstGeom>
        </p:spPr>
      </p:pic>
      <p:sp>
        <p:nvSpPr>
          <p:cNvPr id="7" name="タイトル 1">
            <a:extLst>
              <a:ext uri="{FF2B5EF4-FFF2-40B4-BE49-F238E27FC236}">
                <a16:creationId xmlns:a16="http://schemas.microsoft.com/office/drawing/2014/main" id="{0B2C95EE-D941-3800-F6CD-981256AD01C5}"/>
              </a:ext>
            </a:extLst>
          </p:cNvPr>
          <p:cNvSpPr txBox="1">
            <a:spLocks/>
          </p:cNvSpPr>
          <p:nvPr/>
        </p:nvSpPr>
        <p:spPr>
          <a:xfrm>
            <a:off x="1835696" y="508284"/>
            <a:ext cx="7308304" cy="773639"/>
          </a:xfrm>
          <a:prstGeom prst="rect">
            <a:avLst/>
          </a:prstGeom>
          <a:solidFill>
            <a:schemeClr val="accent6">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rgbClr val="0000FF"/>
                </a:solidFill>
                <a:effectLst/>
                <a:uLnTx/>
                <a:uFillTx/>
                <a:latin typeface="Calibri"/>
                <a:ea typeface="ＭＳ Ｐゴシック" panose="020B0600070205080204" pitchFamily="50" charset="-128"/>
                <a:cs typeface="+mj-cs"/>
              </a:rPr>
              <a:t>　</a:t>
            </a:r>
            <a:r>
              <a:rPr kumimoji="1" lang="ja-JP" altLang="en-US" sz="24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j-cs"/>
              </a:rPr>
              <a:t>「保健師の未来を拓くプロジェクト」への参画</a:t>
            </a:r>
          </a:p>
        </p:txBody>
      </p:sp>
      <p:sp>
        <p:nvSpPr>
          <p:cNvPr id="3" name="スライド番号プレースホルダー 2">
            <a:extLst>
              <a:ext uri="{FF2B5EF4-FFF2-40B4-BE49-F238E27FC236}">
                <a16:creationId xmlns:a16="http://schemas.microsoft.com/office/drawing/2014/main" id="{5D3E2DF9-C129-4E9D-8374-480349654D9E}"/>
              </a:ext>
            </a:extLst>
          </p:cNvPr>
          <p:cNvSpPr>
            <a:spLocks noGrp="1"/>
          </p:cNvSpPr>
          <p:nvPr>
            <p:ph type="sldNum" sz="quarter" idx="12"/>
          </p:nvPr>
        </p:nvSpPr>
        <p:spPr/>
        <p:txBody>
          <a:bodyPr/>
          <a:lstStyle/>
          <a:p>
            <a:fld id="{633CEBA1-E717-431A-BB84-F0F6FF5144AC}" type="slidenum">
              <a:rPr lang="ja-JP" altLang="en-US" sz="1600" smtClean="0">
                <a:solidFill>
                  <a:schemeClr val="tx1"/>
                </a:solidFill>
              </a:rPr>
              <a:pPr/>
              <a:t>13</a:t>
            </a:fld>
            <a:endParaRPr lang="ja-JP" altLang="en-US" sz="1600">
              <a:solidFill>
                <a:schemeClr val="tx1"/>
              </a:solidFill>
            </a:endParaRPr>
          </a:p>
        </p:txBody>
      </p:sp>
    </p:spTree>
    <p:extLst>
      <p:ext uri="{BB962C8B-B14F-4D97-AF65-F5344CB8AC3E}">
        <p14:creationId xmlns:p14="http://schemas.microsoft.com/office/powerpoint/2010/main" val="2553432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19FC17A-1253-BBF2-5376-2F1F6EFE4C8B}"/>
              </a:ext>
            </a:extLst>
          </p:cNvPr>
          <p:cNvSpPr/>
          <p:nvPr/>
        </p:nvSpPr>
        <p:spPr>
          <a:xfrm>
            <a:off x="643298" y="1592735"/>
            <a:ext cx="8385423" cy="120675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marR="0" lvl="0" indent="-257175" algn="l" defTabSz="3429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保健師に求められる公衆衛生看護活動は拡大・高度化しており、その実践能力の明確化と能力開発、および社会的認知の向上への課題を抱えている。</a:t>
            </a:r>
            <a:endPar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257175" marR="0" lvl="0" indent="-257175" algn="l" defTabSz="342900" rtl="0" eaLnBrk="0" fontAlgn="base" latinLnBrk="0" hangingPunct="0">
              <a:lnSpc>
                <a:spcPct val="100000"/>
              </a:lnSpc>
              <a:spcBef>
                <a:spcPct val="0"/>
              </a:spcBef>
              <a:spcAft>
                <a:spcPct val="0"/>
              </a:spcAft>
              <a:buClrTx/>
              <a:buSzTx/>
              <a:buFont typeface="Wingdings" panose="05000000000000000000" pitchFamily="2" charset="2"/>
              <a:buChar char="l"/>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これらの課題に</a:t>
            </a:r>
            <a:r>
              <a:rPr kumimoji="1" lang="ja-JP" altLang="en-US" sz="1800" b="0"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経年的に、系統的かつ組織的に取り組む体制</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が不可欠である</a:t>
            </a:r>
          </a:p>
        </p:txBody>
      </p:sp>
      <p:grpSp>
        <p:nvGrpSpPr>
          <p:cNvPr id="4" name="グループ化 3">
            <a:extLst>
              <a:ext uri="{FF2B5EF4-FFF2-40B4-BE49-F238E27FC236}">
                <a16:creationId xmlns:a16="http://schemas.microsoft.com/office/drawing/2014/main" id="{52AE07B0-A31A-60CF-AE50-6A0445653FD6}"/>
              </a:ext>
            </a:extLst>
          </p:cNvPr>
          <p:cNvGrpSpPr/>
          <p:nvPr/>
        </p:nvGrpSpPr>
        <p:grpSpPr>
          <a:xfrm>
            <a:off x="741076" y="2799495"/>
            <a:ext cx="8161571" cy="3149785"/>
            <a:chOff x="1850240" y="3836189"/>
            <a:chExt cx="8706638" cy="2867776"/>
          </a:xfrm>
        </p:grpSpPr>
        <p:sp>
          <p:nvSpPr>
            <p:cNvPr id="8" name="四角形: 角を丸くする 7">
              <a:extLst>
                <a:ext uri="{FF2B5EF4-FFF2-40B4-BE49-F238E27FC236}">
                  <a16:creationId xmlns:a16="http://schemas.microsoft.com/office/drawing/2014/main" id="{7F89161C-FBE4-45C7-0C1C-A81A668CA8A6}"/>
                </a:ext>
              </a:extLst>
            </p:cNvPr>
            <p:cNvSpPr/>
            <p:nvPr/>
          </p:nvSpPr>
          <p:spPr>
            <a:xfrm>
              <a:off x="7623897" y="3893158"/>
              <a:ext cx="2932981" cy="2383160"/>
            </a:xfrm>
            <a:prstGeom prst="roundRect">
              <a:avLst/>
            </a:prstGeom>
            <a:solidFill>
              <a:schemeClr val="accent1">
                <a:lumMod val="40000"/>
                <a:lumOff val="60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日本保健師連絡協議会</a:t>
              </a:r>
              <a:endParaRPr kumimoji="1" lang="en-US" altLang="ja-JP" sz="18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構成６団体</a:t>
              </a:r>
              <a:r>
                <a:rPr kumimoji="1" lang="en-US" altLang="ja-JP"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a:t>
              </a:r>
            </a:p>
            <a:p>
              <a:pPr marL="0" marR="0" lvl="0" indent="0"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sz="12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rPr>
                <a:t>日本産業保健師会</a:t>
              </a:r>
            </a:p>
            <a:p>
              <a:pPr marL="0" marR="0" lvl="0" indent="0"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sz="12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rPr>
                <a:t>日本看護協会</a:t>
              </a:r>
              <a:endParaRPr kumimoji="0" lang="en-US" altLang="zh-TW" sz="12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endParaRPr>
            </a:p>
            <a:p>
              <a:pPr marL="0" marR="0" lvl="0" indent="0"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sz="1200" b="0" i="0" u="none" strike="noStrike" kern="1200" cap="none" spc="0" normalizeH="0" baseline="0" noProof="0" dirty="0">
                  <a:ln>
                    <a:noFill/>
                  </a:ln>
                  <a:solidFill>
                    <a:prstClr val="black"/>
                  </a:solidFill>
                  <a:effectLst/>
                  <a:uLnTx/>
                  <a:uFillTx/>
                  <a:latin typeface="Meiryo" panose="020B0604030504040204" pitchFamily="50" charset="-128"/>
                  <a:ea typeface="Meiryo" panose="020B0604030504040204" pitchFamily="50" charset="-128"/>
                  <a:cs typeface="+mn-cs"/>
                </a:rPr>
                <a:t>日本保健師活動研究会</a:t>
              </a: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sz="1200" b="0" i="0" u="none" strike="noStrike" kern="1200" cap="none" spc="0" normalizeH="0" baseline="0" noProof="0" dirty="0">
                  <a:ln>
                    <a:noFill/>
                  </a:ln>
                  <a:solidFill>
                    <a:prstClr val="black">
                      <a:lumMod val="50000"/>
                      <a:lumOff val="50000"/>
                    </a:prstClr>
                  </a:solidFill>
                  <a:effectLst/>
                  <a:uLnTx/>
                  <a:uFillTx/>
                  <a:latin typeface="Meiryo" panose="020B0604030504040204" pitchFamily="50" charset="-128"/>
                  <a:ea typeface="Meiryo" panose="020B0604030504040204" pitchFamily="50" charset="-128"/>
                  <a:cs typeface="+mn-cs"/>
                </a:rPr>
                <a:t>全国保健師教育機関協議会</a:t>
              </a:r>
            </a:p>
            <a:p>
              <a:pPr marL="0" marR="0" lvl="0" indent="0"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sz="1200" b="0" i="0" u="none" strike="noStrike" kern="1200" cap="none" spc="0" normalizeH="0" baseline="0" noProof="0" dirty="0">
                  <a:ln>
                    <a:noFill/>
                  </a:ln>
                  <a:solidFill>
                    <a:prstClr val="black">
                      <a:lumMod val="50000"/>
                      <a:lumOff val="50000"/>
                    </a:prstClr>
                  </a:solidFill>
                  <a:effectLst/>
                  <a:uLnTx/>
                  <a:uFillTx/>
                  <a:latin typeface="Meiryo" panose="020B0604030504040204" pitchFamily="50" charset="-128"/>
                  <a:ea typeface="Meiryo" panose="020B0604030504040204" pitchFamily="50" charset="-128"/>
                  <a:cs typeface="+mn-cs"/>
                </a:rPr>
                <a:t>全国保健師長会</a:t>
              </a:r>
            </a:p>
            <a:p>
              <a:pPr marL="0" marR="0" lvl="0" indent="0" algn="l" defTabSz="3429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zh-TW" altLang="en-US" sz="1200" b="0" i="0" u="none" strike="noStrike" kern="1200" cap="none" spc="0" normalizeH="0" baseline="0" noProof="0" dirty="0">
                  <a:ln>
                    <a:noFill/>
                  </a:ln>
                  <a:solidFill>
                    <a:prstClr val="black">
                      <a:lumMod val="50000"/>
                      <a:lumOff val="50000"/>
                    </a:prstClr>
                  </a:solidFill>
                  <a:effectLst/>
                  <a:uLnTx/>
                  <a:uFillTx/>
                  <a:latin typeface="Meiryo" panose="020B0604030504040204" pitchFamily="50" charset="-128"/>
                  <a:ea typeface="Meiryo" panose="020B0604030504040204" pitchFamily="50" charset="-128"/>
                  <a:cs typeface="+mn-cs"/>
                </a:rPr>
                <a:t>日本公衆衛生看護学会</a:t>
              </a:r>
            </a:p>
          </p:txBody>
        </p:sp>
        <p:grpSp>
          <p:nvGrpSpPr>
            <p:cNvPr id="24" name="グループ化 23">
              <a:extLst>
                <a:ext uri="{FF2B5EF4-FFF2-40B4-BE49-F238E27FC236}">
                  <a16:creationId xmlns:a16="http://schemas.microsoft.com/office/drawing/2014/main" id="{7E3B4049-4081-9F91-190D-D7FA54A325CD}"/>
                </a:ext>
              </a:extLst>
            </p:cNvPr>
            <p:cNvGrpSpPr/>
            <p:nvPr/>
          </p:nvGrpSpPr>
          <p:grpSpPr>
            <a:xfrm>
              <a:off x="1850240" y="3836189"/>
              <a:ext cx="5618850" cy="2867776"/>
              <a:chOff x="299155" y="2054940"/>
              <a:chExt cx="5618850" cy="2867776"/>
            </a:xfrm>
          </p:grpSpPr>
          <p:sp>
            <p:nvSpPr>
              <p:cNvPr id="6" name="楕円 5">
                <a:extLst>
                  <a:ext uri="{FF2B5EF4-FFF2-40B4-BE49-F238E27FC236}">
                    <a16:creationId xmlns:a16="http://schemas.microsoft.com/office/drawing/2014/main" id="{E7F2D9EC-1502-B3D8-0138-AC11006774CF}"/>
                  </a:ext>
                </a:extLst>
              </p:cNvPr>
              <p:cNvSpPr/>
              <p:nvPr/>
            </p:nvSpPr>
            <p:spPr>
              <a:xfrm>
                <a:off x="1299452" y="3035629"/>
                <a:ext cx="3742935" cy="1079858"/>
              </a:xfrm>
              <a:prstGeom prst="ellipse">
                <a:avLst/>
              </a:prstGeom>
              <a:solidFill>
                <a:srgbClr val="002060"/>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rPr>
                  <a:t>保健師の未来を拓く</a:t>
                </a:r>
                <a:endParaRPr kumimoji="1" lang="en-US" altLang="ja-JP"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rPr>
                  <a:t>プロジェクト</a:t>
                </a:r>
                <a:endParaRPr kumimoji="1" lang="en-US" altLang="ja-JP" sz="18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rPr>
                  <a:t>（</a:t>
                </a:r>
                <a:r>
                  <a:rPr kumimoji="1" lang="en-US" altLang="ja-JP"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rPr>
                  <a:t>2023</a:t>
                </a:r>
                <a:r>
                  <a:rPr kumimoji="1" lang="ja-JP" alt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rPr>
                  <a:t>年</a:t>
                </a:r>
                <a:r>
                  <a:rPr kumimoji="1" lang="en-US" altLang="ja-JP"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rPr>
                  <a:t>4</a:t>
                </a:r>
                <a:r>
                  <a:rPr kumimoji="1" lang="ja-JP" alt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rPr>
                  <a:t>月～</a:t>
                </a:r>
                <a:r>
                  <a:rPr kumimoji="1" lang="en-US" altLang="ja-JP"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rPr>
                  <a:t>2</a:t>
                </a:r>
                <a:r>
                  <a:rPr kumimoji="1" lang="ja-JP" alt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Calibri" panose="020F0502020204030204"/>
                    <a:ea typeface="メイリオ" panose="020B0604030504040204" pitchFamily="50" charset="-128"/>
                    <a:cs typeface="+mn-cs"/>
                  </a:rPr>
                  <a:t>カ年）</a:t>
                </a:r>
              </a:p>
            </p:txBody>
          </p:sp>
          <p:sp>
            <p:nvSpPr>
              <p:cNvPr id="14" name="四角形: 角を丸くする 13">
                <a:extLst>
                  <a:ext uri="{FF2B5EF4-FFF2-40B4-BE49-F238E27FC236}">
                    <a16:creationId xmlns:a16="http://schemas.microsoft.com/office/drawing/2014/main" id="{C1A8AB19-6BC7-B79C-C48D-9CBFF71D61AF}"/>
                  </a:ext>
                </a:extLst>
              </p:cNvPr>
              <p:cNvSpPr/>
              <p:nvPr/>
            </p:nvSpPr>
            <p:spPr>
              <a:xfrm>
                <a:off x="1388551" y="2054940"/>
                <a:ext cx="3243210" cy="750712"/>
              </a:xfrm>
              <a:prstGeom prst="round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全国保健師教育機関協議会</a:t>
                </a:r>
              </a:p>
            </p:txBody>
          </p:sp>
          <p:sp>
            <p:nvSpPr>
              <p:cNvPr id="15" name="四角形: 角を丸くする 14">
                <a:extLst>
                  <a:ext uri="{FF2B5EF4-FFF2-40B4-BE49-F238E27FC236}">
                    <a16:creationId xmlns:a16="http://schemas.microsoft.com/office/drawing/2014/main" id="{D6B2C94D-17B4-5FDF-583F-ED04D4D0BEBA}"/>
                  </a:ext>
                </a:extLst>
              </p:cNvPr>
              <p:cNvSpPr/>
              <p:nvPr/>
            </p:nvSpPr>
            <p:spPr>
              <a:xfrm>
                <a:off x="299155" y="4172004"/>
                <a:ext cx="2861680" cy="750712"/>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日本公衆衛生看護学会</a:t>
                </a:r>
              </a:p>
            </p:txBody>
          </p:sp>
          <p:sp>
            <p:nvSpPr>
              <p:cNvPr id="16" name="四角形: 角を丸くする 15">
                <a:extLst>
                  <a:ext uri="{FF2B5EF4-FFF2-40B4-BE49-F238E27FC236}">
                    <a16:creationId xmlns:a16="http://schemas.microsoft.com/office/drawing/2014/main" id="{D0B2B860-63E7-4254-430D-DFB931C9C788}"/>
                  </a:ext>
                </a:extLst>
              </p:cNvPr>
              <p:cNvSpPr/>
              <p:nvPr/>
            </p:nvSpPr>
            <p:spPr>
              <a:xfrm>
                <a:off x="3547488" y="4172004"/>
                <a:ext cx="2370517" cy="750712"/>
              </a:xfrm>
              <a:prstGeom prst="roundRect">
                <a:avLst/>
              </a:prstGeom>
              <a:solidFill>
                <a:srgbClr val="FFCC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全国保健師長会</a:t>
                </a:r>
              </a:p>
            </p:txBody>
          </p:sp>
          <p:cxnSp>
            <p:nvCxnSpPr>
              <p:cNvPr id="18" name="直線コネクタ 17">
                <a:extLst>
                  <a:ext uri="{FF2B5EF4-FFF2-40B4-BE49-F238E27FC236}">
                    <a16:creationId xmlns:a16="http://schemas.microsoft.com/office/drawing/2014/main" id="{86A6B31A-DFCD-FB08-F890-767331040086}"/>
                  </a:ext>
                </a:extLst>
              </p:cNvPr>
              <p:cNvCxnSpPr>
                <a:stCxn id="14" idx="1"/>
              </p:cNvCxnSpPr>
              <p:nvPr/>
            </p:nvCxnSpPr>
            <p:spPr>
              <a:xfrm flipH="1">
                <a:off x="810884" y="2406023"/>
                <a:ext cx="670907" cy="1709464"/>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908F56D3-D6AD-B982-356F-A356EB305A83}"/>
                  </a:ext>
                </a:extLst>
              </p:cNvPr>
              <p:cNvCxnSpPr>
                <a:stCxn id="14" idx="3"/>
              </p:cNvCxnSpPr>
              <p:nvPr/>
            </p:nvCxnSpPr>
            <p:spPr>
              <a:xfrm>
                <a:off x="4510547" y="2406023"/>
                <a:ext cx="820578" cy="1719947"/>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EE1F9F10-B035-4B7F-43C4-7FBF4249C2A6}"/>
                  </a:ext>
                </a:extLst>
              </p:cNvPr>
              <p:cNvCxnSpPr>
                <a:stCxn id="15" idx="3"/>
                <a:endCxn id="16" idx="1"/>
              </p:cNvCxnSpPr>
              <p:nvPr/>
            </p:nvCxnSpPr>
            <p:spPr>
              <a:xfrm>
                <a:off x="2922843" y="4512780"/>
                <a:ext cx="536349" cy="0"/>
              </a:xfrm>
              <a:prstGeom prst="line">
                <a:avLst/>
              </a:prstGeom>
              <a:ln w="19050">
                <a:solidFill>
                  <a:srgbClr val="C00000"/>
                </a:solidFill>
                <a:prstDash val="sysDot"/>
              </a:ln>
            </p:spPr>
            <p:style>
              <a:lnRef idx="1">
                <a:schemeClr val="accent1"/>
              </a:lnRef>
              <a:fillRef idx="0">
                <a:schemeClr val="accent1"/>
              </a:fillRef>
              <a:effectRef idx="0">
                <a:schemeClr val="accent1"/>
              </a:effectRef>
              <a:fontRef idx="minor">
                <a:schemeClr val="tx1"/>
              </a:fontRef>
            </p:style>
          </p:cxnSp>
        </p:grpSp>
        <p:sp>
          <p:nvSpPr>
            <p:cNvPr id="23" name="矢印: 左右 22">
              <a:extLst>
                <a:ext uri="{FF2B5EF4-FFF2-40B4-BE49-F238E27FC236}">
                  <a16:creationId xmlns:a16="http://schemas.microsoft.com/office/drawing/2014/main" id="{5B328EAA-420E-41B2-78C7-B19612DA78DA}"/>
                </a:ext>
              </a:extLst>
            </p:cNvPr>
            <p:cNvSpPr/>
            <p:nvPr/>
          </p:nvSpPr>
          <p:spPr>
            <a:xfrm>
              <a:off x="6715023" y="4962198"/>
              <a:ext cx="820578" cy="403112"/>
            </a:xfrm>
            <a:prstGeom prst="leftRightArrow">
              <a:avLst>
                <a:gd name="adj1" fmla="val 58108"/>
                <a:gd name="adj2" fmla="val 41892"/>
              </a:avLst>
            </a:prstGeom>
            <a:solidFill>
              <a:schemeClr val="accent4">
                <a:lumMod val="20000"/>
                <a:lumOff val="80000"/>
              </a:schemeClr>
            </a:solid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メイリオ" panose="020B0604030504040204" pitchFamily="50" charset="-128"/>
                <a:cs typeface="+mn-cs"/>
              </a:endParaRPr>
            </a:p>
          </p:txBody>
        </p:sp>
      </p:grpSp>
      <p:sp>
        <p:nvSpPr>
          <p:cNvPr id="3" name="テキスト ボックス 2">
            <a:extLst>
              <a:ext uri="{FF2B5EF4-FFF2-40B4-BE49-F238E27FC236}">
                <a16:creationId xmlns:a16="http://schemas.microsoft.com/office/drawing/2014/main" id="{A6807F3B-1939-395D-02AE-7FC68E141EF4}"/>
              </a:ext>
            </a:extLst>
          </p:cNvPr>
          <p:cNvSpPr txBox="1"/>
          <p:nvPr/>
        </p:nvSpPr>
        <p:spPr>
          <a:xfrm>
            <a:off x="348435" y="6011354"/>
            <a:ext cx="4572914" cy="19620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75" b="0" i="0" u="none" strike="noStrike" kern="1200" cap="none" spc="0" normalizeH="0" baseline="0" noProof="0" dirty="0">
                <a:ln>
                  <a:noFill/>
                </a:ln>
                <a:solidFill>
                  <a:srgbClr val="4472C4">
                    <a:lumMod val="60000"/>
                    <a:lumOff val="40000"/>
                  </a:srgbClr>
                </a:solidFill>
                <a:effectLst/>
                <a:uLnTx/>
                <a:uFillTx/>
                <a:latin typeface="Meiryo UI" panose="020B0604030504040204" pitchFamily="50" charset="-128"/>
                <a:ea typeface="Meiryo UI" panose="020B0604030504040204" pitchFamily="50" charset="-128"/>
                <a:cs typeface="+mn-cs"/>
              </a:rPr>
              <a:t>全国保健師脅威機関協議会　</a:t>
            </a:r>
            <a:r>
              <a:rPr kumimoji="1" lang="en-US" altLang="ja-JP" sz="675" b="0" i="0" u="none" strike="noStrike" kern="1200" cap="none" spc="0" normalizeH="0" baseline="0" noProof="0" dirty="0">
                <a:ln>
                  <a:noFill/>
                </a:ln>
                <a:solidFill>
                  <a:srgbClr val="4472C4">
                    <a:lumMod val="60000"/>
                    <a:lumOff val="40000"/>
                  </a:srgbClr>
                </a:solidFill>
                <a:effectLst/>
                <a:uLnTx/>
                <a:uFillTx/>
                <a:latin typeface="Meiryo UI" panose="020B0604030504040204" pitchFamily="50" charset="-128"/>
                <a:ea typeface="Meiryo UI" panose="020B0604030504040204" pitchFamily="50" charset="-128"/>
                <a:cs typeface="+mn-cs"/>
              </a:rPr>
              <a:t>2023</a:t>
            </a:r>
            <a:r>
              <a:rPr kumimoji="1" lang="ja-JP" altLang="en-US" sz="675" b="0" i="0" u="none" strike="noStrike" kern="1200" cap="none" spc="0" normalizeH="0" baseline="0" noProof="0" dirty="0">
                <a:ln>
                  <a:noFill/>
                </a:ln>
                <a:solidFill>
                  <a:srgbClr val="4472C4">
                    <a:lumMod val="60000"/>
                    <a:lumOff val="40000"/>
                  </a:srgbClr>
                </a:solidFill>
                <a:effectLst/>
                <a:uLnTx/>
                <a:uFillTx/>
                <a:latin typeface="Meiryo UI" panose="020B0604030504040204" pitchFamily="50" charset="-128"/>
                <a:ea typeface="Meiryo UI" panose="020B0604030504040204" pitchFamily="50" charset="-128"/>
                <a:cs typeface="+mn-cs"/>
              </a:rPr>
              <a:t>年</a:t>
            </a:r>
            <a:r>
              <a:rPr kumimoji="1" lang="en-US" altLang="ja-JP" sz="675" b="0" i="0" u="none" strike="noStrike" kern="1200" cap="none" spc="0" normalizeH="0" baseline="0" noProof="0" dirty="0">
                <a:ln>
                  <a:noFill/>
                </a:ln>
                <a:solidFill>
                  <a:srgbClr val="4472C4">
                    <a:lumMod val="60000"/>
                    <a:lumOff val="40000"/>
                  </a:srgbClr>
                </a:solidFill>
                <a:effectLst/>
                <a:uLnTx/>
                <a:uFillTx/>
                <a:latin typeface="Meiryo UI" panose="020B0604030504040204" pitchFamily="50" charset="-128"/>
                <a:ea typeface="Meiryo UI" panose="020B0604030504040204" pitchFamily="50" charset="-128"/>
                <a:cs typeface="+mn-cs"/>
              </a:rPr>
              <a:t>11</a:t>
            </a:r>
            <a:r>
              <a:rPr kumimoji="1" lang="ja-JP" altLang="en-US" sz="675" b="0" i="0" u="none" strike="noStrike" kern="1200" cap="none" spc="0" normalizeH="0" baseline="0" noProof="0" dirty="0">
                <a:ln>
                  <a:noFill/>
                </a:ln>
                <a:solidFill>
                  <a:srgbClr val="4472C4">
                    <a:lumMod val="60000"/>
                    <a:lumOff val="40000"/>
                  </a:srgbClr>
                </a:solidFill>
                <a:effectLst/>
                <a:uLnTx/>
                <a:uFillTx/>
                <a:latin typeface="Meiryo UI" panose="020B0604030504040204" pitchFamily="50" charset="-128"/>
                <a:ea typeface="Meiryo UI" panose="020B0604030504040204" pitchFamily="50" charset="-128"/>
                <a:cs typeface="+mn-cs"/>
              </a:rPr>
              <a:t>月 臺有桂会長作成スライド（一部改変）</a:t>
            </a:r>
            <a:endParaRPr kumimoji="1" lang="ja-JP" altLang="en-US" sz="1800" b="0" i="0" u="none" strike="noStrike" kern="1200" cap="none" spc="0" normalizeH="0" baseline="0" noProof="0" dirty="0">
              <a:ln>
                <a:noFill/>
              </a:ln>
              <a:solidFill>
                <a:srgbClr val="C00000"/>
              </a:solidFill>
              <a:effectLst/>
              <a:uLnTx/>
              <a:uFillTx/>
              <a:latin typeface="Calibri Light"/>
              <a:ea typeface="ＭＳ Ｐゴシック" pitchFamily="50" charset="-128"/>
              <a:cs typeface="+mn-cs"/>
            </a:endParaRPr>
          </a:p>
        </p:txBody>
      </p:sp>
      <p:sp>
        <p:nvSpPr>
          <p:cNvPr id="5" name="タイトル 1">
            <a:extLst>
              <a:ext uri="{FF2B5EF4-FFF2-40B4-BE49-F238E27FC236}">
                <a16:creationId xmlns:a16="http://schemas.microsoft.com/office/drawing/2014/main" id="{0B2C95EE-D941-3800-F6CD-981256AD01C5}"/>
              </a:ext>
            </a:extLst>
          </p:cNvPr>
          <p:cNvSpPr txBox="1">
            <a:spLocks/>
          </p:cNvSpPr>
          <p:nvPr/>
        </p:nvSpPr>
        <p:spPr>
          <a:xfrm>
            <a:off x="1767881" y="586368"/>
            <a:ext cx="7376119" cy="773639"/>
          </a:xfrm>
          <a:prstGeom prst="rect">
            <a:avLst/>
          </a:prstGeom>
          <a:solidFill>
            <a:schemeClr val="accent6">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趣旨　保健師の未来を拓くプロジェクト　</a:t>
            </a:r>
          </a:p>
        </p:txBody>
      </p:sp>
      <p:pic>
        <p:nvPicPr>
          <p:cNvPr id="17" name="図 16">
            <a:extLst>
              <a:ext uri="{FF2B5EF4-FFF2-40B4-BE49-F238E27FC236}">
                <a16:creationId xmlns:a16="http://schemas.microsoft.com/office/drawing/2014/main" id="{332855F3-0521-8EA4-9613-E3D40F7D6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728" y="288356"/>
            <a:ext cx="1257480" cy="820141"/>
          </a:xfrm>
          <a:prstGeom prst="rect">
            <a:avLst/>
          </a:prstGeom>
        </p:spPr>
      </p:pic>
      <p:sp>
        <p:nvSpPr>
          <p:cNvPr id="7" name="テキスト ボックス 6"/>
          <p:cNvSpPr txBox="1"/>
          <p:nvPr/>
        </p:nvSpPr>
        <p:spPr>
          <a:xfrm>
            <a:off x="88831" y="6207562"/>
            <a:ext cx="895834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岸惠子、岡本玲子、松本珠実、臺有佳（保健師の未来を拓くプロジェクト企画班）：保健師実践</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教育のスタンダードとなるコアコンピテンシー等関連概念に関するデルファイ調査結果報告</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日本保健師連絡協議会 活動報告集会</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日、から抜粋</a:t>
            </a:r>
          </a:p>
        </p:txBody>
      </p:sp>
      <p:sp>
        <p:nvSpPr>
          <p:cNvPr id="2" name="スライド番号プレースホルダー 1">
            <a:extLst>
              <a:ext uri="{FF2B5EF4-FFF2-40B4-BE49-F238E27FC236}">
                <a16:creationId xmlns:a16="http://schemas.microsoft.com/office/drawing/2014/main" id="{BB83328E-9F99-4407-868F-C84B848E3E05}"/>
              </a:ext>
            </a:extLst>
          </p:cNvPr>
          <p:cNvSpPr>
            <a:spLocks noGrp="1"/>
          </p:cNvSpPr>
          <p:nvPr>
            <p:ph type="sldNum" sz="quarter" idx="12"/>
          </p:nvPr>
        </p:nvSpPr>
        <p:spPr/>
        <p:txBody>
          <a:bodyPr/>
          <a:lstStyle/>
          <a:p>
            <a:fld id="{633CEBA1-E717-431A-BB84-F0F6FF5144AC}" type="slidenum">
              <a:rPr lang="ja-JP" altLang="en-US" sz="1600" smtClean="0">
                <a:solidFill>
                  <a:schemeClr val="tx1"/>
                </a:solidFill>
              </a:rPr>
              <a:pPr/>
              <a:t>14</a:t>
            </a:fld>
            <a:endParaRPr lang="ja-JP" altLang="en-US" sz="1600">
              <a:solidFill>
                <a:schemeClr val="tx1"/>
              </a:solidFill>
            </a:endParaRPr>
          </a:p>
        </p:txBody>
      </p:sp>
    </p:spTree>
    <p:extLst>
      <p:ext uri="{BB962C8B-B14F-4D97-AF65-F5344CB8AC3E}">
        <p14:creationId xmlns:p14="http://schemas.microsoft.com/office/powerpoint/2010/main" val="42321441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551BB49A-02DA-5351-BF32-01BB83E6B76D}"/>
              </a:ext>
            </a:extLst>
          </p:cNvPr>
          <p:cNvSpPr txBox="1">
            <a:spLocks/>
          </p:cNvSpPr>
          <p:nvPr/>
        </p:nvSpPr>
        <p:spPr>
          <a:xfrm>
            <a:off x="1819968" y="422016"/>
            <a:ext cx="7318812" cy="666039"/>
          </a:xfrm>
          <a:prstGeom prst="rect">
            <a:avLst/>
          </a:prstGeom>
          <a:solidFill>
            <a:schemeClr val="accent6">
              <a:lumMod val="20000"/>
              <a:lumOff val="80000"/>
            </a:scheme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到達目標　保健師の未来を拓くプロジェクト　</a:t>
            </a:r>
          </a:p>
        </p:txBody>
      </p:sp>
      <p:sp>
        <p:nvSpPr>
          <p:cNvPr id="4" name="タイトル 1">
            <a:extLst>
              <a:ext uri="{FF2B5EF4-FFF2-40B4-BE49-F238E27FC236}">
                <a16:creationId xmlns:a16="http://schemas.microsoft.com/office/drawing/2014/main" id="{41C6055E-698C-8F58-E62F-4D0493565DD0}"/>
              </a:ext>
            </a:extLst>
          </p:cNvPr>
          <p:cNvSpPr>
            <a:spLocks noGrp="1"/>
          </p:cNvSpPr>
          <p:nvPr>
            <p:ph type="title"/>
          </p:nvPr>
        </p:nvSpPr>
        <p:spPr>
          <a:xfrm>
            <a:off x="2280780" y="1417638"/>
            <a:ext cx="6858000" cy="308912"/>
          </a:xfrm>
          <a:noFill/>
        </p:spPr>
        <p:txBody>
          <a:bodyPr>
            <a:noAutofit/>
          </a:bodyPr>
          <a:lstStyle/>
          <a:p>
            <a:pPr algn="ctr"/>
            <a:r>
              <a:rPr lang="ja-JP" altLang="en-US" sz="1800" dirty="0">
                <a:solidFill>
                  <a:srgbClr val="1CADE4"/>
                </a:solidFill>
                <a:latin typeface="BIZ UDPゴシック" panose="020B0400000000000000" pitchFamily="50" charset="-128"/>
                <a:ea typeface="BIZ UDPゴシック" panose="020B0400000000000000" pitchFamily="50" charset="-128"/>
              </a:rPr>
              <a:t>保健師関連団体合意のコアバリュー・コアコンピテンシー等明確化へ</a:t>
            </a:r>
          </a:p>
        </p:txBody>
      </p:sp>
      <p:grpSp>
        <p:nvGrpSpPr>
          <p:cNvPr id="6" name="グループ化 5">
            <a:extLst>
              <a:ext uri="{FF2B5EF4-FFF2-40B4-BE49-F238E27FC236}">
                <a16:creationId xmlns:a16="http://schemas.microsoft.com/office/drawing/2014/main" id="{04073AA5-7194-24E3-FCD0-47FF64E831C6}"/>
              </a:ext>
            </a:extLst>
          </p:cNvPr>
          <p:cNvGrpSpPr/>
          <p:nvPr/>
        </p:nvGrpSpPr>
        <p:grpSpPr>
          <a:xfrm>
            <a:off x="2489038" y="1721575"/>
            <a:ext cx="6245732" cy="3762390"/>
            <a:chOff x="1962609" y="1114286"/>
            <a:chExt cx="8327642" cy="5016521"/>
          </a:xfrm>
        </p:grpSpPr>
        <p:grpSp>
          <p:nvGrpSpPr>
            <p:cNvPr id="18" name="グループ化 17">
              <a:extLst>
                <a:ext uri="{FF2B5EF4-FFF2-40B4-BE49-F238E27FC236}">
                  <a16:creationId xmlns:a16="http://schemas.microsoft.com/office/drawing/2014/main" id="{8D6FBF77-93F5-0810-AC03-E6E6137D4E33}"/>
                </a:ext>
              </a:extLst>
            </p:cNvPr>
            <p:cNvGrpSpPr/>
            <p:nvPr/>
          </p:nvGrpSpPr>
          <p:grpSpPr>
            <a:xfrm>
              <a:off x="1962609" y="1114286"/>
              <a:ext cx="8327641" cy="735566"/>
              <a:chOff x="306880" y="6274859"/>
              <a:chExt cx="7675049" cy="630754"/>
            </a:xfrm>
            <a:solidFill>
              <a:schemeClr val="bg1">
                <a:lumMod val="95000"/>
              </a:schemeClr>
            </a:solidFill>
          </p:grpSpPr>
          <p:sp>
            <p:nvSpPr>
              <p:cNvPr id="14" name="テキスト ボックス 13">
                <a:extLst>
                  <a:ext uri="{FF2B5EF4-FFF2-40B4-BE49-F238E27FC236}">
                    <a16:creationId xmlns:a16="http://schemas.microsoft.com/office/drawing/2014/main" id="{00C81963-BC55-9B88-E3AE-FA5347BE2282}"/>
                  </a:ext>
                </a:extLst>
              </p:cNvPr>
              <p:cNvSpPr txBox="1"/>
              <p:nvPr/>
            </p:nvSpPr>
            <p:spPr>
              <a:xfrm>
                <a:off x="396700" y="6274859"/>
                <a:ext cx="756000" cy="283789"/>
              </a:xfrm>
              <a:prstGeom prst="rect">
                <a:avLst/>
              </a:prstGeom>
              <a:noFill/>
              <a:ln>
                <a:noFill/>
              </a:ln>
            </p:spPr>
            <p:txBody>
              <a:bodyPr wrap="square" rtlCol="0">
                <a:spAutoFit/>
              </a:bodyP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1" lang="ja-JP" altLang="en-US"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時期</a:t>
                </a:r>
                <a:endParaRPr kumimoji="1" lang="en-US" altLang="ja-JP"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3" name="矢印: 右 12">
                <a:extLst>
                  <a:ext uri="{FF2B5EF4-FFF2-40B4-BE49-F238E27FC236}">
                    <a16:creationId xmlns:a16="http://schemas.microsoft.com/office/drawing/2014/main" id="{9EFB0C72-77F7-0B18-DDD1-3979867C0500}"/>
                  </a:ext>
                </a:extLst>
              </p:cNvPr>
              <p:cNvSpPr/>
              <p:nvPr/>
            </p:nvSpPr>
            <p:spPr>
              <a:xfrm>
                <a:off x="306880" y="6448413"/>
                <a:ext cx="7675049" cy="457200"/>
              </a:xfrm>
              <a:prstGeom prst="rightArrow">
                <a:avLst>
                  <a:gd name="adj1" fmla="val 50000"/>
                  <a:gd name="adj2" fmla="val 70915"/>
                </a:avLst>
              </a:prstGeom>
              <a:grpFill/>
              <a:ln>
                <a:solidFill>
                  <a:schemeClr val="tx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514350" rtl="0" eaLnBrk="0" fontAlgn="base" latinLnBrk="0" hangingPunct="0">
                  <a:lnSpc>
                    <a:spcPct val="100000"/>
                  </a:lnSpc>
                  <a:spcBef>
                    <a:spcPct val="0"/>
                  </a:spcBef>
                  <a:spcAft>
                    <a:spcPct val="0"/>
                  </a:spcAft>
                  <a:buClrTx/>
                  <a:buSzTx/>
                  <a:buFontTx/>
                  <a:buNone/>
                  <a:tabLst/>
                  <a:defRPr/>
                </a:pPr>
                <a:r>
                  <a:rPr kumimoji="1" lang="en-US" altLang="ja-JP"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2023.</a:t>
                </a:r>
                <a:r>
                  <a:rPr kumimoji="1" lang="ja-JP" altLang="en-US"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6</a:t>
                </a:r>
                <a:r>
                  <a:rPr kumimoji="1" lang="ja-JP" altLang="en-US"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a:t>
                </a:r>
                <a:r>
                  <a:rPr kumimoji="1" lang="ja-JP" altLang="en-US"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a:t>
                </a:r>
                <a:r>
                  <a:rPr kumimoji="1" lang="ja-JP" altLang="en-US"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9</a:t>
                </a:r>
                <a:r>
                  <a:rPr kumimoji="1" lang="ja-JP" altLang="en-US"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1" lang="ja-JP" altLang="en-US"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11</a:t>
                </a:r>
                <a:r>
                  <a:rPr kumimoji="1" lang="ja-JP" altLang="en-US"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12</a:t>
                </a:r>
                <a:r>
                  <a:rPr kumimoji="1" lang="ja-JP" altLang="en-US"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1" lang="en-US" altLang="ja-JP"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2024.1</a:t>
                </a:r>
                <a:r>
                  <a:rPr kumimoji="1" lang="ja-JP" altLang="en-US" sz="1013" b="1"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p>
            </p:txBody>
          </p:sp>
        </p:grpSp>
        <p:sp>
          <p:nvSpPr>
            <p:cNvPr id="42" name="正方形/長方形 41">
              <a:extLst>
                <a:ext uri="{FF2B5EF4-FFF2-40B4-BE49-F238E27FC236}">
                  <a16:creationId xmlns:a16="http://schemas.microsoft.com/office/drawing/2014/main" id="{1D1F856F-F5CD-B25E-159C-A27FB0F11092}"/>
                </a:ext>
              </a:extLst>
            </p:cNvPr>
            <p:cNvSpPr/>
            <p:nvPr/>
          </p:nvSpPr>
          <p:spPr>
            <a:xfrm>
              <a:off x="4513450" y="1885522"/>
              <a:ext cx="2386156" cy="77690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3429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関係省庁への説明</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3429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厚労省看護課</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3429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厚労省保健指導室</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3429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文科省医学教育課</a:t>
              </a:r>
            </a:p>
          </p:txBody>
        </p:sp>
        <p:grpSp>
          <p:nvGrpSpPr>
            <p:cNvPr id="45" name="グループ化 44">
              <a:extLst>
                <a:ext uri="{FF2B5EF4-FFF2-40B4-BE49-F238E27FC236}">
                  <a16:creationId xmlns:a16="http://schemas.microsoft.com/office/drawing/2014/main" id="{05ABED63-1326-484B-7344-8DE69A09B799}"/>
                </a:ext>
              </a:extLst>
            </p:cNvPr>
            <p:cNvGrpSpPr/>
            <p:nvPr/>
          </p:nvGrpSpPr>
          <p:grpSpPr>
            <a:xfrm>
              <a:off x="2107810" y="2127093"/>
              <a:ext cx="8182441" cy="4003714"/>
              <a:chOff x="963678" y="1788742"/>
              <a:chExt cx="8182441" cy="4003714"/>
            </a:xfrm>
          </p:grpSpPr>
          <p:sp>
            <p:nvSpPr>
              <p:cNvPr id="41" name="四角形: 角を丸くする 40">
                <a:extLst>
                  <a:ext uri="{FF2B5EF4-FFF2-40B4-BE49-F238E27FC236}">
                    <a16:creationId xmlns:a16="http://schemas.microsoft.com/office/drawing/2014/main" id="{A1F37A9B-9B75-1B33-EC82-E8E76761AF38}"/>
                  </a:ext>
                </a:extLst>
              </p:cNvPr>
              <p:cNvSpPr/>
              <p:nvPr/>
            </p:nvSpPr>
            <p:spPr>
              <a:xfrm>
                <a:off x="6273355" y="2110065"/>
                <a:ext cx="2872764" cy="3682391"/>
              </a:xfrm>
              <a:prstGeom prst="roundRect">
                <a:avLst>
                  <a:gd name="adj" fmla="val 6644"/>
                </a:avLst>
              </a:prstGeom>
              <a:noFill/>
              <a:ln w="19050">
                <a:solidFill>
                  <a:schemeClr val="tx1">
                    <a:lumMod val="65000"/>
                    <a:lumOff val="35000"/>
                  </a:schemeClr>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rPr>
                  <a:t>成果物</a:t>
                </a: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en-US" altLang="ja-JP"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メイリオ" panose="020B0604030504040204" pitchFamily="50" charset="-128"/>
                  <a:cs typeface="+mn-cs"/>
                </a:endParaRPr>
              </a:p>
            </p:txBody>
          </p:sp>
          <p:sp>
            <p:nvSpPr>
              <p:cNvPr id="25" name="矢印: 右 24">
                <a:extLst>
                  <a:ext uri="{FF2B5EF4-FFF2-40B4-BE49-F238E27FC236}">
                    <a16:creationId xmlns:a16="http://schemas.microsoft.com/office/drawing/2014/main" id="{6F39FFD2-FA68-6455-8326-0DDEA135F90D}"/>
                  </a:ext>
                </a:extLst>
              </p:cNvPr>
              <p:cNvSpPr/>
              <p:nvPr/>
            </p:nvSpPr>
            <p:spPr>
              <a:xfrm>
                <a:off x="6342007" y="4858616"/>
                <a:ext cx="2804112" cy="738237"/>
              </a:xfrm>
              <a:prstGeom prst="rightArrow">
                <a:avLst>
                  <a:gd name="adj1" fmla="val 66472"/>
                  <a:gd name="adj2" fmla="val 25143"/>
                </a:avLst>
              </a:prstGeom>
              <a:solidFill>
                <a:schemeClr val="accent2">
                  <a:lumMod val="40000"/>
                  <a:lumOff val="6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全保教　公衆衛生看護学教育</a:t>
                </a:r>
                <a:endParaRPr kumimoji="1" lang="en-US" altLang="ja-JP"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ctr" defTabSz="51435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モデル・コア・カリ改訂へ</a:t>
                </a:r>
              </a:p>
            </p:txBody>
          </p:sp>
          <p:sp>
            <p:nvSpPr>
              <p:cNvPr id="26" name="矢印: 右 25">
                <a:extLst>
                  <a:ext uri="{FF2B5EF4-FFF2-40B4-BE49-F238E27FC236}">
                    <a16:creationId xmlns:a16="http://schemas.microsoft.com/office/drawing/2014/main" id="{23DD34E4-A28A-7D12-C992-A34F25916D85}"/>
                  </a:ext>
                </a:extLst>
              </p:cNvPr>
              <p:cNvSpPr/>
              <p:nvPr/>
            </p:nvSpPr>
            <p:spPr>
              <a:xfrm>
                <a:off x="6345703" y="3000930"/>
                <a:ext cx="2800416" cy="738237"/>
              </a:xfrm>
              <a:prstGeom prst="rightArrow">
                <a:avLst>
                  <a:gd name="adj1" fmla="val 66472"/>
                  <a:gd name="adj2" fmla="val 25143"/>
                </a:avLst>
              </a:prstGeom>
              <a:solidFill>
                <a:schemeClr val="accent6">
                  <a:lumMod val="40000"/>
                  <a:lumOff val="6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公看学会　実践ｶﾞｲﾄﾞﾗｲﾝ等へ</a:t>
                </a:r>
              </a:p>
            </p:txBody>
          </p:sp>
          <p:sp>
            <p:nvSpPr>
              <p:cNvPr id="28" name="矢印: 右 27">
                <a:extLst>
                  <a:ext uri="{FF2B5EF4-FFF2-40B4-BE49-F238E27FC236}">
                    <a16:creationId xmlns:a16="http://schemas.microsoft.com/office/drawing/2014/main" id="{2288A560-CF2E-9A5E-DA6B-FFEDFEFF6D22}"/>
                  </a:ext>
                </a:extLst>
              </p:cNvPr>
              <p:cNvSpPr/>
              <p:nvPr/>
            </p:nvSpPr>
            <p:spPr>
              <a:xfrm>
                <a:off x="6330883" y="2227017"/>
                <a:ext cx="2815236" cy="738237"/>
              </a:xfrm>
              <a:prstGeom prst="rightArrow">
                <a:avLst>
                  <a:gd name="adj1" fmla="val 66472"/>
                  <a:gd name="adj2" fmla="val 25143"/>
                </a:avLst>
              </a:prstGeom>
              <a:solidFill>
                <a:srgbClr val="FFCCCC"/>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師長会　各種調査研究等へ</a:t>
                </a:r>
              </a:p>
            </p:txBody>
          </p:sp>
          <p:sp>
            <p:nvSpPr>
              <p:cNvPr id="2" name="矢印: 右 1">
                <a:extLst>
                  <a:ext uri="{FF2B5EF4-FFF2-40B4-BE49-F238E27FC236}">
                    <a16:creationId xmlns:a16="http://schemas.microsoft.com/office/drawing/2014/main" id="{04F5504E-515D-4B01-C2E9-E3346FA6FC1C}"/>
                  </a:ext>
                </a:extLst>
              </p:cNvPr>
              <p:cNvSpPr/>
              <p:nvPr/>
            </p:nvSpPr>
            <p:spPr>
              <a:xfrm>
                <a:off x="6342006" y="3934928"/>
                <a:ext cx="2804113" cy="738237"/>
              </a:xfrm>
              <a:prstGeom prst="rightArrow">
                <a:avLst>
                  <a:gd name="adj1" fmla="val 66472"/>
                  <a:gd name="adj2" fmla="val 25143"/>
                </a:avLst>
              </a:prstGeom>
              <a:solidFill>
                <a:schemeClr val="accent4">
                  <a:lumMod val="40000"/>
                  <a:lumOff val="6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51435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看護協会　保健師の人材育成ツール（習熟段階）開発へ</a:t>
                </a:r>
              </a:p>
            </p:txBody>
          </p:sp>
          <p:sp>
            <p:nvSpPr>
              <p:cNvPr id="34" name="正方形/長方形 33">
                <a:extLst>
                  <a:ext uri="{FF2B5EF4-FFF2-40B4-BE49-F238E27FC236}">
                    <a16:creationId xmlns:a16="http://schemas.microsoft.com/office/drawing/2014/main" id="{A2835BCA-DEDA-8EF4-E576-F9DC78DEA2E7}"/>
                  </a:ext>
                </a:extLst>
              </p:cNvPr>
              <p:cNvSpPr/>
              <p:nvPr/>
            </p:nvSpPr>
            <p:spPr>
              <a:xfrm>
                <a:off x="963678" y="1788742"/>
                <a:ext cx="310551" cy="2330197"/>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助産師の評価機構の学習会</a:t>
                </a:r>
              </a:p>
            </p:txBody>
          </p:sp>
          <p:sp>
            <p:nvSpPr>
              <p:cNvPr id="35" name="矢印: 五方向 34">
                <a:extLst>
                  <a:ext uri="{FF2B5EF4-FFF2-40B4-BE49-F238E27FC236}">
                    <a16:creationId xmlns:a16="http://schemas.microsoft.com/office/drawing/2014/main" id="{9DBBD018-55E4-BE5D-AF98-E49CDBF20D15}"/>
                  </a:ext>
                </a:extLst>
              </p:cNvPr>
              <p:cNvSpPr/>
              <p:nvPr/>
            </p:nvSpPr>
            <p:spPr>
              <a:xfrm>
                <a:off x="1307959" y="2505620"/>
                <a:ext cx="2272003" cy="1291271"/>
              </a:xfrm>
              <a:prstGeom prst="homePlate">
                <a:avLst>
                  <a:gd name="adj" fmla="val 27954"/>
                </a:avLst>
              </a:prstGeom>
              <a:solidFill>
                <a:schemeClr val="accent4">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コアバリュー、</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コアコンピテンシー等（案）の検討</a:t>
                </a:r>
              </a:p>
            </p:txBody>
          </p:sp>
          <p:sp>
            <p:nvSpPr>
              <p:cNvPr id="36" name="矢印: 山形 35">
                <a:extLst>
                  <a:ext uri="{FF2B5EF4-FFF2-40B4-BE49-F238E27FC236}">
                    <a16:creationId xmlns:a16="http://schemas.microsoft.com/office/drawing/2014/main" id="{067E3488-CCA4-6D58-D268-100760E73693}"/>
                  </a:ext>
                </a:extLst>
              </p:cNvPr>
              <p:cNvSpPr/>
              <p:nvPr/>
            </p:nvSpPr>
            <p:spPr>
              <a:xfrm>
                <a:off x="3317592" y="2505621"/>
                <a:ext cx="702875" cy="1291270"/>
              </a:xfrm>
              <a:prstGeom prst="chevron">
                <a:avLst>
                  <a:gd name="adj" fmla="val 48900"/>
                </a:avLst>
              </a:prstGeom>
              <a:solidFill>
                <a:schemeClr val="accent6">
                  <a:lumMod val="20000"/>
                  <a:lumOff val="8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7" name="矢印: 山形 36">
                <a:extLst>
                  <a:ext uri="{FF2B5EF4-FFF2-40B4-BE49-F238E27FC236}">
                    <a16:creationId xmlns:a16="http://schemas.microsoft.com/office/drawing/2014/main" id="{AC5CC072-CE11-1C6D-ACB6-4BE3C4E4E448}"/>
                  </a:ext>
                </a:extLst>
              </p:cNvPr>
              <p:cNvSpPr/>
              <p:nvPr/>
            </p:nvSpPr>
            <p:spPr>
              <a:xfrm>
                <a:off x="3784252" y="2505621"/>
                <a:ext cx="702875" cy="1291270"/>
              </a:xfrm>
              <a:prstGeom prst="chevron">
                <a:avLst>
                  <a:gd name="adj" fmla="val 48900"/>
                </a:avLst>
              </a:prstGeom>
              <a:solidFill>
                <a:schemeClr val="accent6">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8" name="矢印: 山形 37">
                <a:extLst>
                  <a:ext uri="{FF2B5EF4-FFF2-40B4-BE49-F238E27FC236}">
                    <a16:creationId xmlns:a16="http://schemas.microsoft.com/office/drawing/2014/main" id="{41C347A7-DF77-FA74-D1E4-97A9D862EB20}"/>
                  </a:ext>
                </a:extLst>
              </p:cNvPr>
              <p:cNvSpPr/>
              <p:nvPr/>
            </p:nvSpPr>
            <p:spPr>
              <a:xfrm>
                <a:off x="4224757" y="2505621"/>
                <a:ext cx="702875" cy="1291270"/>
              </a:xfrm>
              <a:prstGeom prst="chevron">
                <a:avLst>
                  <a:gd name="adj" fmla="val 48900"/>
                </a:avLst>
              </a:prstGeom>
              <a:solidFill>
                <a:schemeClr val="accent6">
                  <a:lumMod val="60000"/>
                  <a:lumOff val="4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メイリオ" panose="020B0604030504040204" pitchFamily="50" charset="-128"/>
                  <a:cs typeface="+mn-cs"/>
                </a:endParaRPr>
              </a:p>
            </p:txBody>
          </p:sp>
          <p:sp>
            <p:nvSpPr>
              <p:cNvPr id="39" name="フローチャート: 端子 38">
                <a:extLst>
                  <a:ext uri="{FF2B5EF4-FFF2-40B4-BE49-F238E27FC236}">
                    <a16:creationId xmlns:a16="http://schemas.microsoft.com/office/drawing/2014/main" id="{F99CBC13-2B1E-CE17-4ABA-74451DBB259C}"/>
                  </a:ext>
                </a:extLst>
              </p:cNvPr>
              <p:cNvSpPr/>
              <p:nvPr/>
            </p:nvSpPr>
            <p:spPr>
              <a:xfrm>
                <a:off x="3241522" y="2900737"/>
                <a:ext cx="1882013" cy="469312"/>
              </a:xfrm>
              <a:prstGeom prst="flowChartTerminator">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200" b="1" i="0" u="none" strike="noStrike" kern="1200" cap="none" spc="0" normalizeH="0" baseline="0" noProof="0" dirty="0">
                    <a:ln>
                      <a:noFill/>
                    </a:ln>
                    <a:solidFill>
                      <a:srgbClr val="C00000"/>
                    </a:solidFill>
                    <a:effectLst/>
                    <a:uLnTx/>
                    <a:uFillTx/>
                    <a:latin typeface="Calibri" panose="020F0502020204030204"/>
                    <a:ea typeface="メイリオ" panose="020B0604030504040204" pitchFamily="50" charset="-128"/>
                    <a:cs typeface="+mn-cs"/>
                  </a:rPr>
                  <a:t>デルファイ調査</a:t>
                </a:r>
              </a:p>
            </p:txBody>
          </p:sp>
          <p:sp>
            <p:nvSpPr>
              <p:cNvPr id="40" name="矢印: 山形 39">
                <a:extLst>
                  <a:ext uri="{FF2B5EF4-FFF2-40B4-BE49-F238E27FC236}">
                    <a16:creationId xmlns:a16="http://schemas.microsoft.com/office/drawing/2014/main" id="{F217E45F-CC9C-22F6-3760-B218AC64DC26}"/>
                  </a:ext>
                </a:extLst>
              </p:cNvPr>
              <p:cNvSpPr/>
              <p:nvPr/>
            </p:nvSpPr>
            <p:spPr>
              <a:xfrm>
                <a:off x="4656875" y="2505621"/>
                <a:ext cx="1674008" cy="1291270"/>
              </a:xfrm>
              <a:prstGeom prst="chevron">
                <a:avLst>
                  <a:gd name="adj" fmla="val 28091"/>
                </a:avLst>
              </a:prstGeom>
              <a:solidFill>
                <a:schemeClr val="accent1">
                  <a:lumMod val="40000"/>
                  <a:lumOff val="60000"/>
                </a:schemeClr>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結果→</a:t>
                </a:r>
                <a:endParaRPr kumimoji="1" lang="en-US" altLang="ja-JP" sz="105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endParaRPr>
              </a:p>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メイリオ" panose="020B0604030504040204" pitchFamily="50" charset="-128"/>
                    <a:cs typeface="+mn-cs"/>
                  </a:rPr>
                  <a:t>説明会・パブコメ→公表</a:t>
                </a:r>
              </a:p>
            </p:txBody>
          </p:sp>
          <p:sp>
            <p:nvSpPr>
              <p:cNvPr id="43" name="矢印: 五方向 42">
                <a:extLst>
                  <a:ext uri="{FF2B5EF4-FFF2-40B4-BE49-F238E27FC236}">
                    <a16:creationId xmlns:a16="http://schemas.microsoft.com/office/drawing/2014/main" id="{1406DE57-5D65-571D-59C9-A29529DF850D}"/>
                  </a:ext>
                </a:extLst>
              </p:cNvPr>
              <p:cNvSpPr/>
              <p:nvPr/>
            </p:nvSpPr>
            <p:spPr>
              <a:xfrm>
                <a:off x="2639486" y="4137150"/>
                <a:ext cx="3633869" cy="443354"/>
              </a:xfrm>
              <a:prstGeom prst="homePlate">
                <a:avLst/>
              </a:prstGeom>
              <a:solidFill>
                <a:schemeClr val="accent4">
                  <a:lumMod val="20000"/>
                  <a:lumOff val="80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保健師に係る政策会議（看護協会）</a:t>
                </a:r>
              </a:p>
            </p:txBody>
          </p:sp>
          <p:sp>
            <p:nvSpPr>
              <p:cNvPr id="44" name="矢印: 五方向 43">
                <a:extLst>
                  <a:ext uri="{FF2B5EF4-FFF2-40B4-BE49-F238E27FC236}">
                    <a16:creationId xmlns:a16="http://schemas.microsoft.com/office/drawing/2014/main" id="{2C9730AF-573E-F006-D82B-2156711EBF14}"/>
                  </a:ext>
                </a:extLst>
              </p:cNvPr>
              <p:cNvSpPr/>
              <p:nvPr/>
            </p:nvSpPr>
            <p:spPr>
              <a:xfrm>
                <a:off x="2645672" y="5038671"/>
                <a:ext cx="3633869" cy="443354"/>
              </a:xfrm>
              <a:prstGeom prst="homePlate">
                <a:avLst/>
              </a:prstGeom>
              <a:solidFill>
                <a:schemeClr val="accent2">
                  <a:lumMod val="20000"/>
                  <a:lumOff val="80000"/>
                </a:schemeClr>
              </a:solidFill>
              <a:ln>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教育課程委員会を中心とした検討</a:t>
                </a:r>
              </a:p>
            </p:txBody>
          </p:sp>
        </p:grpSp>
        <p:sp>
          <p:nvSpPr>
            <p:cNvPr id="46" name="楕円 45">
              <a:extLst>
                <a:ext uri="{FF2B5EF4-FFF2-40B4-BE49-F238E27FC236}">
                  <a16:creationId xmlns:a16="http://schemas.microsoft.com/office/drawing/2014/main" id="{00AD1372-60CB-02D1-8B2B-07F0426ED32B}"/>
                </a:ext>
              </a:extLst>
            </p:cNvPr>
            <p:cNvSpPr/>
            <p:nvPr/>
          </p:nvSpPr>
          <p:spPr>
            <a:xfrm>
              <a:off x="7787477" y="2127094"/>
              <a:ext cx="2018371" cy="438275"/>
            </a:xfrm>
            <a:prstGeom prst="ellipse">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成果物</a:t>
              </a:r>
            </a:p>
          </p:txBody>
        </p:sp>
      </p:grpSp>
      <p:sp>
        <p:nvSpPr>
          <p:cNvPr id="5" name="テキスト ボックス 4">
            <a:extLst>
              <a:ext uri="{FF2B5EF4-FFF2-40B4-BE49-F238E27FC236}">
                <a16:creationId xmlns:a16="http://schemas.microsoft.com/office/drawing/2014/main" id="{B84C66E7-F982-566A-66CA-81654F8A498E}"/>
              </a:ext>
            </a:extLst>
          </p:cNvPr>
          <p:cNvSpPr txBox="1"/>
          <p:nvPr/>
        </p:nvSpPr>
        <p:spPr>
          <a:xfrm>
            <a:off x="2426913" y="5895906"/>
            <a:ext cx="4572914" cy="19620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75" b="0" i="0" u="none" strike="noStrike" kern="1200" cap="none" spc="0" normalizeH="0" baseline="0" noProof="0" dirty="0">
                <a:ln>
                  <a:noFill/>
                </a:ln>
                <a:solidFill>
                  <a:srgbClr val="4472C4">
                    <a:lumMod val="60000"/>
                    <a:lumOff val="40000"/>
                  </a:srgbClr>
                </a:solidFill>
                <a:effectLst/>
                <a:uLnTx/>
                <a:uFillTx/>
                <a:latin typeface="Meiryo UI" panose="020B0604030504040204" pitchFamily="50" charset="-128"/>
                <a:ea typeface="Meiryo UI" panose="020B0604030504040204" pitchFamily="50" charset="-128"/>
                <a:cs typeface="+mn-cs"/>
              </a:rPr>
              <a:t>全国保健師脅威機関協議会　</a:t>
            </a:r>
            <a:r>
              <a:rPr kumimoji="1" lang="en-US" altLang="ja-JP" sz="675" b="0" i="0" u="none" strike="noStrike" kern="1200" cap="none" spc="0" normalizeH="0" baseline="0" noProof="0" dirty="0">
                <a:ln>
                  <a:noFill/>
                </a:ln>
                <a:solidFill>
                  <a:srgbClr val="4472C4">
                    <a:lumMod val="60000"/>
                    <a:lumOff val="40000"/>
                  </a:srgbClr>
                </a:solidFill>
                <a:effectLst/>
                <a:uLnTx/>
                <a:uFillTx/>
                <a:latin typeface="Meiryo UI" panose="020B0604030504040204" pitchFamily="50" charset="-128"/>
                <a:ea typeface="Meiryo UI" panose="020B0604030504040204" pitchFamily="50" charset="-128"/>
                <a:cs typeface="+mn-cs"/>
              </a:rPr>
              <a:t>2023</a:t>
            </a:r>
            <a:r>
              <a:rPr kumimoji="1" lang="ja-JP" altLang="en-US" sz="675" b="0" i="0" u="none" strike="noStrike" kern="1200" cap="none" spc="0" normalizeH="0" baseline="0" noProof="0" dirty="0">
                <a:ln>
                  <a:noFill/>
                </a:ln>
                <a:solidFill>
                  <a:srgbClr val="4472C4">
                    <a:lumMod val="60000"/>
                    <a:lumOff val="40000"/>
                  </a:srgbClr>
                </a:solidFill>
                <a:effectLst/>
                <a:uLnTx/>
                <a:uFillTx/>
                <a:latin typeface="Meiryo UI" panose="020B0604030504040204" pitchFamily="50" charset="-128"/>
                <a:ea typeface="Meiryo UI" panose="020B0604030504040204" pitchFamily="50" charset="-128"/>
                <a:cs typeface="+mn-cs"/>
              </a:rPr>
              <a:t>年</a:t>
            </a:r>
            <a:r>
              <a:rPr kumimoji="1" lang="en-US" altLang="ja-JP" sz="675" b="0" i="0" u="none" strike="noStrike" kern="1200" cap="none" spc="0" normalizeH="0" baseline="0" noProof="0" dirty="0">
                <a:ln>
                  <a:noFill/>
                </a:ln>
                <a:solidFill>
                  <a:srgbClr val="4472C4">
                    <a:lumMod val="60000"/>
                    <a:lumOff val="40000"/>
                  </a:srgbClr>
                </a:solidFill>
                <a:effectLst/>
                <a:uLnTx/>
                <a:uFillTx/>
                <a:latin typeface="Meiryo UI" panose="020B0604030504040204" pitchFamily="50" charset="-128"/>
                <a:ea typeface="Meiryo UI" panose="020B0604030504040204" pitchFamily="50" charset="-128"/>
                <a:cs typeface="+mn-cs"/>
              </a:rPr>
              <a:t>11</a:t>
            </a:r>
            <a:r>
              <a:rPr kumimoji="1" lang="ja-JP" altLang="en-US" sz="675" b="0" i="0" u="none" strike="noStrike" kern="1200" cap="none" spc="0" normalizeH="0" baseline="0" noProof="0" dirty="0">
                <a:ln>
                  <a:noFill/>
                </a:ln>
                <a:solidFill>
                  <a:srgbClr val="4472C4">
                    <a:lumMod val="60000"/>
                    <a:lumOff val="40000"/>
                  </a:srgbClr>
                </a:solidFill>
                <a:effectLst/>
                <a:uLnTx/>
                <a:uFillTx/>
                <a:latin typeface="Meiryo UI" panose="020B0604030504040204" pitchFamily="50" charset="-128"/>
                <a:ea typeface="Meiryo UI" panose="020B0604030504040204" pitchFamily="50" charset="-128"/>
                <a:cs typeface="+mn-cs"/>
              </a:rPr>
              <a:t>月 臺有桂会長作成スライド（一部改変）</a:t>
            </a:r>
            <a:endParaRPr kumimoji="1" lang="ja-JP" altLang="en-US" sz="1800" b="0" i="0" u="none" strike="noStrike" kern="1200" cap="none" spc="0" normalizeH="0" baseline="0" noProof="0" dirty="0">
              <a:ln>
                <a:noFill/>
              </a:ln>
              <a:solidFill>
                <a:srgbClr val="C00000"/>
              </a:solidFill>
              <a:effectLst/>
              <a:uLnTx/>
              <a:uFillTx/>
              <a:latin typeface="Calibri Light"/>
              <a:ea typeface="ＭＳ Ｐゴシック" pitchFamily="50" charset="-128"/>
              <a:cs typeface="+mn-cs"/>
            </a:endParaRPr>
          </a:p>
        </p:txBody>
      </p:sp>
      <p:grpSp>
        <p:nvGrpSpPr>
          <p:cNvPr id="15" name="グループ化 14">
            <a:extLst>
              <a:ext uri="{FF2B5EF4-FFF2-40B4-BE49-F238E27FC236}">
                <a16:creationId xmlns:a16="http://schemas.microsoft.com/office/drawing/2014/main" id="{2E81C662-A437-FD39-F55A-6E4A7764D486}"/>
              </a:ext>
            </a:extLst>
          </p:cNvPr>
          <p:cNvGrpSpPr/>
          <p:nvPr/>
        </p:nvGrpSpPr>
        <p:grpSpPr>
          <a:xfrm>
            <a:off x="108671" y="1319697"/>
            <a:ext cx="2209961" cy="5176683"/>
            <a:chOff x="106592" y="663988"/>
            <a:chExt cx="3031904" cy="6270756"/>
          </a:xfrm>
        </p:grpSpPr>
        <p:grpSp>
          <p:nvGrpSpPr>
            <p:cNvPr id="9" name="グループ化 8">
              <a:extLst>
                <a:ext uri="{FF2B5EF4-FFF2-40B4-BE49-F238E27FC236}">
                  <a16:creationId xmlns:a16="http://schemas.microsoft.com/office/drawing/2014/main" id="{5283717F-FEA8-F79A-0C1A-AB29F6F08B1B}"/>
                </a:ext>
              </a:extLst>
            </p:cNvPr>
            <p:cNvGrpSpPr/>
            <p:nvPr/>
          </p:nvGrpSpPr>
          <p:grpSpPr>
            <a:xfrm>
              <a:off x="106592" y="1027558"/>
              <a:ext cx="2934448" cy="5907186"/>
              <a:chOff x="84989" y="1079292"/>
              <a:chExt cx="2934448" cy="5907186"/>
            </a:xfrm>
          </p:grpSpPr>
          <p:sp>
            <p:nvSpPr>
              <p:cNvPr id="10" name="フレーム 9">
                <a:extLst>
                  <a:ext uri="{FF2B5EF4-FFF2-40B4-BE49-F238E27FC236}">
                    <a16:creationId xmlns:a16="http://schemas.microsoft.com/office/drawing/2014/main" id="{8A48785D-091D-B030-BED6-0BC44ACE27E0}"/>
                  </a:ext>
                </a:extLst>
              </p:cNvPr>
              <p:cNvSpPr/>
              <p:nvPr/>
            </p:nvSpPr>
            <p:spPr>
              <a:xfrm>
                <a:off x="84989" y="1079292"/>
                <a:ext cx="2934448" cy="5716958"/>
              </a:xfrm>
              <a:prstGeom prst="frame">
                <a:avLst>
                  <a:gd name="adj1" fmla="val 1390"/>
                </a:avLst>
              </a:prstGeom>
              <a:solidFill>
                <a:srgbClr val="1CADE4"/>
              </a:solidFill>
              <a:ln>
                <a:solidFill>
                  <a:srgbClr val="1CAD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ED9DBA1F-BD50-C271-00C4-F4BD3EA05E58}"/>
                  </a:ext>
                </a:extLst>
              </p:cNvPr>
              <p:cNvSpPr txBox="1"/>
              <p:nvPr/>
            </p:nvSpPr>
            <p:spPr>
              <a:xfrm>
                <a:off x="126032" y="1200279"/>
                <a:ext cx="2843808" cy="578619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500" b="0" i="0" u="none" strike="noStrike" kern="1200" cap="none" spc="0" normalizeH="0" baseline="0" noProof="0" dirty="0">
                    <a:ln>
                      <a:noFill/>
                    </a:ln>
                    <a:solidFill>
                      <a:srgbClr val="1CADE4"/>
                    </a:solidFill>
                    <a:effectLst/>
                    <a:uLnTx/>
                    <a:uFillTx/>
                    <a:latin typeface="BIZ UDPゴシック" panose="020B0400000000000000" pitchFamily="50" charset="-128"/>
                    <a:ea typeface="BIZ UDPゴシック" panose="020B0400000000000000" pitchFamily="50" charset="-128"/>
                    <a:cs typeface="+mn-cs"/>
                  </a:rPr>
                  <a:t>保健師の上流の課題を関連団体の協働で解決したい</a:t>
                </a:r>
                <a:endParaRPr kumimoji="1" lang="en-US" altLang="ja-JP" sz="1500" b="0" i="0" u="none" strike="noStrike" kern="1200" cap="none" spc="0" normalizeH="0" baseline="0" noProof="0" dirty="0">
                  <a:ln>
                    <a:noFill/>
                  </a:ln>
                  <a:solidFill>
                    <a:srgbClr val="1CADE4"/>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500" b="1" i="0" u="none" strike="noStrike" kern="1200" cap="none" spc="0" normalizeH="0" baseline="0" noProof="0" dirty="0">
                  <a:ln>
                    <a:noFill/>
                  </a:ln>
                  <a:solidFill>
                    <a:srgbClr val="1CADE4"/>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専門職要件：関連団体で合意された規範や倫理がない　　　　　　　　　　　　➡</a:t>
                </a:r>
                <a:r>
                  <a:rPr kumimoji="1" lang="ja-JP" altLang="en-US" sz="12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定義、コアコンピテンシー等の明確化と合意へ</a:t>
                </a:r>
                <a:endParaRPr kumimoji="1" lang="en-US" altLang="ja-JP" sz="12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合意形成推進母体となる組織がない　　　　　　➡</a:t>
                </a:r>
                <a:r>
                  <a:rPr kumimoji="1" lang="ja-JP" altLang="en-US" sz="12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合同委員会化も視野に教育・実践・研究の</a:t>
                </a:r>
                <a:r>
                  <a:rPr kumimoji="1" lang="en-US" altLang="ja-JP" sz="12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2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団体で始動</a:t>
                </a:r>
                <a:endParaRPr kumimoji="1" lang="en-US" altLang="ja-JP" sz="12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
                  <a:tabLst/>
                  <a:defRPr/>
                </a:pP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startAt="2"/>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持続的な質保証に資する外部評価機構がない　　➡</a:t>
                </a:r>
                <a:r>
                  <a:rPr kumimoji="1" lang="ja-JP" altLang="en-US" sz="1200" b="0"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保健師教育・実践の質保証を担う機関の検討が必要</a:t>
                </a:r>
                <a:endPar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grpSp>
        <p:sp>
          <p:nvSpPr>
            <p:cNvPr id="11" name="矢印: 右 10">
              <a:extLst>
                <a:ext uri="{FF2B5EF4-FFF2-40B4-BE49-F238E27FC236}">
                  <a16:creationId xmlns:a16="http://schemas.microsoft.com/office/drawing/2014/main" id="{B9ABC185-6B96-DCDA-E293-80C0EEE37693}"/>
                </a:ext>
              </a:extLst>
            </p:cNvPr>
            <p:cNvSpPr/>
            <p:nvPr/>
          </p:nvSpPr>
          <p:spPr>
            <a:xfrm>
              <a:off x="2402958" y="815161"/>
              <a:ext cx="735538" cy="33169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 name="楕円 2">
              <a:extLst>
                <a:ext uri="{FF2B5EF4-FFF2-40B4-BE49-F238E27FC236}">
                  <a16:creationId xmlns:a16="http://schemas.microsoft.com/office/drawing/2014/main" id="{519630D5-DCE8-2007-85FB-31BC0648C4BF}"/>
                </a:ext>
              </a:extLst>
            </p:cNvPr>
            <p:cNvSpPr/>
            <p:nvPr/>
          </p:nvSpPr>
          <p:spPr>
            <a:xfrm>
              <a:off x="186453" y="663988"/>
              <a:ext cx="2396895" cy="523183"/>
            </a:xfrm>
            <a:prstGeom prst="ellipse">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0" fontAlgn="base" latinLnBrk="0" hangingPunct="0">
                <a:lnSpc>
                  <a:spcPct val="100000"/>
                </a:lnSpc>
                <a:spcBef>
                  <a:spcPct val="0"/>
                </a:spcBef>
                <a:spcAft>
                  <a:spcPct val="0"/>
                </a:spcAft>
                <a:buClrTx/>
                <a:buSzTx/>
                <a:buFontTx/>
                <a:buNone/>
                <a:tabLst/>
                <a:defRPr/>
              </a:pPr>
              <a:r>
                <a:rPr kumimoji="1" lang="ja-JP" altLang="en-US" sz="1600" b="0" i="0" u="none" strike="noStrike" kern="1200" cap="none" spc="0" normalizeH="0" baseline="0" noProof="0" dirty="0">
                  <a:ln>
                    <a:noFill/>
                  </a:ln>
                  <a:solidFill>
                    <a:srgbClr val="0070C0"/>
                  </a:solidFill>
                  <a:effectLst/>
                  <a:uLnTx/>
                  <a:uFillTx/>
                  <a:latin typeface="Calibri" panose="020F0502020204030204"/>
                  <a:ea typeface="メイリオ" panose="020B0604030504040204" pitchFamily="50" charset="-128"/>
                  <a:cs typeface="+mn-cs"/>
                </a:rPr>
                <a:t>上流の課題</a:t>
              </a:r>
            </a:p>
          </p:txBody>
        </p:sp>
      </p:grpSp>
      <p:pic>
        <p:nvPicPr>
          <p:cNvPr id="33" name="図 32">
            <a:extLst>
              <a:ext uri="{FF2B5EF4-FFF2-40B4-BE49-F238E27FC236}">
                <a16:creationId xmlns:a16="http://schemas.microsoft.com/office/drawing/2014/main" id="{332855F3-0521-8EA4-9613-E3D40F7D6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0728" y="288356"/>
            <a:ext cx="1257480" cy="820141"/>
          </a:xfrm>
          <a:prstGeom prst="rect">
            <a:avLst/>
          </a:prstGeom>
        </p:spPr>
      </p:pic>
      <p:sp>
        <p:nvSpPr>
          <p:cNvPr id="47" name="テキスト ボックス 46"/>
          <p:cNvSpPr txBox="1"/>
          <p:nvPr/>
        </p:nvSpPr>
        <p:spPr>
          <a:xfrm>
            <a:off x="67561" y="6403530"/>
            <a:ext cx="895834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岸惠子、岡本玲子、松本珠実、臺有佳（保健師の未来を拓くプロジェクト企画班）：保健師実践</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教育のスタンダードとなるコアコンピテンシー等関連概念に関するデルファイ調査結果報告</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日本保健師連絡協議会 活動報告集会</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日、から抜粋</a:t>
            </a:r>
          </a:p>
        </p:txBody>
      </p:sp>
      <p:sp>
        <p:nvSpPr>
          <p:cNvPr id="8" name="スライド番号プレースホルダー 7">
            <a:extLst>
              <a:ext uri="{FF2B5EF4-FFF2-40B4-BE49-F238E27FC236}">
                <a16:creationId xmlns:a16="http://schemas.microsoft.com/office/drawing/2014/main" id="{B7BBE0DE-49B3-4AAF-9793-9D9535608A3F}"/>
              </a:ext>
            </a:extLst>
          </p:cNvPr>
          <p:cNvSpPr>
            <a:spLocks noGrp="1"/>
          </p:cNvSpPr>
          <p:nvPr>
            <p:ph type="sldNum" sz="quarter" idx="12"/>
          </p:nvPr>
        </p:nvSpPr>
        <p:spPr>
          <a:xfrm>
            <a:off x="6601169" y="6128730"/>
            <a:ext cx="2133600" cy="365125"/>
          </a:xfrm>
        </p:spPr>
        <p:txBody>
          <a:bodyPr/>
          <a:lstStyle/>
          <a:p>
            <a:fld id="{633CEBA1-E717-431A-BB84-F0F6FF5144AC}" type="slidenum">
              <a:rPr lang="ja-JP" altLang="en-US" sz="1600" smtClean="0">
                <a:solidFill>
                  <a:schemeClr val="tx1"/>
                </a:solidFill>
              </a:rPr>
              <a:pPr/>
              <a:t>15</a:t>
            </a:fld>
            <a:endParaRPr lang="ja-JP" altLang="en-US" sz="1600">
              <a:solidFill>
                <a:schemeClr val="tx1"/>
              </a:solidFill>
            </a:endParaRPr>
          </a:p>
        </p:txBody>
      </p:sp>
    </p:spTree>
    <p:extLst>
      <p:ext uri="{BB962C8B-B14F-4D97-AF65-F5344CB8AC3E}">
        <p14:creationId xmlns:p14="http://schemas.microsoft.com/office/powerpoint/2010/main" val="738272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30119" y="6293761"/>
            <a:ext cx="895834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岸惠子、岡本玲子、松本珠実、臺有佳（保健師の未来を拓くプロジェクト企画班）：保健師実践</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教育のスタンダードとなるコアコンピテンシー等関連概念に関するデルファイ調査結果報告</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日本保健師連絡協議会 活動報告集会</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日、から抜粋</a:t>
            </a:r>
          </a:p>
        </p:txBody>
      </p:sp>
      <p:sp>
        <p:nvSpPr>
          <p:cNvPr id="2" name="コンテンツ プレースホルダー 2">
            <a:extLst>
              <a:ext uri="{FF2B5EF4-FFF2-40B4-BE49-F238E27FC236}">
                <a16:creationId xmlns:a16="http://schemas.microsoft.com/office/drawing/2014/main" id="{CC85E6D9-1609-F8D1-148C-AF6D9E1734E5}"/>
              </a:ext>
            </a:extLst>
          </p:cNvPr>
          <p:cNvSpPr txBox="1">
            <a:spLocks/>
          </p:cNvSpPr>
          <p:nvPr/>
        </p:nvSpPr>
        <p:spPr>
          <a:xfrm>
            <a:off x="4578810" y="1428062"/>
            <a:ext cx="4309954" cy="4754243"/>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Wingdings" panose="05000000000000000000" pitchFamily="2" charset="2"/>
              <a:buNone/>
              <a:tabLst/>
              <a:defRPr/>
            </a:pP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調査内容</a:t>
            </a: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属性：専門家パネル用件に係る項目（年齢、保健師経験年数、 所属、役職、業績、関連団体での役職等）</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コアバリュー・コアコンピテンシー等に関する項目</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追加項目・内容に関する意見、自由記載</a:t>
            </a:r>
          </a:p>
          <a:p>
            <a:pPr marL="0" marR="0" lvl="0" indent="0" algn="l" defTabSz="685800" rtl="0" eaLnBrk="1" fontAlgn="auto" latinLnBrk="0" hangingPunct="1">
              <a:lnSpc>
                <a:spcPct val="100000"/>
              </a:lnSpc>
              <a:spcBef>
                <a:spcPts val="750"/>
              </a:spcBef>
              <a:spcAft>
                <a:spcPts val="0"/>
              </a:spcAft>
              <a:buClrTx/>
              <a:buSzTx/>
              <a:buFont typeface="Wingdings" panose="05000000000000000000" pitchFamily="2" charset="2"/>
              <a:buNone/>
              <a:tabLst/>
              <a:defRPr/>
            </a:pP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分析方法（合意判定基準）</a:t>
            </a: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合意の基準は「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4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同意する</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完全に同意する」が</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70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％以上で合意、</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80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％以上を強固な合意とする</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収束度は、第</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四分位点、中央値、第</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 </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四分位点の全てが同じ値をとる場合を収束度が高い、四分位点のどちらかが中央値から外れている場合を中程度、四分位点が全て異なる値の場合を収束度が低いと判断</a:t>
            </a:r>
          </a:p>
          <a:p>
            <a:pPr marL="0" marR="0" lvl="0" indent="0" algn="l" defTabSz="685800" rtl="0" eaLnBrk="1" fontAlgn="auto" latinLnBrk="0" hangingPunct="1">
              <a:lnSpc>
                <a:spcPct val="100000"/>
              </a:lnSpc>
              <a:spcBef>
                <a:spcPts val="750"/>
              </a:spcBef>
              <a:spcAft>
                <a:spcPts val="0"/>
              </a:spcAft>
              <a:buClrTx/>
              <a:buSzTx/>
              <a:buFont typeface="Wingdings" panose="05000000000000000000" pitchFamily="2" charset="2"/>
              <a:buNone/>
              <a:tabLst/>
              <a:defRPr/>
            </a:pP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倫理的配慮</a:t>
            </a: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調査は保健師の未来を拓くプロジェクト（保健師長会、全国保健師教育機関、日本公衆衛生看護学会）の委託を受け、大阪大学が実施。関連団体は共同研究機関として大阪大学にて一括倫理審査。</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国立大学法人大阪大学医学部附属病院観察研究等倫理審査委員会の承認を受けて実施：承認番号 </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23222(T2)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19</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日</a:t>
            </a:r>
          </a:p>
        </p:txBody>
      </p:sp>
      <p:sp>
        <p:nvSpPr>
          <p:cNvPr id="4" name="タイトル 1">
            <a:extLst>
              <a:ext uri="{FF2B5EF4-FFF2-40B4-BE49-F238E27FC236}">
                <a16:creationId xmlns:a16="http://schemas.microsoft.com/office/drawing/2014/main" id="{182E28E2-6FAB-725D-36D3-A43463E268C3}"/>
              </a:ext>
            </a:extLst>
          </p:cNvPr>
          <p:cNvSpPr txBox="1">
            <a:spLocks/>
          </p:cNvSpPr>
          <p:nvPr/>
        </p:nvSpPr>
        <p:spPr>
          <a:xfrm>
            <a:off x="0" y="854011"/>
            <a:ext cx="9144000" cy="476062"/>
          </a:xfrm>
          <a:prstGeom prst="rect">
            <a:avLst/>
          </a:prstGeom>
          <a:solidFill>
            <a:srgbClr val="70AD47">
              <a:lumMod val="20000"/>
              <a:lumOff val="80000"/>
            </a:srgb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デルファイ調査　方　法　（中間報告）　　　　</a:t>
            </a:r>
          </a:p>
        </p:txBody>
      </p:sp>
      <p:sp>
        <p:nvSpPr>
          <p:cNvPr id="9" name="コンテンツ プレースホルダー 2">
            <a:extLst>
              <a:ext uri="{FF2B5EF4-FFF2-40B4-BE49-F238E27FC236}">
                <a16:creationId xmlns:a16="http://schemas.microsoft.com/office/drawing/2014/main" id="{CC85E6D9-1609-F8D1-148C-AF6D9E1734E5}"/>
              </a:ext>
            </a:extLst>
          </p:cNvPr>
          <p:cNvSpPr txBox="1">
            <a:spLocks/>
          </p:cNvSpPr>
          <p:nvPr/>
        </p:nvSpPr>
        <p:spPr>
          <a:xfrm>
            <a:off x="125482" y="3762876"/>
            <a:ext cx="8893037" cy="2236825"/>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171450" marR="0" lvl="0" indent="-171450" algn="l" defTabSz="685800" rtl="0" eaLnBrk="1" fontAlgn="auto" latinLnBrk="0" hangingPunct="1">
              <a:lnSpc>
                <a:spcPct val="90000"/>
              </a:lnSpc>
              <a:spcBef>
                <a:spcPts val="750"/>
              </a:spcBef>
              <a:spcAft>
                <a:spcPts val="0"/>
              </a:spcAft>
              <a:buClrTx/>
              <a:buSzTx/>
              <a:buFont typeface="Wingdings" panose="05000000000000000000" pitchFamily="2" charset="2"/>
              <a:buChar char="u"/>
              <a:tabLst/>
              <a:defRPr/>
            </a:pPr>
            <a:endParaRPr kumimoji="1" lang="ja-JP" altLang="en-US" sz="15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コンテンツ プレースホルダー 2">
            <a:extLst>
              <a:ext uri="{FF2B5EF4-FFF2-40B4-BE49-F238E27FC236}">
                <a16:creationId xmlns:a16="http://schemas.microsoft.com/office/drawing/2014/main" id="{E2652186-A453-5502-1547-DF6739941D16}"/>
              </a:ext>
            </a:extLst>
          </p:cNvPr>
          <p:cNvSpPr txBox="1">
            <a:spLocks/>
          </p:cNvSpPr>
          <p:nvPr/>
        </p:nvSpPr>
        <p:spPr>
          <a:xfrm>
            <a:off x="182150" y="1428062"/>
            <a:ext cx="4266905" cy="466962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750"/>
              </a:spcBef>
              <a:spcAft>
                <a:spcPts val="0"/>
              </a:spcAft>
              <a:buClrTx/>
              <a:buSzTx/>
              <a:buFont typeface="Wingdings" panose="05000000000000000000" pitchFamily="2" charset="2"/>
              <a:buNone/>
              <a:tabLst/>
              <a:defRPr/>
            </a:pP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目的</a:t>
            </a: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685800" rtl="0" eaLnBrk="1" fontAlgn="auto" latinLnBrk="0" hangingPunct="1">
              <a:lnSpc>
                <a:spcPct val="100000"/>
              </a:lnSpc>
              <a:spcBef>
                <a:spcPts val="75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日本の保健師の実践</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教育のスタンダードとなるコアコンピテンシー等関連概念を明確にし、実践者・教育研究者等で合意形成を図ることである。</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685800" rtl="0" eaLnBrk="1" fontAlgn="auto" latinLnBrk="0" hangingPunct="1">
              <a:lnSpc>
                <a:spcPct val="100000"/>
              </a:lnSpc>
              <a:spcBef>
                <a:spcPts val="750"/>
              </a:spcBef>
              <a:spcAft>
                <a:spcPts val="0"/>
              </a:spcAft>
              <a:buClrTx/>
              <a:buSzTx/>
              <a:buFont typeface="Wingdings" panose="05000000000000000000" pitchFamily="2" charset="2"/>
              <a:buNone/>
              <a:tabLst/>
              <a:defRPr/>
            </a:pP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調査方法</a:t>
            </a: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コンセンサスメソッドのデルファイ法による横断的観察研究</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ラウンドは</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E-mail</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を用いた無記名自記式質問紙調査</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協力：日本保健師連絡協議会（保健師関連</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6</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団体）</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調査期間　</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2023(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年</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12</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月</a:t>
            </a:r>
            <a:endPar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685800" rtl="0" eaLnBrk="1" fontAlgn="auto" latinLnBrk="0" hangingPunct="1">
              <a:lnSpc>
                <a:spcPct val="100000"/>
              </a:lnSpc>
              <a:spcBef>
                <a:spcPts val="750"/>
              </a:spcBef>
              <a:spcAft>
                <a:spcPts val="0"/>
              </a:spcAft>
              <a:buClrTx/>
              <a:buSzTx/>
              <a:buFont typeface="Wingdings" panose="05000000000000000000" pitchFamily="2" charset="2"/>
              <a:buNone/>
              <a:tabLst/>
              <a:defRPr/>
            </a:pP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ja-JP"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研究参加者（専門家パネル）</a:t>
            </a:r>
            <a:r>
              <a:rPr kumimoji="1" lang="ja-JP" altLang="en-US"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の選定</a:t>
            </a: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ja-JP"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 </a:t>
            </a:r>
            <a:endPar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選定基準を満たした専門家パネル</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500</a:t>
            </a:r>
            <a:r>
              <a:rPr kumimoji="1" lang="ja-JP"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人</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685800" rtl="0" eaLnBrk="1" fontAlgn="auto" latinLnBrk="0" hangingPunct="1">
              <a:lnSpc>
                <a:spcPct val="100000"/>
              </a:lnSpc>
              <a:spcBef>
                <a:spcPts val="750"/>
              </a:spcBef>
              <a:spcAft>
                <a:spcPts val="0"/>
              </a:spcAft>
              <a:buClrTx/>
              <a:buSzTx/>
              <a:buFont typeface="Wingdings" panose="05000000000000000000" pitchFamily="2" charset="2"/>
              <a:buChar char="l"/>
              <a:tabLst/>
              <a:defRPr/>
            </a:pPr>
            <a:r>
              <a:rPr kumimoji="1" lang="ja-JP"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選定基準</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Ａ専門性</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（行政</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産業・学校・その他）</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685800" rtl="0" eaLnBrk="1" fontAlgn="auto" latinLnBrk="0" hangingPunct="1">
              <a:lnSpc>
                <a:spcPct val="100000"/>
              </a:lnSpc>
              <a:spcBef>
                <a:spcPts val="750"/>
              </a:spcBef>
              <a:spcAft>
                <a:spcPts val="0"/>
              </a:spcAft>
              <a:buClrTx/>
              <a:buSzTx/>
              <a:buFont typeface="Wingdings" panose="05000000000000000000" pitchFamily="2" charset="2"/>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Ｂ異質性</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（実践者</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教育研究者、若手</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熟練）</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685800" rtl="0" eaLnBrk="1" fontAlgn="auto" latinLnBrk="0" hangingPunct="1">
              <a:lnSpc>
                <a:spcPct val="100000"/>
              </a:lnSpc>
              <a:spcBef>
                <a:spcPts val="750"/>
              </a:spcBef>
              <a:spcAft>
                <a:spcPts val="0"/>
              </a:spcAft>
              <a:buClrTx/>
              <a:buSzTx/>
              <a:buFont typeface="Wingdings" panose="05000000000000000000" pitchFamily="2" charset="2"/>
              <a:buNone/>
              <a:tabLst/>
              <a:defRPr/>
            </a:pP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Ｃ関心</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（団体役職者</a:t>
            </a:r>
            <a:r>
              <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関連業績保持者） </a:t>
            </a: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endParaRPr kumimoji="1" lang="en-US" altLang="ja-JP" sz="12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原案の作成</a:t>
            </a:r>
            <a:r>
              <a:rPr kumimoji="1" lang="en-US" altLang="ja-JP" sz="12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l" defTabSz="685800" rtl="0" eaLnBrk="1" fontAlgn="auto" latinLnBrk="0" hangingPunct="1">
              <a:lnSpc>
                <a:spcPct val="10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プロジェクトメンバー</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20</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名より項目収集・分類・精錬・国内外枠組みとの比較検討等、</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か月</a:t>
            </a:r>
            <a:r>
              <a:rPr kumimoji="1" lang="en-US" altLang="ja-JP"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5</a:t>
            </a:r>
            <a:r>
              <a:rPr kumimoji="1" lang="ja-JP" altLang="en-US" sz="12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回の系統的方法の協議経て案出</a:t>
            </a:r>
          </a:p>
        </p:txBody>
      </p:sp>
      <p:pic>
        <p:nvPicPr>
          <p:cNvPr id="8" name="図 7">
            <a:extLst>
              <a:ext uri="{FF2B5EF4-FFF2-40B4-BE49-F238E27FC236}">
                <a16:creationId xmlns:a16="http://schemas.microsoft.com/office/drawing/2014/main" id="{332855F3-0521-8EA4-9613-E3D40F7D6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95" y="73578"/>
            <a:ext cx="1082128" cy="705775"/>
          </a:xfrm>
          <a:prstGeom prst="rect">
            <a:avLst/>
          </a:prstGeom>
        </p:spPr>
      </p:pic>
      <p:sp>
        <p:nvSpPr>
          <p:cNvPr id="3" name="スライド番号プレースホルダー 2">
            <a:extLst>
              <a:ext uri="{FF2B5EF4-FFF2-40B4-BE49-F238E27FC236}">
                <a16:creationId xmlns:a16="http://schemas.microsoft.com/office/drawing/2014/main" id="{6B53A864-FAEB-4518-878C-0C73F0FF578E}"/>
              </a:ext>
            </a:extLst>
          </p:cNvPr>
          <p:cNvSpPr>
            <a:spLocks noGrp="1"/>
          </p:cNvSpPr>
          <p:nvPr>
            <p:ph type="sldNum" sz="quarter" idx="12"/>
          </p:nvPr>
        </p:nvSpPr>
        <p:spPr>
          <a:xfrm>
            <a:off x="6723443" y="6378376"/>
            <a:ext cx="2057400" cy="365125"/>
          </a:xfrm>
        </p:spPr>
        <p:txBody>
          <a:bodyPr/>
          <a:lstStyle/>
          <a:p>
            <a:fld id="{117CB161-5635-4FE0-8F62-199AFE67C92D}" type="slidenum">
              <a:rPr kumimoji="1" lang="ja-JP" altLang="en-US" smtClean="0"/>
              <a:t>16</a:t>
            </a:fld>
            <a:endParaRPr kumimoji="1" lang="ja-JP" altLang="en-US"/>
          </a:p>
        </p:txBody>
      </p:sp>
    </p:spTree>
    <p:extLst>
      <p:ext uri="{BB962C8B-B14F-4D97-AF65-F5344CB8AC3E}">
        <p14:creationId xmlns:p14="http://schemas.microsoft.com/office/powerpoint/2010/main" val="27166537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34D43EAB-B6A0-A424-DEEA-7514B88AD5E5}"/>
              </a:ext>
            </a:extLst>
          </p:cNvPr>
          <p:cNvSpPr txBox="1">
            <a:spLocks/>
          </p:cNvSpPr>
          <p:nvPr/>
        </p:nvSpPr>
        <p:spPr>
          <a:xfrm>
            <a:off x="0" y="824911"/>
            <a:ext cx="9144000" cy="468540"/>
          </a:xfrm>
          <a:prstGeom prst="rect">
            <a:avLst/>
          </a:prstGeom>
          <a:solidFill>
            <a:srgbClr val="70AD47">
              <a:lumMod val="20000"/>
              <a:lumOff val="80000"/>
            </a:srgb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保健師のコアバリューとコアコンピテンシー（中間報告）　　</a:t>
            </a:r>
          </a:p>
        </p:txBody>
      </p:sp>
      <p:pic>
        <p:nvPicPr>
          <p:cNvPr id="8" name="図 7">
            <a:extLst>
              <a:ext uri="{FF2B5EF4-FFF2-40B4-BE49-F238E27FC236}">
                <a16:creationId xmlns:a16="http://schemas.microsoft.com/office/drawing/2014/main" id="{C7A438FC-E4D4-FE59-ED18-2988E4C5280B}"/>
              </a:ext>
            </a:extLst>
          </p:cNvPr>
          <p:cNvPicPr>
            <a:picLocks noChangeAspect="1"/>
          </p:cNvPicPr>
          <p:nvPr/>
        </p:nvPicPr>
        <p:blipFill>
          <a:blip r:embed="rId3"/>
          <a:stretch>
            <a:fillRect/>
          </a:stretch>
        </p:blipFill>
        <p:spPr>
          <a:xfrm>
            <a:off x="611560" y="1319719"/>
            <a:ext cx="7929310" cy="4997721"/>
          </a:xfrm>
          <a:prstGeom prst="rect">
            <a:avLst/>
          </a:prstGeom>
        </p:spPr>
      </p:pic>
      <p:pic>
        <p:nvPicPr>
          <p:cNvPr id="5" name="図 4">
            <a:extLst>
              <a:ext uri="{FF2B5EF4-FFF2-40B4-BE49-F238E27FC236}">
                <a16:creationId xmlns:a16="http://schemas.microsoft.com/office/drawing/2014/main" id="{332855F3-0521-8EA4-9613-E3D40F7D60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40386"/>
            <a:ext cx="1049547" cy="684525"/>
          </a:xfrm>
          <a:prstGeom prst="rect">
            <a:avLst/>
          </a:prstGeom>
        </p:spPr>
      </p:pic>
      <p:sp>
        <p:nvSpPr>
          <p:cNvPr id="6" name="テキスト ボックス 5"/>
          <p:cNvSpPr txBox="1"/>
          <p:nvPr/>
        </p:nvSpPr>
        <p:spPr>
          <a:xfrm>
            <a:off x="92826" y="6427113"/>
            <a:ext cx="895834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岸惠子、岡本玲子、松本珠実、臺有佳（保健師の未来を拓くプロジェクト企画班）：保健師実践</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教育のスタンダードとなるコアコンピテンシー等関連概念に関するデルファイ調査結果報告</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日本保健師連絡協議会 活動報告集会</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日、から抜粋</a:t>
            </a:r>
          </a:p>
        </p:txBody>
      </p:sp>
      <p:sp>
        <p:nvSpPr>
          <p:cNvPr id="2" name="スライド番号プレースホルダー 1">
            <a:extLst>
              <a:ext uri="{FF2B5EF4-FFF2-40B4-BE49-F238E27FC236}">
                <a16:creationId xmlns:a16="http://schemas.microsoft.com/office/drawing/2014/main" id="{D6C74298-EBB1-49BF-9C84-841838A4FB6D}"/>
              </a:ext>
            </a:extLst>
          </p:cNvPr>
          <p:cNvSpPr>
            <a:spLocks noGrp="1"/>
          </p:cNvSpPr>
          <p:nvPr>
            <p:ph type="sldNum" sz="quarter" idx="12"/>
          </p:nvPr>
        </p:nvSpPr>
        <p:spPr>
          <a:xfrm>
            <a:off x="6953352" y="6134877"/>
            <a:ext cx="2057400" cy="365125"/>
          </a:xfrm>
        </p:spPr>
        <p:txBody>
          <a:bodyPr/>
          <a:lstStyle/>
          <a:p>
            <a:fld id="{117CB161-5635-4FE0-8F62-199AFE67C92D}" type="slidenum">
              <a:rPr kumimoji="1" lang="ja-JP" altLang="en-US" smtClean="0"/>
              <a:t>17</a:t>
            </a:fld>
            <a:endParaRPr kumimoji="1" lang="ja-JP" altLang="en-US"/>
          </a:p>
        </p:txBody>
      </p:sp>
    </p:spTree>
    <p:extLst>
      <p:ext uri="{BB962C8B-B14F-4D97-AF65-F5344CB8AC3E}">
        <p14:creationId xmlns:p14="http://schemas.microsoft.com/office/powerpoint/2010/main" val="633363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1">
            <a:extLst>
              <a:ext uri="{FF2B5EF4-FFF2-40B4-BE49-F238E27FC236}">
                <a16:creationId xmlns:a16="http://schemas.microsoft.com/office/drawing/2014/main" id="{34D43EAB-B6A0-A424-DEEA-7514B88AD5E5}"/>
              </a:ext>
            </a:extLst>
          </p:cNvPr>
          <p:cNvSpPr txBox="1">
            <a:spLocks/>
          </p:cNvSpPr>
          <p:nvPr/>
        </p:nvSpPr>
        <p:spPr>
          <a:xfrm>
            <a:off x="0" y="858300"/>
            <a:ext cx="9144000" cy="476062"/>
          </a:xfrm>
          <a:prstGeom prst="rect">
            <a:avLst/>
          </a:prstGeom>
          <a:solidFill>
            <a:srgbClr val="70AD47">
              <a:lumMod val="20000"/>
              <a:lumOff val="80000"/>
            </a:srgbClr>
          </a:solidFill>
        </p:spPr>
        <p:txBody>
          <a:bodyPr vert="horz" lIns="68580" tIns="34290" rIns="68580" bIns="34290" rtlCol="0" anchor="ctr">
            <a:normAutofit/>
          </a:bodyPr>
          <a:lstStyle>
            <a:lvl1pPr algn="l" defTabSz="914400" rtl="0" eaLnBrk="1" latinLnBrk="0" hangingPunct="1">
              <a:lnSpc>
                <a:spcPct val="90000"/>
              </a:lnSpc>
              <a:spcBef>
                <a:spcPct val="0"/>
              </a:spcBef>
              <a:buNone/>
              <a:defRPr kumimoji="1" sz="3200" kern="1200">
                <a:solidFill>
                  <a:schemeClr val="tx1"/>
                </a:solidFill>
                <a:latin typeface="+mj-lt"/>
                <a:ea typeface="+mj-ea"/>
                <a:cs typeface="+mj-cs"/>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1" lang="ja-JP" altLang="en-US" sz="2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j-cs"/>
              </a:rPr>
              <a:t>　主な用語の解説</a:t>
            </a:r>
            <a:endParaRPr kumimoji="1" lang="ja-JP" altLang="en-US" sz="2400" b="1" i="0" u="none" strike="noStrike" kern="1200" cap="none" spc="0" normalizeH="0" baseline="0" noProof="0" dirty="0">
              <a:ln>
                <a:noFill/>
              </a:ln>
              <a:solidFill>
                <a:srgbClr val="C00000"/>
              </a:solidFill>
              <a:effectLst/>
              <a:uLnTx/>
              <a:uFillTx/>
              <a:latin typeface="BIZ UDPゴシック" panose="020B0400000000000000" pitchFamily="50" charset="-128"/>
              <a:ea typeface="BIZ UDPゴシック" panose="020B0400000000000000" pitchFamily="50" charset="-128"/>
              <a:cs typeface="+mj-cs"/>
            </a:endParaRPr>
          </a:p>
        </p:txBody>
      </p:sp>
      <p:graphicFrame>
        <p:nvGraphicFramePr>
          <p:cNvPr id="2" name="表 1">
            <a:extLst>
              <a:ext uri="{FF2B5EF4-FFF2-40B4-BE49-F238E27FC236}">
                <a16:creationId xmlns:a16="http://schemas.microsoft.com/office/drawing/2014/main" id="{CE5FF996-A912-1F7D-7E8A-BD1FC20B77FD}"/>
              </a:ext>
            </a:extLst>
          </p:cNvPr>
          <p:cNvGraphicFramePr>
            <a:graphicFrameLocks noGrp="1"/>
          </p:cNvGraphicFramePr>
          <p:nvPr/>
        </p:nvGraphicFramePr>
        <p:xfrm>
          <a:off x="2789304" y="874805"/>
          <a:ext cx="6154912" cy="5425811"/>
        </p:xfrm>
        <a:graphic>
          <a:graphicData uri="http://schemas.openxmlformats.org/drawingml/2006/table">
            <a:tbl>
              <a:tblPr/>
              <a:tblGrid>
                <a:gridCol w="1597235">
                  <a:extLst>
                    <a:ext uri="{9D8B030D-6E8A-4147-A177-3AD203B41FA5}">
                      <a16:colId xmlns:a16="http://schemas.microsoft.com/office/drawing/2014/main" val="2878481635"/>
                    </a:ext>
                  </a:extLst>
                </a:gridCol>
                <a:gridCol w="4557677">
                  <a:extLst>
                    <a:ext uri="{9D8B030D-6E8A-4147-A177-3AD203B41FA5}">
                      <a16:colId xmlns:a16="http://schemas.microsoft.com/office/drawing/2014/main" val="3036757484"/>
                    </a:ext>
                  </a:extLst>
                </a:gridCol>
              </a:tblGrid>
              <a:tr h="962705">
                <a:tc>
                  <a:txBody>
                    <a:bodyPr/>
                    <a:lstStyle/>
                    <a:p>
                      <a:pPr algn="l" fontAlgn="t"/>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人々</a:t>
                      </a:r>
                      <a:r>
                        <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コミュニティ</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（スラッシュは</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and/or</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marL="171450" indent="-171450" algn="l" fontAlgn="t">
                        <a:buFont typeface="Arial" panose="020B0604020202020204" pitchFamily="34" charset="0"/>
                        <a:buChar char="•"/>
                      </a:pP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人々</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とは、各々の人のことであり、個人を基本としている。多くの個人が存在するので人々と表現している。</a:t>
                      </a: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すべての人々</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とは、性別や年齢、居住地、健康度等に関わらず全員という意味である。</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marL="171450" indent="-171450" algn="l" fontAlgn="t">
                        <a:buFont typeface="Arial" panose="020B0604020202020204" pitchFamily="34" charset="0"/>
                        <a:buChar char="•"/>
                      </a:pPr>
                      <a:r>
                        <a:rPr lang="ja-JP" altLang="en-US" sz="1100" b="1" i="0" u="none" strike="noStrike" dirty="0">
                          <a:solidFill>
                            <a:srgbClr val="000000"/>
                          </a:solidFill>
                          <a:effectLst/>
                          <a:latin typeface="BIZ UDPゴシック" panose="020B0400000000000000" pitchFamily="50" charset="-128"/>
                          <a:ea typeface="BIZ UDPゴシック" panose="020B0400000000000000" pitchFamily="50" charset="-128"/>
                        </a:rPr>
                        <a:t>コミュニティ</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の構成要素には、個人・家族、集団、組織、地域社会が含まれる。コミュニティには、共通の目的や地域特性（文化</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慣習</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産業</a:t>
                      </a:r>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自治等）などによる社会的なつながりがある。</a:t>
                      </a: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1112102"/>
                  </a:ext>
                </a:extLst>
              </a:tr>
              <a:tr h="962705">
                <a:tc>
                  <a:txBody>
                    <a:bodyPr/>
                    <a:lstStyle/>
                    <a:p>
                      <a:pPr algn="l" fontAlgn="t"/>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ポピュレーションベース</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人口集団しか見ないという意味ではありません</a:t>
                      </a:r>
                      <a:endPar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marL="171450" indent="-171450" algn="l" fontAlgn="t">
                        <a:buFont typeface="Arial" panose="020B0604020202020204" pitchFamily="34" charset="0"/>
                        <a:buChar char="•"/>
                      </a:pP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ポピュレーションベース」とは、個を大事に、誰ひとり取り残さない、すべての人に健康を、を実現するために、常にポピュレーションを視野に入れながら、臨機応変に個人やコミュニティ、システムにフォーカスして包括的に事象を見る、あるいは個から全体、全体から個という双方向で見る、複眼的・多角的な視点で総合的に見る原則を指します。活動方法には、個別対応やハイリスクアプローチ、ポピュレーションアプローチ等が含まれます。</a:t>
                      </a: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81365873"/>
                  </a:ext>
                </a:extLst>
              </a:tr>
              <a:tr h="1282745">
                <a:tc>
                  <a:txBody>
                    <a:bodyPr/>
                    <a:lstStyle/>
                    <a:p>
                      <a:pPr algn="l" fontAlgn="t"/>
                      <a:r>
                        <a:rPr lang="ja-JP" altLang="en-US" sz="1200" b="1" i="0" u="none" strike="noStrike" dirty="0">
                          <a:solidFill>
                            <a:srgbClr val="000000"/>
                          </a:solidFill>
                          <a:effectLst/>
                          <a:latin typeface="BIZ UDPゴシック" panose="020B0400000000000000" pitchFamily="50" charset="-128"/>
                          <a:ea typeface="BIZ UDPゴシック" panose="020B0400000000000000" pitchFamily="50" charset="-128"/>
                        </a:rPr>
                        <a:t>健康増進・予防活動</a:t>
                      </a:r>
                      <a:endParaRPr lang="en-US" altLang="ja-JP" sz="1200" b="1"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＝健康増進活動と予防活動</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健康増進</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とは、正の状態（</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positive</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）を増進する、よりよく生きる方向に向かう意であり、健康増進活動は、健康な生活習慣や行動の獲得、セルフケア能力や</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QOL</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の向上を目指し、身体的、精神的、社会的な健康全般を向上させるための取り組みを指します。</a:t>
                      </a:r>
                      <a:endPar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予防</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とは、負の状態（</a:t>
                      </a:r>
                      <a:r>
                        <a:rPr kumimoji="1" lang="en-US" altLang="ja-JP"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negative</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を防ぐ、解消する意であり、予防活動は、健康を阻害する要因となる上流の問題を捉えて、人々を疾病や障がいから保護し、疾病の発生や広がりを未然に防ぐための戦略的な取り組みやアプローチを指します。</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3775865"/>
                  </a:ext>
                </a:extLst>
              </a:tr>
              <a:tr h="1897616">
                <a:tc>
                  <a:txBody>
                    <a:bodyPr/>
                    <a:lstStyle/>
                    <a:p>
                      <a:pPr algn="l" fontAlgn="t"/>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合意と解決を導くコミュニケーション</a:t>
                      </a:r>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p>
                      <a:pPr algn="l" fontAlgn="t"/>
                      <a:r>
                        <a:rPr lang="en-US" altLang="ja-JP" sz="1100" b="0" i="0" u="none" strike="noStrike" dirty="0">
                          <a:solidFill>
                            <a:srgbClr val="000000"/>
                          </a:solidFill>
                          <a:effectLst/>
                          <a:latin typeface="BIZ UDPゴシック" panose="020B0400000000000000" pitchFamily="50" charset="-128"/>
                          <a:ea typeface="BIZ UDPゴシック" panose="020B0400000000000000" pitchFamily="50" charset="-128"/>
                        </a:rPr>
                        <a:t>※</a:t>
                      </a:r>
                      <a:r>
                        <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rPr>
                        <a:t>一般的なコミュニケーションを基盤として、保健師の専門性に焦点をあてたコミュニケーション能力を示しています</a:t>
                      </a:r>
                    </a:p>
                    <a:p>
                      <a:pPr algn="l" fontAlgn="t"/>
                      <a:endPar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合意を導くコミュニケーション</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個人やコミュニティとの関係構築と対話、分野横断的（水平的）あるいは職位縦断的（垂直的）など多様なレベルの合意形成に欠かせないコミュニケーション能力です。合意に向けて、民主的に、中立性を保ち、相互のウィンウィンや共存共栄を志向して、対立ではなく全体の調和を生む方向に総合調整的に対話を進めるコミュニケーションの力量です。</a:t>
                      </a:r>
                      <a:r>
                        <a:rPr kumimoji="1" lang="ja-JP" altLang="en-US" sz="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常に全体をみる</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のは、</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Health</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for</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All</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No</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One</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Left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Behind</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といった考えを基盤に持つ</a:t>
                      </a:r>
                      <a:r>
                        <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3</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つのコアバリューを反映しています。</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1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解決を導くコミュニケーション</a:t>
                      </a:r>
                      <a:r>
                        <a:rPr kumimoji="1" lang="ja-JP" altLang="en-US" sz="11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現場の課題解決に資する目標を志向した活動に欠かせないコミュニケーション能力です。正解や特効薬のない公衆衛生看護活動において、その時点その場所で当面成立可能で受容可能な最適解を導くコミュニケーションの力量です。前進だけでなく後退もあり、受容するだけでなく折衝することもあります。社会資源やネットワークを創造するための戦略的なコミュニケーション能力でもあります。</a:t>
                      </a:r>
                      <a:endParaRPr kumimoji="1" lang="en-US" altLang="ja-JP"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endParaRPr>
                    </a:p>
                    <a:p>
                      <a:pPr marL="171450" marR="0" lvl="0" indent="-171450" algn="l" defTabSz="914400" rtl="0" eaLnBrk="1" fontAlgn="t"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これら両方のコミュニケーション能力を駆使して、プロセスを重視し、バランスを取りながら、</a:t>
                      </a:r>
                      <a:r>
                        <a:rPr kumimoji="1" lang="ja-JP" altLang="en-US" sz="900" b="1"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全体のよりよい方向</a:t>
                      </a:r>
                      <a:r>
                        <a:rPr kumimoji="1" lang="ja-JP" altLang="en-US" sz="900" b="0" i="0" u="none" strike="noStrike" kern="1200" cap="none" spc="0" normalizeH="0" baseline="0" noProof="0" dirty="0">
                          <a:ln>
                            <a:noFill/>
                          </a:ln>
                          <a:solidFill>
                            <a:srgbClr val="000000"/>
                          </a:solidFill>
                          <a:effectLst/>
                          <a:uLnTx/>
                          <a:uFillTx/>
                          <a:latin typeface="BIZ UDPゴシック" panose="020B0400000000000000" pitchFamily="50" charset="-128"/>
                          <a:ea typeface="BIZ UDPゴシック" panose="020B0400000000000000" pitchFamily="50" charset="-128"/>
                          <a:cs typeface="+mn-cs"/>
                        </a:rPr>
                        <a:t>に向けて活動するところに保健師の専門性があります。</a:t>
                      </a:r>
                      <a:endParaRPr lang="ja-JP" altLang="en-US" sz="1100" b="0" i="0" u="none" strike="noStrike" dirty="0">
                        <a:solidFill>
                          <a:srgbClr val="000000"/>
                        </a:solidFill>
                        <a:effectLst/>
                        <a:latin typeface="BIZ UDPゴシック" panose="020B0400000000000000" pitchFamily="50" charset="-128"/>
                        <a:ea typeface="BIZ UDPゴシック" panose="020B0400000000000000" pitchFamily="50" charset="-128"/>
                      </a:endParaRPr>
                    </a:p>
                  </a:txBody>
                  <a:tcPr marL="2585" marR="2585" marT="2585" marB="0">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66224424"/>
                  </a:ext>
                </a:extLst>
              </a:tr>
            </a:tbl>
          </a:graphicData>
        </a:graphic>
      </p:graphicFrame>
      <p:graphicFrame>
        <p:nvGraphicFramePr>
          <p:cNvPr id="5" name="表 4">
            <a:extLst>
              <a:ext uri="{FF2B5EF4-FFF2-40B4-BE49-F238E27FC236}">
                <a16:creationId xmlns:a16="http://schemas.microsoft.com/office/drawing/2014/main" id="{E8677B92-9188-2B1D-0388-7AC6F4B1D5C4}"/>
              </a:ext>
            </a:extLst>
          </p:cNvPr>
          <p:cNvGraphicFramePr>
            <a:graphicFrameLocks noGrp="1"/>
          </p:cNvGraphicFramePr>
          <p:nvPr/>
        </p:nvGraphicFramePr>
        <p:xfrm>
          <a:off x="72315" y="1445078"/>
          <a:ext cx="2601730" cy="4701540"/>
        </p:xfrm>
        <a:graphic>
          <a:graphicData uri="http://schemas.openxmlformats.org/drawingml/2006/table">
            <a:tbl>
              <a:tblPr firstRow="1" bandRow="1">
                <a:tableStyleId>{5940675A-B579-460E-94D1-54222C63F5DA}</a:tableStyleId>
              </a:tblPr>
              <a:tblGrid>
                <a:gridCol w="2601730">
                  <a:extLst>
                    <a:ext uri="{9D8B030D-6E8A-4147-A177-3AD203B41FA5}">
                      <a16:colId xmlns:a16="http://schemas.microsoft.com/office/drawing/2014/main" val="2235513286"/>
                    </a:ext>
                  </a:extLst>
                </a:gridCol>
              </a:tblGrid>
              <a:tr h="4472108">
                <a:tc>
                  <a:txBody>
                    <a:bodyPr/>
                    <a:lstStyle/>
                    <a:p>
                      <a:r>
                        <a:rPr kumimoji="1" lang="en-US" altLang="ja-JP" sz="12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修正方針</a:t>
                      </a:r>
                      <a:r>
                        <a:rPr kumimoji="1" lang="en-US" altLang="ja-JP" sz="1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a:t>
                      </a:r>
                    </a:p>
                    <a:p>
                      <a:r>
                        <a:rPr kumimoji="1" lang="ja-JP" altLang="en-US" sz="1400" b="0" i="0" u="none" strike="noStrike" kern="1200" cap="none" spc="0" normalizeH="0" baseline="0" noProof="0" dirty="0">
                          <a:ln>
                            <a:noFill/>
                          </a:ln>
                          <a:solidFill>
                            <a:sysClr val="windowText" lastClr="000000"/>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200" dirty="0">
                          <a:latin typeface="BIZ UDPゴシック" panose="020B0400000000000000" pitchFamily="50" charset="-128"/>
                          <a:ea typeface="BIZ UDPゴシック" panose="020B0400000000000000" pitchFamily="50" charset="-128"/>
                        </a:rPr>
                        <a:t>原案の修正においては、次の修正方針を決め、全ての意見を慎重に吟味しました。</a:t>
                      </a:r>
                      <a:endParaRPr kumimoji="1" lang="en-US" altLang="ja-JP" sz="1200" dirty="0">
                        <a:latin typeface="BIZ UDPゴシック" panose="020B0400000000000000" pitchFamily="50" charset="-128"/>
                        <a:ea typeface="BIZ UDPゴシック" panose="020B0400000000000000" pitchFamily="50" charset="-128"/>
                      </a:endParaRPr>
                    </a:p>
                    <a:p>
                      <a:endParaRPr kumimoji="1" lang="en-US" altLang="ja-JP" sz="12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教育、実践、研究において全ての保健師が合意のうえ共通に使用できる内容をめざす。</a:t>
                      </a:r>
                      <a:endParaRPr kumimoji="1" lang="en-US" altLang="ja-JP" sz="12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保健師の専門性や独自性、公衆衛生看護における重要な原則が、枠組みと定義に表現されるように配慮する。</a:t>
                      </a:r>
                      <a:endParaRPr kumimoji="1" lang="en-US" altLang="ja-JP" sz="1200" dirty="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Ø"/>
                      </a:pPr>
                      <a:r>
                        <a:rPr kumimoji="1" lang="ja-JP" altLang="en-US" sz="1200" dirty="0">
                          <a:latin typeface="BIZ UDPゴシック" panose="020B0400000000000000" pitchFamily="50" charset="-128"/>
                          <a:ea typeface="BIZ UDPゴシック" panose="020B0400000000000000" pitchFamily="50" charset="-128"/>
                        </a:rPr>
                        <a:t>文言の修正において、枠組み・定義は、その下層に多くの内容を含むものであるため、できるだけシンプルにかつ多くの意味内容を包含する用語を用いて表現する。</a:t>
                      </a:r>
                      <a:endParaRPr kumimoji="1" lang="en-US" altLang="ja-JP" sz="1200" dirty="0">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dirty="0">
                          <a:latin typeface="BIZ UDPゴシック" panose="020B0400000000000000" pitchFamily="50" charset="-128"/>
                          <a:ea typeface="BIZ UDPゴシック" panose="020B0400000000000000" pitchFamily="50" charset="-128"/>
                        </a:rPr>
                        <a:t>枠組みの表現には、目的を表す内容は書かず、また「～の能力、～のコンピテンシー」などを付けない。</a:t>
                      </a:r>
                      <a:endParaRPr kumimoji="1" lang="en-US" altLang="ja-JP" sz="1200" dirty="0">
                        <a:latin typeface="BIZ UDPゴシック" panose="020B0400000000000000" pitchFamily="50" charset="-128"/>
                        <a:ea typeface="BIZ UDPゴシック" panose="020B0400000000000000" pitchFamily="50"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1" lang="ja-JP" altLang="en-US" sz="1200" dirty="0">
                          <a:latin typeface="BIZ UDPゴシック" panose="020B0400000000000000" pitchFamily="50" charset="-128"/>
                          <a:ea typeface="BIZ UDPゴシック" panose="020B0400000000000000" pitchFamily="50" charset="-128"/>
                        </a:rPr>
                        <a:t>本質を示す言葉を選択し，説明的な言葉や具体的な方法・手段に当たる内容は含めない。</a:t>
                      </a:r>
                      <a:endParaRPr kumimoji="1" lang="en-US" altLang="ja-JP" sz="1200" dirty="0">
                        <a:latin typeface="BIZ UDPゴシック" panose="020B0400000000000000" pitchFamily="50" charset="-128"/>
                        <a:ea typeface="BIZ UDPゴシック" panose="020B0400000000000000" pitchFamily="50" charset="-128"/>
                      </a:endParaRPr>
                    </a:p>
                  </a:txBody>
                  <a:tcPr marL="68580" marR="68580" marT="34290" marB="34290"/>
                </a:tc>
                <a:extLst>
                  <a:ext uri="{0D108BD9-81ED-4DB2-BD59-A6C34878D82A}">
                    <a16:rowId xmlns:a16="http://schemas.microsoft.com/office/drawing/2014/main" val="812182913"/>
                  </a:ext>
                </a:extLst>
              </a:tr>
            </a:tbl>
          </a:graphicData>
        </a:graphic>
      </p:graphicFrame>
      <p:pic>
        <p:nvPicPr>
          <p:cNvPr id="6" name="図 5">
            <a:extLst>
              <a:ext uri="{FF2B5EF4-FFF2-40B4-BE49-F238E27FC236}">
                <a16:creationId xmlns:a16="http://schemas.microsoft.com/office/drawing/2014/main" id="{332855F3-0521-8EA4-9613-E3D40F7D6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95" y="73579"/>
            <a:ext cx="1033419" cy="674006"/>
          </a:xfrm>
          <a:prstGeom prst="rect">
            <a:avLst/>
          </a:prstGeom>
        </p:spPr>
      </p:pic>
      <p:sp>
        <p:nvSpPr>
          <p:cNvPr id="8" name="テキスト ボックス 7"/>
          <p:cNvSpPr txBox="1"/>
          <p:nvPr/>
        </p:nvSpPr>
        <p:spPr>
          <a:xfrm>
            <a:off x="48265" y="6353534"/>
            <a:ext cx="895834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岸惠子、岡本玲子、松本珠実、臺有佳（保健師の未来を拓くプロジェクト企画班）：保健師実践</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教育のスタンダードとなるコアコンピテンシー等関連概念に関するデルファイ調査結果報告</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日本保健師連絡協議会 活動報告集会</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日、から抜粋</a:t>
            </a:r>
          </a:p>
        </p:txBody>
      </p:sp>
      <p:sp>
        <p:nvSpPr>
          <p:cNvPr id="3" name="スライド番号プレースホルダー 2">
            <a:extLst>
              <a:ext uri="{FF2B5EF4-FFF2-40B4-BE49-F238E27FC236}">
                <a16:creationId xmlns:a16="http://schemas.microsoft.com/office/drawing/2014/main" id="{6711E8C4-9ADA-4B6C-9EE9-9280B4070B75}"/>
              </a:ext>
            </a:extLst>
          </p:cNvPr>
          <p:cNvSpPr>
            <a:spLocks noGrp="1"/>
          </p:cNvSpPr>
          <p:nvPr>
            <p:ph type="sldNum" sz="quarter" idx="12"/>
          </p:nvPr>
        </p:nvSpPr>
        <p:spPr>
          <a:xfrm>
            <a:off x="6886816" y="6460946"/>
            <a:ext cx="2057400" cy="365125"/>
          </a:xfrm>
        </p:spPr>
        <p:txBody>
          <a:bodyPr/>
          <a:lstStyle/>
          <a:p>
            <a:fld id="{117CB161-5635-4FE0-8F62-199AFE67C92D}" type="slidenum">
              <a:rPr kumimoji="1" lang="ja-JP" altLang="en-US" smtClean="0"/>
              <a:t>18</a:t>
            </a:fld>
            <a:endParaRPr kumimoji="1" lang="ja-JP" altLang="en-US" dirty="0"/>
          </a:p>
        </p:txBody>
      </p:sp>
    </p:spTree>
    <p:extLst>
      <p:ext uri="{BB962C8B-B14F-4D97-AF65-F5344CB8AC3E}">
        <p14:creationId xmlns:p14="http://schemas.microsoft.com/office/powerpoint/2010/main" val="2013668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DE72A-2327-A6CD-1E78-FAC05F242028}"/>
            </a:ext>
          </a:extLst>
        </p:cNvPr>
        <p:cNvGrpSpPr/>
        <p:nvPr/>
      </p:nvGrpSpPr>
      <p:grpSpPr>
        <a:xfrm>
          <a:off x="0" y="0"/>
          <a:ext cx="0" cy="0"/>
          <a:chOff x="0" y="0"/>
          <a:chExt cx="0" cy="0"/>
        </a:xfrm>
      </p:grpSpPr>
      <p:sp>
        <p:nvSpPr>
          <p:cNvPr id="4" name="タイトル 3">
            <a:extLst>
              <a:ext uri="{FF2B5EF4-FFF2-40B4-BE49-F238E27FC236}">
                <a16:creationId xmlns:a16="http://schemas.microsoft.com/office/drawing/2014/main" id="{C4C1642A-832C-E1D4-95BA-2C4C9FFEA3B4}"/>
              </a:ext>
            </a:extLst>
          </p:cNvPr>
          <p:cNvSpPr>
            <a:spLocks noGrp="1"/>
          </p:cNvSpPr>
          <p:nvPr>
            <p:ph type="title"/>
          </p:nvPr>
        </p:nvSpPr>
        <p:spPr>
          <a:xfrm>
            <a:off x="0" y="5758371"/>
            <a:ext cx="9144000" cy="244897"/>
          </a:xfrm>
        </p:spPr>
        <p:txBody>
          <a:bodyPr>
            <a:normAutofit fontScale="90000"/>
          </a:bodyPr>
          <a:lstStyle/>
          <a:p>
            <a:pPr algn="ctr"/>
            <a:r>
              <a:rPr lang="ja-JP" altLang="en-US" sz="2100" dirty="0">
                <a:latin typeface="BIZ UDPゴシック" panose="020B0400000000000000" pitchFamily="50" charset="-128"/>
                <a:ea typeface="BIZ UDPゴシック" panose="020B0400000000000000" pitchFamily="50" charset="-128"/>
              </a:rPr>
              <a:t>保健師のコアバリューとコアコンピテンシー：イメージ図（中間報告）</a:t>
            </a:r>
            <a:endParaRPr lang="ja-JP" altLang="en-US" sz="1350" dirty="0">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F645FBDE-F9F8-2BBE-D6EC-F9F72DFEE852}"/>
              </a:ext>
            </a:extLst>
          </p:cNvPr>
          <p:cNvGrpSpPr/>
          <p:nvPr/>
        </p:nvGrpSpPr>
        <p:grpSpPr>
          <a:xfrm>
            <a:off x="44604" y="910059"/>
            <a:ext cx="9289263" cy="4895406"/>
            <a:chOff x="59472" y="70412"/>
            <a:chExt cx="12385683" cy="6527207"/>
          </a:xfrm>
        </p:grpSpPr>
        <p:grpSp>
          <p:nvGrpSpPr>
            <p:cNvPr id="26" name="グループ化 25">
              <a:extLst>
                <a:ext uri="{FF2B5EF4-FFF2-40B4-BE49-F238E27FC236}">
                  <a16:creationId xmlns:a16="http://schemas.microsoft.com/office/drawing/2014/main" id="{E6D7ECC2-E743-535D-5645-6D025C103865}"/>
                </a:ext>
              </a:extLst>
            </p:cNvPr>
            <p:cNvGrpSpPr/>
            <p:nvPr/>
          </p:nvGrpSpPr>
          <p:grpSpPr>
            <a:xfrm>
              <a:off x="2652313" y="70412"/>
              <a:ext cx="9792842" cy="6232798"/>
              <a:chOff x="957417" y="281612"/>
              <a:chExt cx="9792842" cy="6232798"/>
            </a:xfrm>
          </p:grpSpPr>
          <p:grpSp>
            <p:nvGrpSpPr>
              <p:cNvPr id="19" name="グループ化 18">
                <a:extLst>
                  <a:ext uri="{FF2B5EF4-FFF2-40B4-BE49-F238E27FC236}">
                    <a16:creationId xmlns:a16="http://schemas.microsoft.com/office/drawing/2014/main" id="{8E906655-6944-82A3-296C-72F2DBC7A8EF}"/>
                  </a:ext>
                </a:extLst>
              </p:cNvPr>
              <p:cNvGrpSpPr/>
              <p:nvPr/>
            </p:nvGrpSpPr>
            <p:grpSpPr>
              <a:xfrm>
                <a:off x="957417" y="394410"/>
                <a:ext cx="7200000" cy="6120000"/>
                <a:chOff x="-254566" y="-8568"/>
                <a:chExt cx="8142441" cy="6745175"/>
              </a:xfrm>
            </p:grpSpPr>
            <p:sp>
              <p:nvSpPr>
                <p:cNvPr id="9" name="楕円 8">
                  <a:extLst>
                    <a:ext uri="{FF2B5EF4-FFF2-40B4-BE49-F238E27FC236}">
                      <a16:creationId xmlns:a16="http://schemas.microsoft.com/office/drawing/2014/main" id="{32CEE2BB-C0B8-8ABA-F55E-7B2C98E0E521}"/>
                    </a:ext>
                  </a:extLst>
                </p:cNvPr>
                <p:cNvSpPr/>
                <p:nvPr/>
              </p:nvSpPr>
              <p:spPr>
                <a:xfrm>
                  <a:off x="-254566" y="-8568"/>
                  <a:ext cx="8142441" cy="6745175"/>
                </a:xfrm>
                <a:prstGeom prst="ellipse">
                  <a:avLst/>
                </a:prstGeom>
                <a:solidFill>
                  <a:srgbClr val="00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5" name="楕円 4">
                  <a:extLst>
                    <a:ext uri="{FF2B5EF4-FFF2-40B4-BE49-F238E27FC236}">
                      <a16:creationId xmlns:a16="http://schemas.microsoft.com/office/drawing/2014/main" id="{C52628B7-6AA3-9633-8D5A-66C76E32AF44}"/>
                    </a:ext>
                  </a:extLst>
                </p:cNvPr>
                <p:cNvSpPr/>
                <p:nvPr/>
              </p:nvSpPr>
              <p:spPr>
                <a:xfrm>
                  <a:off x="2504828" y="2173695"/>
                  <a:ext cx="2849854" cy="2380650"/>
                </a:xfrm>
                <a:prstGeom prst="ellipse">
                  <a:avLst/>
                </a:prstGeom>
                <a:solidFill>
                  <a:srgbClr val="CC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5BAD24CA-D592-5786-7F5D-751E582D344E}"/>
                    </a:ext>
                  </a:extLst>
                </p:cNvPr>
                <p:cNvSpPr txBox="1"/>
                <p:nvPr/>
              </p:nvSpPr>
              <p:spPr>
                <a:xfrm>
                  <a:off x="2668005" y="2649118"/>
                  <a:ext cx="2446038" cy="1390789"/>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健康と安全</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en-US" altLang="ja-JP" sz="7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健康の社会的公正</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en-US" altLang="ja-JP" sz="7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人権と自律</a:t>
                  </a:r>
                  <a:endParaRPr kumimoji="0" lang="ja-JP" altLang="en-US" sz="135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10" name="テキスト ボックス 9">
                  <a:extLst>
                    <a:ext uri="{FF2B5EF4-FFF2-40B4-BE49-F238E27FC236}">
                      <a16:creationId xmlns:a16="http://schemas.microsoft.com/office/drawing/2014/main" id="{DB6BCB94-A64A-C53C-C711-24DB226FE3F7}"/>
                    </a:ext>
                  </a:extLst>
                </p:cNvPr>
                <p:cNvSpPr txBox="1"/>
                <p:nvPr/>
              </p:nvSpPr>
              <p:spPr>
                <a:xfrm>
                  <a:off x="3983442" y="5084135"/>
                  <a:ext cx="2622805"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プロフェッショナルとしての自律と責任</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1" name="テキスト ボックス 10">
                  <a:extLst>
                    <a:ext uri="{FF2B5EF4-FFF2-40B4-BE49-F238E27FC236}">
                      <a16:creationId xmlns:a16="http://schemas.microsoft.com/office/drawing/2014/main" id="{A31CC480-BBF0-38CD-5BDE-392E3E855ACC}"/>
                    </a:ext>
                  </a:extLst>
                </p:cNvPr>
                <p:cNvSpPr txBox="1"/>
                <p:nvPr/>
              </p:nvSpPr>
              <p:spPr>
                <a:xfrm>
                  <a:off x="-219145" y="3934506"/>
                  <a:ext cx="3141592"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ポピュレーションベースのアセスメントと分析</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DD0246DE-223A-A086-2AE4-FD72C05EB520}"/>
                    </a:ext>
                  </a:extLst>
                </p:cNvPr>
                <p:cNvSpPr txBox="1"/>
                <p:nvPr/>
              </p:nvSpPr>
              <p:spPr>
                <a:xfrm>
                  <a:off x="-34256" y="2058556"/>
                  <a:ext cx="2440173" cy="1051573"/>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 康 増 進・</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予 防 活 動</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の 実 践</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3B0CFBEC-81D5-CBB3-F295-4D612301E578}"/>
                    </a:ext>
                  </a:extLst>
                </p:cNvPr>
                <p:cNvSpPr txBox="1"/>
                <p:nvPr/>
              </p:nvSpPr>
              <p:spPr>
                <a:xfrm>
                  <a:off x="753571" y="5099106"/>
                  <a:ext cx="2961358"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科学的探究と</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情報・科学技術の活用</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5" name="テキスト ボックス 14">
                  <a:extLst>
                    <a:ext uri="{FF2B5EF4-FFF2-40B4-BE49-F238E27FC236}">
                      <a16:creationId xmlns:a16="http://schemas.microsoft.com/office/drawing/2014/main" id="{2D9D10A0-9321-07B0-935D-58371750067E}"/>
                    </a:ext>
                  </a:extLst>
                </p:cNvPr>
                <p:cNvSpPr txBox="1"/>
                <p:nvPr/>
              </p:nvSpPr>
              <p:spPr>
                <a:xfrm>
                  <a:off x="3510506" y="774312"/>
                  <a:ext cx="3245194"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健康なコミュニティづくりのマネジメント</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156305BF-4BED-9AB0-C860-BDB96B25A168}"/>
                    </a:ext>
                  </a:extLst>
                </p:cNvPr>
                <p:cNvSpPr txBox="1"/>
                <p:nvPr/>
              </p:nvSpPr>
              <p:spPr>
                <a:xfrm>
                  <a:off x="753571" y="777728"/>
                  <a:ext cx="2995918"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公衆衛生を向上する</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システムの構築</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7" name="テキスト ボックス 16">
                  <a:extLst>
                    <a:ext uri="{FF2B5EF4-FFF2-40B4-BE49-F238E27FC236}">
                      <a16:creationId xmlns:a16="http://schemas.microsoft.com/office/drawing/2014/main" id="{9F93803C-C426-80E7-E2BE-7F0AD694B7C6}"/>
                    </a:ext>
                  </a:extLst>
                </p:cNvPr>
                <p:cNvSpPr txBox="1"/>
                <p:nvPr/>
              </p:nvSpPr>
              <p:spPr>
                <a:xfrm>
                  <a:off x="5195681" y="2058556"/>
                  <a:ext cx="2419852" cy="1051573"/>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人々</a:t>
                  </a:r>
                  <a:r>
                    <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a:t>
                  </a: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コミュニティを中心とする</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協働・連携</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18" name="テキスト ボックス 17">
                  <a:extLst>
                    <a:ext uri="{FF2B5EF4-FFF2-40B4-BE49-F238E27FC236}">
                      <a16:creationId xmlns:a16="http://schemas.microsoft.com/office/drawing/2014/main" id="{261AEE82-6B58-5E61-9953-AE01B5428021}"/>
                    </a:ext>
                  </a:extLst>
                </p:cNvPr>
                <p:cNvSpPr txBox="1"/>
                <p:nvPr/>
              </p:nvSpPr>
              <p:spPr>
                <a:xfrm>
                  <a:off x="5133102" y="3972520"/>
                  <a:ext cx="2408169" cy="746276"/>
                </a:xfrm>
                <a:prstGeom prst="rect">
                  <a:avLst/>
                </a:prstGeom>
                <a:noFill/>
              </p:spPr>
              <p:txBody>
                <a:bodyPr wrap="square">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1" lang="ja-JP" altLang="en-US"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合意と解決を導くコミュニケーション</a:t>
                  </a:r>
                  <a:endParaRPr kumimoji="1" lang="en-US" altLang="ja-JP" sz="1350" b="1" i="0" u="none" strike="noStrike" kern="120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grpSp>
          <p:sp>
            <p:nvSpPr>
              <p:cNvPr id="3" name="矢印: 上 2">
                <a:extLst>
                  <a:ext uri="{FF2B5EF4-FFF2-40B4-BE49-F238E27FC236}">
                    <a16:creationId xmlns:a16="http://schemas.microsoft.com/office/drawing/2014/main" id="{B22463D7-2824-EFAB-44B0-11B8D56F6C06}"/>
                  </a:ext>
                </a:extLst>
              </p:cNvPr>
              <p:cNvSpPr/>
              <p:nvPr/>
            </p:nvSpPr>
            <p:spPr>
              <a:xfrm rot="2850916">
                <a:off x="6986624" y="689163"/>
                <a:ext cx="1770279" cy="1002564"/>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DAF4CCAB-FCE7-6F02-3175-7D528FA566F5}"/>
                  </a:ext>
                </a:extLst>
              </p:cNvPr>
              <p:cNvSpPr txBox="1"/>
              <p:nvPr/>
            </p:nvSpPr>
            <p:spPr>
              <a:xfrm>
                <a:off x="7960993" y="281612"/>
                <a:ext cx="2789266" cy="1200328"/>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社会の安寧</a:t>
                </a:r>
                <a:endParaRPr kumimoji="1" lang="en-US" altLang="ja-JP" sz="210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対象の健康の保持増進、</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QOL</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の向上、疾病や障害</a:t>
                </a:r>
                <a:endPar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l" defTabSz="342900" rtl="0" eaLnBrk="1" fontAlgn="auto" latinLnBrk="0" hangingPunct="1">
                  <a:lnSpc>
                    <a:spcPct val="100000"/>
                  </a:lnSpc>
                  <a:spcBef>
                    <a:spcPts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1" lang="ja-JP" altLang="en-US" sz="1050" b="0"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の予防と回復の促進</a:t>
                </a:r>
              </a:p>
            </p:txBody>
          </p:sp>
        </p:grpSp>
        <p:grpSp>
          <p:nvGrpSpPr>
            <p:cNvPr id="33" name="グループ化 32">
              <a:extLst>
                <a:ext uri="{FF2B5EF4-FFF2-40B4-BE49-F238E27FC236}">
                  <a16:creationId xmlns:a16="http://schemas.microsoft.com/office/drawing/2014/main" id="{30B0807D-ECCB-AF70-009B-89A934131C03}"/>
                </a:ext>
              </a:extLst>
            </p:cNvPr>
            <p:cNvGrpSpPr/>
            <p:nvPr/>
          </p:nvGrpSpPr>
          <p:grpSpPr>
            <a:xfrm>
              <a:off x="59472" y="4371355"/>
              <a:ext cx="3858322" cy="2226264"/>
              <a:chOff x="59473" y="4545602"/>
              <a:chExt cx="3858322" cy="2529679"/>
            </a:xfrm>
          </p:grpSpPr>
          <p:grpSp>
            <p:nvGrpSpPr>
              <p:cNvPr id="25" name="グループ化 24">
                <a:extLst>
                  <a:ext uri="{FF2B5EF4-FFF2-40B4-BE49-F238E27FC236}">
                    <a16:creationId xmlns:a16="http://schemas.microsoft.com/office/drawing/2014/main" id="{5DA99388-47F3-2FCA-4598-8EF44B03C222}"/>
                  </a:ext>
                </a:extLst>
              </p:cNvPr>
              <p:cNvGrpSpPr/>
              <p:nvPr/>
            </p:nvGrpSpPr>
            <p:grpSpPr>
              <a:xfrm>
                <a:off x="160197" y="4841195"/>
                <a:ext cx="2563043" cy="620736"/>
                <a:chOff x="10355766" y="4787922"/>
                <a:chExt cx="2563043" cy="620736"/>
              </a:xfrm>
            </p:grpSpPr>
            <p:sp>
              <p:nvSpPr>
                <p:cNvPr id="2" name="正方形/長方形 1">
                  <a:extLst>
                    <a:ext uri="{FF2B5EF4-FFF2-40B4-BE49-F238E27FC236}">
                      <a16:creationId xmlns:a16="http://schemas.microsoft.com/office/drawing/2014/main" id="{E4FD0DD3-EFA9-4D6E-E76D-73CC53A96689}"/>
                    </a:ext>
                  </a:extLst>
                </p:cNvPr>
                <p:cNvSpPr/>
                <p:nvPr/>
              </p:nvSpPr>
              <p:spPr>
                <a:xfrm>
                  <a:off x="10355766" y="4824509"/>
                  <a:ext cx="245327" cy="203825"/>
                </a:xfrm>
                <a:prstGeom prst="rect">
                  <a:avLst/>
                </a:prstGeom>
                <a:solidFill>
                  <a:srgbClr val="CC00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0" name="正方形/長方形 19">
                  <a:extLst>
                    <a:ext uri="{FF2B5EF4-FFF2-40B4-BE49-F238E27FC236}">
                      <a16:creationId xmlns:a16="http://schemas.microsoft.com/office/drawing/2014/main" id="{93EADFEB-E064-BC6E-F98E-C1E99ED75AD8}"/>
                    </a:ext>
                  </a:extLst>
                </p:cNvPr>
                <p:cNvSpPr/>
                <p:nvPr/>
              </p:nvSpPr>
              <p:spPr>
                <a:xfrm>
                  <a:off x="10355766" y="5087849"/>
                  <a:ext cx="245327" cy="203825"/>
                </a:xfrm>
                <a:prstGeom prst="rect">
                  <a:avLst/>
                </a:prstGeom>
                <a:solidFill>
                  <a:srgbClr val="00CC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6BD4C0AB-5234-A07A-D205-35C6C69270F2}"/>
                    </a:ext>
                  </a:extLst>
                </p:cNvPr>
                <p:cNvSpPr txBox="1"/>
                <p:nvPr/>
              </p:nvSpPr>
              <p:spPr>
                <a:xfrm>
                  <a:off x="10561225" y="4787922"/>
                  <a:ext cx="1657814" cy="349723"/>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コアバリュー</a:t>
                  </a:r>
                </a:p>
              </p:txBody>
            </p:sp>
            <p:sp>
              <p:nvSpPr>
                <p:cNvPr id="23" name="テキスト ボックス 22">
                  <a:extLst>
                    <a:ext uri="{FF2B5EF4-FFF2-40B4-BE49-F238E27FC236}">
                      <a16:creationId xmlns:a16="http://schemas.microsoft.com/office/drawing/2014/main" id="{4CEF601B-AF58-9F18-BEEE-0105FF595EE5}"/>
                    </a:ext>
                  </a:extLst>
                </p:cNvPr>
                <p:cNvSpPr txBox="1"/>
                <p:nvPr/>
              </p:nvSpPr>
              <p:spPr>
                <a:xfrm>
                  <a:off x="10558469" y="5058935"/>
                  <a:ext cx="2360340" cy="349723"/>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コアコンピテンシー</a:t>
                  </a:r>
                </a:p>
              </p:txBody>
            </p:sp>
          </p:grpSp>
          <p:sp>
            <p:nvSpPr>
              <p:cNvPr id="27" name="テキスト ボックス 26">
                <a:extLst>
                  <a:ext uri="{FF2B5EF4-FFF2-40B4-BE49-F238E27FC236}">
                    <a16:creationId xmlns:a16="http://schemas.microsoft.com/office/drawing/2014/main" id="{EB2037A2-303F-51DB-0402-3CDB0146B165}"/>
                  </a:ext>
                </a:extLst>
              </p:cNvPr>
              <p:cNvSpPr txBox="1"/>
              <p:nvPr/>
            </p:nvSpPr>
            <p:spPr>
              <a:xfrm>
                <a:off x="59473" y="4545602"/>
                <a:ext cx="1657814" cy="34972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脚注：</a:t>
                </a:r>
              </a:p>
            </p:txBody>
          </p:sp>
          <p:sp>
            <p:nvSpPr>
              <p:cNvPr id="28" name="テキスト ボックス 27">
                <a:extLst>
                  <a:ext uri="{FF2B5EF4-FFF2-40B4-BE49-F238E27FC236}">
                    <a16:creationId xmlns:a16="http://schemas.microsoft.com/office/drawing/2014/main" id="{1377C9C5-4628-11D3-683E-DE8D690A573E}"/>
                  </a:ext>
                </a:extLst>
              </p:cNvPr>
              <p:cNvSpPr txBox="1"/>
              <p:nvPr/>
            </p:nvSpPr>
            <p:spPr>
              <a:xfrm>
                <a:off x="334598" y="5418857"/>
                <a:ext cx="3300701" cy="34972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公衆衛生看護の目的 </a:t>
                </a:r>
                <a:r>
                  <a:rPr kumimoji="1" lang="en-US" altLang="ja-JP" sz="7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ja-JP" altLang="en-US" sz="75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向きに意味はありません</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　</a:t>
                </a:r>
              </a:p>
            </p:txBody>
          </p:sp>
          <p:sp>
            <p:nvSpPr>
              <p:cNvPr id="30" name="テキスト ボックス 29">
                <a:extLst>
                  <a:ext uri="{FF2B5EF4-FFF2-40B4-BE49-F238E27FC236}">
                    <a16:creationId xmlns:a16="http://schemas.microsoft.com/office/drawing/2014/main" id="{C157282E-9D35-DE29-860F-E43A50E3C796}"/>
                  </a:ext>
                </a:extLst>
              </p:cNvPr>
              <p:cNvSpPr txBox="1"/>
              <p:nvPr/>
            </p:nvSpPr>
            <p:spPr>
              <a:xfrm>
                <a:off x="59473" y="5676388"/>
                <a:ext cx="3858322" cy="1398893"/>
              </a:xfrm>
              <a:prstGeom prst="rect">
                <a:avLst/>
              </a:prstGeom>
              <a:noFill/>
            </p:spPr>
            <p:txBody>
              <a:bodyPr wrap="square" rtlCol="0">
                <a:spAutoFit/>
              </a:bodyPr>
              <a:lstStyle/>
              <a:p>
                <a:pPr marL="128588" marR="0" lvl="0"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各コアは臨機に融合して機能するため枠線がない</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28588" marR="0" lvl="0"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目的の達成に向けて柔軟に形を変え回転もできるように球体を成している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28588" marR="0" lvl="0" indent="-128588" algn="l" defTabSz="3429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バリューはぶれることなく常に中心に位置づき、バリューを通してコンピテンシーを発揮するイメージとしている</a:t>
                </a:r>
              </a:p>
            </p:txBody>
          </p:sp>
          <p:sp>
            <p:nvSpPr>
              <p:cNvPr id="31" name="矢印: 上 30">
                <a:extLst>
                  <a:ext uri="{FF2B5EF4-FFF2-40B4-BE49-F238E27FC236}">
                    <a16:creationId xmlns:a16="http://schemas.microsoft.com/office/drawing/2014/main" id="{E55F89B9-898B-47B6-086D-250DBEAA94D4}"/>
                  </a:ext>
                </a:extLst>
              </p:cNvPr>
              <p:cNvSpPr/>
              <p:nvPr/>
            </p:nvSpPr>
            <p:spPr>
              <a:xfrm rot="5400000">
                <a:off x="135067" y="5426088"/>
                <a:ext cx="285604" cy="233826"/>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1" lang="ja-JP" altLang="en-US" sz="135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grpSp>
      <p:pic>
        <p:nvPicPr>
          <p:cNvPr id="29" name="図 28">
            <a:extLst>
              <a:ext uri="{FF2B5EF4-FFF2-40B4-BE49-F238E27FC236}">
                <a16:creationId xmlns:a16="http://schemas.microsoft.com/office/drawing/2014/main" id="{332855F3-0521-8EA4-9613-E3D40F7D60A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1095" y="73578"/>
            <a:ext cx="1257480" cy="820141"/>
          </a:xfrm>
          <a:prstGeom prst="rect">
            <a:avLst/>
          </a:prstGeom>
        </p:spPr>
      </p:pic>
      <p:sp>
        <p:nvSpPr>
          <p:cNvPr id="32" name="テキスト ボックス 31"/>
          <p:cNvSpPr txBox="1"/>
          <p:nvPr/>
        </p:nvSpPr>
        <p:spPr>
          <a:xfrm>
            <a:off x="92826" y="6164920"/>
            <a:ext cx="8958348" cy="43088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岸惠子、岡本玲子、松本珠実、臺有佳（保健師の未来を拓くプロジェクト企画班）：保健師実践</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教育のスタンダードとなるコアコンピテンシー等関連概念に関するデルファイ調査結果報告</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日本保健師連絡協議会 活動報告集会</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,2024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a:t>
            </a:r>
            <a:r>
              <a:rPr kumimoji="1" lang="ja-JP" altLang="en-US" sz="11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日、から抜粋</a:t>
            </a:r>
          </a:p>
        </p:txBody>
      </p:sp>
      <p:sp>
        <p:nvSpPr>
          <p:cNvPr id="8" name="スライド番号プレースホルダー 7">
            <a:extLst>
              <a:ext uri="{FF2B5EF4-FFF2-40B4-BE49-F238E27FC236}">
                <a16:creationId xmlns:a16="http://schemas.microsoft.com/office/drawing/2014/main" id="{AB89AD5E-9101-4556-96B2-5D210418493F}"/>
              </a:ext>
            </a:extLst>
          </p:cNvPr>
          <p:cNvSpPr>
            <a:spLocks noGrp="1"/>
          </p:cNvSpPr>
          <p:nvPr>
            <p:ph type="sldNum" sz="quarter" idx="12"/>
          </p:nvPr>
        </p:nvSpPr>
        <p:spPr/>
        <p:txBody>
          <a:bodyPr/>
          <a:lstStyle/>
          <a:p>
            <a:fld id="{C44AE957-D05E-489D-9DA1-00DB024E8AD8}" type="slidenum">
              <a:rPr kumimoji="1" lang="ja-JP" altLang="en-US" sz="1600" smtClean="0">
                <a:solidFill>
                  <a:schemeClr val="tx1"/>
                </a:solidFill>
              </a:rPr>
              <a:t>19</a:t>
            </a:fld>
            <a:endParaRPr kumimoji="1" lang="ja-JP" altLang="en-US" sz="1600" dirty="0">
              <a:solidFill>
                <a:schemeClr val="tx1"/>
              </a:solidFill>
            </a:endParaRPr>
          </a:p>
        </p:txBody>
      </p:sp>
    </p:spTree>
    <p:extLst>
      <p:ext uri="{BB962C8B-B14F-4D97-AF65-F5344CB8AC3E}">
        <p14:creationId xmlns:p14="http://schemas.microsoft.com/office/powerpoint/2010/main" val="2165978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251520" y="0"/>
            <a:ext cx="8446393" cy="1224434"/>
          </a:xfrm>
        </p:spPr>
        <p:txBody>
          <a:bodyPr/>
          <a:lstStyle/>
          <a:p>
            <a:r>
              <a:rPr lang="ja-JP" altLang="en-US" sz="3600" dirty="0">
                <a:solidFill>
                  <a:srgbClr val="0000FF"/>
                </a:solidFill>
                <a:latin typeface="HGP創英角ﾎﾟｯﾌﾟ体" pitchFamily="50" charset="-128"/>
                <a:ea typeface="HGP創英角ﾎﾟｯﾌﾟ体" pitchFamily="50" charset="-128"/>
              </a:rPr>
              <a:t>　　</a:t>
            </a:r>
            <a:r>
              <a:rPr lang="ja-JP" altLang="en-US" b="1" dirty="0">
                <a:solidFill>
                  <a:srgbClr val="0000FF"/>
                </a:solidFill>
                <a:latin typeface="メイリオ" panose="020B0604030504040204" pitchFamily="50" charset="-128"/>
                <a:ea typeface="メイリオ" panose="020B0604030504040204" pitchFamily="50" charset="-128"/>
              </a:rPr>
              <a:t>全国保健師長会</a:t>
            </a:r>
            <a:endParaRPr lang="ja-JP" altLang="en-US" b="1" dirty="0">
              <a:latin typeface="メイリオ" panose="020B0604030504040204" pitchFamily="50" charset="-128"/>
              <a:ea typeface="メイリオ" panose="020B0604030504040204" pitchFamily="50" charset="-128"/>
            </a:endParaRPr>
          </a:p>
        </p:txBody>
      </p:sp>
      <p:sp>
        <p:nvSpPr>
          <p:cNvPr id="4099" name="コンテンツ プレースホルダ 2"/>
          <p:cNvSpPr>
            <a:spLocks noGrp="1"/>
          </p:cNvSpPr>
          <p:nvPr>
            <p:ph idx="1"/>
          </p:nvPr>
        </p:nvSpPr>
        <p:spPr>
          <a:xfrm>
            <a:off x="588193" y="1652803"/>
            <a:ext cx="8208912" cy="5016557"/>
          </a:xfrm>
          <a:ln>
            <a:solidFill>
              <a:schemeClr val="tx1"/>
            </a:solidFill>
          </a:ln>
        </p:spPr>
        <p:txBody>
          <a:bodyPr anchor="ctr">
            <a:normAutofit fontScale="25000" lnSpcReduction="20000"/>
          </a:bodyPr>
          <a:lstStyle/>
          <a:p>
            <a:pPr eaLnBrk="1" hangingPunct="1">
              <a:buFontTx/>
              <a:buNone/>
            </a:pPr>
            <a:r>
              <a:rPr lang="ja-JP" altLang="en-US" sz="11200" dirty="0">
                <a:latin typeface="メイリオ" panose="020B0604030504040204" pitchFamily="50" charset="-128"/>
                <a:ea typeface="メイリオ" panose="020B0604030504040204" pitchFamily="50" charset="-128"/>
              </a:rPr>
              <a:t>発足　昭和</a:t>
            </a:r>
            <a:r>
              <a:rPr lang="en-US" altLang="ja-JP" sz="11200" dirty="0">
                <a:latin typeface="メイリオ" panose="020B0604030504040204" pitchFamily="50" charset="-128"/>
                <a:ea typeface="メイリオ" panose="020B0604030504040204" pitchFamily="50" charset="-128"/>
              </a:rPr>
              <a:t>54</a:t>
            </a:r>
            <a:r>
              <a:rPr lang="ja-JP" altLang="en-US" sz="11200" dirty="0">
                <a:latin typeface="メイリオ" panose="020B0604030504040204" pitchFamily="50" charset="-128"/>
                <a:ea typeface="メイリオ" panose="020B0604030504040204" pitchFamily="50" charset="-128"/>
              </a:rPr>
              <a:t>年に発足</a:t>
            </a:r>
            <a:r>
              <a:rPr lang="ja-JP" altLang="en-US" sz="8000" dirty="0">
                <a:latin typeface="メイリオ" panose="020B0604030504040204" pitchFamily="50" charset="-128"/>
                <a:ea typeface="メイリオ" panose="020B0604030504040204" pitchFamily="50" charset="-128"/>
              </a:rPr>
              <a:t>（平成</a:t>
            </a:r>
            <a:r>
              <a:rPr lang="en-US" altLang="ja-JP" sz="8000" dirty="0">
                <a:latin typeface="メイリオ" panose="020B0604030504040204" pitchFamily="50" charset="-128"/>
                <a:ea typeface="メイリオ" panose="020B0604030504040204" pitchFamily="50" charset="-128"/>
              </a:rPr>
              <a:t>30</a:t>
            </a:r>
            <a:r>
              <a:rPr lang="ja-JP" altLang="en-US" sz="8000" dirty="0">
                <a:latin typeface="メイリオ" panose="020B0604030504040204" pitchFamily="50" charset="-128"/>
                <a:ea typeface="メイリオ" panose="020B0604030504040204" pitchFamily="50" charset="-128"/>
              </a:rPr>
              <a:t>年に</a:t>
            </a:r>
            <a:r>
              <a:rPr lang="en-US" altLang="ja-JP" sz="8000" dirty="0">
                <a:latin typeface="メイリオ" panose="020B0604030504040204" pitchFamily="50" charset="-128"/>
                <a:ea typeface="メイリオ" panose="020B0604030504040204" pitchFamily="50" charset="-128"/>
              </a:rPr>
              <a:t>40</a:t>
            </a:r>
            <a:r>
              <a:rPr lang="ja-JP" altLang="en-US" sz="8000" dirty="0">
                <a:latin typeface="メイリオ" panose="020B0604030504040204" pitchFamily="50" charset="-128"/>
                <a:ea typeface="メイリオ" panose="020B0604030504040204" pitchFamily="50" charset="-128"/>
              </a:rPr>
              <a:t>周年を迎えた）</a:t>
            </a:r>
            <a:endParaRPr lang="en-US" altLang="ja-JP" sz="8000" dirty="0">
              <a:latin typeface="メイリオ" panose="020B0604030504040204" pitchFamily="50" charset="-128"/>
              <a:ea typeface="メイリオ" panose="020B0604030504040204" pitchFamily="50" charset="-128"/>
            </a:endParaRPr>
          </a:p>
          <a:p>
            <a:pPr eaLnBrk="1" hangingPunct="1">
              <a:buFontTx/>
              <a:buNone/>
            </a:pP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目的　保健師業務の進歩発展と会員相互の連携・　</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親睦を図り、地域住民の健康に寄与し、わ</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が国の公衆衛生の向上に資することを目的</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とする。</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事業　保健師業務に関する情報交換</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保健師業務について研修・調査研究</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会員　自治体に所属し、保健師長と同等以上の職</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にあるもの　</a:t>
            </a:r>
            <a:r>
              <a:rPr lang="en-US" altLang="ja-JP" sz="11200" dirty="0">
                <a:latin typeface="メイリオ" panose="020B0604030504040204" pitchFamily="50" charset="-128"/>
                <a:ea typeface="メイリオ" panose="020B0604030504040204" pitchFamily="50" charset="-128"/>
              </a:rPr>
              <a:t>5,454</a:t>
            </a:r>
            <a:r>
              <a:rPr lang="ja-JP" altLang="en-US" sz="11200" dirty="0">
                <a:latin typeface="メイリオ" panose="020B0604030504040204" pitchFamily="50" charset="-128"/>
                <a:ea typeface="メイリオ" panose="020B0604030504040204" pitchFamily="50" charset="-128"/>
              </a:rPr>
              <a:t>人</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r>
              <a:rPr lang="ja-JP" altLang="en-US" sz="11200" dirty="0">
                <a:latin typeface="メイリオ" panose="020B0604030504040204" pitchFamily="50" charset="-128"/>
                <a:ea typeface="メイリオ" panose="020B0604030504040204" pitchFamily="50" charset="-128"/>
              </a:rPr>
              <a:t>　　　　　　　　　　　（令和６年３月末現在）</a:t>
            </a:r>
            <a:endParaRPr lang="en-US" altLang="ja-JP" sz="11200" dirty="0">
              <a:latin typeface="メイリオ" panose="020B0604030504040204" pitchFamily="50" charset="-128"/>
              <a:ea typeface="メイリオ" panose="020B0604030504040204" pitchFamily="50" charset="-128"/>
            </a:endParaRPr>
          </a:p>
          <a:p>
            <a:pPr eaLnBrk="1" hangingPunct="1">
              <a:buFontTx/>
              <a:buNone/>
            </a:pPr>
            <a:endParaRPr lang="en-US" altLang="ja-JP" sz="2800" dirty="0">
              <a:latin typeface="HGP創英角ｺﾞｼｯｸUB" pitchFamily="50" charset="-128"/>
              <a:ea typeface="HGP創英角ｺﾞｼｯｸUB" pitchFamily="50" charset="-128"/>
            </a:endParaRPr>
          </a:p>
          <a:p>
            <a:pPr eaLnBrk="1" hangingPunct="1">
              <a:buFontTx/>
              <a:buNone/>
            </a:pPr>
            <a:endParaRPr lang="en-US" altLang="ja-JP" sz="2800" dirty="0">
              <a:latin typeface="HGP創英角ｺﾞｼｯｸUB" pitchFamily="50" charset="-128"/>
              <a:ea typeface="HGP創英角ｺﾞｼｯｸUB" pitchFamily="50" charset="-128"/>
            </a:endParaRPr>
          </a:p>
          <a:p>
            <a:pPr eaLnBrk="1" hangingPunct="1">
              <a:buFontTx/>
              <a:buNone/>
            </a:pPr>
            <a:r>
              <a:rPr lang="ja-JP" altLang="en-US" sz="2800" dirty="0">
                <a:latin typeface="HGP創英角ｺﾞｼｯｸUB" pitchFamily="50" charset="-128"/>
                <a:ea typeface="HGP創英角ｺﾞｼｯｸUB" pitchFamily="50" charset="-128"/>
              </a:rPr>
              <a:t>　　　　</a:t>
            </a:r>
            <a:endParaRPr lang="en-US" altLang="ja-JP" sz="2800" dirty="0">
              <a:latin typeface="HGP創英角ｺﾞｼｯｸUB" pitchFamily="50" charset="-128"/>
              <a:ea typeface="HGP創英角ｺﾞｼｯｸUB" pitchFamily="50" charset="-128"/>
            </a:endParaRPr>
          </a:p>
          <a:p>
            <a:pPr eaLnBrk="1" hangingPunct="1">
              <a:buFontTx/>
              <a:buNone/>
            </a:pPr>
            <a:r>
              <a:rPr lang="ja-JP" altLang="en-US" sz="2400" dirty="0">
                <a:solidFill>
                  <a:srgbClr val="960000"/>
                </a:solidFill>
                <a:latin typeface="ＭＳ Ｐゴシック" charset="-128"/>
                <a:ea typeface="ＤＦ平成ゴシック体W5" pitchFamily="1" charset="-128"/>
              </a:rPr>
              <a:t>　　</a:t>
            </a:r>
            <a:endParaRPr lang="ja-JP" altLang="en-US" sz="2400" dirty="0"/>
          </a:p>
        </p:txBody>
      </p:sp>
      <p:sp>
        <p:nvSpPr>
          <p:cNvPr id="2" name="角丸四角形 1"/>
          <p:cNvSpPr/>
          <p:nvPr/>
        </p:nvSpPr>
        <p:spPr>
          <a:xfrm>
            <a:off x="588193" y="836712"/>
            <a:ext cx="8208912" cy="72008"/>
          </a:xfrm>
          <a:prstGeom prst="roundRect">
            <a:avLst/>
          </a:prstGeom>
          <a:solidFill>
            <a:srgbClr val="0070C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2" descr="全国保健師長会シンボルマーク">
            <a:extLst>
              <a:ext uri="{FF2B5EF4-FFF2-40B4-BE49-F238E27FC236}">
                <a16:creationId xmlns:a16="http://schemas.microsoft.com/office/drawing/2014/main" id="{84246219-731F-470B-AD31-9D311742808D}"/>
              </a:ext>
            </a:extLst>
          </p:cNvPr>
          <p:cNvPicPr>
            <a:picLocks noChangeAspect="1" noChangeArrowheads="1"/>
          </p:cNvPicPr>
          <p:nvPr/>
        </p:nvPicPr>
        <p:blipFill>
          <a:blip r:embed="rId3" cstate="print"/>
          <a:srcRect/>
          <a:stretch>
            <a:fillRect/>
          </a:stretch>
        </p:blipFill>
        <p:spPr bwMode="auto">
          <a:xfrm>
            <a:off x="971600" y="0"/>
            <a:ext cx="1224136" cy="816091"/>
          </a:xfrm>
          <a:prstGeom prst="rect">
            <a:avLst/>
          </a:prstGeom>
          <a:noFill/>
        </p:spPr>
      </p:pic>
      <p:sp>
        <p:nvSpPr>
          <p:cNvPr id="3" name="スライド番号プレースホルダー 2">
            <a:extLst>
              <a:ext uri="{FF2B5EF4-FFF2-40B4-BE49-F238E27FC236}">
                <a16:creationId xmlns:a16="http://schemas.microsoft.com/office/drawing/2014/main" id="{EBC195F4-4EE6-4750-9F6F-561F4FC4382B}"/>
              </a:ext>
            </a:extLst>
          </p:cNvPr>
          <p:cNvSpPr>
            <a:spLocks noGrp="1"/>
          </p:cNvSpPr>
          <p:nvPr>
            <p:ph type="sldNum" sz="quarter" idx="12"/>
          </p:nvPr>
        </p:nvSpPr>
        <p:spPr/>
        <p:txBody>
          <a:bodyPr/>
          <a:lstStyle/>
          <a:p>
            <a:fld id="{633CEBA1-E717-431A-BB84-F0F6FF5144AC}" type="slidenum">
              <a:rPr lang="ja-JP" altLang="en-US" sz="1600" smtClean="0">
                <a:solidFill>
                  <a:schemeClr val="tx1"/>
                </a:solidFill>
              </a:rPr>
              <a:pPr/>
              <a:t>2</a:t>
            </a:fld>
            <a:endParaRPr lang="ja-JP" altLang="en-US" sz="160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79512" y="2154301"/>
            <a:ext cx="8856984" cy="4567174"/>
          </a:xfrm>
        </p:spPr>
        <p:txBody>
          <a:bodyPr>
            <a:noAutofit/>
          </a:bodyPr>
          <a:lstStyle/>
          <a:p>
            <a:pPr marL="0" indent="0">
              <a:buNone/>
            </a:pPr>
            <a:r>
              <a:rPr lang="ja-JP" altLang="en-US" sz="1800" dirty="0">
                <a:latin typeface="メイリオ" panose="020B0604030504040204" pitchFamily="50" charset="-128"/>
                <a:ea typeface="メイリオ" panose="020B0604030504040204" pitchFamily="50" charset="-128"/>
              </a:rPr>
              <a:t>　</a:t>
            </a:r>
            <a:endParaRPr lang="ja-JP" altLang="ja-JP" sz="1800" dirty="0">
              <a:latin typeface="メイリオ" panose="020B0604030504040204" pitchFamily="50" charset="-128"/>
              <a:ea typeface="メイリオ" panose="020B0604030504040204" pitchFamily="50" charset="-128"/>
            </a:endParaRPr>
          </a:p>
          <a:p>
            <a:pPr marL="0" indent="0">
              <a:buNone/>
            </a:pPr>
            <a:r>
              <a:rPr lang="ja-JP" altLang="en-US" sz="1800" b="1" dirty="0">
                <a:latin typeface="メイリオ" panose="020B0604030504040204" pitchFamily="50" charset="-128"/>
                <a:ea typeface="メイリオ" panose="020B0604030504040204" pitchFamily="50" charset="-128"/>
              </a:rPr>
              <a:t>　</a:t>
            </a:r>
            <a:endParaRPr kumimoji="1" lang="ja-JP" altLang="en-US" sz="18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z="1600" smtClean="0">
                <a:solidFill>
                  <a:schemeClr val="tx1"/>
                </a:solidFill>
              </a:rPr>
              <a:t>20</a:t>
            </a:fld>
            <a:endParaRPr kumimoji="1" lang="ja-JP" altLang="en-US" sz="1600">
              <a:solidFill>
                <a:schemeClr val="tx1"/>
              </a:solidFill>
            </a:endParaRPr>
          </a:p>
        </p:txBody>
      </p:sp>
      <p:pic>
        <p:nvPicPr>
          <p:cNvPr id="5" name="Picture 2" descr="全国保健師長会シンボルマーク">
            <a:extLst>
              <a:ext uri="{FF2B5EF4-FFF2-40B4-BE49-F238E27FC236}">
                <a16:creationId xmlns:a16="http://schemas.microsoft.com/office/drawing/2014/main" id="{84246219-731F-470B-AD31-9D311742808D}"/>
              </a:ext>
            </a:extLst>
          </p:cNvPr>
          <p:cNvPicPr>
            <a:picLocks noChangeAspect="1" noChangeArrowheads="1"/>
          </p:cNvPicPr>
          <p:nvPr/>
        </p:nvPicPr>
        <p:blipFill>
          <a:blip r:embed="rId2" cstate="print"/>
          <a:srcRect/>
          <a:stretch>
            <a:fillRect/>
          </a:stretch>
        </p:blipFill>
        <p:spPr bwMode="auto">
          <a:xfrm>
            <a:off x="179512" y="374925"/>
            <a:ext cx="1576557" cy="1051038"/>
          </a:xfrm>
          <a:prstGeom prst="rect">
            <a:avLst/>
          </a:prstGeom>
          <a:noFill/>
        </p:spPr>
      </p:pic>
      <p:sp>
        <p:nvSpPr>
          <p:cNvPr id="6" name="テキスト ボックス 5"/>
          <p:cNvSpPr txBox="1"/>
          <p:nvPr/>
        </p:nvSpPr>
        <p:spPr>
          <a:xfrm>
            <a:off x="1403648" y="840104"/>
            <a:ext cx="7064403" cy="523220"/>
          </a:xfrm>
          <a:prstGeom prst="rect">
            <a:avLst/>
          </a:prstGeom>
          <a:noFill/>
        </p:spPr>
        <p:txBody>
          <a:bodyPr wrap="square" rtlCol="0">
            <a:spAutoFit/>
          </a:bodyPr>
          <a:lstStyle/>
          <a:p>
            <a:r>
              <a:rPr lang="ja-JP" altLang="en-US" sz="2800" b="1" dirty="0">
                <a:solidFill>
                  <a:srgbClr val="0000FF"/>
                </a:solidFill>
                <a:latin typeface="HG丸ｺﾞｼｯｸM-PRO" panose="020F0600000000000000" pitchFamily="50" charset="-128"/>
                <a:ea typeface="HG丸ｺﾞｼｯｸM-PRO" panose="020F0600000000000000" pitchFamily="50" charset="-128"/>
              </a:rPr>
              <a:t>令和６年度　</a:t>
            </a:r>
            <a:r>
              <a:rPr lang="zh-TW" altLang="en-US" sz="2800" b="1" dirty="0">
                <a:solidFill>
                  <a:srgbClr val="0000FF"/>
                </a:solidFill>
                <a:latin typeface="HG丸ｺﾞｼｯｸM-PRO" panose="020F0600000000000000" pitchFamily="50" charset="-128"/>
                <a:ea typeface="HG丸ｺﾞｼｯｸM-PRO" panose="020F0600000000000000" pitchFamily="50" charset="-128"/>
              </a:rPr>
              <a:t>全国保健師長会調査研究事業</a:t>
            </a:r>
            <a:endParaRPr lang="en-US" altLang="zh-TW" sz="2800" b="1" dirty="0">
              <a:solidFill>
                <a:srgbClr val="0000FF"/>
              </a:solidFill>
              <a:latin typeface="HG丸ｺﾞｼｯｸM-PRO" panose="020F0600000000000000" pitchFamily="50" charset="-128"/>
              <a:ea typeface="HG丸ｺﾞｼｯｸM-PRO" panose="020F0600000000000000" pitchFamily="50" charset="-128"/>
            </a:endParaRPr>
          </a:p>
        </p:txBody>
      </p:sp>
      <p:graphicFrame>
        <p:nvGraphicFramePr>
          <p:cNvPr id="8" name="表 7"/>
          <p:cNvGraphicFramePr>
            <a:graphicFrameLocks noGrp="1"/>
          </p:cNvGraphicFramePr>
          <p:nvPr>
            <p:extLst>
              <p:ext uri="{D42A27DB-BD31-4B8C-83A1-F6EECF244321}">
                <p14:modId xmlns:p14="http://schemas.microsoft.com/office/powerpoint/2010/main" val="1385306973"/>
              </p:ext>
            </p:extLst>
          </p:nvPr>
        </p:nvGraphicFramePr>
        <p:xfrm>
          <a:off x="467544" y="2340765"/>
          <a:ext cx="8280919" cy="1458672"/>
        </p:xfrm>
        <a:graphic>
          <a:graphicData uri="http://schemas.openxmlformats.org/drawingml/2006/table">
            <a:tbl>
              <a:tblPr firstRow="1" bandRow="1">
                <a:tableStyleId>{BC89EF96-8CEA-46FF-86C4-4CE0E7609802}</a:tableStyleId>
              </a:tblPr>
              <a:tblGrid>
                <a:gridCol w="3940958">
                  <a:extLst>
                    <a:ext uri="{9D8B030D-6E8A-4147-A177-3AD203B41FA5}">
                      <a16:colId xmlns:a16="http://schemas.microsoft.com/office/drawing/2014/main" val="602594915"/>
                    </a:ext>
                  </a:extLst>
                </a:gridCol>
                <a:gridCol w="2141826">
                  <a:extLst>
                    <a:ext uri="{9D8B030D-6E8A-4147-A177-3AD203B41FA5}">
                      <a16:colId xmlns:a16="http://schemas.microsoft.com/office/drawing/2014/main" val="3639878649"/>
                    </a:ext>
                  </a:extLst>
                </a:gridCol>
                <a:gridCol w="2198135">
                  <a:extLst>
                    <a:ext uri="{9D8B030D-6E8A-4147-A177-3AD203B41FA5}">
                      <a16:colId xmlns:a16="http://schemas.microsoft.com/office/drawing/2014/main" val="2943690942"/>
                    </a:ext>
                  </a:extLst>
                </a:gridCol>
              </a:tblGrid>
              <a:tr h="498552">
                <a:tc>
                  <a:txBody>
                    <a:bodyPr/>
                    <a:lstStyle/>
                    <a:p>
                      <a:pPr algn="ctr"/>
                      <a:r>
                        <a:rPr kumimoji="1" lang="ja-JP" altLang="en-US" b="0" dirty="0">
                          <a:latin typeface="メイリオ" panose="020B0604030504040204" pitchFamily="50" charset="-128"/>
                          <a:ea typeface="メイリオ" panose="020B0604030504040204" pitchFamily="50" charset="-128"/>
                        </a:rPr>
                        <a:t>テーマ名</a:t>
                      </a:r>
                    </a:p>
                  </a:txBody>
                  <a:tcPr anchor="ctr"/>
                </a:tc>
                <a:tc>
                  <a:txBody>
                    <a:bodyPr/>
                    <a:lstStyle/>
                    <a:p>
                      <a:pPr algn="ctr"/>
                      <a:r>
                        <a:rPr kumimoji="1" lang="ja-JP" altLang="en-US" b="0" dirty="0">
                          <a:latin typeface="メイリオ" panose="020B0604030504040204" pitchFamily="50" charset="-128"/>
                          <a:ea typeface="メイリオ" panose="020B0604030504040204" pitchFamily="50" charset="-128"/>
                        </a:rPr>
                        <a:t>研究代表者</a:t>
                      </a:r>
                    </a:p>
                  </a:txBody>
                  <a:tcPr anchor="ctr"/>
                </a:tc>
                <a:tc>
                  <a:txBody>
                    <a:bodyPr/>
                    <a:lstStyle/>
                    <a:p>
                      <a:pPr algn="ctr"/>
                      <a:r>
                        <a:rPr kumimoji="1" lang="ja-JP" altLang="en-US" b="0" dirty="0">
                          <a:latin typeface="メイリオ" panose="020B0604030504040204" pitchFamily="50" charset="-128"/>
                          <a:ea typeface="メイリオ" panose="020B0604030504040204" pitchFamily="50" charset="-128"/>
                        </a:rPr>
                        <a:t>代表者所属名</a:t>
                      </a:r>
                    </a:p>
                  </a:txBody>
                  <a:tcPr anchor="ctr"/>
                </a:tc>
                <a:extLst>
                  <a:ext uri="{0D108BD9-81ED-4DB2-BD59-A6C34878D82A}">
                    <a16:rowId xmlns:a16="http://schemas.microsoft.com/office/drawing/2014/main" val="2846318802"/>
                  </a:ext>
                </a:extLst>
              </a:tr>
              <a:tr h="942467">
                <a:tc>
                  <a:txBody>
                    <a:bodyPr/>
                    <a:lstStyle/>
                    <a:p>
                      <a:r>
                        <a:rPr kumimoji="1" lang="ja-JP" altLang="en-US" sz="1900" b="0" dirty="0">
                          <a:solidFill>
                            <a:schemeClr val="tx1"/>
                          </a:solidFill>
                          <a:latin typeface="メイリオ" panose="020B0604030504040204" pitchFamily="50" charset="-128"/>
                          <a:ea typeface="メイリオ" panose="020B0604030504040204" pitchFamily="50" charset="-128"/>
                        </a:rPr>
                        <a:t>プレ管理期保健師の統括的能力育成を目指した研修プログラムの開発と実践</a:t>
                      </a:r>
                    </a:p>
                  </a:txBody>
                  <a:tcPr/>
                </a:tc>
                <a:tc>
                  <a:txBody>
                    <a:bodyPr/>
                    <a:lstStyle/>
                    <a:p>
                      <a:pPr algn="ctr"/>
                      <a:r>
                        <a:rPr kumimoji="1" lang="ja-JP" altLang="en-US" b="0" dirty="0">
                          <a:solidFill>
                            <a:schemeClr val="tx1"/>
                          </a:solidFill>
                          <a:latin typeface="メイリオ" panose="020B0604030504040204" pitchFamily="50" charset="-128"/>
                          <a:ea typeface="メイリオ" panose="020B0604030504040204" pitchFamily="50" charset="-128"/>
                        </a:rPr>
                        <a:t>島村　通子氏</a:t>
                      </a:r>
                    </a:p>
                  </a:txBody>
                  <a:tcPr anchor="ctr"/>
                </a:tc>
                <a:tc>
                  <a:txBody>
                    <a:bodyPr/>
                    <a:lstStyle/>
                    <a:p>
                      <a:pPr algn="ctr"/>
                      <a:r>
                        <a:rPr kumimoji="1" lang="ja-JP" altLang="en-US" sz="1400" b="0" dirty="0">
                          <a:solidFill>
                            <a:schemeClr val="tx1"/>
                          </a:solidFill>
                          <a:latin typeface="メイリオ" panose="020B0604030504040204" pitchFamily="50" charset="-128"/>
                          <a:ea typeface="メイリオ" panose="020B0604030504040204" pitchFamily="50" charset="-128"/>
                        </a:rPr>
                        <a:t>静岡県健康福祉部健康局</a:t>
                      </a:r>
                    </a:p>
                  </a:txBody>
                  <a:tcPr anchor="ctr"/>
                </a:tc>
                <a:extLst>
                  <a:ext uri="{0D108BD9-81ED-4DB2-BD59-A6C34878D82A}">
                    <a16:rowId xmlns:a16="http://schemas.microsoft.com/office/drawing/2014/main" val="3852094649"/>
                  </a:ext>
                </a:extLst>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2862269895"/>
              </p:ext>
            </p:extLst>
          </p:nvPr>
        </p:nvGraphicFramePr>
        <p:xfrm>
          <a:off x="611560" y="4884991"/>
          <a:ext cx="8151041" cy="1360407"/>
        </p:xfrm>
        <a:graphic>
          <a:graphicData uri="http://schemas.openxmlformats.org/drawingml/2006/table">
            <a:tbl>
              <a:tblPr firstRow="1" bandRow="1">
                <a:tableStyleId>{BC89EF96-8CEA-46FF-86C4-4CE0E7609802}</a:tableStyleId>
              </a:tblPr>
              <a:tblGrid>
                <a:gridCol w="3758553">
                  <a:extLst>
                    <a:ext uri="{9D8B030D-6E8A-4147-A177-3AD203B41FA5}">
                      <a16:colId xmlns:a16="http://schemas.microsoft.com/office/drawing/2014/main" val="602594915"/>
                    </a:ext>
                  </a:extLst>
                </a:gridCol>
                <a:gridCol w="2232248">
                  <a:extLst>
                    <a:ext uri="{9D8B030D-6E8A-4147-A177-3AD203B41FA5}">
                      <a16:colId xmlns:a16="http://schemas.microsoft.com/office/drawing/2014/main" val="3639878649"/>
                    </a:ext>
                  </a:extLst>
                </a:gridCol>
                <a:gridCol w="2160240">
                  <a:extLst>
                    <a:ext uri="{9D8B030D-6E8A-4147-A177-3AD203B41FA5}">
                      <a16:colId xmlns:a16="http://schemas.microsoft.com/office/drawing/2014/main" val="2943690942"/>
                    </a:ext>
                  </a:extLst>
                </a:gridCol>
              </a:tblGrid>
              <a:tr h="400287">
                <a:tc>
                  <a:txBody>
                    <a:bodyPr/>
                    <a:lstStyle/>
                    <a:p>
                      <a:pPr algn="ctr"/>
                      <a:r>
                        <a:rPr kumimoji="1" lang="ja-JP" altLang="en-US" b="0" dirty="0">
                          <a:latin typeface="メイリオ" panose="020B0604030504040204" pitchFamily="50" charset="-128"/>
                          <a:ea typeface="メイリオ" panose="020B0604030504040204" pitchFamily="50" charset="-128"/>
                        </a:rPr>
                        <a:t>テーマ名</a:t>
                      </a:r>
                    </a:p>
                  </a:txBody>
                  <a:tcPr anchor="ctr"/>
                </a:tc>
                <a:tc>
                  <a:txBody>
                    <a:bodyPr/>
                    <a:lstStyle/>
                    <a:p>
                      <a:pPr algn="ctr"/>
                      <a:r>
                        <a:rPr kumimoji="1" lang="ja-JP" altLang="en-US" b="0" dirty="0">
                          <a:latin typeface="メイリオ" panose="020B0604030504040204" pitchFamily="50" charset="-128"/>
                          <a:ea typeface="メイリオ" panose="020B0604030504040204" pitchFamily="50" charset="-128"/>
                        </a:rPr>
                        <a:t>研究代表者</a:t>
                      </a:r>
                    </a:p>
                  </a:txBody>
                  <a:tcPr anchor="ctr"/>
                </a:tc>
                <a:tc>
                  <a:txBody>
                    <a:bodyPr/>
                    <a:lstStyle/>
                    <a:p>
                      <a:pPr algn="ctr"/>
                      <a:r>
                        <a:rPr kumimoji="1" lang="ja-JP" altLang="en-US" b="0" dirty="0">
                          <a:latin typeface="メイリオ" panose="020B0604030504040204" pitchFamily="50" charset="-128"/>
                          <a:ea typeface="メイリオ" panose="020B0604030504040204" pitchFamily="50" charset="-128"/>
                        </a:rPr>
                        <a:t>代表者所属名</a:t>
                      </a:r>
                    </a:p>
                  </a:txBody>
                  <a:tcPr anchor="ctr"/>
                </a:tc>
                <a:extLst>
                  <a:ext uri="{0D108BD9-81ED-4DB2-BD59-A6C34878D82A}">
                    <a16:rowId xmlns:a16="http://schemas.microsoft.com/office/drawing/2014/main" val="2846318802"/>
                  </a:ext>
                </a:extLst>
              </a:tr>
              <a:tr h="653942">
                <a:tc>
                  <a:txBody>
                    <a:bodyPr/>
                    <a:lstStyle/>
                    <a:p>
                      <a:r>
                        <a:rPr kumimoji="1" lang="en-US" altLang="ja-JP" sz="1900" b="0" dirty="0">
                          <a:solidFill>
                            <a:schemeClr val="tx1"/>
                          </a:solidFill>
                          <a:latin typeface="メイリオ" panose="020B0604030504040204" pitchFamily="50" charset="-128"/>
                          <a:ea typeface="メイリオ" panose="020B0604030504040204" pitchFamily="50" charset="-128"/>
                        </a:rPr>
                        <a:t>2040</a:t>
                      </a:r>
                      <a:r>
                        <a:rPr kumimoji="1" lang="ja-JP" altLang="en-US" sz="1900" b="0" dirty="0">
                          <a:solidFill>
                            <a:schemeClr val="tx1"/>
                          </a:solidFill>
                          <a:latin typeface="メイリオ" panose="020B0604030504040204" pitchFamily="50" charset="-128"/>
                          <a:ea typeface="メイリオ" panose="020B0604030504040204" pitchFamily="50" charset="-128"/>
                        </a:rPr>
                        <a:t>年を見据えた令和における保健師の地区活動の推進に関する調査研究事業</a:t>
                      </a:r>
                    </a:p>
                  </a:txBody>
                  <a:tcPr/>
                </a:tc>
                <a:tc>
                  <a:txBody>
                    <a:bodyPr/>
                    <a:lstStyle/>
                    <a:p>
                      <a:pPr algn="ctr"/>
                      <a:r>
                        <a:rPr kumimoji="1" lang="ja-JP" altLang="en-US" b="0" dirty="0">
                          <a:solidFill>
                            <a:schemeClr val="tx1"/>
                          </a:solidFill>
                          <a:latin typeface="メイリオ" panose="020B0604030504040204" pitchFamily="50" charset="-128"/>
                          <a:ea typeface="メイリオ" panose="020B0604030504040204" pitchFamily="50" charset="-128"/>
                        </a:rPr>
                        <a:t>生田　寛子氏</a:t>
                      </a:r>
                    </a:p>
                  </a:txBody>
                  <a:tcPr anchor="ctr"/>
                </a:tc>
                <a:tc>
                  <a:txBody>
                    <a:bodyPr/>
                    <a:lstStyle/>
                    <a:p>
                      <a:pPr algn="ctr"/>
                      <a:r>
                        <a:rPr kumimoji="1" lang="ja-JP" altLang="en-US" sz="1600" b="0" dirty="0">
                          <a:solidFill>
                            <a:schemeClr val="tx1"/>
                          </a:solidFill>
                          <a:latin typeface="メイリオ" panose="020B0604030504040204" pitchFamily="50" charset="-128"/>
                          <a:ea typeface="メイリオ" panose="020B0604030504040204" pitchFamily="50" charset="-128"/>
                        </a:rPr>
                        <a:t>大分市保健所</a:t>
                      </a:r>
                      <a:endParaRPr kumimoji="1" lang="en-US" altLang="ja-JP" sz="1600" b="0" dirty="0">
                        <a:solidFill>
                          <a:schemeClr val="tx1"/>
                        </a:solidFill>
                        <a:latin typeface="メイリオ" panose="020B0604030504040204" pitchFamily="50" charset="-128"/>
                        <a:ea typeface="メイリオ" panose="020B0604030504040204" pitchFamily="50" charset="-128"/>
                      </a:endParaRPr>
                    </a:p>
                    <a:p>
                      <a:pPr algn="ctr"/>
                      <a:r>
                        <a:rPr kumimoji="1" lang="ja-JP" altLang="en-US" sz="1400" b="0" dirty="0">
                          <a:solidFill>
                            <a:schemeClr val="tx1"/>
                          </a:solidFill>
                          <a:latin typeface="メイリオ" panose="020B0604030504040204" pitchFamily="50" charset="-128"/>
                          <a:ea typeface="メイリオ" panose="020B0604030504040204" pitchFamily="50" charset="-128"/>
                        </a:rPr>
                        <a:t>西部保健福祉センター</a:t>
                      </a:r>
                    </a:p>
                  </a:txBody>
                  <a:tcPr anchor="ctr"/>
                </a:tc>
                <a:extLst>
                  <a:ext uri="{0D108BD9-81ED-4DB2-BD59-A6C34878D82A}">
                    <a16:rowId xmlns:a16="http://schemas.microsoft.com/office/drawing/2014/main" val="3852094649"/>
                  </a:ext>
                </a:extLst>
              </a:tr>
            </a:tbl>
          </a:graphicData>
        </a:graphic>
      </p:graphicFrame>
      <p:sp>
        <p:nvSpPr>
          <p:cNvPr id="10" name="テキスト ボックス 9"/>
          <p:cNvSpPr txBox="1"/>
          <p:nvPr/>
        </p:nvSpPr>
        <p:spPr>
          <a:xfrm>
            <a:off x="323528" y="1694193"/>
            <a:ext cx="7560840" cy="430887"/>
          </a:xfrm>
          <a:prstGeom prst="rect">
            <a:avLst/>
          </a:prstGeom>
          <a:noFill/>
        </p:spPr>
        <p:txBody>
          <a:bodyPr wrap="square" rtlCol="0">
            <a:spAutoFit/>
          </a:bodyPr>
          <a:lstStyle/>
          <a:p>
            <a:r>
              <a:rPr lang="zh-TW" altLang="en-US" sz="2200" dirty="0">
                <a:latin typeface="メイリオ" panose="020B0604030504040204" pitchFamily="50" charset="-128"/>
                <a:ea typeface="メイリオ" panose="020B0604030504040204" pitchFamily="50" charset="-128"/>
              </a:rPr>
              <a:t>全国保健師長会</a:t>
            </a:r>
            <a:r>
              <a:rPr lang="en-US" altLang="zh-TW" sz="2200" dirty="0">
                <a:latin typeface="メイリオ" panose="020B0604030504040204" pitchFamily="50" charset="-128"/>
                <a:ea typeface="メイリオ" panose="020B0604030504040204" pitchFamily="50" charset="-128"/>
              </a:rPr>
              <a:t>(</a:t>
            </a:r>
            <a:r>
              <a:rPr lang="zh-TW" altLang="en-US" sz="2200" dirty="0">
                <a:latin typeface="メイリオ" panose="020B0604030504040204" pitchFamily="50" charset="-128"/>
                <a:ea typeface="メイリオ" panose="020B0604030504040204" pitchFamily="50" charset="-128"/>
              </a:rPr>
              <a:t>独自</a:t>
            </a:r>
            <a:r>
              <a:rPr lang="en-US" altLang="zh-TW" sz="2200" dirty="0">
                <a:latin typeface="メイリオ" panose="020B0604030504040204" pitchFamily="50" charset="-128"/>
                <a:ea typeface="メイリオ" panose="020B0604030504040204" pitchFamily="50" charset="-128"/>
              </a:rPr>
              <a:t>)</a:t>
            </a:r>
            <a:r>
              <a:rPr lang="zh-TW" altLang="en-US" sz="2200" dirty="0">
                <a:latin typeface="メイリオ" panose="020B0604030504040204" pitchFamily="50" charset="-128"/>
                <a:ea typeface="メイリオ" panose="020B0604030504040204" pitchFamily="50" charset="-128"/>
              </a:rPr>
              <a:t>調査研究事業</a:t>
            </a:r>
            <a:endParaRPr kumimoji="1" lang="ja-JP" altLang="en-US" sz="2200" dirty="0">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337365" y="4259475"/>
            <a:ext cx="8064896" cy="430887"/>
          </a:xfrm>
          <a:prstGeom prst="rect">
            <a:avLst/>
          </a:prstGeom>
          <a:noFill/>
        </p:spPr>
        <p:txBody>
          <a:bodyPr wrap="square" rtlCol="0">
            <a:spAutoFit/>
          </a:bodyPr>
          <a:lstStyle/>
          <a:p>
            <a:r>
              <a:rPr lang="zh-TW" altLang="en-US" sz="2200" dirty="0">
                <a:latin typeface="メイリオ" panose="020B0604030504040204" pitchFamily="50" charset="-128"/>
                <a:ea typeface="メイリオ" panose="020B0604030504040204" pitchFamily="50" charset="-128"/>
              </a:rPr>
              <a:t>地域保健総合推進事業</a:t>
            </a:r>
            <a:r>
              <a:rPr lang="ja-JP" altLang="en-US" sz="2200" dirty="0">
                <a:latin typeface="メイリオ" panose="020B0604030504040204" pitchFamily="50" charset="-128"/>
                <a:ea typeface="メイリオ" panose="020B0604030504040204" pitchFamily="50" charset="-128"/>
              </a:rPr>
              <a:t>（受託事業）</a:t>
            </a:r>
            <a:endParaRPr kumimoji="1" lang="ja-JP" altLang="en-US" sz="2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282861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5F1F57-DD91-1782-918A-8C43C009574B}"/>
              </a:ext>
            </a:extLst>
          </p:cNvPr>
          <p:cNvSpPr>
            <a:spLocks noGrp="1"/>
          </p:cNvSpPr>
          <p:nvPr>
            <p:ph type="title"/>
          </p:nvPr>
        </p:nvSpPr>
        <p:spPr>
          <a:xfrm>
            <a:off x="435271" y="2091613"/>
            <a:ext cx="7886700" cy="562625"/>
          </a:xfrm>
        </p:spPr>
        <p:txBody>
          <a:bodyPr>
            <a:normAutofit/>
          </a:bodyPr>
          <a:lstStyle/>
          <a:p>
            <a:pPr algn="ctr"/>
            <a:r>
              <a:rPr lang="en-US" altLang="ja-JP" sz="2700" b="1" dirty="0">
                <a:solidFill>
                  <a:srgbClr val="FF3399"/>
                </a:solidFill>
                <a:latin typeface="HGP創英角ﾎﾟｯﾌﾟ体" panose="040B0A00000000000000" pitchFamily="50" charset="-128"/>
                <a:ea typeface="HGP創英角ﾎﾟｯﾌﾟ体" panose="040B0A00000000000000" pitchFamily="50" charset="-128"/>
              </a:rPr>
              <a:t>【</a:t>
            </a:r>
            <a:r>
              <a:rPr lang="ja-JP" altLang="en-US" sz="2700" b="1" dirty="0">
                <a:solidFill>
                  <a:srgbClr val="FF3399"/>
                </a:solidFill>
                <a:latin typeface="HGP創英角ﾎﾟｯﾌﾟ体" panose="040B0A00000000000000" pitchFamily="50" charset="-128"/>
                <a:ea typeface="HGP創英角ﾎﾟｯﾌﾟ体" panose="040B0A00000000000000" pitchFamily="50" charset="-128"/>
              </a:rPr>
              <a:t>背　景</a:t>
            </a:r>
            <a:r>
              <a:rPr lang="en-US" altLang="ja-JP" sz="2700" b="1" dirty="0">
                <a:solidFill>
                  <a:srgbClr val="FF3399"/>
                </a:solidFill>
                <a:latin typeface="HGP創英角ﾎﾟｯﾌﾟ体" panose="040B0A00000000000000" pitchFamily="50" charset="-128"/>
                <a:ea typeface="HGP創英角ﾎﾟｯﾌﾟ体" panose="040B0A00000000000000" pitchFamily="50" charset="-128"/>
              </a:rPr>
              <a:t>】</a:t>
            </a:r>
            <a:endParaRPr lang="ja-JP" altLang="en-US" sz="2700" b="1" dirty="0">
              <a:solidFill>
                <a:srgbClr val="FF3399"/>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625CCD2C-C517-5EB4-143D-402EF54B4A6E}"/>
              </a:ext>
            </a:extLst>
          </p:cNvPr>
          <p:cNvSpPr>
            <a:spLocks noGrp="1"/>
          </p:cNvSpPr>
          <p:nvPr>
            <p:ph idx="1"/>
          </p:nvPr>
        </p:nvSpPr>
        <p:spPr>
          <a:xfrm>
            <a:off x="435271" y="2654238"/>
            <a:ext cx="8332418" cy="3318107"/>
          </a:xfrm>
        </p:spPr>
        <p:txBody>
          <a:bodyPr>
            <a:noAutofit/>
          </a:bodyPr>
          <a:lstStyle/>
          <a:p>
            <a:pPr marL="0" indent="0">
              <a:lnSpc>
                <a:spcPct val="100000"/>
              </a:lnSpc>
              <a:buNone/>
            </a:pPr>
            <a:r>
              <a:rPr lang="ja-JP" altLang="en-US" dirty="0">
                <a:solidFill>
                  <a:schemeClr val="tx2"/>
                </a:solidFill>
                <a:latin typeface="HG丸ｺﾞｼｯｸM-PRO" panose="020F0600000000000000" pitchFamily="50" charset="-128"/>
                <a:ea typeface="HG丸ｺﾞｼｯｸM-PRO" panose="020F0600000000000000" pitchFamily="50" charset="-128"/>
              </a:rPr>
              <a:t>「地域保健対策の推進に関する基本的な指針」の改正で、本庁、保健所、市町村への統括保健師の配置と、統括保健師は「総合的なマネジメント」を担うことが明記された。</a:t>
            </a:r>
          </a:p>
          <a:p>
            <a:pPr marL="0" indent="0">
              <a:lnSpc>
                <a:spcPct val="100000"/>
              </a:lnSpc>
              <a:buNone/>
            </a:pPr>
            <a:r>
              <a:rPr lang="ja-JP" altLang="en-US" dirty="0">
                <a:solidFill>
                  <a:schemeClr val="tx2"/>
                </a:solidFill>
                <a:latin typeface="HG丸ｺﾞｼｯｸM-PRO" panose="020F0600000000000000" pitchFamily="50" charset="-128"/>
                <a:ea typeface="HG丸ｺﾞｼｯｸM-PRO" panose="020F0600000000000000" pitchFamily="50" charset="-128"/>
              </a:rPr>
              <a:t>一方で、未曽の健康危機であった</a:t>
            </a:r>
            <a:r>
              <a:rPr lang="en-US" altLang="ja-JP" dirty="0">
                <a:solidFill>
                  <a:schemeClr val="tx2"/>
                </a:solidFill>
                <a:latin typeface="HG丸ｺﾞｼｯｸM-PRO" panose="020F0600000000000000" pitchFamily="50" charset="-128"/>
                <a:ea typeface="HG丸ｺﾞｼｯｸM-PRO" panose="020F0600000000000000" pitchFamily="50" charset="-128"/>
              </a:rPr>
              <a:t>COVD-19</a:t>
            </a:r>
            <a:r>
              <a:rPr lang="ja-JP" altLang="en-US" dirty="0">
                <a:solidFill>
                  <a:schemeClr val="tx2"/>
                </a:solidFill>
                <a:latin typeface="HG丸ｺﾞｼｯｸM-PRO" panose="020F0600000000000000" pitchFamily="50" charset="-128"/>
                <a:ea typeface="HG丸ｺﾞｼｯｸM-PRO" panose="020F0600000000000000" pitchFamily="50" charset="-128"/>
              </a:rPr>
              <a:t>対応において、本庁や保健所で重要な役割を果たしてきた統括保健師及び管理期の保健師が、</a:t>
            </a:r>
            <a:r>
              <a:rPr kumimoji="1" lang="ja-JP" altLang="en-US" dirty="0">
                <a:solidFill>
                  <a:schemeClr val="tx2"/>
                </a:solidFill>
                <a:latin typeface="HG丸ｺﾞｼｯｸM-PRO" panose="020F0600000000000000" pitchFamily="50" charset="-128"/>
                <a:ea typeface="HG丸ｺﾞｼｯｸM-PRO" panose="020F0600000000000000" pitchFamily="50" charset="-128"/>
              </a:rPr>
              <a:t>定年時期を向かえており世代交代が進んでいる。</a:t>
            </a:r>
            <a:endParaRPr kumimoji="1" lang="en-US" altLang="ja-JP" dirty="0">
              <a:solidFill>
                <a:schemeClr val="tx2"/>
              </a:solidFill>
              <a:latin typeface="HG丸ｺﾞｼｯｸM-PRO" panose="020F0600000000000000" pitchFamily="50" charset="-128"/>
              <a:ea typeface="HG丸ｺﾞｼｯｸM-PRO" panose="020F0600000000000000" pitchFamily="50" charset="-128"/>
            </a:endParaRPr>
          </a:p>
          <a:p>
            <a:pPr marL="0" indent="0">
              <a:lnSpc>
                <a:spcPct val="100000"/>
              </a:lnSpc>
              <a:buNone/>
            </a:pPr>
            <a:r>
              <a:rPr kumimoji="1" lang="ja-JP" altLang="en-US" dirty="0">
                <a:solidFill>
                  <a:schemeClr val="tx2"/>
                </a:solidFill>
                <a:latin typeface="HG丸ｺﾞｼｯｸM-PRO" panose="020F0600000000000000" pitchFamily="50" charset="-128"/>
                <a:ea typeface="HG丸ｺﾞｼｯｸM-PRO" panose="020F0600000000000000" pitchFamily="50" charset="-128"/>
              </a:rPr>
              <a:t>次世代の統括保健師が次の感染症を中心とした健康危機の際に速やかに、「総合的なマネジメント力」を発揮するための足掛かりを残しておく必要がある。</a:t>
            </a:r>
            <a:endParaRPr kumimoji="1" lang="en-US" altLang="ja-JP" dirty="0">
              <a:solidFill>
                <a:schemeClr val="tx2"/>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DC5E321D-9B04-14E7-44AB-D3E57888EB6A}"/>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21</a:t>
            </a:fld>
            <a:endParaRPr lang="ja-JP" altLang="en-US" sz="1600" dirty="0">
              <a:solidFill>
                <a:schemeClr val="tx1"/>
              </a:solidFill>
              <a:latin typeface="ＭＳ Ｐゴシック" panose="020B0600070205080204" pitchFamily="50" charset="-128"/>
            </a:endParaRPr>
          </a:p>
        </p:txBody>
      </p:sp>
      <p:sp>
        <p:nvSpPr>
          <p:cNvPr id="5" name="タイトル 1">
            <a:extLst>
              <a:ext uri="{FF2B5EF4-FFF2-40B4-BE49-F238E27FC236}">
                <a16:creationId xmlns:a16="http://schemas.microsoft.com/office/drawing/2014/main" id="{D249F07D-4305-0B29-14C9-BB4CD1DCC450}"/>
              </a:ext>
            </a:extLst>
          </p:cNvPr>
          <p:cNvSpPr txBox="1">
            <a:spLocks/>
          </p:cNvSpPr>
          <p:nvPr/>
        </p:nvSpPr>
        <p:spPr>
          <a:xfrm>
            <a:off x="628650" y="947702"/>
            <a:ext cx="7886700" cy="994172"/>
          </a:xfrm>
          <a:prstGeom prst="rect">
            <a:avLst/>
          </a:prstGeom>
          <a:solidFill>
            <a:srgbClr val="FFC1FF"/>
          </a:solidFill>
          <a:ln>
            <a:solidFill>
              <a:schemeClr val="accent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fontAlgn="auto">
              <a:spcAft>
                <a:spcPts val="0"/>
              </a:spcAft>
            </a:pPr>
            <a:r>
              <a:rPr lang="ja-JP" altLang="en-US" sz="2400" dirty="0">
                <a:solidFill>
                  <a:srgbClr val="002060"/>
                </a:solidFill>
                <a:latin typeface="HGP創英角ﾎﾟｯﾌﾟ体" panose="040B0A00000000000000" pitchFamily="50" charset="-128"/>
                <a:ea typeface="HGP創英角ﾎﾟｯﾌﾟ体" panose="040B0A00000000000000" pitchFamily="50" charset="-128"/>
              </a:rPr>
              <a:t>感染症を中心とした健康危機管理において、</a:t>
            </a:r>
            <a:br>
              <a:rPr lang="en-US" altLang="ja-JP" sz="2400" dirty="0">
                <a:solidFill>
                  <a:srgbClr val="002060"/>
                </a:solidFill>
                <a:latin typeface="HGP創英角ﾎﾟｯﾌﾟ体" panose="040B0A00000000000000" pitchFamily="50" charset="-128"/>
                <a:ea typeface="HGP創英角ﾎﾟｯﾌﾟ体" panose="040B0A00000000000000" pitchFamily="50" charset="-128"/>
              </a:rPr>
            </a:br>
            <a:r>
              <a:rPr lang="ja-JP" altLang="en-US" sz="2400" dirty="0">
                <a:solidFill>
                  <a:srgbClr val="002060"/>
                </a:solidFill>
                <a:latin typeface="HGP創英角ﾎﾟｯﾌﾟ体" panose="040B0A00000000000000" pitchFamily="50" charset="-128"/>
                <a:ea typeface="HGP創英角ﾎﾟｯﾌﾟ体" panose="040B0A00000000000000" pitchFamily="50" charset="-128"/>
              </a:rPr>
              <a:t>統括保健師に必要とされる技術の明確化</a:t>
            </a:r>
          </a:p>
        </p:txBody>
      </p:sp>
      <p:sp>
        <p:nvSpPr>
          <p:cNvPr id="6" name="テキスト ボックス 5">
            <a:extLst>
              <a:ext uri="{FF2B5EF4-FFF2-40B4-BE49-F238E27FC236}">
                <a16:creationId xmlns:a16="http://schemas.microsoft.com/office/drawing/2014/main" id="{D0C845B5-2EF2-584A-13FC-AE1D5DB2A2CE}"/>
              </a:ext>
            </a:extLst>
          </p:cNvPr>
          <p:cNvSpPr txBox="1"/>
          <p:nvPr/>
        </p:nvSpPr>
        <p:spPr>
          <a:xfrm>
            <a:off x="755576" y="260648"/>
            <a:ext cx="7759774" cy="523220"/>
          </a:xfrm>
          <a:prstGeom prst="rect">
            <a:avLst/>
          </a:prstGeom>
          <a:noFill/>
        </p:spPr>
        <p:txBody>
          <a:bodyPr wrap="square" rtlCol="0">
            <a:spAutoFit/>
          </a:bodyPr>
          <a:lstStyle/>
          <a:p>
            <a:r>
              <a:rPr lang="zh-TW" altLang="en-US" sz="2800" dirty="0">
                <a:solidFill>
                  <a:srgbClr val="002060"/>
                </a:solidFill>
                <a:latin typeface="HG丸ｺﾞｼｯｸM-PRO" panose="020F0600000000000000" pitchFamily="50" charset="-128"/>
                <a:ea typeface="HG丸ｺﾞｼｯｸM-PRO" panose="020F0600000000000000" pitchFamily="50" charset="-128"/>
              </a:rPr>
              <a:t>令和</a:t>
            </a:r>
            <a:r>
              <a:rPr lang="en-US" altLang="zh-TW" sz="2800" dirty="0">
                <a:solidFill>
                  <a:srgbClr val="002060"/>
                </a:solidFill>
                <a:latin typeface="HG丸ｺﾞｼｯｸM-PRO" panose="020F0600000000000000" pitchFamily="50" charset="-128"/>
                <a:ea typeface="HG丸ｺﾞｼｯｸM-PRO" panose="020F0600000000000000" pitchFamily="50" charset="-128"/>
              </a:rPr>
              <a:t>5</a:t>
            </a:r>
            <a:r>
              <a:rPr lang="zh-TW" altLang="en-US" sz="2800" dirty="0">
                <a:solidFill>
                  <a:srgbClr val="002060"/>
                </a:solidFill>
                <a:latin typeface="HG丸ｺﾞｼｯｸM-PRO" panose="020F0600000000000000" pitchFamily="50" charset="-128"/>
                <a:ea typeface="HG丸ｺﾞｼｯｸM-PRO" panose="020F0600000000000000" pitchFamily="50" charset="-128"/>
              </a:rPr>
              <a:t>年度</a:t>
            </a:r>
            <a:r>
              <a:rPr lang="ja-JP" altLang="en-US" sz="2800" dirty="0">
                <a:solidFill>
                  <a:srgbClr val="002060"/>
                </a:solidFill>
                <a:latin typeface="HG丸ｺﾞｼｯｸM-PRO" panose="020F0600000000000000" pitchFamily="50" charset="-128"/>
                <a:ea typeface="HG丸ｺﾞｼｯｸM-PRO" panose="020F0600000000000000" pitchFamily="50" charset="-128"/>
              </a:rPr>
              <a:t>　</a:t>
            </a:r>
            <a:r>
              <a:rPr lang="zh-TW" altLang="en-US" sz="2800" dirty="0">
                <a:solidFill>
                  <a:srgbClr val="002060"/>
                </a:solidFill>
                <a:latin typeface="HG丸ｺﾞｼｯｸM-PRO" panose="020F0600000000000000" pitchFamily="50" charset="-128"/>
                <a:ea typeface="HG丸ｺﾞｼｯｸM-PRO" panose="020F0600000000000000" pitchFamily="50" charset="-128"/>
              </a:rPr>
              <a:t>全国保健師長会調査研究事業</a:t>
            </a:r>
            <a:r>
              <a:rPr lang="ja-JP" altLang="en-US" sz="2800" dirty="0">
                <a:solidFill>
                  <a:srgbClr val="002060"/>
                </a:solidFill>
                <a:latin typeface="HG丸ｺﾞｼｯｸM-PRO" panose="020F0600000000000000" pitchFamily="50" charset="-128"/>
                <a:ea typeface="HG丸ｺﾞｼｯｸM-PRO" panose="020F0600000000000000" pitchFamily="50" charset="-128"/>
              </a:rPr>
              <a:t>　①</a:t>
            </a:r>
            <a:endParaRPr kumimoji="1" lang="ja-JP" altLang="en-US" sz="2800" dirty="0"/>
          </a:p>
        </p:txBody>
      </p:sp>
    </p:spTree>
    <p:extLst>
      <p:ext uri="{BB962C8B-B14F-4D97-AF65-F5344CB8AC3E}">
        <p14:creationId xmlns:p14="http://schemas.microsoft.com/office/powerpoint/2010/main" val="430153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481790-04E3-AD7B-C03D-6A253706D43D}"/>
              </a:ext>
            </a:extLst>
          </p:cNvPr>
          <p:cNvSpPr>
            <a:spLocks noGrp="1"/>
          </p:cNvSpPr>
          <p:nvPr>
            <p:ph type="title"/>
          </p:nvPr>
        </p:nvSpPr>
        <p:spPr>
          <a:xfrm>
            <a:off x="455025" y="857250"/>
            <a:ext cx="7886700" cy="496707"/>
          </a:xfrm>
        </p:spPr>
        <p:txBody>
          <a:bodyPr>
            <a:normAutofit/>
          </a:bodyPr>
          <a:lstStyle/>
          <a:p>
            <a:pPr algn="ctr"/>
            <a:r>
              <a:rPr lang="en-US" altLang="ja-JP" sz="2700" b="1" dirty="0">
                <a:solidFill>
                  <a:srgbClr val="FF3399"/>
                </a:solidFill>
                <a:latin typeface="HGP創英角ﾎﾟｯﾌﾟ体" panose="040B0A00000000000000" pitchFamily="50" charset="-128"/>
                <a:ea typeface="HGP創英角ﾎﾟｯﾌﾟ体" panose="040B0A00000000000000" pitchFamily="50" charset="-128"/>
              </a:rPr>
              <a:t>【</a:t>
            </a:r>
            <a:r>
              <a:rPr lang="ja-JP" altLang="en-US" sz="2700" b="1" dirty="0">
                <a:solidFill>
                  <a:srgbClr val="FF3399"/>
                </a:solidFill>
                <a:latin typeface="HGP創英角ﾎﾟｯﾌﾟ体" panose="040B0A00000000000000" pitchFamily="50" charset="-128"/>
                <a:ea typeface="HGP創英角ﾎﾟｯﾌﾟ体" panose="040B0A00000000000000" pitchFamily="50" charset="-128"/>
              </a:rPr>
              <a:t>目的</a:t>
            </a:r>
            <a:r>
              <a:rPr lang="en-US" altLang="ja-JP" sz="2700" b="1" dirty="0">
                <a:solidFill>
                  <a:srgbClr val="FF3399"/>
                </a:solidFill>
                <a:latin typeface="HGP創英角ﾎﾟｯﾌﾟ体" panose="040B0A00000000000000" pitchFamily="50" charset="-128"/>
                <a:ea typeface="HGP創英角ﾎﾟｯﾌﾟ体" panose="040B0A00000000000000" pitchFamily="50" charset="-128"/>
              </a:rPr>
              <a:t>】</a:t>
            </a:r>
            <a:endParaRPr lang="ja-JP" altLang="en-US" sz="2700" b="1" dirty="0">
              <a:solidFill>
                <a:srgbClr val="FF3399"/>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113B8C33-9299-0941-B312-AF167F036465}"/>
              </a:ext>
            </a:extLst>
          </p:cNvPr>
          <p:cNvSpPr>
            <a:spLocks noGrp="1"/>
          </p:cNvSpPr>
          <p:nvPr>
            <p:ph idx="1"/>
          </p:nvPr>
        </p:nvSpPr>
        <p:spPr>
          <a:xfrm>
            <a:off x="325316" y="1384928"/>
            <a:ext cx="8493369" cy="1284103"/>
          </a:xfrm>
        </p:spPr>
        <p:txBody>
          <a:bodyPr>
            <a:noAutofit/>
          </a:bodyPr>
          <a:lstStyle/>
          <a:p>
            <a:pPr marL="0" indent="0">
              <a:lnSpc>
                <a:spcPct val="100000"/>
              </a:lnSpc>
              <a:buNone/>
            </a:pPr>
            <a:r>
              <a:rPr lang="ja-JP" altLang="en-US" dirty="0">
                <a:solidFill>
                  <a:srgbClr val="002060"/>
                </a:solidFill>
                <a:latin typeface="HG丸ｺﾞｼｯｸM-PRO" panose="020F0600000000000000" pitchFamily="50" charset="-128"/>
                <a:ea typeface="HG丸ｺﾞｼｯｸM-PRO" panose="020F0600000000000000" pitchFamily="50" charset="-128"/>
              </a:rPr>
              <a:t>感染症を中心とした健康危機管理において統括保健師に必要とされる技術（以下、統括保健師の健康危機管理技術）項目を明確化し、その妥当性を検証する。</a:t>
            </a:r>
            <a:endParaRPr kumimoji="1" lang="ja-JP" altLang="en-US" dirty="0">
              <a:solidFill>
                <a:schemeClr val="tx2"/>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20A15F2C-D636-1013-50C9-D2EF69899F2B}"/>
              </a:ext>
            </a:extLst>
          </p:cNvPr>
          <p:cNvSpPr>
            <a:spLocks noGrp="1"/>
          </p:cNvSpPr>
          <p:nvPr>
            <p:ph type="sldNum" sz="quarter" idx="12"/>
          </p:nvPr>
        </p:nvSpPr>
        <p:spPr>
          <a:xfrm>
            <a:off x="6877311" y="6399980"/>
            <a:ext cx="2057400" cy="273844"/>
          </a:xfrm>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22</a:t>
            </a:fld>
            <a:endParaRPr lang="ja-JP" altLang="en-US" sz="1600">
              <a:solidFill>
                <a:schemeClr val="tx1"/>
              </a:solidFill>
              <a:latin typeface="ＭＳ Ｐゴシック" panose="020B0600070205080204" pitchFamily="50" charset="-128"/>
            </a:endParaRPr>
          </a:p>
        </p:txBody>
      </p:sp>
      <p:sp>
        <p:nvSpPr>
          <p:cNvPr id="5" name="タイトル 1">
            <a:extLst>
              <a:ext uri="{FF2B5EF4-FFF2-40B4-BE49-F238E27FC236}">
                <a16:creationId xmlns:a16="http://schemas.microsoft.com/office/drawing/2014/main" id="{6DEBB362-5DC9-E6A1-8032-07F551A3F3AE}"/>
              </a:ext>
            </a:extLst>
          </p:cNvPr>
          <p:cNvSpPr txBox="1">
            <a:spLocks/>
          </p:cNvSpPr>
          <p:nvPr/>
        </p:nvSpPr>
        <p:spPr>
          <a:xfrm>
            <a:off x="455025" y="2499544"/>
            <a:ext cx="7886700" cy="6810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fontAlgn="auto">
              <a:spcAft>
                <a:spcPts val="0"/>
              </a:spcAft>
            </a:pPr>
            <a:r>
              <a:rPr lang="ja-JP" altLang="ja-JP" sz="2700" b="1" kern="100" dirty="0">
                <a:solidFill>
                  <a:srgbClr val="FF3399"/>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【方法】</a:t>
            </a:r>
            <a:endParaRPr lang="ja-JP" altLang="en-US" sz="2700" dirty="0">
              <a:solidFill>
                <a:prstClr val="black"/>
              </a:solidFill>
              <a:latin typeface="HGP創英角ﾎﾟｯﾌﾟ体" panose="040B0A00000000000000" pitchFamily="50" charset="-128"/>
              <a:ea typeface="HGP創英角ﾎﾟｯﾌﾟ体" panose="040B0A00000000000000" pitchFamily="50" charset="-128"/>
            </a:endParaRPr>
          </a:p>
        </p:txBody>
      </p:sp>
      <p:sp>
        <p:nvSpPr>
          <p:cNvPr id="6" name="コンテンツ プレースホルダー 5">
            <a:extLst>
              <a:ext uri="{FF2B5EF4-FFF2-40B4-BE49-F238E27FC236}">
                <a16:creationId xmlns:a16="http://schemas.microsoft.com/office/drawing/2014/main" id="{548C2F3C-07B8-284D-D025-20B35A581AFE}"/>
              </a:ext>
            </a:extLst>
          </p:cNvPr>
          <p:cNvSpPr txBox="1">
            <a:spLocks/>
          </p:cNvSpPr>
          <p:nvPr/>
        </p:nvSpPr>
        <p:spPr>
          <a:xfrm>
            <a:off x="481066" y="3312385"/>
            <a:ext cx="8493369" cy="2820170"/>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defTabSz="685800" fontAlgn="auto">
              <a:spcBef>
                <a:spcPts val="750"/>
              </a:spcBef>
              <a:spcAft>
                <a:spcPts val="0"/>
              </a:spcAft>
              <a:buNone/>
            </a:pPr>
            <a:r>
              <a:rPr lang="ja-JP" altLang="ja-JP" sz="2100" b="1" kern="100" dirty="0">
                <a:solidFill>
                  <a:srgbClr val="0070C0"/>
                </a:solidFill>
                <a:latin typeface="BIZ UDPゴシック" panose="020B0400000000000000" pitchFamily="50" charset="-128"/>
                <a:ea typeface="HG丸ｺﾞｼｯｸM-PRO" panose="020F0600000000000000" pitchFamily="50" charset="-128"/>
                <a:cs typeface="Times New Roman" panose="02020603050405020304" pitchFamily="18" charset="0"/>
              </a:rPr>
              <a:t>１）統括保健師の健康危機管理技術の項目</a:t>
            </a:r>
            <a:r>
              <a:rPr lang="ja-JP" altLang="en-US" sz="2100" b="1" kern="100" dirty="0">
                <a:solidFill>
                  <a:srgbClr val="0070C0"/>
                </a:solidFill>
                <a:latin typeface="BIZ UDPゴシック" panose="020B0400000000000000" pitchFamily="50" charset="-128"/>
                <a:ea typeface="HG丸ｺﾞｼｯｸM-PRO" panose="020F0600000000000000" pitchFamily="50" charset="-128"/>
                <a:cs typeface="Times New Roman" panose="02020603050405020304" pitchFamily="18" charset="0"/>
              </a:rPr>
              <a:t>の抽出</a:t>
            </a:r>
            <a:r>
              <a:rPr lang="ja-JP" altLang="ja-JP" sz="2100" b="1" kern="100" dirty="0">
                <a:solidFill>
                  <a:srgbClr val="0070C0"/>
                </a:solidFill>
                <a:latin typeface="BIZ UDPゴシック" panose="020B0400000000000000" pitchFamily="50" charset="-128"/>
                <a:ea typeface="HG丸ｺﾞｼｯｸM-PRO" panose="020F0600000000000000" pitchFamily="50" charset="-128"/>
                <a:cs typeface="Times New Roman" panose="02020603050405020304" pitchFamily="18" charset="0"/>
              </a:rPr>
              <a:t>：</a:t>
            </a:r>
            <a:endParaRPr lang="en-US" altLang="ja-JP" sz="2100" b="1" kern="100" dirty="0">
              <a:solidFill>
                <a:srgbClr val="0070C0"/>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0" indent="0" defTabSz="685800" fontAlgn="auto">
              <a:spcBef>
                <a:spcPts val="750"/>
              </a:spcBef>
              <a:spcAft>
                <a:spcPts val="0"/>
              </a:spcAft>
              <a:buNone/>
            </a:pPr>
            <a:r>
              <a:rPr lang="en-US" altLang="ja-JP" sz="210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rPr>
              <a:t>COVID-19</a:t>
            </a:r>
            <a:r>
              <a:rPr lang="ja-JP" altLang="ja-JP" sz="210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rPr>
              <a:t>への統括保健師に関する先行研究</a:t>
            </a:r>
            <a:r>
              <a:rPr lang="ja-JP" altLang="ja-JP" sz="2100" kern="100" baseline="30000" dirty="0">
                <a:solidFill>
                  <a:srgbClr val="153D63"/>
                </a:solidFill>
                <a:latin typeface="BIZ UDPゴシック" panose="020B0400000000000000" pitchFamily="50" charset="-128"/>
                <a:ea typeface="BIZ UDPゴシック" panose="020B0400000000000000" pitchFamily="50" charset="-128"/>
                <a:cs typeface="BIZ UDPゴシック" panose="020B0400000000000000" pitchFamily="50" charset="-128"/>
              </a:rPr>
              <a:t>＊１＊２</a:t>
            </a:r>
            <a:r>
              <a:rPr lang="ja-JP" altLang="ja-JP" sz="210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rPr>
              <a:t>及び文献から、用いられている技術を抽出して検討した結果、</a:t>
            </a:r>
            <a:r>
              <a:rPr lang="en-US" altLang="ja-JP" sz="210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rPr>
              <a:t>49</a:t>
            </a:r>
            <a:r>
              <a:rPr lang="ja-JP" altLang="ja-JP" sz="210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rPr>
              <a:t>技術が抽出され、カテゴリー化し、「組織マネジメント」「業務マネジメント」「地域マネジメント」「情報マネジメント」「人材管理」「人材育成」と命名した。</a:t>
            </a:r>
            <a:endParaRPr lang="en-US" altLang="ja-JP" sz="210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104775" indent="0" algn="just" defTabSz="685800" fontAlgn="auto">
              <a:spcBef>
                <a:spcPts val="750"/>
              </a:spcBef>
              <a:spcAft>
                <a:spcPts val="0"/>
              </a:spcAft>
              <a:buNone/>
            </a:pPr>
            <a:endParaRPr lang="en-US" altLang="ja-JP" sz="600" kern="100" dirty="0">
              <a:solidFill>
                <a:srgbClr val="0070C0"/>
              </a:solidFill>
              <a:latin typeface="BIZ UDPゴシック" panose="020B0400000000000000" pitchFamily="50" charset="-128"/>
              <a:ea typeface="HG丸ｺﾞｼｯｸM-PRO" panose="020F0600000000000000" pitchFamily="50" charset="-128"/>
              <a:cs typeface="ＭＳ明朝"/>
            </a:endParaRPr>
          </a:p>
          <a:p>
            <a:pPr marL="104775" indent="0" algn="just" defTabSz="685800" fontAlgn="auto">
              <a:spcBef>
                <a:spcPts val="750"/>
              </a:spcBef>
              <a:spcAft>
                <a:spcPts val="0"/>
              </a:spcAft>
              <a:buNone/>
            </a:pPr>
            <a:r>
              <a:rPr lang="ja-JP"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＊１：</a:t>
            </a:r>
            <a:r>
              <a:rPr lang="en-US" altLang="ja-JP" sz="1050" kern="100" dirty="0">
                <a:solidFill>
                  <a:srgbClr val="002060"/>
                </a:solidFill>
                <a:latin typeface="HG丸ｺﾞｼｯｸM-PRO" panose="020F0600000000000000" pitchFamily="50" charset="-128"/>
                <a:ea typeface="BIZ UDPゴシック" panose="020B0400000000000000" pitchFamily="50" charset="-128"/>
                <a:cs typeface="ＭＳ明朝"/>
              </a:rPr>
              <a:t> 2022</a:t>
            </a:r>
            <a:r>
              <a:rPr lang="ja-JP"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年度日本公衆衛生看護学会災害・健康危機委員会活動報告 </a:t>
            </a:r>
            <a:r>
              <a:rPr lang="en-US"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JJPHN Vol.12 No.1 (2023) </a:t>
            </a:r>
            <a:r>
              <a:rPr lang="ja-JP"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表</a:t>
            </a:r>
            <a:r>
              <a:rPr lang="en-US"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2 </a:t>
            </a:r>
            <a:r>
              <a:rPr lang="ja-JP"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a:t>
            </a:r>
            <a:r>
              <a:rPr lang="en-US"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COVID-19 </a:t>
            </a:r>
            <a:r>
              <a:rPr lang="ja-JP"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公衆衛生看護活動で必要とされた技術」</a:t>
            </a:r>
            <a:r>
              <a:rPr lang="en-US" altLang="ja-JP" sz="1050" kern="100" dirty="0">
                <a:solidFill>
                  <a:srgbClr val="002060"/>
                </a:solidFill>
                <a:latin typeface="BIZ UDPゴシック" panose="020B0400000000000000" pitchFamily="50" charset="-128"/>
                <a:ea typeface="HG丸ｺﾞｼｯｸM-PRO" panose="020F0600000000000000" pitchFamily="50" charset="-128"/>
                <a:cs typeface="ＭＳ明朝"/>
                <a:hlinkClick r:id="rId3">
                  <a:extLst>
                    <a:ext uri="{A12FA001-AC4F-418D-AE19-62706E023703}">
                      <ahyp:hlinkClr xmlns:ahyp="http://schemas.microsoft.com/office/drawing/2018/hyperlinkcolor" val="tx"/>
                    </a:ext>
                  </a:extLst>
                </a:hlinkClick>
              </a:rPr>
              <a:t>https://www.jstage.jst.go.jp/article/jjphn/12/1/12_63/_article/-char/ja</a:t>
            </a:r>
            <a:endParaRPr lang="en-US" altLang="ja-JP" sz="1050" kern="100" dirty="0">
              <a:solidFill>
                <a:srgbClr val="002060"/>
              </a:solidFill>
              <a:latin typeface="BIZ UDPゴシック" panose="020B0400000000000000" pitchFamily="50" charset="-128"/>
              <a:ea typeface="HG丸ｺﾞｼｯｸM-PRO" panose="020F0600000000000000" pitchFamily="50" charset="-128"/>
              <a:cs typeface="ＭＳ明朝"/>
            </a:endParaRPr>
          </a:p>
          <a:p>
            <a:pPr marL="104775" indent="0" algn="just" defTabSz="685800" fontAlgn="auto">
              <a:spcBef>
                <a:spcPts val="750"/>
              </a:spcBef>
              <a:spcAft>
                <a:spcPts val="0"/>
              </a:spcAft>
              <a:buNone/>
            </a:pPr>
            <a:r>
              <a:rPr lang="ja-JP"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＊２：</a:t>
            </a:r>
            <a:r>
              <a:rPr lang="en-US"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 2022</a:t>
            </a:r>
            <a:r>
              <a:rPr lang="ja-JP"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度全国保健師長会調査研究事業「統括保健師の体験として伝えたい事」資料</a:t>
            </a:r>
            <a:r>
              <a:rPr lang="en-US"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B</a:t>
            </a:r>
            <a:r>
              <a:rPr lang="ja-JP" altLang="en-US" sz="1050" kern="100" dirty="0">
                <a:solidFill>
                  <a:srgbClr val="002060"/>
                </a:solidFill>
                <a:latin typeface="BIZ UDPゴシック" panose="020B0400000000000000" pitchFamily="50" charset="-128"/>
                <a:ea typeface="HG丸ｺﾞｼｯｸM-PRO" panose="020F0600000000000000" pitchFamily="50" charset="-128"/>
                <a:cs typeface="ＭＳ明朝"/>
              </a:rPr>
              <a:t>　</a:t>
            </a:r>
            <a:r>
              <a:rPr lang="en-US" altLang="ja-JP" sz="1050" kern="100" dirty="0">
                <a:solidFill>
                  <a:srgbClr val="002060"/>
                </a:solidFill>
                <a:latin typeface="BIZ UDPゴシック" panose="020B0400000000000000" pitchFamily="50" charset="-128"/>
                <a:ea typeface="HG丸ｺﾞｼｯｸM-PRO" panose="020F0600000000000000" pitchFamily="50" charset="-128"/>
                <a:cs typeface="ＭＳ明朝"/>
              </a:rPr>
              <a:t>http://www.nacphn.jp/03/</a:t>
            </a:r>
          </a:p>
        </p:txBody>
      </p:sp>
    </p:spTree>
    <p:extLst>
      <p:ext uri="{BB962C8B-B14F-4D97-AF65-F5344CB8AC3E}">
        <p14:creationId xmlns:p14="http://schemas.microsoft.com/office/powerpoint/2010/main" val="2095045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B8B58C3-3E2B-369B-A0FE-803B8D3DBF24}"/>
              </a:ext>
            </a:extLst>
          </p:cNvPr>
          <p:cNvSpPr>
            <a:spLocks noGrp="1"/>
          </p:cNvSpPr>
          <p:nvPr>
            <p:ph idx="1"/>
          </p:nvPr>
        </p:nvSpPr>
        <p:spPr>
          <a:xfrm>
            <a:off x="272561" y="1162051"/>
            <a:ext cx="8598878" cy="4838699"/>
          </a:xfrm>
        </p:spPr>
        <p:txBody>
          <a:bodyPr>
            <a:noAutofit/>
          </a:bodyPr>
          <a:lstStyle/>
          <a:p>
            <a:pPr marL="0" indent="0">
              <a:buNone/>
            </a:pPr>
            <a:r>
              <a:rPr lang="ja-JP" altLang="ja-JP" b="1" kern="100" dirty="0">
                <a:solidFill>
                  <a:srgbClr val="0070C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２）質問紙調査の実施：</a:t>
            </a:r>
            <a:endParaRPr lang="en-US" altLang="ja-JP" b="1" kern="100" dirty="0">
              <a:solidFill>
                <a:srgbClr val="0070C0"/>
              </a:solidFill>
              <a:effectLst/>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0" indent="0">
              <a:buNone/>
            </a:pPr>
            <a:r>
              <a:rPr lang="ja-JP"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統括保健師の健康危機管理技術案の妥当性を検討するため</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に</a:t>
            </a:r>
            <a:r>
              <a:rPr lang="ja-JP"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、デルファイ法を参考に、</a:t>
            </a:r>
            <a:r>
              <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2</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回の</a:t>
            </a:r>
            <a:r>
              <a:rPr lang="ja-JP"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質問紙調査を実施</a:t>
            </a:r>
            <a:endPar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0" indent="0">
              <a:buNone/>
            </a:pPr>
            <a:endParaRPr lang="en-US" altLang="ja-JP" sz="60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0" indent="0">
              <a:lnSpc>
                <a:spcPct val="80000"/>
              </a:lnSpc>
              <a:buNone/>
              <a:defRPr/>
            </a:pPr>
            <a:r>
              <a:rPr lang="ja-JP" altLang="en-US" b="1" kern="100" dirty="0">
                <a:solidFill>
                  <a:srgbClr val="0070C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調査対象：</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全国の保健所設置自治体及び、県型保健所の統括保健師（統括的な役割を担う保健師）</a:t>
            </a:r>
            <a:r>
              <a:rPr lang="zh-TW" altLang="en-US" sz="1500" dirty="0">
                <a:solidFill>
                  <a:srgbClr val="002060"/>
                </a:solidFill>
                <a:latin typeface="HG丸ｺﾞｼｯｸM-PRO" panose="020F0600000000000000" pitchFamily="50" charset="-128"/>
                <a:ea typeface="HG丸ｺﾞｼｯｸM-PRO" panose="020F0600000000000000" pitchFamily="50" charset="-128"/>
              </a:rPr>
              <a:t>（</a:t>
            </a:r>
            <a:r>
              <a:rPr lang="en-US" altLang="ja-JP" sz="1500" dirty="0">
                <a:solidFill>
                  <a:srgbClr val="002060"/>
                </a:solidFill>
                <a:latin typeface="HG丸ｺﾞｼｯｸM-PRO" panose="020F0600000000000000" pitchFamily="50" charset="-128"/>
                <a:ea typeface="HG丸ｺﾞｼｯｸM-PRO" panose="020F0600000000000000" pitchFamily="50" charset="-128"/>
              </a:rPr>
              <a:t>157</a:t>
            </a:r>
            <a:r>
              <a:rPr lang="ja-JP" altLang="en-US" sz="1500" dirty="0">
                <a:solidFill>
                  <a:srgbClr val="002060"/>
                </a:solidFill>
                <a:latin typeface="HG丸ｺﾞｼｯｸM-PRO" panose="020F0600000000000000" pitchFamily="50" charset="-128"/>
                <a:ea typeface="HG丸ｺﾞｼｯｸM-PRO" panose="020F0600000000000000" pitchFamily="50" charset="-128"/>
              </a:rPr>
              <a:t>保健所設置</a:t>
            </a:r>
            <a:r>
              <a:rPr lang="zh-TW" altLang="en-US" sz="1500" dirty="0">
                <a:solidFill>
                  <a:srgbClr val="002060"/>
                </a:solidFill>
                <a:latin typeface="HG丸ｺﾞｼｯｸM-PRO" panose="020F0600000000000000" pitchFamily="50" charset="-128"/>
                <a:ea typeface="HG丸ｺﾞｼｯｸM-PRO" panose="020F0600000000000000" pitchFamily="50" charset="-128"/>
              </a:rPr>
              <a:t>自治体</a:t>
            </a:r>
            <a:r>
              <a:rPr lang="ja-JP" altLang="en-US" sz="1500" dirty="0">
                <a:solidFill>
                  <a:srgbClr val="002060"/>
                </a:solidFill>
                <a:latin typeface="HG丸ｺﾞｼｯｸM-PRO" panose="020F0600000000000000" pitchFamily="50" charset="-128"/>
                <a:ea typeface="HG丸ｺﾞｼｯｸM-PRO" panose="020F0600000000000000" pitchFamily="50" charset="-128"/>
              </a:rPr>
              <a:t>及び、</a:t>
            </a:r>
            <a:r>
              <a:rPr lang="en-US" altLang="ja-JP" sz="1500" dirty="0">
                <a:solidFill>
                  <a:srgbClr val="002060"/>
                </a:solidFill>
                <a:latin typeface="HG丸ｺﾞｼｯｸM-PRO" panose="020F0600000000000000" pitchFamily="50" charset="-128"/>
                <a:ea typeface="HG丸ｺﾞｼｯｸM-PRO" panose="020F0600000000000000" pitchFamily="50" charset="-128"/>
              </a:rPr>
              <a:t>352</a:t>
            </a:r>
            <a:r>
              <a:rPr lang="ja-JP" altLang="en-US" sz="1500" dirty="0">
                <a:solidFill>
                  <a:srgbClr val="002060"/>
                </a:solidFill>
                <a:latin typeface="HG丸ｺﾞｼｯｸM-PRO" panose="020F0600000000000000" pitchFamily="50" charset="-128"/>
                <a:ea typeface="HG丸ｺﾞｼｯｸM-PRO" panose="020F0600000000000000" pitchFamily="50" charset="-128"/>
              </a:rPr>
              <a:t>県型保健所）</a:t>
            </a:r>
            <a:endParaRPr lang="en-US" altLang="ja-JP" sz="1500"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endParaRPr lang="en-US" altLang="ja-JP" sz="60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0" indent="0">
              <a:buNone/>
            </a:pPr>
            <a:r>
              <a:rPr lang="ja-JP" altLang="en-US" b="1" kern="100" dirty="0">
                <a:solidFill>
                  <a:srgbClr val="0070C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調査方法：</a:t>
            </a:r>
            <a:r>
              <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WEB</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による無記名式質問紙調査を</a:t>
            </a:r>
            <a:r>
              <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2</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回実施</a:t>
            </a:r>
            <a:endPar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0" indent="0">
              <a:buNone/>
            </a:pPr>
            <a:r>
              <a:rPr lang="ja-JP" altLang="en-US" sz="1500"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rPr>
              <a:t>＊</a:t>
            </a:r>
            <a:r>
              <a:rPr lang="en-US" altLang="ja-JP" sz="1500"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rPr>
              <a:t>1 </a:t>
            </a:r>
            <a:r>
              <a:rPr lang="ja-JP" altLang="en-US" sz="1500"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rPr>
              <a:t>回目調査時に</a:t>
            </a:r>
            <a:r>
              <a:rPr lang="en-US" altLang="ja-JP" sz="1500"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rPr>
              <a:t>2</a:t>
            </a:r>
            <a:r>
              <a:rPr lang="ja-JP" altLang="en-US" sz="1500"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rPr>
              <a:t>回目の調査への協力の可否を伺い同意が得られた者へ</a:t>
            </a:r>
            <a:r>
              <a:rPr lang="en-US" altLang="ja-JP" sz="1500"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rPr>
              <a:t>2</a:t>
            </a:r>
            <a:r>
              <a:rPr lang="ja-JP" altLang="en-US" sz="1500"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rPr>
              <a:t>回目調査を実施</a:t>
            </a:r>
            <a:endParaRPr lang="en-US" altLang="ja-JP" sz="1500"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0" indent="0">
              <a:buNone/>
            </a:pPr>
            <a:endParaRPr lang="ja-JP" altLang="en-US" sz="60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0" indent="0">
              <a:buNone/>
            </a:pPr>
            <a:r>
              <a:rPr lang="ja-JP" altLang="en-US" b="1" kern="100" dirty="0">
                <a:solidFill>
                  <a:srgbClr val="0070C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調査内容：</a:t>
            </a:r>
            <a:r>
              <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1</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回目調査は、</a:t>
            </a:r>
            <a:r>
              <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49</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技術項目案に対する妥当性、</a:t>
            </a:r>
            <a:r>
              <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2 </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回目調査は、</a:t>
            </a:r>
            <a:r>
              <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1 </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回目調査結果により修正した</a:t>
            </a:r>
            <a:r>
              <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48</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技術項目案の妥当性及び、当該技術が必要な時期を</a:t>
            </a:r>
            <a:r>
              <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3 </a:t>
            </a:r>
            <a:r>
              <a:rPr lang="ja-JP"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期に分けて聞いた。</a:t>
            </a:r>
            <a:endParaRPr lang="en-US" altLang="ja-JP"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0" indent="0">
              <a:buNone/>
            </a:pPr>
            <a:endParaRPr lang="en-US" altLang="ja-JP" sz="60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marL="0" indent="0">
              <a:buNone/>
            </a:pPr>
            <a:r>
              <a:rPr lang="zh-TW" altLang="en-US" b="1" kern="100" dirty="0">
                <a:solidFill>
                  <a:srgbClr val="0070C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３）倫理的配慮：</a:t>
            </a:r>
            <a:r>
              <a:rPr lang="zh-TW" altLang="en-US" kern="100" dirty="0">
                <a:solidFill>
                  <a:srgbClr val="153D63"/>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帝京平成大学人対象研究倫理委員会</a:t>
            </a:r>
            <a:r>
              <a:rPr lang="zh-TW" altLang="en-US" sz="135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rPr>
              <a:t>（承認番号 </a:t>
            </a:r>
            <a:r>
              <a:rPr lang="en-US" altLang="zh-TW" sz="135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rPr>
              <a:t>2023-098</a:t>
            </a:r>
            <a:r>
              <a:rPr lang="zh-TW" altLang="en-US" sz="135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rPr>
              <a:t>）</a:t>
            </a:r>
            <a:endParaRPr lang="ja-JP" altLang="en-US" sz="1350" kern="100" dirty="0">
              <a:solidFill>
                <a:srgbClr val="153D63"/>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p:txBody>
      </p:sp>
      <p:sp>
        <p:nvSpPr>
          <p:cNvPr id="4" name="スライド番号プレースホルダー 3">
            <a:extLst>
              <a:ext uri="{FF2B5EF4-FFF2-40B4-BE49-F238E27FC236}">
                <a16:creationId xmlns:a16="http://schemas.microsoft.com/office/drawing/2014/main" id="{A7E7D525-6BFC-9863-E740-E8456D5A1E76}"/>
              </a:ext>
            </a:extLst>
          </p:cNvPr>
          <p:cNvSpPr>
            <a:spLocks noGrp="1"/>
          </p:cNvSpPr>
          <p:nvPr>
            <p:ph type="sldNum" sz="quarter" idx="12"/>
          </p:nvPr>
        </p:nvSpPr>
        <p:spPr>
          <a:xfrm>
            <a:off x="6814039" y="6309320"/>
            <a:ext cx="2057400" cy="273844"/>
          </a:xfrm>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23</a:t>
            </a:fld>
            <a:endParaRPr lang="ja-JP" altLang="en-US" sz="1600" dirty="0">
              <a:solidFill>
                <a:schemeClr val="tx1"/>
              </a:solidFill>
              <a:latin typeface="ＭＳ Ｐゴシック" panose="020B0600070205080204" pitchFamily="50" charset="-128"/>
            </a:endParaRPr>
          </a:p>
        </p:txBody>
      </p:sp>
    </p:spTree>
    <p:extLst>
      <p:ext uri="{BB962C8B-B14F-4D97-AF65-F5344CB8AC3E}">
        <p14:creationId xmlns:p14="http://schemas.microsoft.com/office/powerpoint/2010/main" val="8687565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FCAAE-F66A-9F8A-162E-44D8917F51B8}"/>
              </a:ext>
            </a:extLst>
          </p:cNvPr>
          <p:cNvSpPr>
            <a:spLocks noGrp="1"/>
          </p:cNvSpPr>
          <p:nvPr>
            <p:ph type="title"/>
          </p:nvPr>
        </p:nvSpPr>
        <p:spPr>
          <a:xfrm>
            <a:off x="628650" y="535557"/>
            <a:ext cx="7886700" cy="509552"/>
          </a:xfrm>
        </p:spPr>
        <p:txBody>
          <a:bodyPr>
            <a:normAutofit/>
          </a:bodyPr>
          <a:lstStyle/>
          <a:p>
            <a:pPr algn="ctr"/>
            <a:r>
              <a:rPr lang="en-US" altLang="ja-JP" sz="3000" dirty="0">
                <a:solidFill>
                  <a:srgbClr val="FF3399"/>
                </a:solidFill>
                <a:latin typeface="HGS創英角ﾎﾟｯﾌﾟ体" panose="040B0A00000000000000" pitchFamily="50" charset="-128"/>
                <a:ea typeface="HGS創英角ﾎﾟｯﾌﾟ体" panose="040B0A00000000000000" pitchFamily="50" charset="-128"/>
              </a:rPr>
              <a:t>【</a:t>
            </a:r>
            <a:r>
              <a:rPr lang="ja-JP" altLang="en-US" sz="3000" dirty="0">
                <a:solidFill>
                  <a:srgbClr val="FF3399"/>
                </a:solidFill>
                <a:latin typeface="HGS創英角ﾎﾟｯﾌﾟ体" panose="040B0A00000000000000" pitchFamily="50" charset="-128"/>
                <a:ea typeface="HGS創英角ﾎﾟｯﾌﾟ体" panose="040B0A00000000000000" pitchFamily="50" charset="-128"/>
              </a:rPr>
              <a:t>結果</a:t>
            </a:r>
            <a:r>
              <a:rPr lang="en-US" altLang="ja-JP" sz="3000" dirty="0">
                <a:solidFill>
                  <a:srgbClr val="FF3399"/>
                </a:solidFill>
                <a:latin typeface="HGS創英角ﾎﾟｯﾌﾟ体" panose="040B0A00000000000000" pitchFamily="50" charset="-128"/>
                <a:ea typeface="HGS創英角ﾎﾟｯﾌﾟ体" panose="040B0A00000000000000" pitchFamily="50" charset="-128"/>
              </a:rPr>
              <a:t>】</a:t>
            </a:r>
            <a:endParaRPr lang="ja-JP" altLang="en-US" sz="3000" dirty="0">
              <a:solidFill>
                <a:srgbClr val="FF3399"/>
              </a:solidFill>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85BE4007-CE1B-52EC-DAFC-E06CF572AEA4}"/>
              </a:ext>
            </a:extLst>
          </p:cNvPr>
          <p:cNvSpPr>
            <a:spLocks noGrp="1"/>
          </p:cNvSpPr>
          <p:nvPr>
            <p:ph idx="1"/>
          </p:nvPr>
        </p:nvSpPr>
        <p:spPr>
          <a:xfrm>
            <a:off x="118804" y="2271053"/>
            <a:ext cx="8651630" cy="3627303"/>
          </a:xfrm>
        </p:spPr>
        <p:txBody>
          <a:bodyPr anchor="ctr">
            <a:noAutofit/>
          </a:bodyPr>
          <a:lstStyle/>
          <a:p>
            <a:pPr marL="0" indent="0">
              <a:buNone/>
            </a:pPr>
            <a:r>
              <a:rPr lang="ja-JP" altLang="en-US" sz="1800" b="1" dirty="0">
                <a:solidFill>
                  <a:srgbClr val="0070C0"/>
                </a:solidFill>
                <a:latin typeface="HG丸ｺﾞｼｯｸM-PRO" panose="020F0600000000000000" pitchFamily="50" charset="-128"/>
                <a:ea typeface="HG丸ｺﾞｼｯｸM-PRO" panose="020F0600000000000000" pitchFamily="50" charset="-128"/>
              </a:rPr>
              <a:t>（</a:t>
            </a:r>
            <a:r>
              <a:rPr lang="en-US" altLang="ja-JP" sz="1800" b="1" dirty="0">
                <a:solidFill>
                  <a:srgbClr val="0070C0"/>
                </a:solidFill>
                <a:latin typeface="HG丸ｺﾞｼｯｸM-PRO" panose="020F0600000000000000" pitchFamily="50" charset="-128"/>
                <a:ea typeface="HG丸ｺﾞｼｯｸM-PRO" panose="020F0600000000000000" pitchFamily="50" charset="-128"/>
              </a:rPr>
              <a:t>1</a:t>
            </a:r>
            <a:r>
              <a:rPr lang="ja-JP" altLang="en-US" sz="1800" b="1" dirty="0">
                <a:solidFill>
                  <a:srgbClr val="0070C0"/>
                </a:solidFill>
                <a:latin typeface="HG丸ｺﾞｼｯｸM-PRO" panose="020F0600000000000000" pitchFamily="50" charset="-128"/>
                <a:ea typeface="HG丸ｺﾞｼｯｸM-PRO" panose="020F0600000000000000" pitchFamily="50" charset="-128"/>
              </a:rPr>
              <a:t>）「総合的なマネジメント力」を発揮するために備えておくべき技術</a:t>
            </a:r>
            <a:endParaRPr lang="en-US" altLang="ja-JP" sz="1800" b="1" dirty="0">
              <a:solidFill>
                <a:srgbClr val="0070C0"/>
              </a:solidFill>
              <a:latin typeface="HG丸ｺﾞｼｯｸM-PRO" panose="020F0600000000000000" pitchFamily="50" charset="-128"/>
              <a:ea typeface="HG丸ｺﾞｼｯｸM-PRO" panose="020F0600000000000000" pitchFamily="50" charset="-128"/>
            </a:endParaRPr>
          </a:p>
          <a:p>
            <a:pPr marL="0" indent="0">
              <a:buNone/>
            </a:pPr>
            <a:r>
              <a:rPr lang="ja-JP" altLang="en-US" sz="1800" dirty="0">
                <a:solidFill>
                  <a:srgbClr val="002060"/>
                </a:solidFill>
                <a:latin typeface="HG丸ｺﾞｼｯｸM-PRO" panose="020F0600000000000000" pitchFamily="50" charset="-128"/>
                <a:ea typeface="HG丸ｺﾞｼｯｸM-PRO" panose="020F0600000000000000" pitchFamily="50" charset="-128"/>
              </a:rPr>
              <a:t>　○</a:t>
            </a:r>
            <a:r>
              <a:rPr lang="en-US" altLang="ja-JP" sz="1800" dirty="0">
                <a:solidFill>
                  <a:srgbClr val="002060"/>
                </a:solidFill>
                <a:latin typeface="HG丸ｺﾞｼｯｸM-PRO" panose="020F0600000000000000" pitchFamily="50" charset="-128"/>
                <a:ea typeface="HG丸ｺﾞｼｯｸM-PRO" panose="020F0600000000000000" pitchFamily="50" charset="-128"/>
              </a:rPr>
              <a:t>6</a:t>
            </a:r>
            <a:r>
              <a:rPr lang="ja-JP" altLang="en-US" sz="1800" dirty="0">
                <a:solidFill>
                  <a:srgbClr val="002060"/>
                </a:solidFill>
                <a:latin typeface="HG丸ｺﾞｼｯｸM-PRO" panose="020F0600000000000000" pitchFamily="50" charset="-128"/>
                <a:ea typeface="HG丸ｺﾞｼｯｸM-PRO" panose="020F0600000000000000" pitchFamily="50" charset="-128"/>
              </a:rPr>
              <a:t>カテゴリー</a:t>
            </a:r>
            <a:r>
              <a:rPr lang="en-US" altLang="ja-JP" sz="1800" dirty="0">
                <a:solidFill>
                  <a:srgbClr val="002060"/>
                </a:solidFill>
                <a:latin typeface="HG丸ｺﾞｼｯｸM-PRO" panose="020F0600000000000000" pitchFamily="50" charset="-128"/>
                <a:ea typeface="HG丸ｺﾞｼｯｸM-PRO" panose="020F0600000000000000" pitchFamily="50" charset="-128"/>
              </a:rPr>
              <a:t>48</a:t>
            </a:r>
            <a:r>
              <a:rPr lang="ja-JP" altLang="en-US" sz="1800" dirty="0">
                <a:solidFill>
                  <a:srgbClr val="002060"/>
                </a:solidFill>
                <a:latin typeface="HG丸ｺﾞｼｯｸM-PRO" panose="020F0600000000000000" pitchFamily="50" charset="-128"/>
                <a:ea typeface="HG丸ｺﾞｼｯｸM-PRO" panose="020F0600000000000000" pitchFamily="50" charset="-128"/>
              </a:rPr>
              <a:t>技術項目となり、妥当率</a:t>
            </a:r>
            <a:r>
              <a:rPr lang="en-US" altLang="ja-JP" sz="1800" dirty="0">
                <a:solidFill>
                  <a:srgbClr val="002060"/>
                </a:solidFill>
                <a:latin typeface="HG丸ｺﾞｼｯｸM-PRO" panose="020F0600000000000000" pitchFamily="50" charset="-128"/>
                <a:ea typeface="HG丸ｺﾞｼｯｸM-PRO" panose="020F0600000000000000" pitchFamily="50" charset="-128"/>
              </a:rPr>
              <a:t>90</a:t>
            </a:r>
            <a:r>
              <a:rPr lang="ja-JP" altLang="en-US" sz="1800" dirty="0">
                <a:solidFill>
                  <a:srgbClr val="002060"/>
                </a:solidFill>
                <a:latin typeface="HG丸ｺﾞｼｯｸM-PRO" panose="020F0600000000000000" pitchFamily="50" charset="-128"/>
                <a:ea typeface="HG丸ｺﾞｼｯｸM-PRO" panose="020F0600000000000000" pitchFamily="50" charset="-128"/>
              </a:rPr>
              <a:t>％以上の妥当性が確認できた。</a:t>
            </a:r>
          </a:p>
          <a:p>
            <a:pPr marL="0" indent="0">
              <a:buNone/>
            </a:pPr>
            <a:r>
              <a:rPr lang="ja-JP" altLang="en-US" sz="1800" dirty="0">
                <a:solidFill>
                  <a:srgbClr val="002060"/>
                </a:solidFill>
                <a:latin typeface="HG丸ｺﾞｼｯｸM-PRO" panose="020F0600000000000000" pitchFamily="50" charset="-128"/>
                <a:ea typeface="HG丸ｺﾞｼｯｸM-PRO" panose="020F0600000000000000" pitchFamily="50" charset="-128"/>
              </a:rPr>
              <a:t>　　</a:t>
            </a:r>
            <a:r>
              <a:rPr lang="ja-JP" altLang="en-US" sz="1500" dirty="0">
                <a:solidFill>
                  <a:srgbClr val="002060"/>
                </a:solidFill>
                <a:latin typeface="HG丸ｺﾞｼｯｸM-PRO" panose="020F0600000000000000" pitchFamily="50" charset="-128"/>
                <a:ea typeface="HG丸ｺﾞｼｯｸM-PRO" panose="020F0600000000000000" pitchFamily="50" charset="-128"/>
              </a:rPr>
              <a:t>「組織マネジメント」</a:t>
            </a:r>
            <a:r>
              <a:rPr lang="en-US" altLang="ja-JP" sz="1500" dirty="0">
                <a:solidFill>
                  <a:srgbClr val="002060"/>
                </a:solidFill>
                <a:latin typeface="HG丸ｺﾞｼｯｸM-PRO" panose="020F0600000000000000" pitchFamily="50" charset="-128"/>
                <a:ea typeface="HG丸ｺﾞｼｯｸM-PRO" panose="020F0600000000000000" pitchFamily="50" charset="-128"/>
              </a:rPr>
              <a:t>6</a:t>
            </a:r>
            <a:r>
              <a:rPr lang="ja-JP" altLang="en-US" sz="1500" dirty="0">
                <a:solidFill>
                  <a:srgbClr val="002060"/>
                </a:solidFill>
                <a:latin typeface="HG丸ｺﾞｼｯｸM-PRO" panose="020F0600000000000000" pitchFamily="50" charset="-128"/>
                <a:ea typeface="HG丸ｺﾞｼｯｸM-PRO" panose="020F0600000000000000" pitchFamily="50" charset="-128"/>
              </a:rPr>
              <a:t>項目、「業務マネジメント」</a:t>
            </a:r>
            <a:r>
              <a:rPr lang="en-US" altLang="ja-JP" sz="1500" dirty="0">
                <a:solidFill>
                  <a:srgbClr val="002060"/>
                </a:solidFill>
                <a:latin typeface="HG丸ｺﾞｼｯｸM-PRO" panose="020F0600000000000000" pitchFamily="50" charset="-128"/>
                <a:ea typeface="HG丸ｺﾞｼｯｸM-PRO" panose="020F0600000000000000" pitchFamily="50" charset="-128"/>
              </a:rPr>
              <a:t>15</a:t>
            </a:r>
            <a:r>
              <a:rPr lang="ja-JP" altLang="en-US" sz="1500" dirty="0">
                <a:solidFill>
                  <a:srgbClr val="002060"/>
                </a:solidFill>
                <a:latin typeface="HG丸ｺﾞｼｯｸM-PRO" panose="020F0600000000000000" pitchFamily="50" charset="-128"/>
                <a:ea typeface="HG丸ｺﾞｼｯｸM-PRO" panose="020F0600000000000000" pitchFamily="50" charset="-128"/>
              </a:rPr>
              <a:t>項目、「地域マネジメント」</a:t>
            </a:r>
            <a:r>
              <a:rPr lang="en-US" altLang="ja-JP" sz="1500" dirty="0">
                <a:solidFill>
                  <a:srgbClr val="002060"/>
                </a:solidFill>
                <a:latin typeface="HG丸ｺﾞｼｯｸM-PRO" panose="020F0600000000000000" pitchFamily="50" charset="-128"/>
                <a:ea typeface="HG丸ｺﾞｼｯｸM-PRO" panose="020F0600000000000000" pitchFamily="50" charset="-128"/>
              </a:rPr>
              <a:t>9</a:t>
            </a:r>
            <a:r>
              <a:rPr lang="ja-JP" altLang="en-US" sz="1500" dirty="0">
                <a:solidFill>
                  <a:srgbClr val="002060"/>
                </a:solidFill>
                <a:latin typeface="HG丸ｺﾞｼｯｸM-PRO" panose="020F0600000000000000" pitchFamily="50" charset="-128"/>
                <a:ea typeface="HG丸ｺﾞｼｯｸM-PRO" panose="020F0600000000000000" pitchFamily="50" charset="-128"/>
              </a:rPr>
              <a:t>項目、</a:t>
            </a:r>
            <a:endParaRPr lang="en-US" altLang="ja-JP" sz="1500"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r>
              <a:rPr lang="ja-JP" altLang="en-US" sz="1500" dirty="0">
                <a:solidFill>
                  <a:srgbClr val="002060"/>
                </a:solidFill>
                <a:latin typeface="HG丸ｺﾞｼｯｸM-PRO" panose="020F0600000000000000" pitchFamily="50" charset="-128"/>
                <a:ea typeface="HG丸ｺﾞｼｯｸM-PRO" panose="020F0600000000000000" pitchFamily="50" charset="-128"/>
              </a:rPr>
              <a:t>　　 「情報マネジメント」６項目、「人材管理」４項目、「人材育成」８項目</a:t>
            </a:r>
            <a:endParaRPr lang="en-US" altLang="ja-JP" sz="1500"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r>
              <a:rPr lang="ja-JP" altLang="en-US" sz="1800" dirty="0">
                <a:solidFill>
                  <a:srgbClr val="002060"/>
                </a:solidFill>
                <a:latin typeface="HG丸ｺﾞｼｯｸM-PRO" panose="020F0600000000000000" pitchFamily="50" charset="-128"/>
                <a:ea typeface="HG丸ｺﾞｼｯｸM-PRO" panose="020F0600000000000000" pitchFamily="50" charset="-128"/>
              </a:rPr>
              <a:t>　○特に妥当率が高かったのは、「人材管理」「人材育成」に該当する項目</a:t>
            </a:r>
            <a:endParaRPr lang="en-US" altLang="ja-JP" sz="1800"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endParaRPr lang="ja-JP" altLang="en-US" sz="600" b="1"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r>
              <a:rPr lang="ja-JP" altLang="en-US" sz="1800" b="1" dirty="0">
                <a:solidFill>
                  <a:srgbClr val="0070C0"/>
                </a:solidFill>
                <a:latin typeface="HG丸ｺﾞｼｯｸM-PRO" panose="020F0600000000000000" pitchFamily="50" charset="-128"/>
                <a:ea typeface="HG丸ｺﾞｼｯｸM-PRO" panose="020F0600000000000000" pitchFamily="50" charset="-128"/>
              </a:rPr>
              <a:t>（</a:t>
            </a:r>
            <a:r>
              <a:rPr lang="en-US" altLang="ja-JP" sz="1800" b="1" dirty="0">
                <a:solidFill>
                  <a:srgbClr val="0070C0"/>
                </a:solidFill>
                <a:latin typeface="HG丸ｺﾞｼｯｸM-PRO" panose="020F0600000000000000" pitchFamily="50" charset="-128"/>
                <a:ea typeface="HG丸ｺﾞｼｯｸM-PRO" panose="020F0600000000000000" pitchFamily="50" charset="-128"/>
              </a:rPr>
              <a:t>2</a:t>
            </a:r>
            <a:r>
              <a:rPr lang="ja-JP" altLang="en-US" sz="1800" b="1" dirty="0">
                <a:solidFill>
                  <a:srgbClr val="0070C0"/>
                </a:solidFill>
                <a:latin typeface="HG丸ｺﾞｼｯｸM-PRO" panose="020F0600000000000000" pitchFamily="50" charset="-128"/>
                <a:ea typeface="HG丸ｺﾞｼｯｸM-PRO" panose="020F0600000000000000" pitchFamily="50" charset="-128"/>
              </a:rPr>
              <a:t>）各技術項目が「特に必要とされる時期」</a:t>
            </a:r>
          </a:p>
          <a:p>
            <a:pPr marL="0" indent="0">
              <a:buNone/>
            </a:pPr>
            <a:r>
              <a:rPr lang="ja-JP" altLang="en-US" sz="1800" dirty="0">
                <a:solidFill>
                  <a:srgbClr val="002060"/>
                </a:solidFill>
                <a:latin typeface="HG丸ｺﾞｼｯｸM-PRO" panose="020F0600000000000000" pitchFamily="50" charset="-128"/>
                <a:ea typeface="HG丸ｺﾞｼｯｸM-PRO" panose="020F0600000000000000" pitchFamily="50" charset="-128"/>
              </a:rPr>
              <a:t>　○「情報マネジメント」が、「国内発生早期」「流行初期」で同程度に高かった。</a:t>
            </a:r>
            <a:endParaRPr lang="en-US" altLang="ja-JP" sz="1800"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r>
              <a:rPr lang="ja-JP" altLang="en-US" sz="1800" dirty="0">
                <a:solidFill>
                  <a:srgbClr val="002060"/>
                </a:solidFill>
                <a:latin typeface="HG丸ｺﾞｼｯｸM-PRO" panose="020F0600000000000000" pitchFamily="50" charset="-128"/>
                <a:ea typeface="HG丸ｺﾞｼｯｸM-PRO" panose="020F0600000000000000" pitchFamily="50" charset="-128"/>
              </a:rPr>
              <a:t>　○「国内発生早期」では、「組織マネジメント」の技術項目の割合が高く、</a:t>
            </a:r>
            <a:endParaRPr lang="en-US" altLang="ja-JP" sz="1800"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r>
              <a:rPr lang="ja-JP" altLang="en-US" sz="1800" dirty="0">
                <a:solidFill>
                  <a:srgbClr val="002060"/>
                </a:solidFill>
                <a:latin typeface="HG丸ｺﾞｼｯｸM-PRO" panose="020F0600000000000000" pitchFamily="50" charset="-128"/>
                <a:ea typeface="HG丸ｺﾞｼｯｸM-PRO" panose="020F0600000000000000" pitchFamily="50" charset="-128"/>
              </a:rPr>
              <a:t>　○「流行初期（発生公表後</a:t>
            </a:r>
            <a:r>
              <a:rPr lang="en-US" altLang="ja-JP" sz="1800" dirty="0">
                <a:solidFill>
                  <a:srgbClr val="002060"/>
                </a:solidFill>
                <a:latin typeface="HG丸ｺﾞｼｯｸM-PRO" panose="020F0600000000000000" pitchFamily="50" charset="-128"/>
                <a:ea typeface="HG丸ｺﾞｼｯｸM-PRO" panose="020F0600000000000000" pitchFamily="50" charset="-128"/>
              </a:rPr>
              <a:t>3</a:t>
            </a:r>
            <a:r>
              <a:rPr lang="ja-JP" altLang="en-US" sz="1800" dirty="0">
                <a:solidFill>
                  <a:srgbClr val="002060"/>
                </a:solidFill>
                <a:latin typeface="HG丸ｺﾞｼｯｸM-PRO" panose="020F0600000000000000" pitchFamily="50" charset="-128"/>
                <a:ea typeface="HG丸ｺﾞｼｯｸM-PRO" panose="020F0600000000000000" pitchFamily="50" charset="-128"/>
              </a:rPr>
              <a:t>か月まで）」では、「業務マネジメント」「人材</a:t>
            </a:r>
            <a:endParaRPr lang="en-US" altLang="ja-JP" sz="1800"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r>
              <a:rPr lang="ja-JP" altLang="en-US" sz="1800" dirty="0">
                <a:solidFill>
                  <a:srgbClr val="002060"/>
                </a:solidFill>
                <a:latin typeface="HG丸ｺﾞｼｯｸM-PRO" panose="020F0600000000000000" pitchFamily="50" charset="-128"/>
                <a:ea typeface="HG丸ｺﾞｼｯｸM-PRO" panose="020F0600000000000000" pitchFamily="50" charset="-128"/>
              </a:rPr>
              <a:t>　　管理」の技術項目の割合が高かった。</a:t>
            </a:r>
          </a:p>
        </p:txBody>
      </p:sp>
      <p:sp>
        <p:nvSpPr>
          <p:cNvPr id="4" name="スライド番号プレースホルダー 3">
            <a:extLst>
              <a:ext uri="{FF2B5EF4-FFF2-40B4-BE49-F238E27FC236}">
                <a16:creationId xmlns:a16="http://schemas.microsoft.com/office/drawing/2014/main" id="{BB8B1A29-9121-5BC1-603A-544E29633B44}"/>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24</a:t>
            </a:fld>
            <a:endParaRPr lang="ja-JP" altLang="en-US" sz="1600">
              <a:solidFill>
                <a:schemeClr val="tx1"/>
              </a:solidFill>
              <a:latin typeface="ＭＳ Ｐゴシック" panose="020B0600070205080204" pitchFamily="50" charset="-128"/>
            </a:endParaRPr>
          </a:p>
        </p:txBody>
      </p:sp>
      <p:sp>
        <p:nvSpPr>
          <p:cNvPr id="5" name="正方形/長方形 4">
            <a:extLst>
              <a:ext uri="{FF2B5EF4-FFF2-40B4-BE49-F238E27FC236}">
                <a16:creationId xmlns:a16="http://schemas.microsoft.com/office/drawing/2014/main" id="{CEEF77A9-025B-1ABC-9C9D-2333BD7A1421}"/>
              </a:ext>
            </a:extLst>
          </p:cNvPr>
          <p:cNvSpPr/>
          <p:nvPr/>
        </p:nvSpPr>
        <p:spPr>
          <a:xfrm>
            <a:off x="8005181" y="3673939"/>
            <a:ext cx="510169" cy="273844"/>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ja-JP" altLang="en-US" sz="1350" dirty="0">
                <a:solidFill>
                  <a:srgbClr val="FF0000"/>
                </a:solidFill>
                <a:latin typeface="游ゴシック" panose="020F0502020204030204"/>
                <a:ea typeface="游ゴシック" panose="020B0400000000000000" pitchFamily="50" charset="-128"/>
              </a:rPr>
              <a:t>①</a:t>
            </a:r>
          </a:p>
        </p:txBody>
      </p:sp>
      <p:sp>
        <p:nvSpPr>
          <p:cNvPr id="6" name="正方形/長方形 5">
            <a:extLst>
              <a:ext uri="{FF2B5EF4-FFF2-40B4-BE49-F238E27FC236}">
                <a16:creationId xmlns:a16="http://schemas.microsoft.com/office/drawing/2014/main" id="{2933C84D-962A-8B92-E343-C12BC4B57983}"/>
              </a:ext>
            </a:extLst>
          </p:cNvPr>
          <p:cNvSpPr/>
          <p:nvPr/>
        </p:nvSpPr>
        <p:spPr>
          <a:xfrm>
            <a:off x="4572000" y="5612946"/>
            <a:ext cx="421295" cy="273844"/>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ja-JP" altLang="en-US" sz="1350" dirty="0">
                <a:solidFill>
                  <a:srgbClr val="7030A0"/>
                </a:solidFill>
                <a:latin typeface="游ゴシック" panose="020F0502020204030204"/>
                <a:ea typeface="游ゴシック" panose="020B0400000000000000" pitchFamily="50" charset="-128"/>
              </a:rPr>
              <a:t>③</a:t>
            </a:r>
          </a:p>
        </p:txBody>
      </p:sp>
      <p:sp>
        <p:nvSpPr>
          <p:cNvPr id="8" name="テキスト ボックス 7">
            <a:extLst>
              <a:ext uri="{FF2B5EF4-FFF2-40B4-BE49-F238E27FC236}">
                <a16:creationId xmlns:a16="http://schemas.microsoft.com/office/drawing/2014/main" id="{6C990065-5A53-9525-83B6-1B5BABBA88C6}"/>
              </a:ext>
            </a:extLst>
          </p:cNvPr>
          <p:cNvSpPr txBox="1"/>
          <p:nvPr/>
        </p:nvSpPr>
        <p:spPr>
          <a:xfrm>
            <a:off x="904838" y="1408164"/>
            <a:ext cx="7493576" cy="646331"/>
          </a:xfrm>
          <a:prstGeom prst="rect">
            <a:avLst/>
          </a:prstGeom>
          <a:noFill/>
          <a:ln>
            <a:solidFill>
              <a:srgbClr val="002060"/>
            </a:solidFill>
          </a:ln>
        </p:spPr>
        <p:txBody>
          <a:bodyPr wrap="square">
            <a:spAutoFit/>
          </a:bodyPr>
          <a:lstStyle/>
          <a:p>
            <a:pPr defTabSz="685800" eaLnBrk="1" fontAlgn="auto" hangingPunct="1">
              <a:spcBef>
                <a:spcPts val="0"/>
              </a:spcBef>
              <a:spcAft>
                <a:spcPts val="0"/>
              </a:spcAft>
            </a:pPr>
            <a:r>
              <a:rPr lang="en-US" altLang="zh-CN" b="1" dirty="0">
                <a:solidFill>
                  <a:srgbClr val="002060"/>
                </a:solidFill>
                <a:latin typeface="HG丸ｺﾞｼｯｸM-PRO" panose="020F0600000000000000" pitchFamily="50" charset="-128"/>
                <a:ea typeface="HG丸ｺﾞｼｯｸM-PRO" panose="020F0600000000000000" pitchFamily="50" charset="-128"/>
              </a:rPr>
              <a:t>1</a:t>
            </a:r>
            <a:r>
              <a:rPr lang="zh-CN" altLang="en-US" b="1" dirty="0">
                <a:solidFill>
                  <a:srgbClr val="002060"/>
                </a:solidFill>
                <a:latin typeface="HG丸ｺﾞｼｯｸM-PRO" panose="020F0600000000000000" pitchFamily="50" charset="-128"/>
                <a:ea typeface="HG丸ｺﾞｼｯｸM-PRO" panose="020F0600000000000000" pitchFamily="50" charset="-128"/>
              </a:rPr>
              <a:t>回目調査：</a:t>
            </a:r>
            <a:r>
              <a:rPr lang="ja-JP" altLang="en-US" b="1" dirty="0">
                <a:solidFill>
                  <a:srgbClr val="002060"/>
                </a:solidFill>
                <a:latin typeface="HG丸ｺﾞｼｯｸM-PRO" panose="020F0600000000000000" pitchFamily="50" charset="-128"/>
                <a:ea typeface="HG丸ｺﾞｼｯｸM-PRO" panose="020F0600000000000000" pitchFamily="50" charset="-128"/>
              </a:rPr>
              <a:t>対象者数</a:t>
            </a:r>
            <a:r>
              <a:rPr lang="en-US" altLang="ja-JP" b="1" dirty="0">
                <a:solidFill>
                  <a:srgbClr val="002060"/>
                </a:solidFill>
                <a:latin typeface="HG丸ｺﾞｼｯｸM-PRO" panose="020F0600000000000000" pitchFamily="50" charset="-128"/>
                <a:ea typeface="HG丸ｺﾞｼｯｸM-PRO" panose="020F0600000000000000" pitchFamily="50" charset="-128"/>
              </a:rPr>
              <a:t>509</a:t>
            </a:r>
            <a:r>
              <a:rPr lang="ja-JP" altLang="en-US" b="1" dirty="0">
                <a:solidFill>
                  <a:srgbClr val="002060"/>
                </a:solidFill>
                <a:latin typeface="HG丸ｺﾞｼｯｸM-PRO" panose="020F0600000000000000" pitchFamily="50" charset="-128"/>
                <a:ea typeface="HG丸ｺﾞｼｯｸM-PRO" panose="020F0600000000000000" pitchFamily="50" charset="-128"/>
              </a:rPr>
              <a:t>、回答数</a:t>
            </a:r>
            <a:r>
              <a:rPr lang="en-US" altLang="zh-CN" b="1" dirty="0">
                <a:solidFill>
                  <a:srgbClr val="002060"/>
                </a:solidFill>
                <a:latin typeface="HG丸ｺﾞｼｯｸM-PRO" panose="020F0600000000000000" pitchFamily="50" charset="-128"/>
                <a:ea typeface="HG丸ｺﾞｼｯｸM-PRO" panose="020F0600000000000000" pitchFamily="50" charset="-128"/>
              </a:rPr>
              <a:t>298</a:t>
            </a:r>
            <a:r>
              <a:rPr lang="ja-JP" altLang="en-US" b="1" dirty="0">
                <a:solidFill>
                  <a:srgbClr val="002060"/>
                </a:solidFill>
                <a:latin typeface="HG丸ｺﾞｼｯｸM-PRO" panose="020F0600000000000000" pitchFamily="50" charset="-128"/>
                <a:ea typeface="HG丸ｺﾞｼｯｸM-PRO" panose="020F0600000000000000" pitchFamily="50" charset="-128"/>
              </a:rPr>
              <a:t>、</a:t>
            </a:r>
            <a:r>
              <a:rPr lang="en-US" altLang="ja-JP" b="1" dirty="0">
                <a:solidFill>
                  <a:srgbClr val="002060"/>
                </a:solidFill>
                <a:latin typeface="HG丸ｺﾞｼｯｸM-PRO" panose="020F0600000000000000" pitchFamily="50" charset="-128"/>
                <a:ea typeface="HG丸ｺﾞｼｯｸM-PRO" panose="020F0600000000000000" pitchFamily="50" charset="-128"/>
              </a:rPr>
              <a:t>2</a:t>
            </a:r>
            <a:r>
              <a:rPr lang="ja-JP" altLang="en-US" b="1" dirty="0">
                <a:solidFill>
                  <a:srgbClr val="002060"/>
                </a:solidFill>
                <a:latin typeface="HG丸ｺﾞｼｯｸM-PRO" panose="020F0600000000000000" pitchFamily="50" charset="-128"/>
                <a:ea typeface="HG丸ｺﾞｼｯｸM-PRO" panose="020F0600000000000000" pitchFamily="50" charset="-128"/>
              </a:rPr>
              <a:t>回目調査</a:t>
            </a:r>
            <a:r>
              <a:rPr lang="zh-CN" altLang="en-US" b="1" dirty="0">
                <a:solidFill>
                  <a:srgbClr val="002060"/>
                </a:solidFill>
                <a:latin typeface="HG丸ｺﾞｼｯｸM-PRO" panose="020F0600000000000000" pitchFamily="50" charset="-128"/>
                <a:ea typeface="HG丸ｺﾞｼｯｸM-PRO" panose="020F0600000000000000" pitchFamily="50" charset="-128"/>
              </a:rPr>
              <a:t>同意者数：</a:t>
            </a:r>
            <a:r>
              <a:rPr lang="en-US" altLang="zh-CN" b="1" dirty="0">
                <a:solidFill>
                  <a:srgbClr val="002060"/>
                </a:solidFill>
                <a:latin typeface="HG丸ｺﾞｼｯｸM-PRO" panose="020F0600000000000000" pitchFamily="50" charset="-128"/>
                <a:ea typeface="HG丸ｺﾞｼｯｸM-PRO" panose="020F0600000000000000" pitchFamily="50" charset="-128"/>
              </a:rPr>
              <a:t>196</a:t>
            </a:r>
          </a:p>
          <a:p>
            <a:pPr defTabSz="685800" eaLnBrk="1" fontAlgn="auto" hangingPunct="1">
              <a:spcBef>
                <a:spcPts val="0"/>
              </a:spcBef>
              <a:spcAft>
                <a:spcPts val="0"/>
              </a:spcAft>
            </a:pPr>
            <a:r>
              <a:rPr lang="en-US" altLang="ja-JP" b="1" dirty="0">
                <a:solidFill>
                  <a:srgbClr val="002060"/>
                </a:solidFill>
                <a:latin typeface="HG丸ｺﾞｼｯｸM-PRO" panose="020F0600000000000000" pitchFamily="50" charset="-128"/>
                <a:ea typeface="HG丸ｺﾞｼｯｸM-PRO" panose="020F0600000000000000" pitchFamily="50" charset="-128"/>
              </a:rPr>
              <a:t>2</a:t>
            </a:r>
            <a:r>
              <a:rPr lang="ja-JP" altLang="en-US" b="1" dirty="0">
                <a:solidFill>
                  <a:srgbClr val="002060"/>
                </a:solidFill>
                <a:latin typeface="HG丸ｺﾞｼｯｸM-PRO" panose="020F0600000000000000" pitchFamily="50" charset="-128"/>
                <a:ea typeface="HG丸ｺﾞｼｯｸM-PRO" panose="020F0600000000000000" pitchFamily="50" charset="-128"/>
              </a:rPr>
              <a:t>回目調査：対象者数</a:t>
            </a:r>
            <a:r>
              <a:rPr lang="en-US" altLang="ja-JP" b="1" dirty="0">
                <a:solidFill>
                  <a:srgbClr val="002060"/>
                </a:solidFill>
                <a:latin typeface="HG丸ｺﾞｼｯｸM-PRO" panose="020F0600000000000000" pitchFamily="50" charset="-128"/>
                <a:ea typeface="HG丸ｺﾞｼｯｸM-PRO" panose="020F0600000000000000" pitchFamily="50" charset="-128"/>
              </a:rPr>
              <a:t>196</a:t>
            </a:r>
            <a:r>
              <a:rPr lang="ja-JP" altLang="en-US" b="1" dirty="0">
                <a:solidFill>
                  <a:srgbClr val="002060"/>
                </a:solidFill>
                <a:latin typeface="HG丸ｺﾞｼｯｸM-PRO" panose="020F0600000000000000" pitchFamily="50" charset="-128"/>
                <a:ea typeface="HG丸ｺﾞｼｯｸM-PRO" panose="020F0600000000000000" pitchFamily="50" charset="-128"/>
              </a:rPr>
              <a:t>、回答数</a:t>
            </a:r>
            <a:r>
              <a:rPr lang="en-US" altLang="ja-JP" b="1" dirty="0">
                <a:solidFill>
                  <a:srgbClr val="002060"/>
                </a:solidFill>
                <a:latin typeface="HG丸ｺﾞｼｯｸM-PRO" panose="020F0600000000000000" pitchFamily="50" charset="-128"/>
                <a:ea typeface="HG丸ｺﾞｼｯｸM-PRO" panose="020F0600000000000000" pitchFamily="50" charset="-128"/>
              </a:rPr>
              <a:t>153</a:t>
            </a:r>
            <a:r>
              <a:rPr lang="ja-JP" altLang="en-US" b="1" dirty="0">
                <a:solidFill>
                  <a:srgbClr val="002060"/>
                </a:solidFill>
                <a:latin typeface="HG丸ｺﾞｼｯｸM-PRO" panose="020F0600000000000000" pitchFamily="50" charset="-128"/>
                <a:ea typeface="HG丸ｺﾞｼｯｸM-PRO" panose="020F0600000000000000" pitchFamily="50" charset="-128"/>
              </a:rPr>
              <a:t>（回収率</a:t>
            </a:r>
            <a:r>
              <a:rPr lang="en-US" altLang="ja-JP" b="1" dirty="0">
                <a:solidFill>
                  <a:srgbClr val="002060"/>
                </a:solidFill>
                <a:latin typeface="HG丸ｺﾞｼｯｸM-PRO" panose="020F0600000000000000" pitchFamily="50" charset="-128"/>
                <a:ea typeface="HG丸ｺﾞｼｯｸM-PRO" panose="020F0600000000000000" pitchFamily="50" charset="-128"/>
              </a:rPr>
              <a:t>78.1</a:t>
            </a:r>
            <a:r>
              <a:rPr lang="ja-JP" altLang="en-US" b="1" dirty="0">
                <a:solidFill>
                  <a:srgbClr val="002060"/>
                </a:solidFill>
                <a:latin typeface="HG丸ｺﾞｼｯｸM-PRO" panose="020F0600000000000000" pitchFamily="50" charset="-128"/>
                <a:ea typeface="HG丸ｺﾞｼｯｸM-PRO" panose="020F0600000000000000" pitchFamily="50" charset="-128"/>
              </a:rPr>
              <a:t>％）</a:t>
            </a:r>
            <a:endParaRPr lang="en-US" altLang="ja-JP"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7" name="正方形/長方形 6">
            <a:extLst>
              <a:ext uri="{FF2B5EF4-FFF2-40B4-BE49-F238E27FC236}">
                <a16:creationId xmlns:a16="http://schemas.microsoft.com/office/drawing/2014/main" id="{83D1ECA9-5272-69A8-555E-49BE27746E7D}"/>
              </a:ext>
            </a:extLst>
          </p:cNvPr>
          <p:cNvSpPr/>
          <p:nvPr/>
        </p:nvSpPr>
        <p:spPr>
          <a:xfrm>
            <a:off x="8770435" y="4510941"/>
            <a:ext cx="346805" cy="273844"/>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ja-JP" altLang="en-US" sz="1350" dirty="0">
                <a:solidFill>
                  <a:srgbClr val="7030A0"/>
                </a:solidFill>
                <a:latin typeface="游ゴシック" panose="020F0502020204030204"/>
                <a:ea typeface="游ゴシック" panose="020B0400000000000000" pitchFamily="50" charset="-128"/>
              </a:rPr>
              <a:t>①</a:t>
            </a:r>
          </a:p>
        </p:txBody>
      </p:sp>
      <p:sp>
        <p:nvSpPr>
          <p:cNvPr id="9" name="正方形/長方形 8">
            <a:extLst>
              <a:ext uri="{FF2B5EF4-FFF2-40B4-BE49-F238E27FC236}">
                <a16:creationId xmlns:a16="http://schemas.microsoft.com/office/drawing/2014/main" id="{DD8DFF71-1F26-6B29-3630-82F333CA07BA}"/>
              </a:ext>
            </a:extLst>
          </p:cNvPr>
          <p:cNvSpPr/>
          <p:nvPr/>
        </p:nvSpPr>
        <p:spPr>
          <a:xfrm>
            <a:off x="8104039" y="4912812"/>
            <a:ext cx="411311" cy="273844"/>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ja-JP" altLang="en-US" sz="1350" dirty="0">
                <a:solidFill>
                  <a:srgbClr val="7030A0"/>
                </a:solidFill>
                <a:latin typeface="游ゴシック" panose="020F0502020204030204"/>
                <a:ea typeface="游ゴシック" panose="020B0400000000000000" pitchFamily="50" charset="-128"/>
              </a:rPr>
              <a:t>②</a:t>
            </a:r>
          </a:p>
        </p:txBody>
      </p:sp>
    </p:spTree>
    <p:extLst>
      <p:ext uri="{BB962C8B-B14F-4D97-AF65-F5344CB8AC3E}">
        <p14:creationId xmlns:p14="http://schemas.microsoft.com/office/powerpoint/2010/main" val="23722472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0D207E-A838-2186-5084-83E6BA47082C}"/>
            </a:ext>
          </a:extLst>
        </p:cNvPr>
        <p:cNvGrpSpPr/>
        <p:nvPr/>
      </p:nvGrpSpPr>
      <p:grpSpPr>
        <a:xfrm>
          <a:off x="0" y="0"/>
          <a:ext cx="0" cy="0"/>
          <a:chOff x="0" y="0"/>
          <a:chExt cx="0" cy="0"/>
        </a:xfrm>
      </p:grpSpPr>
      <p:sp>
        <p:nvSpPr>
          <p:cNvPr id="6" name="テキスト ボックス 2">
            <a:extLst>
              <a:ext uri="{FF2B5EF4-FFF2-40B4-BE49-F238E27FC236}">
                <a16:creationId xmlns:a16="http://schemas.microsoft.com/office/drawing/2014/main" id="{2F08A141-B5BD-5A3B-A2E6-5B8A30DBA329}"/>
              </a:ext>
            </a:extLst>
          </p:cNvPr>
          <p:cNvSpPr txBox="1">
            <a:spLocks noChangeArrowheads="1"/>
          </p:cNvSpPr>
          <p:nvPr/>
        </p:nvSpPr>
        <p:spPr bwMode="auto">
          <a:xfrm>
            <a:off x="-247495" y="5766461"/>
            <a:ext cx="5570219" cy="207749"/>
          </a:xfrm>
          <a:prstGeom prst="rect">
            <a:avLst/>
          </a:prstGeom>
          <a:noFill/>
          <a:ln w="9525">
            <a:noFill/>
            <a:miter lim="800000"/>
            <a:headEnd/>
            <a:tailEnd/>
          </a:ln>
        </p:spPr>
        <p:txBody>
          <a:bodyPr rot="0" vert="horz" wrap="square" lIns="68580" tIns="34290" rIns="68580" bIns="34290" anchor="t" anchorCtr="0">
            <a:spAutoFit/>
          </a:bodyPr>
          <a:lstStyle/>
          <a:p>
            <a:pPr algn="ctr" defTabSz="685800" eaLnBrk="1" fontAlgn="auto" hangingPunct="1">
              <a:spcBef>
                <a:spcPts val="0"/>
              </a:spcBef>
              <a:spcAft>
                <a:spcPts val="0"/>
              </a:spcAft>
            </a:pPr>
            <a:r>
              <a:rPr lang="ja-JP" altLang="en-US" sz="9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図「保健師活動で培われた公衆衛生看護技術を土台とした</a:t>
            </a:r>
            <a:r>
              <a:rPr lang="en-US" sz="9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COVID-19</a:t>
            </a:r>
            <a:r>
              <a:rPr lang="ja-JP" altLang="en-US" sz="900" kern="100" dirty="0">
                <a:solidFill>
                  <a:prstClr val="black"/>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への対応」改編</a:t>
            </a:r>
          </a:p>
        </p:txBody>
      </p:sp>
      <p:pic>
        <p:nvPicPr>
          <p:cNvPr id="33" name="図 32">
            <a:extLst>
              <a:ext uri="{FF2B5EF4-FFF2-40B4-BE49-F238E27FC236}">
                <a16:creationId xmlns:a16="http://schemas.microsoft.com/office/drawing/2014/main" id="{FF663C87-B44A-B71C-ABD4-2E54C16A9EB0}"/>
              </a:ext>
            </a:extLst>
          </p:cNvPr>
          <p:cNvPicPr>
            <a:picLocks noChangeAspect="1"/>
          </p:cNvPicPr>
          <p:nvPr/>
        </p:nvPicPr>
        <p:blipFill>
          <a:blip r:embed="rId3"/>
          <a:stretch>
            <a:fillRect/>
          </a:stretch>
        </p:blipFill>
        <p:spPr>
          <a:xfrm>
            <a:off x="91750" y="1343622"/>
            <a:ext cx="5230973" cy="4422839"/>
          </a:xfrm>
          <a:prstGeom prst="rect">
            <a:avLst/>
          </a:prstGeom>
        </p:spPr>
      </p:pic>
      <p:graphicFrame>
        <p:nvGraphicFramePr>
          <p:cNvPr id="2" name="表 26">
            <a:extLst>
              <a:ext uri="{FF2B5EF4-FFF2-40B4-BE49-F238E27FC236}">
                <a16:creationId xmlns:a16="http://schemas.microsoft.com/office/drawing/2014/main" id="{D72331AE-6082-ABD9-41DB-C678187097AC}"/>
              </a:ext>
            </a:extLst>
          </p:cNvPr>
          <p:cNvGraphicFramePr>
            <a:graphicFrameLocks noGrp="1"/>
          </p:cNvGraphicFramePr>
          <p:nvPr/>
        </p:nvGraphicFramePr>
        <p:xfrm>
          <a:off x="5960117" y="2103173"/>
          <a:ext cx="3092133" cy="3459297"/>
        </p:xfrm>
        <a:graphic>
          <a:graphicData uri="http://schemas.openxmlformats.org/drawingml/2006/table">
            <a:tbl>
              <a:tblPr firstRow="1" bandRow="1">
                <a:tableStyleId>{69012ECD-51FC-41F1-AA8D-1B2483CD663E}</a:tableStyleId>
              </a:tblPr>
              <a:tblGrid>
                <a:gridCol w="3092133">
                  <a:extLst>
                    <a:ext uri="{9D8B030D-6E8A-4147-A177-3AD203B41FA5}">
                      <a16:colId xmlns:a16="http://schemas.microsoft.com/office/drawing/2014/main" val="1232146842"/>
                    </a:ext>
                  </a:extLst>
                </a:gridCol>
              </a:tblGrid>
              <a:tr h="1028439">
                <a:tc>
                  <a:txBody>
                    <a:bodyPr/>
                    <a:lstStyle/>
                    <a:p>
                      <a:pPr algn="ctr"/>
                      <a:r>
                        <a:rPr kumimoji="1" lang="ja-JP" altLang="en-US" sz="1400" dirty="0">
                          <a:latin typeface="HG丸ｺﾞｼｯｸM-PRO" panose="020F0600000000000000" pitchFamily="50" charset="-128"/>
                          <a:ea typeface="HG丸ｺﾞｼｯｸM-PRO" panose="020F0600000000000000" pitchFamily="50" charset="-128"/>
                        </a:rPr>
                        <a:t>感染症を中心とした健康危機管理において統括保健師に必要とされる技術</a:t>
                      </a:r>
                      <a:endParaRPr kumimoji="1" lang="en-US" altLang="ja-JP" sz="1400" dirty="0">
                        <a:latin typeface="HG丸ｺﾞｼｯｸM-PRO" panose="020F0600000000000000" pitchFamily="50" charset="-128"/>
                        <a:ea typeface="HG丸ｺﾞｼｯｸM-PRO" panose="020F0600000000000000" pitchFamily="50" charset="-128"/>
                      </a:endParaRPr>
                    </a:p>
                    <a:p>
                      <a:pPr algn="ctr"/>
                      <a:r>
                        <a:rPr kumimoji="1" lang="ja-JP" altLang="en-US" sz="1400" dirty="0">
                          <a:latin typeface="HG丸ｺﾞｼｯｸM-PRO" panose="020F0600000000000000" pitchFamily="50" charset="-128"/>
                          <a:ea typeface="HG丸ｺﾞｼｯｸM-PRO" panose="020F0600000000000000" pitchFamily="50" charset="-128"/>
                        </a:rPr>
                        <a:t>（</a:t>
                      </a:r>
                      <a:r>
                        <a:rPr kumimoji="1" lang="en-US" altLang="ja-JP" sz="1400" dirty="0">
                          <a:latin typeface="HG丸ｺﾞｼｯｸM-PRO" panose="020F0600000000000000" pitchFamily="50" charset="-128"/>
                          <a:ea typeface="HG丸ｺﾞｼｯｸM-PRO" panose="020F0600000000000000" pitchFamily="50" charset="-128"/>
                        </a:rPr>
                        <a:t>6</a:t>
                      </a:r>
                      <a:r>
                        <a:rPr kumimoji="1" lang="ja-JP" altLang="en-US" sz="1400" dirty="0">
                          <a:latin typeface="HG丸ｺﾞｼｯｸM-PRO" panose="020F0600000000000000" pitchFamily="50" charset="-128"/>
                          <a:ea typeface="HG丸ｺﾞｼｯｸM-PRO" panose="020F0600000000000000" pitchFamily="50" charset="-128"/>
                        </a:rPr>
                        <a:t>カテゴリー</a:t>
                      </a:r>
                      <a:r>
                        <a:rPr kumimoji="1" lang="en-US" altLang="ja-JP" sz="1400" dirty="0">
                          <a:latin typeface="HG丸ｺﾞｼｯｸM-PRO" panose="020F0600000000000000" pitchFamily="50" charset="-128"/>
                          <a:ea typeface="HG丸ｺﾞｼｯｸM-PRO" panose="020F0600000000000000" pitchFamily="50" charset="-128"/>
                        </a:rPr>
                        <a:t>48</a:t>
                      </a:r>
                      <a:r>
                        <a:rPr kumimoji="1" lang="ja-JP" altLang="en-US" sz="1400" dirty="0">
                          <a:latin typeface="HG丸ｺﾞｼｯｸM-PRO" panose="020F0600000000000000" pitchFamily="50" charset="-128"/>
                          <a:ea typeface="HG丸ｺﾞｼｯｸM-PRO" panose="020F0600000000000000" pitchFamily="50" charset="-128"/>
                        </a:rPr>
                        <a:t>項目）</a:t>
                      </a:r>
                    </a:p>
                  </a:txBody>
                  <a:tcPr marL="68580" marR="68580" marT="34290" marB="34290" anchor="ctr"/>
                </a:tc>
                <a:extLst>
                  <a:ext uri="{0D108BD9-81ED-4DB2-BD59-A6C34878D82A}">
                    <a16:rowId xmlns:a16="http://schemas.microsoft.com/office/drawing/2014/main" val="2270710155"/>
                  </a:ext>
                </a:extLst>
              </a:tr>
              <a:tr h="405143">
                <a:tc>
                  <a:txBody>
                    <a:bodyPr/>
                    <a:lstStyle/>
                    <a:p>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 組織マネジメント　　　</a:t>
                      </a:r>
                      <a:r>
                        <a:rPr kumimoji="1" lang="en-US" altLang="ja-JP" sz="1400" dirty="0">
                          <a:solidFill>
                            <a:schemeClr val="accent1">
                              <a:lumMod val="50000"/>
                            </a:schemeClr>
                          </a:solidFill>
                          <a:latin typeface="HG丸ｺﾞｼｯｸM-PRO" panose="020F0600000000000000" pitchFamily="50" charset="-128"/>
                          <a:ea typeface="HG丸ｺﾞｼｯｸM-PRO" panose="020F0600000000000000" pitchFamily="50" charset="-128"/>
                        </a:rPr>
                        <a:t>6</a:t>
                      </a:r>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項目</a:t>
                      </a:r>
                    </a:p>
                  </a:txBody>
                  <a:tcPr marL="68580" marR="68580" marT="34290" marB="34290" anchor="ctr"/>
                </a:tc>
                <a:extLst>
                  <a:ext uri="{0D108BD9-81ED-4DB2-BD59-A6C34878D82A}">
                    <a16:rowId xmlns:a16="http://schemas.microsoft.com/office/drawing/2014/main" val="2776020514"/>
                  </a:ext>
                </a:extLst>
              </a:tr>
              <a:tr h="405143">
                <a:tc>
                  <a:txBody>
                    <a:bodyPr/>
                    <a:lstStyle/>
                    <a:p>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 業務マネジメント　　 </a:t>
                      </a:r>
                      <a:r>
                        <a:rPr kumimoji="1" lang="en-US" altLang="ja-JP" sz="1400" dirty="0">
                          <a:solidFill>
                            <a:schemeClr val="accent1">
                              <a:lumMod val="50000"/>
                            </a:schemeClr>
                          </a:solidFill>
                          <a:latin typeface="HG丸ｺﾞｼｯｸM-PRO" panose="020F0600000000000000" pitchFamily="50" charset="-128"/>
                          <a:ea typeface="HG丸ｺﾞｼｯｸM-PRO" panose="020F0600000000000000" pitchFamily="50" charset="-128"/>
                        </a:rPr>
                        <a:t>15</a:t>
                      </a:r>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項目</a:t>
                      </a:r>
                    </a:p>
                  </a:txBody>
                  <a:tcPr marL="68580" marR="68580" marT="34290" marB="34290" anchor="ctr"/>
                </a:tc>
                <a:extLst>
                  <a:ext uri="{0D108BD9-81ED-4DB2-BD59-A6C34878D82A}">
                    <a16:rowId xmlns:a16="http://schemas.microsoft.com/office/drawing/2014/main" val="2023305379"/>
                  </a:ext>
                </a:extLst>
              </a:tr>
              <a:tr h="405143">
                <a:tc>
                  <a:txBody>
                    <a:bodyPr/>
                    <a:lstStyle/>
                    <a:p>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 地域マネジメント　　　</a:t>
                      </a:r>
                      <a:r>
                        <a:rPr kumimoji="1" lang="en-US" altLang="ja-JP" sz="1400" dirty="0">
                          <a:solidFill>
                            <a:schemeClr val="accent1">
                              <a:lumMod val="50000"/>
                            </a:schemeClr>
                          </a:solidFill>
                          <a:latin typeface="HG丸ｺﾞｼｯｸM-PRO" panose="020F0600000000000000" pitchFamily="50" charset="-128"/>
                          <a:ea typeface="HG丸ｺﾞｼｯｸM-PRO" panose="020F0600000000000000" pitchFamily="50" charset="-128"/>
                        </a:rPr>
                        <a:t>9</a:t>
                      </a:r>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項目</a:t>
                      </a:r>
                    </a:p>
                  </a:txBody>
                  <a:tcPr marL="68580" marR="68580" marT="34290" marB="34290" anchor="ctr"/>
                </a:tc>
                <a:extLst>
                  <a:ext uri="{0D108BD9-81ED-4DB2-BD59-A6C34878D82A}">
                    <a16:rowId xmlns:a16="http://schemas.microsoft.com/office/drawing/2014/main" val="445833976"/>
                  </a:ext>
                </a:extLst>
              </a:tr>
              <a:tr h="405143">
                <a:tc>
                  <a:txBody>
                    <a:bodyPr/>
                    <a:lstStyle/>
                    <a:p>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 情報マネジメント　　　</a:t>
                      </a:r>
                      <a:r>
                        <a:rPr kumimoji="1" lang="en-US" altLang="ja-JP" sz="1400" dirty="0">
                          <a:solidFill>
                            <a:schemeClr val="accent1">
                              <a:lumMod val="50000"/>
                            </a:schemeClr>
                          </a:solidFill>
                          <a:latin typeface="HG丸ｺﾞｼｯｸM-PRO" panose="020F0600000000000000" pitchFamily="50" charset="-128"/>
                          <a:ea typeface="HG丸ｺﾞｼｯｸM-PRO" panose="020F0600000000000000" pitchFamily="50" charset="-128"/>
                        </a:rPr>
                        <a:t>6</a:t>
                      </a:r>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項目</a:t>
                      </a:r>
                    </a:p>
                  </a:txBody>
                  <a:tcPr marL="68580" marR="68580" marT="34290" marB="34290" anchor="ctr"/>
                </a:tc>
                <a:extLst>
                  <a:ext uri="{0D108BD9-81ED-4DB2-BD59-A6C34878D82A}">
                    <a16:rowId xmlns:a16="http://schemas.microsoft.com/office/drawing/2014/main" val="3518215701"/>
                  </a:ext>
                </a:extLst>
              </a:tr>
              <a:tr h="405143">
                <a:tc>
                  <a:txBody>
                    <a:bodyPr/>
                    <a:lstStyle/>
                    <a:p>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 人材管理　                  </a:t>
                      </a:r>
                      <a:r>
                        <a:rPr kumimoji="1" lang="en-US" altLang="ja-JP" sz="1400" dirty="0">
                          <a:solidFill>
                            <a:schemeClr val="accent1">
                              <a:lumMod val="50000"/>
                            </a:schemeClr>
                          </a:solidFill>
                          <a:latin typeface="HG丸ｺﾞｼｯｸM-PRO" panose="020F0600000000000000" pitchFamily="50" charset="-128"/>
                          <a:ea typeface="HG丸ｺﾞｼｯｸM-PRO" panose="020F0600000000000000" pitchFamily="50" charset="-128"/>
                        </a:rPr>
                        <a:t>4</a:t>
                      </a:r>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項目</a:t>
                      </a:r>
                    </a:p>
                  </a:txBody>
                  <a:tcPr marL="68580" marR="68580" marT="34290" marB="34290" anchor="ctr"/>
                </a:tc>
                <a:extLst>
                  <a:ext uri="{0D108BD9-81ED-4DB2-BD59-A6C34878D82A}">
                    <a16:rowId xmlns:a16="http://schemas.microsoft.com/office/drawing/2014/main" val="3257362198"/>
                  </a:ext>
                </a:extLst>
              </a:tr>
              <a:tr h="405143">
                <a:tc>
                  <a:txBody>
                    <a:bodyPr/>
                    <a:lstStyle/>
                    <a:p>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 人材育成　                  </a:t>
                      </a:r>
                      <a:r>
                        <a:rPr kumimoji="1" lang="en-US" altLang="ja-JP" sz="1400" dirty="0">
                          <a:solidFill>
                            <a:schemeClr val="accent1">
                              <a:lumMod val="50000"/>
                            </a:schemeClr>
                          </a:solidFill>
                          <a:latin typeface="HG丸ｺﾞｼｯｸM-PRO" panose="020F0600000000000000" pitchFamily="50" charset="-128"/>
                          <a:ea typeface="HG丸ｺﾞｼｯｸM-PRO" panose="020F0600000000000000" pitchFamily="50" charset="-128"/>
                        </a:rPr>
                        <a:t>8</a:t>
                      </a:r>
                      <a:r>
                        <a:rPr kumimoji="1" lang="ja-JP" altLang="en-US" sz="1400" dirty="0">
                          <a:solidFill>
                            <a:schemeClr val="accent1">
                              <a:lumMod val="50000"/>
                            </a:schemeClr>
                          </a:solidFill>
                          <a:latin typeface="HG丸ｺﾞｼｯｸM-PRO" panose="020F0600000000000000" pitchFamily="50" charset="-128"/>
                          <a:ea typeface="HG丸ｺﾞｼｯｸM-PRO" panose="020F0600000000000000" pitchFamily="50" charset="-128"/>
                        </a:rPr>
                        <a:t>項目</a:t>
                      </a:r>
                    </a:p>
                  </a:txBody>
                  <a:tcPr marL="68580" marR="68580" marT="34290" marB="34290" anchor="ctr"/>
                </a:tc>
                <a:extLst>
                  <a:ext uri="{0D108BD9-81ED-4DB2-BD59-A6C34878D82A}">
                    <a16:rowId xmlns:a16="http://schemas.microsoft.com/office/drawing/2014/main" val="1487104194"/>
                  </a:ext>
                </a:extLst>
              </a:tr>
            </a:tbl>
          </a:graphicData>
        </a:graphic>
      </p:graphicFrame>
      <p:sp>
        <p:nvSpPr>
          <p:cNvPr id="3" name="テキスト ボックス 2">
            <a:extLst>
              <a:ext uri="{FF2B5EF4-FFF2-40B4-BE49-F238E27FC236}">
                <a16:creationId xmlns:a16="http://schemas.microsoft.com/office/drawing/2014/main" id="{4B9B6D60-74DE-4708-5E31-1BB2465259FA}"/>
              </a:ext>
            </a:extLst>
          </p:cNvPr>
          <p:cNvSpPr txBox="1"/>
          <p:nvPr/>
        </p:nvSpPr>
        <p:spPr>
          <a:xfrm>
            <a:off x="5810584" y="1494922"/>
            <a:ext cx="3241667" cy="600164"/>
          </a:xfrm>
          <a:prstGeom prst="rect">
            <a:avLst/>
          </a:prstGeom>
          <a:noFill/>
        </p:spPr>
        <p:txBody>
          <a:bodyPr wrap="square" rtlCol="0">
            <a:spAutoFit/>
          </a:bodyPr>
          <a:lstStyle/>
          <a:p>
            <a:pPr algn="ctr" defTabSz="685800" eaLnBrk="1" fontAlgn="auto" hangingPunct="1">
              <a:spcBef>
                <a:spcPts val="0"/>
              </a:spcBef>
              <a:spcAft>
                <a:spcPts val="0"/>
              </a:spcAft>
            </a:pPr>
            <a:r>
              <a:rPr lang="ja-JP" altLang="en-US" sz="1650" b="1" dirty="0">
                <a:solidFill>
                  <a:srgbClr val="FF3399"/>
                </a:solidFill>
                <a:latin typeface="HG丸ｺﾞｼｯｸM-PRO" panose="020F0600000000000000" pitchFamily="50" charset="-128"/>
                <a:ea typeface="HG丸ｺﾞｼｯｸM-PRO" panose="020F0600000000000000" pitchFamily="50" charset="-128"/>
              </a:rPr>
              <a:t>統括保健師から妥当率</a:t>
            </a:r>
            <a:r>
              <a:rPr lang="en-US" altLang="ja-JP" sz="1650" b="1" dirty="0">
                <a:solidFill>
                  <a:srgbClr val="FF3399"/>
                </a:solidFill>
                <a:latin typeface="HG丸ｺﾞｼｯｸM-PRO" panose="020F0600000000000000" pitchFamily="50" charset="-128"/>
                <a:ea typeface="HG丸ｺﾞｼｯｸM-PRO" panose="020F0600000000000000" pitchFamily="50" charset="-128"/>
              </a:rPr>
              <a:t>90</a:t>
            </a:r>
            <a:r>
              <a:rPr lang="ja-JP" altLang="en-US" sz="1650" b="1" dirty="0">
                <a:solidFill>
                  <a:srgbClr val="FF3399"/>
                </a:solidFill>
                <a:latin typeface="HG丸ｺﾞｼｯｸM-PRO" panose="020F0600000000000000" pitchFamily="50" charset="-128"/>
                <a:ea typeface="HG丸ｺﾞｼｯｸM-PRO" panose="020F0600000000000000" pitchFamily="50" charset="-128"/>
              </a:rPr>
              <a:t>％以上の妥当性を得た</a:t>
            </a:r>
            <a:r>
              <a:rPr lang="en-US" altLang="ja-JP" sz="1650" b="1" dirty="0">
                <a:solidFill>
                  <a:srgbClr val="FF3399"/>
                </a:solidFill>
                <a:latin typeface="HG丸ｺﾞｼｯｸM-PRO" panose="020F0600000000000000" pitchFamily="50" charset="-128"/>
                <a:ea typeface="HG丸ｺﾞｼｯｸM-PRO" panose="020F0600000000000000" pitchFamily="50" charset="-128"/>
              </a:rPr>
              <a:t>48</a:t>
            </a:r>
            <a:r>
              <a:rPr lang="ja-JP" altLang="en-US" sz="1650" b="1" dirty="0">
                <a:solidFill>
                  <a:srgbClr val="FF3399"/>
                </a:solidFill>
                <a:latin typeface="HG丸ｺﾞｼｯｸM-PRO" panose="020F0600000000000000" pitchFamily="50" charset="-128"/>
                <a:ea typeface="HG丸ｺﾞｼｯｸM-PRO" panose="020F0600000000000000" pitchFamily="50" charset="-128"/>
              </a:rPr>
              <a:t>技術項目</a:t>
            </a:r>
            <a:endParaRPr lang="en-US" altLang="ja-JP" sz="1650" b="1" dirty="0">
              <a:solidFill>
                <a:srgbClr val="FF3399"/>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2F87BA28-BAE4-D66E-DEAE-7ACC1FD06D77}"/>
              </a:ext>
            </a:extLst>
          </p:cNvPr>
          <p:cNvSpPr txBox="1"/>
          <p:nvPr/>
        </p:nvSpPr>
        <p:spPr>
          <a:xfrm>
            <a:off x="5960119" y="901666"/>
            <a:ext cx="2944439" cy="507831"/>
          </a:xfrm>
          <a:prstGeom prst="rect">
            <a:avLst/>
          </a:prstGeom>
          <a:noFill/>
        </p:spPr>
        <p:txBody>
          <a:bodyPr wrap="square" rtlCol="0">
            <a:spAutoFit/>
          </a:bodyPr>
          <a:lstStyle/>
          <a:p>
            <a:pPr algn="ctr" defTabSz="685800" eaLnBrk="1" fontAlgn="auto" hangingPunct="1">
              <a:spcBef>
                <a:spcPts val="0"/>
              </a:spcBef>
              <a:spcAft>
                <a:spcPts val="0"/>
              </a:spcAft>
            </a:pPr>
            <a:r>
              <a:rPr lang="ja-JP" altLang="en-US" sz="2700" dirty="0">
                <a:solidFill>
                  <a:srgbClr val="002060"/>
                </a:solidFill>
                <a:latin typeface="HGP創英角ﾎﾟｯﾌﾟ体" panose="040B0A00000000000000" pitchFamily="50" charset="-128"/>
                <a:ea typeface="HGP創英角ﾎﾟｯﾌﾟ体" panose="040B0A00000000000000" pitchFamily="50" charset="-128"/>
              </a:rPr>
              <a:t>≪調査結果より≫</a:t>
            </a:r>
          </a:p>
        </p:txBody>
      </p:sp>
      <p:sp>
        <p:nvSpPr>
          <p:cNvPr id="5" name="左矢印 6">
            <a:extLst>
              <a:ext uri="{FF2B5EF4-FFF2-40B4-BE49-F238E27FC236}">
                <a16:creationId xmlns:a16="http://schemas.microsoft.com/office/drawing/2014/main" id="{0CC5CE04-3694-4736-5BEF-41DF340D1123}"/>
              </a:ext>
            </a:extLst>
          </p:cNvPr>
          <p:cNvSpPr/>
          <p:nvPr/>
        </p:nvSpPr>
        <p:spPr>
          <a:xfrm rot="10800000">
            <a:off x="4293076" y="4986610"/>
            <a:ext cx="1542674" cy="276999"/>
          </a:xfrm>
          <a:prstGeom prst="leftArrow">
            <a:avLst/>
          </a:prstGeom>
          <a:solidFill>
            <a:srgbClr val="FF66CC"/>
          </a:solidFill>
          <a:ln>
            <a:solidFill>
              <a:srgbClr val="00206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defTabSz="685800" eaLnBrk="1" fontAlgn="auto" hangingPunct="1">
              <a:spcBef>
                <a:spcPts val="0"/>
              </a:spcBef>
              <a:spcAft>
                <a:spcPts val="0"/>
              </a:spcAft>
            </a:pPr>
            <a:endParaRPr lang="ja-JP" altLang="en-US" sz="1350">
              <a:solidFill>
                <a:srgbClr val="002060"/>
              </a:solidFill>
              <a:latin typeface="游ゴシック" panose="020F0502020204030204"/>
              <a:ea typeface="游ゴシック" panose="020B0400000000000000" pitchFamily="50" charset="-128"/>
            </a:endParaRPr>
          </a:p>
        </p:txBody>
      </p:sp>
      <p:cxnSp>
        <p:nvCxnSpPr>
          <p:cNvPr id="7" name="直線コネクタ 6">
            <a:extLst>
              <a:ext uri="{FF2B5EF4-FFF2-40B4-BE49-F238E27FC236}">
                <a16:creationId xmlns:a16="http://schemas.microsoft.com/office/drawing/2014/main" id="{1448CE19-00CF-B0B9-177C-5BC36A717974}"/>
              </a:ext>
            </a:extLst>
          </p:cNvPr>
          <p:cNvCxnSpPr/>
          <p:nvPr/>
        </p:nvCxnSpPr>
        <p:spPr>
          <a:xfrm>
            <a:off x="7626692" y="3140775"/>
            <a:ext cx="0" cy="2421697"/>
          </a:xfrm>
          <a:prstGeom prst="line">
            <a:avLst/>
          </a:prstGeom>
        </p:spPr>
        <p:style>
          <a:lnRef idx="1">
            <a:schemeClr val="accent1"/>
          </a:lnRef>
          <a:fillRef idx="0">
            <a:schemeClr val="accent1"/>
          </a:fillRef>
          <a:effectRef idx="0">
            <a:schemeClr val="accent1"/>
          </a:effectRef>
          <a:fontRef idx="minor">
            <a:schemeClr val="tx1"/>
          </a:fontRef>
        </p:style>
      </p:cxnSp>
      <p:sp>
        <p:nvSpPr>
          <p:cNvPr id="8" name="テキスト ボックス 3">
            <a:extLst>
              <a:ext uri="{FF2B5EF4-FFF2-40B4-BE49-F238E27FC236}">
                <a16:creationId xmlns:a16="http://schemas.microsoft.com/office/drawing/2014/main" id="{58BAA812-A6A5-C08B-CE31-2C4C0B62B91A}"/>
              </a:ext>
            </a:extLst>
          </p:cNvPr>
          <p:cNvSpPr txBox="1"/>
          <p:nvPr/>
        </p:nvSpPr>
        <p:spPr>
          <a:xfrm>
            <a:off x="6250677" y="5624814"/>
            <a:ext cx="2517010" cy="20774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eaLnBrk="1" fontAlgn="auto" hangingPunct="1">
              <a:spcBef>
                <a:spcPts val="0"/>
              </a:spcBef>
              <a:spcAft>
                <a:spcPts val="0"/>
              </a:spcAft>
            </a:pPr>
            <a:r>
              <a:rPr lang="ja-JP" altLang="en-US" sz="9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a:t>
            </a:r>
            <a:r>
              <a:rPr lang="en-US" sz="9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4</a:t>
            </a:r>
            <a:r>
              <a:rPr lang="ja-JP" altLang="en-US" sz="900" kern="10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統括保健師の担う組織マネジメントを指す。</a:t>
            </a:r>
            <a:endParaRPr lang="ja-JP" altLang="en-US" sz="900" kern="10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9" name="テキスト ボックス 3">
            <a:extLst>
              <a:ext uri="{FF2B5EF4-FFF2-40B4-BE49-F238E27FC236}">
                <a16:creationId xmlns:a16="http://schemas.microsoft.com/office/drawing/2014/main" id="{E7F55295-7A20-DD44-A33F-4224EEFBEB25}"/>
              </a:ext>
            </a:extLst>
          </p:cNvPr>
          <p:cNvSpPr txBox="1"/>
          <p:nvPr/>
        </p:nvSpPr>
        <p:spPr>
          <a:xfrm>
            <a:off x="7362269" y="3140923"/>
            <a:ext cx="264423" cy="207749"/>
          </a:xfrm>
          <a:prstGeom prst="rect">
            <a:avLst/>
          </a:prstGeom>
          <a:no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lgn="just" defTabSz="685800" eaLnBrk="1" fontAlgn="auto" hangingPunct="1">
              <a:spcBef>
                <a:spcPts val="0"/>
              </a:spcBef>
              <a:spcAft>
                <a:spcPts val="0"/>
              </a:spcAft>
            </a:pPr>
            <a:r>
              <a:rPr lang="ja-JP" altLang="en-US" sz="900" kern="100" dirty="0">
                <a:solidFill>
                  <a:srgbClr val="002060"/>
                </a:solidFill>
                <a:latin typeface="BIZ UDPゴシック" panose="020B0400000000000000" pitchFamily="50" charset="-128"/>
                <a:ea typeface="BIZ UDPゴシック" panose="020B0400000000000000" pitchFamily="50" charset="-128"/>
                <a:cs typeface="Times New Roman" panose="02020603050405020304" pitchFamily="18" charset="0"/>
              </a:rPr>
              <a:t>＊</a:t>
            </a:r>
            <a:endParaRPr lang="ja-JP" altLang="en-US" sz="900" kern="100" dirty="0">
              <a:solidFill>
                <a:prstClr val="black"/>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10" name="スライド番号プレースホルダー 9">
            <a:extLst>
              <a:ext uri="{FF2B5EF4-FFF2-40B4-BE49-F238E27FC236}">
                <a16:creationId xmlns:a16="http://schemas.microsoft.com/office/drawing/2014/main" id="{EB9881F1-DED1-4412-A12A-6ED2F0336384}"/>
              </a:ext>
            </a:extLst>
          </p:cNvPr>
          <p:cNvSpPr>
            <a:spLocks noGrp="1"/>
          </p:cNvSpPr>
          <p:nvPr>
            <p:ph type="sldNum" sz="quarter" idx="12"/>
          </p:nvPr>
        </p:nvSpPr>
        <p:spPr/>
        <p:txBody>
          <a:bodyPr/>
          <a:lstStyle/>
          <a:p>
            <a:fld id="{97CBF6D5-1CB6-4621-B8D7-BC829460E41B}" type="slidenum">
              <a:rPr kumimoji="1" lang="ja-JP" altLang="en-US" sz="1600" smtClean="0">
                <a:solidFill>
                  <a:schemeClr val="tx1"/>
                </a:solidFill>
              </a:rPr>
              <a:t>25</a:t>
            </a:fld>
            <a:endParaRPr kumimoji="1" lang="ja-JP" altLang="en-US" sz="1600" dirty="0">
              <a:solidFill>
                <a:schemeClr val="tx1"/>
              </a:solidFill>
            </a:endParaRPr>
          </a:p>
        </p:txBody>
      </p:sp>
    </p:spTree>
    <p:extLst>
      <p:ext uri="{BB962C8B-B14F-4D97-AF65-F5344CB8AC3E}">
        <p14:creationId xmlns:p14="http://schemas.microsoft.com/office/powerpoint/2010/main" val="967942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D4D9DC6-85FB-9C65-E6BF-069D9B059E78}"/>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26</a:t>
            </a:fld>
            <a:endParaRPr lang="ja-JP" altLang="en-US" sz="1600">
              <a:solidFill>
                <a:schemeClr val="tx1"/>
              </a:solidFill>
              <a:latin typeface="ＭＳ Ｐゴシック" panose="020B0600070205080204" pitchFamily="50" charset="-128"/>
            </a:endParaRPr>
          </a:p>
        </p:txBody>
      </p:sp>
      <p:grpSp>
        <p:nvGrpSpPr>
          <p:cNvPr id="6" name="グループ化 5">
            <a:extLst>
              <a:ext uri="{FF2B5EF4-FFF2-40B4-BE49-F238E27FC236}">
                <a16:creationId xmlns:a16="http://schemas.microsoft.com/office/drawing/2014/main" id="{241BA28A-F3E2-43C2-2B6F-051EC86BFD3B}"/>
              </a:ext>
            </a:extLst>
          </p:cNvPr>
          <p:cNvGrpSpPr/>
          <p:nvPr/>
        </p:nvGrpSpPr>
        <p:grpSpPr>
          <a:xfrm>
            <a:off x="1222453" y="2062987"/>
            <a:ext cx="6849636" cy="3271091"/>
            <a:chOff x="1529576" y="823863"/>
            <a:chExt cx="9132848" cy="4361454"/>
          </a:xfrm>
        </p:grpSpPr>
        <p:pic>
          <p:nvPicPr>
            <p:cNvPr id="5" name="図 4">
              <a:extLst>
                <a:ext uri="{FF2B5EF4-FFF2-40B4-BE49-F238E27FC236}">
                  <a16:creationId xmlns:a16="http://schemas.microsoft.com/office/drawing/2014/main" id="{DEE3270B-187C-1987-52DD-C22351B768C7}"/>
                </a:ext>
              </a:extLst>
            </p:cNvPr>
            <p:cNvPicPr>
              <a:picLocks noChangeAspect="1"/>
            </p:cNvPicPr>
            <p:nvPr/>
          </p:nvPicPr>
          <p:blipFill rotWithShape="1">
            <a:blip r:embed="rId3">
              <a:extLst>
                <a:ext uri="{28A0092B-C50C-407E-A947-70E740481C1C}">
                  <a14:useLocalDpi xmlns:a14="http://schemas.microsoft.com/office/drawing/2010/main" val="0"/>
                </a:ext>
              </a:extLst>
            </a:blip>
            <a:srcRect b="64869"/>
            <a:stretch/>
          </p:blipFill>
          <p:spPr bwMode="auto">
            <a:xfrm>
              <a:off x="1529576" y="823863"/>
              <a:ext cx="9132848" cy="4361454"/>
            </a:xfrm>
            <a:prstGeom prst="rect">
              <a:avLst/>
            </a:prstGeom>
            <a:noFill/>
            <a:ln>
              <a:noFill/>
            </a:ln>
          </p:spPr>
        </p:pic>
        <p:sp>
          <p:nvSpPr>
            <p:cNvPr id="2" name="正方形/長方形 1">
              <a:extLst>
                <a:ext uri="{FF2B5EF4-FFF2-40B4-BE49-F238E27FC236}">
                  <a16:creationId xmlns:a16="http://schemas.microsoft.com/office/drawing/2014/main" id="{C7575B6A-27AC-8485-BAAB-8C70D2145820}"/>
                </a:ext>
              </a:extLst>
            </p:cNvPr>
            <p:cNvSpPr/>
            <p:nvPr/>
          </p:nvSpPr>
          <p:spPr>
            <a:xfrm>
              <a:off x="7930375" y="1115123"/>
              <a:ext cx="680225" cy="4070194"/>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ja-JP" altLang="en-US" sz="1350">
                <a:solidFill>
                  <a:prstClr val="white"/>
                </a:solidFill>
                <a:latin typeface="游ゴシック" panose="020F0502020204030204"/>
                <a:ea typeface="游ゴシック" panose="020B0400000000000000" pitchFamily="50" charset="-128"/>
              </a:endParaRPr>
            </a:p>
          </p:txBody>
        </p:sp>
      </p:grpSp>
      <p:sp>
        <p:nvSpPr>
          <p:cNvPr id="3" name="テキスト ボックス 2">
            <a:extLst>
              <a:ext uri="{FF2B5EF4-FFF2-40B4-BE49-F238E27FC236}">
                <a16:creationId xmlns:a16="http://schemas.microsoft.com/office/drawing/2014/main" id="{BF796E40-12D2-DDC8-B9D0-AE46F0114806}"/>
              </a:ext>
            </a:extLst>
          </p:cNvPr>
          <p:cNvSpPr txBox="1"/>
          <p:nvPr/>
        </p:nvSpPr>
        <p:spPr>
          <a:xfrm flipH="1">
            <a:off x="6053080" y="1743799"/>
            <a:ext cx="409699" cy="415498"/>
          </a:xfrm>
          <a:prstGeom prst="rect">
            <a:avLst/>
          </a:prstGeom>
          <a:noFill/>
        </p:spPr>
        <p:txBody>
          <a:bodyPr wrap="square" rtlCol="0">
            <a:spAutoFit/>
          </a:bodyPr>
          <a:lstStyle/>
          <a:p>
            <a:pPr defTabSz="685800" eaLnBrk="1" fontAlgn="auto" hangingPunct="1">
              <a:spcBef>
                <a:spcPts val="0"/>
              </a:spcBef>
              <a:spcAft>
                <a:spcPts val="0"/>
              </a:spcAft>
            </a:pPr>
            <a:r>
              <a:rPr lang="ja-JP" altLang="en-US" sz="2100" b="1" dirty="0">
                <a:solidFill>
                  <a:srgbClr val="7030A0"/>
                </a:solidFill>
                <a:latin typeface="游ゴシック" panose="020F0502020204030204"/>
                <a:ea typeface="游ゴシック" panose="020B0400000000000000" pitchFamily="50" charset="-128"/>
              </a:rPr>
              <a:t>②</a:t>
            </a:r>
          </a:p>
        </p:txBody>
      </p:sp>
      <p:sp>
        <p:nvSpPr>
          <p:cNvPr id="8" name="テキスト ボックス 7">
            <a:extLst>
              <a:ext uri="{FF2B5EF4-FFF2-40B4-BE49-F238E27FC236}">
                <a16:creationId xmlns:a16="http://schemas.microsoft.com/office/drawing/2014/main" id="{30EF2AB3-3B25-1C03-A836-BD38CF09EBC6}"/>
              </a:ext>
            </a:extLst>
          </p:cNvPr>
          <p:cNvSpPr txBox="1"/>
          <p:nvPr/>
        </p:nvSpPr>
        <p:spPr>
          <a:xfrm>
            <a:off x="998599" y="1159643"/>
            <a:ext cx="7146803" cy="553998"/>
          </a:xfrm>
          <a:prstGeom prst="rect">
            <a:avLst/>
          </a:prstGeom>
          <a:noFill/>
        </p:spPr>
        <p:txBody>
          <a:bodyPr wrap="square">
            <a:spAutoFit/>
          </a:bodyPr>
          <a:lstStyle/>
          <a:p>
            <a:pPr algn="ctr" defTabSz="685800" eaLnBrk="1" fontAlgn="auto" hangingPunct="1">
              <a:spcBef>
                <a:spcPts val="0"/>
              </a:spcBef>
              <a:spcAft>
                <a:spcPts val="0"/>
              </a:spcAft>
            </a:pPr>
            <a:r>
              <a:rPr lang="ja-JP" altLang="en-US" sz="1500" b="1" dirty="0">
                <a:solidFill>
                  <a:srgbClr val="002060"/>
                </a:solidFill>
                <a:latin typeface="HG丸ｺﾞｼｯｸM-PRO" panose="020F0600000000000000" pitchFamily="50" charset="-128"/>
                <a:ea typeface="HG丸ｺﾞｼｯｸM-PRO" panose="020F0600000000000000" pitchFamily="50" charset="-128"/>
              </a:rPr>
              <a:t>感染症を中心とした健康危機管理において統括保健師に必要とされる技術項目</a:t>
            </a:r>
            <a:endParaRPr lang="en-US" altLang="ja-JP" sz="1500" b="1" dirty="0">
              <a:solidFill>
                <a:srgbClr val="002060"/>
              </a:solidFill>
              <a:latin typeface="HG丸ｺﾞｼｯｸM-PRO" panose="020F0600000000000000" pitchFamily="50" charset="-128"/>
              <a:ea typeface="HG丸ｺﾞｼｯｸM-PRO" panose="020F0600000000000000" pitchFamily="50" charset="-128"/>
            </a:endParaRPr>
          </a:p>
          <a:p>
            <a:pPr algn="ctr" defTabSz="685800" eaLnBrk="1" fontAlgn="auto" hangingPunct="1">
              <a:spcBef>
                <a:spcPts val="0"/>
              </a:spcBef>
              <a:spcAft>
                <a:spcPts val="0"/>
              </a:spcAft>
            </a:pPr>
            <a:r>
              <a:rPr lang="ja-JP" altLang="en-US" sz="1500" b="1" dirty="0">
                <a:solidFill>
                  <a:srgbClr val="002060"/>
                </a:solidFill>
                <a:latin typeface="HG丸ｺﾞｼｯｸM-PRO" panose="020F0600000000000000" pitchFamily="50" charset="-128"/>
                <a:ea typeface="HG丸ｺﾞｼｯｸM-PRO" panose="020F0600000000000000" pitchFamily="50" charset="-128"/>
              </a:rPr>
              <a:t>項目１～６ 「組織マネジメント」</a:t>
            </a:r>
          </a:p>
        </p:txBody>
      </p:sp>
    </p:spTree>
    <p:extLst>
      <p:ext uri="{BB962C8B-B14F-4D97-AF65-F5344CB8AC3E}">
        <p14:creationId xmlns:p14="http://schemas.microsoft.com/office/powerpoint/2010/main" val="10580839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D4D9DC6-85FB-9C65-E6BF-069D9B059E78}"/>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游ゴシック" panose="020F0502020204030204"/>
                <a:ea typeface="游ゴシック" panose="020B0400000000000000" pitchFamily="50" charset="-128"/>
              </a:rPr>
              <a:pPr defTabSz="685800" eaLnBrk="1" fontAlgn="auto" hangingPunct="1">
                <a:spcBef>
                  <a:spcPts val="0"/>
                </a:spcBef>
                <a:spcAft>
                  <a:spcPts val="0"/>
                </a:spcAft>
              </a:pPr>
              <a:t>27</a:t>
            </a:fld>
            <a:endParaRPr lang="ja-JP" altLang="en-US" sz="1600" dirty="0">
              <a:solidFill>
                <a:schemeClr val="tx1"/>
              </a:solidFill>
              <a:latin typeface="游ゴシック" panose="020F0502020204030204"/>
              <a:ea typeface="游ゴシック" panose="020B0400000000000000" pitchFamily="50" charset="-128"/>
            </a:endParaRPr>
          </a:p>
        </p:txBody>
      </p:sp>
      <p:pic>
        <p:nvPicPr>
          <p:cNvPr id="5" name="図 4">
            <a:extLst>
              <a:ext uri="{FF2B5EF4-FFF2-40B4-BE49-F238E27FC236}">
                <a16:creationId xmlns:a16="http://schemas.microsoft.com/office/drawing/2014/main" id="{DEE3270B-187C-1987-52DD-C22351B768C7}"/>
              </a:ext>
            </a:extLst>
          </p:cNvPr>
          <p:cNvPicPr>
            <a:picLocks noChangeAspect="1"/>
          </p:cNvPicPr>
          <p:nvPr/>
        </p:nvPicPr>
        <p:blipFill rotWithShape="1">
          <a:blip r:embed="rId3">
            <a:extLst>
              <a:ext uri="{28A0092B-C50C-407E-A947-70E740481C1C}">
                <a14:useLocalDpi xmlns:a14="http://schemas.microsoft.com/office/drawing/2010/main" val="0"/>
              </a:ext>
            </a:extLst>
          </a:blip>
          <a:srcRect t="33804"/>
          <a:stretch/>
        </p:blipFill>
        <p:spPr bwMode="auto">
          <a:xfrm>
            <a:off x="1103972" y="1388164"/>
            <a:ext cx="6849636" cy="4612586"/>
          </a:xfrm>
          <a:prstGeom prst="rect">
            <a:avLst/>
          </a:prstGeom>
          <a:noFill/>
          <a:ln>
            <a:noFill/>
          </a:ln>
        </p:spPr>
      </p:pic>
      <p:sp>
        <p:nvSpPr>
          <p:cNvPr id="3" name="正方形/長方形 2">
            <a:extLst>
              <a:ext uri="{FF2B5EF4-FFF2-40B4-BE49-F238E27FC236}">
                <a16:creationId xmlns:a16="http://schemas.microsoft.com/office/drawing/2014/main" id="{32303530-79E9-F6FA-B406-42F5E257437E}"/>
              </a:ext>
            </a:extLst>
          </p:cNvPr>
          <p:cNvSpPr/>
          <p:nvPr/>
        </p:nvSpPr>
        <p:spPr>
          <a:xfrm>
            <a:off x="6406375" y="1388164"/>
            <a:ext cx="585440" cy="4612586"/>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ja-JP" altLang="en-US" sz="1350">
              <a:solidFill>
                <a:prstClr val="white"/>
              </a:solidFill>
              <a:latin typeface="游ゴシック" panose="020F0502020204030204"/>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7999F3B5-DFF4-165B-45B1-B4E0BCD39B26}"/>
              </a:ext>
            </a:extLst>
          </p:cNvPr>
          <p:cNvSpPr txBox="1"/>
          <p:nvPr/>
        </p:nvSpPr>
        <p:spPr>
          <a:xfrm flipH="1">
            <a:off x="6494245" y="1122707"/>
            <a:ext cx="409699" cy="415498"/>
          </a:xfrm>
          <a:prstGeom prst="rect">
            <a:avLst/>
          </a:prstGeom>
          <a:noFill/>
        </p:spPr>
        <p:txBody>
          <a:bodyPr wrap="square" rtlCol="0">
            <a:spAutoFit/>
          </a:bodyPr>
          <a:lstStyle/>
          <a:p>
            <a:pPr defTabSz="685800" eaLnBrk="1" fontAlgn="auto" hangingPunct="1">
              <a:spcBef>
                <a:spcPts val="0"/>
              </a:spcBef>
              <a:spcAft>
                <a:spcPts val="0"/>
              </a:spcAft>
            </a:pPr>
            <a:r>
              <a:rPr lang="ja-JP" altLang="en-US" sz="2100" b="1" dirty="0">
                <a:solidFill>
                  <a:srgbClr val="7030A0"/>
                </a:solidFill>
                <a:latin typeface="游ゴシック" panose="020F0502020204030204"/>
                <a:ea typeface="游ゴシック" panose="020B0400000000000000" pitchFamily="50" charset="-128"/>
              </a:rPr>
              <a:t>③</a:t>
            </a:r>
          </a:p>
        </p:txBody>
      </p:sp>
      <p:sp>
        <p:nvSpPr>
          <p:cNvPr id="6" name="テキスト ボックス 5">
            <a:extLst>
              <a:ext uri="{FF2B5EF4-FFF2-40B4-BE49-F238E27FC236}">
                <a16:creationId xmlns:a16="http://schemas.microsoft.com/office/drawing/2014/main" id="{8BBED10C-693E-18E8-F6C5-9138E54317E8}"/>
              </a:ext>
            </a:extLst>
          </p:cNvPr>
          <p:cNvSpPr txBox="1"/>
          <p:nvPr/>
        </p:nvSpPr>
        <p:spPr>
          <a:xfrm>
            <a:off x="806805" y="857250"/>
            <a:ext cx="7146803" cy="553998"/>
          </a:xfrm>
          <a:prstGeom prst="rect">
            <a:avLst/>
          </a:prstGeom>
          <a:noFill/>
        </p:spPr>
        <p:txBody>
          <a:bodyPr wrap="square">
            <a:spAutoFit/>
          </a:bodyPr>
          <a:lstStyle/>
          <a:p>
            <a:pPr algn="ctr" defTabSz="685800" eaLnBrk="1" fontAlgn="auto" hangingPunct="1">
              <a:spcBef>
                <a:spcPts val="0"/>
              </a:spcBef>
              <a:spcAft>
                <a:spcPts val="0"/>
              </a:spcAft>
            </a:pPr>
            <a:r>
              <a:rPr lang="ja-JP" altLang="en-US" sz="1500" b="1" dirty="0">
                <a:solidFill>
                  <a:srgbClr val="002060"/>
                </a:solidFill>
                <a:latin typeface="HG丸ｺﾞｼｯｸM-PRO" panose="020F0600000000000000" pitchFamily="50" charset="-128"/>
                <a:ea typeface="HG丸ｺﾞｼｯｸM-PRO" panose="020F0600000000000000" pitchFamily="50" charset="-128"/>
              </a:rPr>
              <a:t>感染症を中心とした健康危機管理において統括保健師に必要とされる技術項目</a:t>
            </a:r>
            <a:endParaRPr lang="en-US" altLang="ja-JP" sz="1500" b="1" dirty="0">
              <a:solidFill>
                <a:srgbClr val="002060"/>
              </a:solidFill>
              <a:latin typeface="HG丸ｺﾞｼｯｸM-PRO" panose="020F0600000000000000" pitchFamily="50" charset="-128"/>
              <a:ea typeface="HG丸ｺﾞｼｯｸM-PRO" panose="020F0600000000000000" pitchFamily="50" charset="-128"/>
            </a:endParaRPr>
          </a:p>
          <a:p>
            <a:pPr algn="ctr" defTabSz="685800" eaLnBrk="1" fontAlgn="auto" hangingPunct="1">
              <a:spcBef>
                <a:spcPts val="0"/>
              </a:spcBef>
              <a:spcAft>
                <a:spcPts val="0"/>
              </a:spcAft>
            </a:pPr>
            <a:r>
              <a:rPr lang="ja-JP" altLang="en-US" sz="1500" b="1" dirty="0">
                <a:solidFill>
                  <a:srgbClr val="002060"/>
                </a:solidFill>
                <a:latin typeface="HG丸ｺﾞｼｯｸM-PRO" panose="020F0600000000000000" pitchFamily="50" charset="-128"/>
                <a:ea typeface="HG丸ｺﾞｼｯｸM-PRO" panose="020F0600000000000000" pitchFamily="50" charset="-128"/>
              </a:rPr>
              <a:t>項目</a:t>
            </a:r>
            <a:r>
              <a:rPr lang="en-US" altLang="ja-JP" sz="1500" b="1" dirty="0">
                <a:solidFill>
                  <a:srgbClr val="002060"/>
                </a:solidFill>
                <a:latin typeface="HG丸ｺﾞｼｯｸM-PRO" panose="020F0600000000000000" pitchFamily="50" charset="-128"/>
                <a:ea typeface="HG丸ｺﾞｼｯｸM-PRO" panose="020F0600000000000000" pitchFamily="50" charset="-128"/>
              </a:rPr>
              <a:t>7</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a:t>
            </a:r>
            <a:r>
              <a:rPr lang="en-US" altLang="ja-JP" sz="1500" b="1" dirty="0">
                <a:solidFill>
                  <a:srgbClr val="002060"/>
                </a:solidFill>
                <a:latin typeface="HG丸ｺﾞｼｯｸM-PRO" panose="020F0600000000000000" pitchFamily="50" charset="-128"/>
                <a:ea typeface="HG丸ｺﾞｼｯｸM-PRO" panose="020F0600000000000000" pitchFamily="50" charset="-128"/>
              </a:rPr>
              <a:t>21 </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「業務マネジメント」</a:t>
            </a:r>
          </a:p>
        </p:txBody>
      </p:sp>
    </p:spTree>
    <p:extLst>
      <p:ext uri="{BB962C8B-B14F-4D97-AF65-F5344CB8AC3E}">
        <p14:creationId xmlns:p14="http://schemas.microsoft.com/office/powerpoint/2010/main" val="17698572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163BB0-B3F2-EE9C-8B66-976B09A9BF85}"/>
              </a:ext>
            </a:extLst>
          </p:cNvPr>
          <p:cNvSpPr>
            <a:spLocks noGrp="1"/>
          </p:cNvSpPr>
          <p:nvPr>
            <p:ph type="sldNum" sz="quarter" idx="12"/>
          </p:nvPr>
        </p:nvSpPr>
        <p:spPr>
          <a:xfrm>
            <a:off x="6457949" y="6325748"/>
            <a:ext cx="2057400" cy="264404"/>
          </a:xfrm>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28</a:t>
            </a:fld>
            <a:endParaRPr lang="ja-JP" altLang="en-US" sz="1600" dirty="0">
              <a:solidFill>
                <a:schemeClr val="tx1"/>
              </a:solidFill>
              <a:latin typeface="ＭＳ Ｐゴシック" panose="020B0600070205080204" pitchFamily="50" charset="-128"/>
            </a:endParaRPr>
          </a:p>
        </p:txBody>
      </p:sp>
      <p:pic>
        <p:nvPicPr>
          <p:cNvPr id="6" name="図 5">
            <a:extLst>
              <a:ext uri="{FF2B5EF4-FFF2-40B4-BE49-F238E27FC236}">
                <a16:creationId xmlns:a16="http://schemas.microsoft.com/office/drawing/2014/main" id="{9CF9EDF3-EFED-7994-64FF-E8C84AA375A8}"/>
              </a:ext>
            </a:extLst>
          </p:cNvPr>
          <p:cNvPicPr>
            <a:picLocks noChangeAspect="1"/>
          </p:cNvPicPr>
          <p:nvPr/>
        </p:nvPicPr>
        <p:blipFill rotWithShape="1">
          <a:blip r:embed="rId3">
            <a:extLst>
              <a:ext uri="{28A0092B-C50C-407E-A947-70E740481C1C}">
                <a14:useLocalDpi xmlns:a14="http://schemas.microsoft.com/office/drawing/2010/main" val="0"/>
              </a:ext>
            </a:extLst>
          </a:blip>
          <a:srcRect b="40428"/>
          <a:stretch/>
        </p:blipFill>
        <p:spPr bwMode="auto">
          <a:xfrm>
            <a:off x="959952" y="1314450"/>
            <a:ext cx="7035473" cy="4686300"/>
          </a:xfrm>
          <a:prstGeom prst="rect">
            <a:avLst/>
          </a:prstGeom>
          <a:noFill/>
          <a:ln>
            <a:noFill/>
          </a:ln>
        </p:spPr>
      </p:pic>
      <p:sp>
        <p:nvSpPr>
          <p:cNvPr id="8" name="正方形/長方形 7">
            <a:extLst>
              <a:ext uri="{FF2B5EF4-FFF2-40B4-BE49-F238E27FC236}">
                <a16:creationId xmlns:a16="http://schemas.microsoft.com/office/drawing/2014/main" id="{63FD7711-5EDB-3A2D-7A69-DD242AFE6E5B}"/>
              </a:ext>
            </a:extLst>
          </p:cNvPr>
          <p:cNvSpPr/>
          <p:nvPr/>
        </p:nvSpPr>
        <p:spPr>
          <a:xfrm>
            <a:off x="1212696" y="5656393"/>
            <a:ext cx="5162318" cy="304835"/>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ja-JP" altLang="en-US" sz="1350">
              <a:solidFill>
                <a:prstClr val="white"/>
              </a:solidFill>
              <a:latin typeface="游ゴシック" panose="020F0502020204030204"/>
              <a:ea typeface="游ゴシック" panose="020B0400000000000000" pitchFamily="50" charset="-128"/>
            </a:endParaRPr>
          </a:p>
        </p:txBody>
      </p:sp>
      <p:sp>
        <p:nvSpPr>
          <p:cNvPr id="9" name="正方形/長方形 8">
            <a:extLst>
              <a:ext uri="{FF2B5EF4-FFF2-40B4-BE49-F238E27FC236}">
                <a16:creationId xmlns:a16="http://schemas.microsoft.com/office/drawing/2014/main" id="{5221B50E-D5CA-972B-F1DD-ACCFEF4EBAA5}"/>
              </a:ext>
            </a:extLst>
          </p:cNvPr>
          <p:cNvSpPr/>
          <p:nvPr/>
        </p:nvSpPr>
        <p:spPr>
          <a:xfrm>
            <a:off x="1222455" y="4362383"/>
            <a:ext cx="5152559" cy="246096"/>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ja-JP" altLang="en-US" sz="1350">
              <a:solidFill>
                <a:prstClr val="white"/>
              </a:solidFill>
              <a:latin typeface="游ゴシック" panose="020F0502020204030204"/>
              <a:ea typeface="游ゴシック" panose="020B0400000000000000" pitchFamily="50" charset="-128"/>
            </a:endParaRPr>
          </a:p>
        </p:txBody>
      </p:sp>
      <p:sp>
        <p:nvSpPr>
          <p:cNvPr id="2" name="正方形/長方形 1">
            <a:extLst>
              <a:ext uri="{FF2B5EF4-FFF2-40B4-BE49-F238E27FC236}">
                <a16:creationId xmlns:a16="http://schemas.microsoft.com/office/drawing/2014/main" id="{2DB63E0F-F2DE-F299-6896-C7E7F6AE0FA8}"/>
              </a:ext>
            </a:extLst>
          </p:cNvPr>
          <p:cNvSpPr/>
          <p:nvPr/>
        </p:nvSpPr>
        <p:spPr>
          <a:xfrm>
            <a:off x="5885056" y="4298179"/>
            <a:ext cx="1145788" cy="1702571"/>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ja-JP" altLang="en-US" sz="1350">
              <a:solidFill>
                <a:prstClr val="white"/>
              </a:solidFill>
              <a:latin typeface="游ゴシック" panose="020F0502020204030204"/>
              <a:ea typeface="游ゴシック" panose="020B0400000000000000" pitchFamily="50" charset="-128"/>
            </a:endParaRPr>
          </a:p>
        </p:txBody>
      </p:sp>
      <p:sp>
        <p:nvSpPr>
          <p:cNvPr id="3" name="正方形/長方形 2">
            <a:extLst>
              <a:ext uri="{FF2B5EF4-FFF2-40B4-BE49-F238E27FC236}">
                <a16:creationId xmlns:a16="http://schemas.microsoft.com/office/drawing/2014/main" id="{5D92EC4B-B080-8F7A-01AA-93831C0D5C46}"/>
              </a:ext>
            </a:extLst>
          </p:cNvPr>
          <p:cNvSpPr/>
          <p:nvPr/>
        </p:nvSpPr>
        <p:spPr>
          <a:xfrm>
            <a:off x="5885055" y="1480330"/>
            <a:ext cx="1145788" cy="439169"/>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ja-JP" altLang="en-US" sz="1350">
              <a:solidFill>
                <a:prstClr val="white"/>
              </a:solidFill>
              <a:latin typeface="游ゴシック" panose="020F0502020204030204"/>
              <a:ea typeface="游ゴシック" panose="020B0400000000000000" pitchFamily="50" charset="-128"/>
            </a:endParaRPr>
          </a:p>
        </p:txBody>
      </p:sp>
      <p:sp>
        <p:nvSpPr>
          <p:cNvPr id="5" name="テキスト ボックス 4">
            <a:extLst>
              <a:ext uri="{FF2B5EF4-FFF2-40B4-BE49-F238E27FC236}">
                <a16:creationId xmlns:a16="http://schemas.microsoft.com/office/drawing/2014/main" id="{526D758E-0463-8BBB-E5C9-A71C92704181}"/>
              </a:ext>
            </a:extLst>
          </p:cNvPr>
          <p:cNvSpPr txBox="1"/>
          <p:nvPr/>
        </p:nvSpPr>
        <p:spPr>
          <a:xfrm>
            <a:off x="7995424" y="4298179"/>
            <a:ext cx="48971" cy="415498"/>
          </a:xfrm>
          <a:prstGeom prst="rect">
            <a:avLst/>
          </a:prstGeom>
          <a:noFill/>
        </p:spPr>
        <p:txBody>
          <a:bodyPr wrap="square" rtlCol="0">
            <a:spAutoFit/>
          </a:bodyPr>
          <a:lstStyle/>
          <a:p>
            <a:pPr defTabSz="685800" eaLnBrk="1" fontAlgn="auto" hangingPunct="1">
              <a:spcBef>
                <a:spcPts val="0"/>
              </a:spcBef>
              <a:spcAft>
                <a:spcPts val="0"/>
              </a:spcAft>
            </a:pPr>
            <a:r>
              <a:rPr lang="ja-JP" altLang="en-US" sz="2100" b="1" dirty="0">
                <a:solidFill>
                  <a:srgbClr val="7030A0"/>
                </a:solidFill>
                <a:latin typeface="游ゴシック" panose="020F0502020204030204"/>
                <a:ea typeface="游ゴシック" panose="020B0400000000000000" pitchFamily="50" charset="-128"/>
              </a:rPr>
              <a:t>①</a:t>
            </a:r>
          </a:p>
        </p:txBody>
      </p:sp>
      <p:sp>
        <p:nvSpPr>
          <p:cNvPr id="7" name="テキスト ボックス 6">
            <a:extLst>
              <a:ext uri="{FF2B5EF4-FFF2-40B4-BE49-F238E27FC236}">
                <a16:creationId xmlns:a16="http://schemas.microsoft.com/office/drawing/2014/main" id="{01AB4035-08C1-8454-EF50-C8E33779C234}"/>
              </a:ext>
            </a:extLst>
          </p:cNvPr>
          <p:cNvSpPr txBox="1"/>
          <p:nvPr/>
        </p:nvSpPr>
        <p:spPr>
          <a:xfrm>
            <a:off x="492345" y="4298179"/>
            <a:ext cx="418636" cy="415498"/>
          </a:xfrm>
          <a:prstGeom prst="rect">
            <a:avLst/>
          </a:prstGeom>
          <a:noFill/>
        </p:spPr>
        <p:txBody>
          <a:bodyPr wrap="square" rtlCol="0">
            <a:spAutoFit/>
          </a:bodyPr>
          <a:lstStyle/>
          <a:p>
            <a:pPr defTabSz="685800" eaLnBrk="1" fontAlgn="auto" hangingPunct="1">
              <a:spcBef>
                <a:spcPts val="0"/>
              </a:spcBef>
              <a:spcAft>
                <a:spcPts val="0"/>
              </a:spcAft>
            </a:pPr>
            <a:r>
              <a:rPr lang="ja-JP" altLang="en-US" sz="2100" b="1" dirty="0">
                <a:solidFill>
                  <a:srgbClr val="4472C4"/>
                </a:solidFill>
                <a:latin typeface="游ゴシック" panose="020F0502020204030204"/>
                <a:ea typeface="游ゴシック" panose="020B0400000000000000" pitchFamily="50" charset="-128"/>
              </a:rPr>
              <a:t>①</a:t>
            </a:r>
          </a:p>
        </p:txBody>
      </p:sp>
      <p:sp>
        <p:nvSpPr>
          <p:cNvPr id="10" name="テキスト ボックス 9">
            <a:extLst>
              <a:ext uri="{FF2B5EF4-FFF2-40B4-BE49-F238E27FC236}">
                <a16:creationId xmlns:a16="http://schemas.microsoft.com/office/drawing/2014/main" id="{70CBCD67-972A-89C8-B32C-09FDD02BA973}"/>
              </a:ext>
            </a:extLst>
          </p:cNvPr>
          <p:cNvSpPr txBox="1"/>
          <p:nvPr/>
        </p:nvSpPr>
        <p:spPr>
          <a:xfrm>
            <a:off x="492346" y="5589520"/>
            <a:ext cx="418636" cy="415498"/>
          </a:xfrm>
          <a:prstGeom prst="rect">
            <a:avLst/>
          </a:prstGeom>
          <a:noFill/>
        </p:spPr>
        <p:txBody>
          <a:bodyPr wrap="square" rtlCol="0">
            <a:spAutoFit/>
          </a:bodyPr>
          <a:lstStyle/>
          <a:p>
            <a:pPr defTabSz="685800" eaLnBrk="1" fontAlgn="auto" hangingPunct="1">
              <a:spcBef>
                <a:spcPts val="0"/>
              </a:spcBef>
              <a:spcAft>
                <a:spcPts val="0"/>
              </a:spcAft>
            </a:pPr>
            <a:r>
              <a:rPr lang="ja-JP" altLang="en-US" sz="2100" b="1" dirty="0">
                <a:solidFill>
                  <a:srgbClr val="4472C4"/>
                </a:solidFill>
                <a:latin typeface="游ゴシック" panose="020F0502020204030204"/>
                <a:ea typeface="游ゴシック" panose="020B0400000000000000" pitchFamily="50" charset="-128"/>
              </a:rPr>
              <a:t>②</a:t>
            </a:r>
          </a:p>
        </p:txBody>
      </p:sp>
      <p:sp>
        <p:nvSpPr>
          <p:cNvPr id="11" name="テキスト ボックス 10">
            <a:extLst>
              <a:ext uri="{FF2B5EF4-FFF2-40B4-BE49-F238E27FC236}">
                <a16:creationId xmlns:a16="http://schemas.microsoft.com/office/drawing/2014/main" id="{D960BBEC-F605-5AD2-B8A2-3E68F4403506}"/>
              </a:ext>
            </a:extLst>
          </p:cNvPr>
          <p:cNvSpPr txBox="1"/>
          <p:nvPr/>
        </p:nvSpPr>
        <p:spPr>
          <a:xfrm>
            <a:off x="806805" y="857250"/>
            <a:ext cx="7146803" cy="553998"/>
          </a:xfrm>
          <a:prstGeom prst="rect">
            <a:avLst/>
          </a:prstGeom>
          <a:noFill/>
        </p:spPr>
        <p:txBody>
          <a:bodyPr wrap="square">
            <a:spAutoFit/>
          </a:bodyPr>
          <a:lstStyle/>
          <a:p>
            <a:pPr algn="ctr" defTabSz="685800" eaLnBrk="1" fontAlgn="auto" hangingPunct="1">
              <a:spcBef>
                <a:spcPts val="0"/>
              </a:spcBef>
              <a:spcAft>
                <a:spcPts val="0"/>
              </a:spcAft>
            </a:pPr>
            <a:r>
              <a:rPr lang="ja-JP" altLang="en-US" sz="1500" b="1" dirty="0">
                <a:solidFill>
                  <a:srgbClr val="002060"/>
                </a:solidFill>
                <a:latin typeface="HG丸ｺﾞｼｯｸM-PRO" panose="020F0600000000000000" pitchFamily="50" charset="-128"/>
                <a:ea typeface="HG丸ｺﾞｼｯｸM-PRO" panose="020F0600000000000000" pitchFamily="50" charset="-128"/>
              </a:rPr>
              <a:t>感染症を中心とした健康危機管理において統括保健師に必要とされる技術項目</a:t>
            </a:r>
            <a:endParaRPr lang="en-US" altLang="ja-JP" sz="1500" b="1" dirty="0">
              <a:solidFill>
                <a:srgbClr val="002060"/>
              </a:solidFill>
              <a:latin typeface="HG丸ｺﾞｼｯｸM-PRO" panose="020F0600000000000000" pitchFamily="50" charset="-128"/>
              <a:ea typeface="HG丸ｺﾞｼｯｸM-PRO" panose="020F0600000000000000" pitchFamily="50" charset="-128"/>
            </a:endParaRPr>
          </a:p>
          <a:p>
            <a:pPr algn="ctr" defTabSz="685800" eaLnBrk="1" fontAlgn="auto" hangingPunct="1">
              <a:spcBef>
                <a:spcPts val="0"/>
              </a:spcBef>
              <a:spcAft>
                <a:spcPts val="0"/>
              </a:spcAft>
            </a:pPr>
            <a:r>
              <a:rPr lang="ja-JP" altLang="en-US" sz="1500" b="1" dirty="0">
                <a:solidFill>
                  <a:srgbClr val="002060"/>
                </a:solidFill>
                <a:latin typeface="HG丸ｺﾞｼｯｸM-PRO" panose="020F0600000000000000" pitchFamily="50" charset="-128"/>
                <a:ea typeface="HG丸ｺﾞｼｯｸM-PRO" panose="020F0600000000000000" pitchFamily="50" charset="-128"/>
              </a:rPr>
              <a:t>項目</a:t>
            </a:r>
            <a:r>
              <a:rPr lang="en-US" altLang="ja-JP" sz="1500" b="1" dirty="0">
                <a:solidFill>
                  <a:srgbClr val="002060"/>
                </a:solidFill>
                <a:latin typeface="HG丸ｺﾞｼｯｸM-PRO" panose="020F0600000000000000" pitchFamily="50" charset="-128"/>
                <a:ea typeface="HG丸ｺﾞｼｯｸM-PRO" panose="020F0600000000000000" pitchFamily="50" charset="-128"/>
              </a:rPr>
              <a:t>22</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a:t>
            </a:r>
            <a:r>
              <a:rPr lang="en-US" altLang="ja-JP" sz="1500" b="1" dirty="0">
                <a:solidFill>
                  <a:srgbClr val="002060"/>
                </a:solidFill>
                <a:latin typeface="HG丸ｺﾞｼｯｸM-PRO" panose="020F0600000000000000" pitchFamily="50" charset="-128"/>
                <a:ea typeface="HG丸ｺﾞｼｯｸM-PRO" panose="020F0600000000000000" pitchFamily="50" charset="-128"/>
              </a:rPr>
              <a:t>30 </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「地域マネジメント」、項目</a:t>
            </a:r>
            <a:r>
              <a:rPr lang="en-US" altLang="ja-JP" sz="1500" b="1" dirty="0">
                <a:solidFill>
                  <a:srgbClr val="002060"/>
                </a:solidFill>
                <a:latin typeface="HG丸ｺﾞｼｯｸM-PRO" panose="020F0600000000000000" pitchFamily="50" charset="-128"/>
                <a:ea typeface="HG丸ｺﾞｼｯｸM-PRO" panose="020F0600000000000000" pitchFamily="50" charset="-128"/>
              </a:rPr>
              <a:t>31</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a:t>
            </a:r>
            <a:r>
              <a:rPr lang="en-US" altLang="ja-JP" sz="1500" b="1" dirty="0">
                <a:solidFill>
                  <a:srgbClr val="002060"/>
                </a:solidFill>
                <a:latin typeface="HG丸ｺﾞｼｯｸM-PRO" panose="020F0600000000000000" pitchFamily="50" charset="-128"/>
                <a:ea typeface="HG丸ｺﾞｼｯｸM-PRO" panose="020F0600000000000000" pitchFamily="50" charset="-128"/>
              </a:rPr>
              <a:t>36 </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「情報マネジメント」</a:t>
            </a:r>
          </a:p>
        </p:txBody>
      </p:sp>
    </p:spTree>
    <p:extLst>
      <p:ext uri="{BB962C8B-B14F-4D97-AF65-F5344CB8AC3E}">
        <p14:creationId xmlns:p14="http://schemas.microsoft.com/office/powerpoint/2010/main" val="147083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B163BB0-B3F2-EE9C-8B66-976B09A9BF85}"/>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29</a:t>
            </a:fld>
            <a:endParaRPr lang="ja-JP" altLang="en-US" sz="1600" dirty="0">
              <a:solidFill>
                <a:schemeClr val="tx1"/>
              </a:solidFill>
              <a:latin typeface="ＭＳ Ｐゴシック" panose="020B0600070205080204" pitchFamily="50" charset="-128"/>
            </a:endParaRPr>
          </a:p>
        </p:txBody>
      </p:sp>
      <p:pic>
        <p:nvPicPr>
          <p:cNvPr id="6" name="図 5">
            <a:extLst>
              <a:ext uri="{FF2B5EF4-FFF2-40B4-BE49-F238E27FC236}">
                <a16:creationId xmlns:a16="http://schemas.microsoft.com/office/drawing/2014/main" id="{9CF9EDF3-EFED-7994-64FF-E8C84AA375A8}"/>
              </a:ext>
            </a:extLst>
          </p:cNvPr>
          <p:cNvPicPr>
            <a:picLocks noChangeAspect="1"/>
          </p:cNvPicPr>
          <p:nvPr/>
        </p:nvPicPr>
        <p:blipFill rotWithShape="1">
          <a:blip r:embed="rId3">
            <a:extLst>
              <a:ext uri="{28A0092B-C50C-407E-A947-70E740481C1C}">
                <a14:useLocalDpi xmlns:a14="http://schemas.microsoft.com/office/drawing/2010/main" val="0"/>
              </a:ext>
            </a:extLst>
          </a:blip>
          <a:srcRect t="59335"/>
          <a:stretch/>
        </p:blipFill>
        <p:spPr bwMode="auto">
          <a:xfrm>
            <a:off x="918135" y="2053219"/>
            <a:ext cx="7035473" cy="3947531"/>
          </a:xfrm>
          <a:prstGeom prst="rect">
            <a:avLst/>
          </a:prstGeom>
          <a:noFill/>
          <a:ln>
            <a:noFill/>
          </a:ln>
        </p:spPr>
      </p:pic>
      <p:pic>
        <p:nvPicPr>
          <p:cNvPr id="3" name="図 2">
            <a:extLst>
              <a:ext uri="{FF2B5EF4-FFF2-40B4-BE49-F238E27FC236}">
                <a16:creationId xmlns:a16="http://schemas.microsoft.com/office/drawing/2014/main" id="{405E50F8-2E02-54E5-CD85-09A684868648}"/>
              </a:ext>
            </a:extLst>
          </p:cNvPr>
          <p:cNvPicPr>
            <a:picLocks noChangeAspect="1"/>
          </p:cNvPicPr>
          <p:nvPr/>
        </p:nvPicPr>
        <p:blipFill rotWithShape="1">
          <a:blip r:embed="rId3">
            <a:extLst>
              <a:ext uri="{28A0092B-C50C-407E-A947-70E740481C1C}">
                <a14:useLocalDpi xmlns:a14="http://schemas.microsoft.com/office/drawing/2010/main" val="0"/>
              </a:ext>
            </a:extLst>
          </a:blip>
          <a:srcRect b="92786"/>
          <a:stretch/>
        </p:blipFill>
        <p:spPr bwMode="auto">
          <a:xfrm>
            <a:off x="918135" y="1579257"/>
            <a:ext cx="7035473" cy="473962"/>
          </a:xfrm>
          <a:prstGeom prst="rect">
            <a:avLst/>
          </a:prstGeom>
          <a:noFill/>
          <a:ln>
            <a:solidFill>
              <a:srgbClr val="002060"/>
            </a:solidFill>
          </a:ln>
        </p:spPr>
      </p:pic>
      <p:sp>
        <p:nvSpPr>
          <p:cNvPr id="5" name="正方形/長方形 4">
            <a:extLst>
              <a:ext uri="{FF2B5EF4-FFF2-40B4-BE49-F238E27FC236}">
                <a16:creationId xmlns:a16="http://schemas.microsoft.com/office/drawing/2014/main" id="{BB3E3AB1-2682-E8D2-3888-75B12D181ECB}"/>
              </a:ext>
            </a:extLst>
          </p:cNvPr>
          <p:cNvSpPr/>
          <p:nvPr/>
        </p:nvSpPr>
        <p:spPr>
          <a:xfrm>
            <a:off x="6389648" y="1710203"/>
            <a:ext cx="585440" cy="1630866"/>
          </a:xfrm>
          <a:prstGeom prst="rect">
            <a:avLst/>
          </a:prstGeom>
          <a:noFill/>
          <a:ln w="5715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ja-JP" altLang="en-US" sz="1350">
              <a:solidFill>
                <a:prstClr val="white"/>
              </a:solidFill>
              <a:latin typeface="游ゴシック" panose="020F0502020204030204"/>
              <a:ea typeface="游ゴシック" panose="020B0400000000000000" pitchFamily="50" charset="-128"/>
            </a:endParaRPr>
          </a:p>
        </p:txBody>
      </p:sp>
      <p:sp>
        <p:nvSpPr>
          <p:cNvPr id="7" name="正方形/長方形 6">
            <a:extLst>
              <a:ext uri="{FF2B5EF4-FFF2-40B4-BE49-F238E27FC236}">
                <a16:creationId xmlns:a16="http://schemas.microsoft.com/office/drawing/2014/main" id="{B80AFE5E-92C1-B802-7FDA-07A131DA4398}"/>
              </a:ext>
            </a:extLst>
          </p:cNvPr>
          <p:cNvSpPr/>
          <p:nvPr/>
        </p:nvSpPr>
        <p:spPr>
          <a:xfrm>
            <a:off x="5319132" y="1579258"/>
            <a:ext cx="510169" cy="442149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endParaRPr lang="ja-JP" altLang="en-US" sz="1350">
              <a:solidFill>
                <a:srgbClr val="7030A0"/>
              </a:solidFill>
              <a:latin typeface="游ゴシック" panose="020F0502020204030204"/>
              <a:ea typeface="游ゴシック" panose="020B0400000000000000" pitchFamily="50" charset="-128"/>
            </a:endParaRPr>
          </a:p>
        </p:txBody>
      </p:sp>
      <p:sp>
        <p:nvSpPr>
          <p:cNvPr id="2" name="テキスト ボックス 1">
            <a:extLst>
              <a:ext uri="{FF2B5EF4-FFF2-40B4-BE49-F238E27FC236}">
                <a16:creationId xmlns:a16="http://schemas.microsoft.com/office/drawing/2014/main" id="{028E3FF0-F658-9AD8-4F19-548F4C23200F}"/>
              </a:ext>
            </a:extLst>
          </p:cNvPr>
          <p:cNvSpPr txBox="1"/>
          <p:nvPr/>
        </p:nvSpPr>
        <p:spPr>
          <a:xfrm>
            <a:off x="5335856" y="1293088"/>
            <a:ext cx="296991" cy="415498"/>
          </a:xfrm>
          <a:prstGeom prst="rect">
            <a:avLst/>
          </a:prstGeom>
          <a:noFill/>
        </p:spPr>
        <p:txBody>
          <a:bodyPr wrap="square" rtlCol="0">
            <a:spAutoFit/>
          </a:bodyPr>
          <a:lstStyle/>
          <a:p>
            <a:pPr defTabSz="685800" eaLnBrk="1" fontAlgn="auto" hangingPunct="1">
              <a:spcBef>
                <a:spcPts val="0"/>
              </a:spcBef>
              <a:spcAft>
                <a:spcPts val="0"/>
              </a:spcAft>
            </a:pPr>
            <a:r>
              <a:rPr lang="ja-JP" altLang="en-US" sz="2100" b="1" dirty="0">
                <a:solidFill>
                  <a:srgbClr val="FF0000"/>
                </a:solidFill>
                <a:latin typeface="游ゴシック" panose="020F0502020204030204"/>
                <a:ea typeface="游ゴシック" panose="020B0400000000000000" pitchFamily="50" charset="-128"/>
              </a:rPr>
              <a:t>①</a:t>
            </a:r>
          </a:p>
        </p:txBody>
      </p:sp>
      <p:sp>
        <p:nvSpPr>
          <p:cNvPr id="8" name="テキスト ボックス 7">
            <a:extLst>
              <a:ext uri="{FF2B5EF4-FFF2-40B4-BE49-F238E27FC236}">
                <a16:creationId xmlns:a16="http://schemas.microsoft.com/office/drawing/2014/main" id="{B51467E5-6587-F005-2916-A330719CA844}"/>
              </a:ext>
            </a:extLst>
          </p:cNvPr>
          <p:cNvSpPr txBox="1"/>
          <p:nvPr/>
        </p:nvSpPr>
        <p:spPr>
          <a:xfrm>
            <a:off x="806805" y="857250"/>
            <a:ext cx="7146803" cy="553998"/>
          </a:xfrm>
          <a:prstGeom prst="rect">
            <a:avLst/>
          </a:prstGeom>
          <a:noFill/>
        </p:spPr>
        <p:txBody>
          <a:bodyPr wrap="square">
            <a:spAutoFit/>
          </a:bodyPr>
          <a:lstStyle/>
          <a:p>
            <a:pPr algn="ctr" defTabSz="685800" eaLnBrk="1" fontAlgn="auto" hangingPunct="1">
              <a:spcBef>
                <a:spcPts val="0"/>
              </a:spcBef>
              <a:spcAft>
                <a:spcPts val="0"/>
              </a:spcAft>
            </a:pPr>
            <a:r>
              <a:rPr lang="ja-JP" altLang="en-US" sz="1500" b="1" dirty="0">
                <a:solidFill>
                  <a:srgbClr val="002060"/>
                </a:solidFill>
                <a:latin typeface="HG丸ｺﾞｼｯｸM-PRO" panose="020F0600000000000000" pitchFamily="50" charset="-128"/>
                <a:ea typeface="HG丸ｺﾞｼｯｸM-PRO" panose="020F0600000000000000" pitchFamily="50" charset="-128"/>
              </a:rPr>
              <a:t>感染症を中心とした健康危機管理において統括保健師に必要とされる技術項目</a:t>
            </a:r>
            <a:endParaRPr lang="en-US" altLang="ja-JP" sz="1500" b="1" dirty="0">
              <a:solidFill>
                <a:srgbClr val="002060"/>
              </a:solidFill>
              <a:latin typeface="HG丸ｺﾞｼｯｸM-PRO" panose="020F0600000000000000" pitchFamily="50" charset="-128"/>
              <a:ea typeface="HG丸ｺﾞｼｯｸM-PRO" panose="020F0600000000000000" pitchFamily="50" charset="-128"/>
            </a:endParaRPr>
          </a:p>
          <a:p>
            <a:pPr algn="ctr" defTabSz="685800" eaLnBrk="1" fontAlgn="auto" hangingPunct="1">
              <a:spcBef>
                <a:spcPts val="0"/>
              </a:spcBef>
              <a:spcAft>
                <a:spcPts val="0"/>
              </a:spcAft>
            </a:pPr>
            <a:r>
              <a:rPr lang="ja-JP" altLang="en-US" sz="1500" b="1" dirty="0">
                <a:solidFill>
                  <a:srgbClr val="002060"/>
                </a:solidFill>
                <a:latin typeface="HG丸ｺﾞｼｯｸM-PRO" panose="020F0600000000000000" pitchFamily="50" charset="-128"/>
                <a:ea typeface="HG丸ｺﾞｼｯｸM-PRO" panose="020F0600000000000000" pitchFamily="50" charset="-128"/>
              </a:rPr>
              <a:t>項目</a:t>
            </a:r>
            <a:r>
              <a:rPr lang="en-US" altLang="ja-JP" sz="1500" b="1" dirty="0">
                <a:solidFill>
                  <a:srgbClr val="002060"/>
                </a:solidFill>
                <a:latin typeface="HG丸ｺﾞｼｯｸM-PRO" panose="020F0600000000000000" pitchFamily="50" charset="-128"/>
                <a:ea typeface="HG丸ｺﾞｼｯｸM-PRO" panose="020F0600000000000000" pitchFamily="50" charset="-128"/>
              </a:rPr>
              <a:t>37</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a:t>
            </a:r>
            <a:r>
              <a:rPr lang="en-US" altLang="ja-JP" sz="1500" b="1" dirty="0">
                <a:solidFill>
                  <a:srgbClr val="002060"/>
                </a:solidFill>
                <a:latin typeface="HG丸ｺﾞｼｯｸM-PRO" panose="020F0600000000000000" pitchFamily="50" charset="-128"/>
                <a:ea typeface="HG丸ｺﾞｼｯｸM-PRO" panose="020F0600000000000000" pitchFamily="50" charset="-128"/>
              </a:rPr>
              <a:t>40 </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「人材管理」、項目</a:t>
            </a:r>
            <a:r>
              <a:rPr lang="en-US" altLang="ja-JP" sz="1500" b="1" dirty="0">
                <a:solidFill>
                  <a:srgbClr val="002060"/>
                </a:solidFill>
                <a:latin typeface="HG丸ｺﾞｼｯｸM-PRO" panose="020F0600000000000000" pitchFamily="50" charset="-128"/>
                <a:ea typeface="HG丸ｺﾞｼｯｸM-PRO" panose="020F0600000000000000" pitchFamily="50" charset="-128"/>
              </a:rPr>
              <a:t>41</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a:t>
            </a:r>
            <a:r>
              <a:rPr lang="en-US" altLang="ja-JP" sz="1500" b="1" dirty="0">
                <a:solidFill>
                  <a:srgbClr val="002060"/>
                </a:solidFill>
                <a:latin typeface="HG丸ｺﾞｼｯｸM-PRO" panose="020F0600000000000000" pitchFamily="50" charset="-128"/>
                <a:ea typeface="HG丸ｺﾞｼｯｸM-PRO" panose="020F0600000000000000" pitchFamily="50" charset="-128"/>
              </a:rPr>
              <a:t>48 </a:t>
            </a:r>
            <a:r>
              <a:rPr lang="ja-JP" altLang="en-US" sz="1500" b="1" dirty="0">
                <a:solidFill>
                  <a:srgbClr val="002060"/>
                </a:solidFill>
                <a:latin typeface="HG丸ｺﾞｼｯｸM-PRO" panose="020F0600000000000000" pitchFamily="50" charset="-128"/>
                <a:ea typeface="HG丸ｺﾞｼｯｸM-PRO" panose="020F0600000000000000" pitchFamily="50" charset="-128"/>
              </a:rPr>
              <a:t>「人材育成」</a:t>
            </a:r>
          </a:p>
        </p:txBody>
      </p:sp>
      <p:sp>
        <p:nvSpPr>
          <p:cNvPr id="10" name="テキスト ボックス 9">
            <a:extLst>
              <a:ext uri="{FF2B5EF4-FFF2-40B4-BE49-F238E27FC236}">
                <a16:creationId xmlns:a16="http://schemas.microsoft.com/office/drawing/2014/main" id="{3C485934-03A7-901B-3892-BB3C876FECD2}"/>
              </a:ext>
            </a:extLst>
          </p:cNvPr>
          <p:cNvSpPr txBox="1"/>
          <p:nvPr/>
        </p:nvSpPr>
        <p:spPr>
          <a:xfrm flipH="1">
            <a:off x="6477518" y="1287503"/>
            <a:ext cx="409699" cy="415498"/>
          </a:xfrm>
          <a:prstGeom prst="rect">
            <a:avLst/>
          </a:prstGeom>
          <a:noFill/>
        </p:spPr>
        <p:txBody>
          <a:bodyPr wrap="square" rtlCol="0">
            <a:spAutoFit/>
          </a:bodyPr>
          <a:lstStyle/>
          <a:p>
            <a:pPr defTabSz="685800" eaLnBrk="1" fontAlgn="auto" hangingPunct="1">
              <a:spcBef>
                <a:spcPts val="0"/>
              </a:spcBef>
              <a:spcAft>
                <a:spcPts val="0"/>
              </a:spcAft>
            </a:pPr>
            <a:r>
              <a:rPr lang="ja-JP" altLang="en-US" sz="2100" b="1" dirty="0">
                <a:solidFill>
                  <a:srgbClr val="7030A0"/>
                </a:solidFill>
                <a:latin typeface="游ゴシック" panose="020F0502020204030204"/>
                <a:ea typeface="游ゴシック" panose="020B0400000000000000" pitchFamily="50" charset="-128"/>
              </a:rPr>
              <a:t>③</a:t>
            </a:r>
          </a:p>
        </p:txBody>
      </p:sp>
    </p:spTree>
    <p:extLst>
      <p:ext uri="{BB962C8B-B14F-4D97-AF65-F5344CB8AC3E}">
        <p14:creationId xmlns:p14="http://schemas.microsoft.com/office/powerpoint/2010/main" val="1915017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23528" y="116632"/>
            <a:ext cx="8496944" cy="6480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ysClr val="windowText" lastClr="000000"/>
              </a:solidFill>
            </a:endParaRPr>
          </a:p>
          <a:p>
            <a:pPr algn="ctr"/>
            <a:r>
              <a:rPr lang="ja-JP" altLang="en-US" sz="2800" b="1" dirty="0">
                <a:solidFill>
                  <a:schemeClr val="bg1"/>
                </a:solidFill>
                <a:latin typeface="メイリオ" panose="020B0604030504040204" pitchFamily="50" charset="-128"/>
                <a:ea typeface="メイリオ" panose="020B0604030504040204" pitchFamily="50" charset="-128"/>
              </a:rPr>
              <a:t>設立準備期：昭和</a:t>
            </a:r>
            <a:r>
              <a:rPr lang="en-US" altLang="ja-JP" sz="2800" b="1" dirty="0">
                <a:solidFill>
                  <a:schemeClr val="bg1"/>
                </a:solidFill>
                <a:latin typeface="メイリオ" panose="020B0604030504040204" pitchFamily="50" charset="-128"/>
                <a:ea typeface="メイリオ" panose="020B0604030504040204" pitchFamily="50" charset="-128"/>
              </a:rPr>
              <a:t>52</a:t>
            </a:r>
            <a:r>
              <a:rPr kumimoji="1" lang="ja-JP" altLang="en-US" sz="2800" b="1" dirty="0">
                <a:solidFill>
                  <a:schemeClr val="bg1"/>
                </a:solidFill>
                <a:latin typeface="メイリオ" panose="020B0604030504040204" pitchFamily="50" charset="-128"/>
                <a:ea typeface="メイリオ" panose="020B0604030504040204" pitchFamily="50" charset="-128"/>
              </a:rPr>
              <a:t>年～</a:t>
            </a:r>
            <a:r>
              <a:rPr kumimoji="1" lang="ja-JP" altLang="en-US" sz="2800" b="1" dirty="0" err="1">
                <a:solidFill>
                  <a:schemeClr val="bg1"/>
                </a:solidFill>
                <a:latin typeface="メイリオ" panose="020B0604030504040204" pitchFamily="50" charset="-128"/>
                <a:ea typeface="メイリオ" panose="020B0604030504040204" pitchFamily="50" charset="-128"/>
              </a:rPr>
              <a:t>の</a:t>
            </a:r>
            <a:r>
              <a:rPr kumimoji="1" lang="ja-JP" altLang="en-US" sz="2800" b="1" dirty="0">
                <a:solidFill>
                  <a:schemeClr val="bg1"/>
                </a:solidFill>
                <a:latin typeface="メイリオ" panose="020B0604030504040204" pitchFamily="50" charset="-128"/>
                <a:ea typeface="メイリオ" panose="020B0604030504040204" pitchFamily="50" charset="-128"/>
              </a:rPr>
              <a:t>動き</a:t>
            </a:r>
            <a:r>
              <a:rPr kumimoji="1" lang="ja-JP" altLang="en-US" sz="2800" dirty="0">
                <a:solidFill>
                  <a:sysClr val="windowText" lastClr="000000"/>
                </a:solidFill>
                <a:latin typeface="メイリオ" panose="020B0604030504040204" pitchFamily="50" charset="-128"/>
                <a:ea typeface="メイリオ" panose="020B0604030504040204" pitchFamily="50" charset="-128"/>
              </a:rPr>
              <a:t>　</a:t>
            </a:r>
          </a:p>
          <a:p>
            <a:pPr algn="ctr"/>
            <a:endParaRPr kumimoji="1" lang="ja-JP" altLang="en-US" sz="2800" dirty="0">
              <a:solidFill>
                <a:sysClr val="windowText" lastClr="000000"/>
              </a:solidFill>
            </a:endParaRPr>
          </a:p>
        </p:txBody>
      </p:sp>
      <p:sp>
        <p:nvSpPr>
          <p:cNvPr id="5" name="テキスト ボックス 4"/>
          <p:cNvSpPr txBox="1"/>
          <p:nvPr/>
        </p:nvSpPr>
        <p:spPr>
          <a:xfrm>
            <a:off x="97386" y="848582"/>
            <a:ext cx="8939514" cy="5632311"/>
          </a:xfrm>
          <a:prstGeom prst="rect">
            <a:avLst/>
          </a:prstGeom>
          <a:solidFill>
            <a:schemeClr val="accent5">
              <a:lumMod val="20000"/>
              <a:lumOff val="80000"/>
            </a:schemeClr>
          </a:solid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昭和</a:t>
            </a:r>
            <a:r>
              <a:rPr lang="en-US" altLang="ja-JP" sz="2400" dirty="0">
                <a:latin typeface="メイリオ" panose="020B0604030504040204" pitchFamily="50" charset="-128"/>
                <a:ea typeface="メイリオ" panose="020B0604030504040204" pitchFamily="50" charset="-128"/>
              </a:rPr>
              <a:t>52</a:t>
            </a:r>
            <a:r>
              <a:rPr kumimoji="1" lang="ja-JP" altLang="en-US" sz="2400" dirty="0">
                <a:latin typeface="メイリオ" panose="020B0604030504040204" pitchFamily="50" charset="-128"/>
                <a:ea typeface="メイリオ" panose="020B0604030504040204" pitchFamily="50" charset="-128"/>
              </a:rPr>
              <a:t>年夏　　国の予算編成時（国民の健康づくり施策）　　</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国保保健師が市町村一般会計に移管され、</a:t>
            </a:r>
            <a:r>
              <a:rPr kumimoji="1" lang="ja-JP" altLang="en-US" sz="2400" dirty="0">
                <a:solidFill>
                  <a:srgbClr val="FF0000"/>
                </a:solidFill>
                <a:latin typeface="メイリオ" panose="020B0604030504040204" pitchFamily="50" charset="-128"/>
                <a:ea typeface="メイリオ" panose="020B0604030504040204" pitchFamily="50" charset="-128"/>
              </a:rPr>
              <a:t>公衆衛生活動に従事する方向が示された。</a:t>
            </a:r>
          </a:p>
          <a:p>
            <a:r>
              <a:rPr lang="ja-JP" altLang="en-US" sz="2400" dirty="0">
                <a:latin typeface="メイリオ" panose="020B0604030504040204" pitchFamily="50" charset="-128"/>
                <a:ea typeface="メイリオ" panose="020B0604030504040204" pitchFamily="50" charset="-128"/>
              </a:rPr>
              <a:t>　→同年　「混乱期こそ正しい情報を伝え、リーダーが団結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し生産的活動を」と検討されたが、</a:t>
            </a:r>
            <a:r>
              <a:rPr kumimoji="1" lang="ja-JP" altLang="en-US" sz="2400" dirty="0">
                <a:latin typeface="メイリオ" panose="020B0604030504040204" pitchFamily="50" charset="-128"/>
                <a:ea typeface="メイリオ" panose="020B0604030504040204" pitchFamily="50" charset="-128"/>
              </a:rPr>
              <a:t>時期尚早と先送　　　</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りされた。</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○昭和</a:t>
            </a:r>
            <a:r>
              <a:rPr kumimoji="1" lang="en-US" altLang="ja-JP" sz="2400" dirty="0">
                <a:latin typeface="メイリオ" panose="020B0604030504040204" pitchFamily="50" charset="-128"/>
                <a:ea typeface="メイリオ" panose="020B0604030504040204" pitchFamily="50" charset="-128"/>
              </a:rPr>
              <a:t>53</a:t>
            </a:r>
            <a:r>
              <a:rPr kumimoji="1" lang="ja-JP" altLang="en-US" sz="2400" dirty="0">
                <a:latin typeface="メイリオ" panose="020B0604030504040204" pitchFamily="50" charset="-128"/>
                <a:ea typeface="メイリオ" panose="020B0604030504040204" pitchFamily="50" charset="-128"/>
              </a:rPr>
              <a:t>年４月　国保保健師の市町村移管　</a:t>
            </a:r>
          </a:p>
          <a:p>
            <a:r>
              <a:rPr lang="ja-JP" altLang="en-US" sz="2400" dirty="0">
                <a:latin typeface="メイリオ" panose="020B0604030504040204" pitchFamily="50" charset="-128"/>
                <a:ea typeface="メイリオ" panose="020B0604030504040204" pitchFamily="50" charset="-128"/>
              </a:rPr>
              <a:t>　　　　　　　　都道府県も民生部から衛生主管部局へ</a:t>
            </a:r>
          </a:p>
          <a:p>
            <a:r>
              <a:rPr kumimoji="1" lang="ja-JP" altLang="en-US" sz="2400" dirty="0">
                <a:latin typeface="メイリオ" panose="020B0604030504040204" pitchFamily="50" charset="-128"/>
                <a:ea typeface="メイリオ" panose="020B0604030504040204" pitchFamily="50" charset="-128"/>
              </a:rPr>
              <a:t>　　　　　　　　</a:t>
            </a:r>
            <a:r>
              <a:rPr kumimoji="1" lang="ja-JP" altLang="en-US" sz="2300" dirty="0">
                <a:solidFill>
                  <a:srgbClr val="FF0000"/>
                </a:solidFill>
                <a:latin typeface="メイリオ" panose="020B0604030504040204" pitchFamily="50" charset="-128"/>
                <a:ea typeface="メイリオ" panose="020B0604030504040204" pitchFamily="50" charset="-128"/>
              </a:rPr>
              <a:t>厚生労働省地域保健課内に「保健指導室」</a:t>
            </a:r>
            <a:r>
              <a:rPr kumimoji="1" lang="ja-JP" altLang="en-US" sz="2300" dirty="0">
                <a:latin typeface="メイリオ" panose="020B0604030504040204" pitchFamily="50" charset="-128"/>
                <a:ea typeface="メイリオ" panose="020B0604030504040204" pitchFamily="50" charset="-128"/>
              </a:rPr>
              <a:t>が設　　</a:t>
            </a:r>
            <a:endParaRPr kumimoji="1" lang="en-US" altLang="ja-JP" sz="2300" dirty="0">
              <a:latin typeface="メイリオ" panose="020B0604030504040204" pitchFamily="50" charset="-128"/>
              <a:ea typeface="メイリオ" panose="020B0604030504040204" pitchFamily="50" charset="-128"/>
            </a:endParaRPr>
          </a:p>
          <a:p>
            <a:r>
              <a:rPr lang="ja-JP" altLang="en-US" sz="2300" dirty="0">
                <a:latin typeface="メイリオ" panose="020B0604030504040204" pitchFamily="50" charset="-128"/>
                <a:ea typeface="メイリオ" panose="020B0604030504040204" pitchFamily="50" charset="-128"/>
              </a:rPr>
              <a:t>　　　　　　　</a:t>
            </a:r>
            <a:r>
              <a:rPr kumimoji="1" lang="ja-JP" altLang="en-US" sz="2300" dirty="0" err="1">
                <a:latin typeface="メイリオ" panose="020B0604030504040204" pitchFamily="50" charset="-128"/>
                <a:ea typeface="メイリオ" panose="020B0604030504040204" pitchFamily="50" charset="-128"/>
              </a:rPr>
              <a:t>置</a:t>
            </a:r>
            <a:r>
              <a:rPr lang="ja-JP" altLang="en-US" sz="2400" dirty="0" err="1">
                <a:latin typeface="メイリオ" panose="020B0604030504040204" pitchFamily="50" charset="-128"/>
                <a:ea typeface="メイリオ" panose="020B0604030504040204" pitchFamily="50" charset="-128"/>
              </a:rPr>
              <a:t>され</a:t>
            </a:r>
            <a:r>
              <a:rPr lang="ja-JP" altLang="en-US" sz="2400" dirty="0">
                <a:latin typeface="メイリオ" panose="020B0604030504040204" pitchFamily="50" charset="-128"/>
                <a:ea typeface="メイリオ" panose="020B0604030504040204" pitchFamily="50" charset="-128"/>
              </a:rPr>
              <a:t>、市町村・保健所保健師を一元化して指導</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　</a:t>
            </a:r>
            <a:endParaRPr kumimoji="1"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○昭和</a:t>
            </a:r>
            <a:r>
              <a:rPr lang="en-US" altLang="ja-JP" sz="2400" dirty="0">
                <a:latin typeface="メイリオ" panose="020B0604030504040204" pitchFamily="50" charset="-128"/>
                <a:ea typeface="メイリオ" panose="020B0604030504040204" pitchFamily="50" charset="-128"/>
              </a:rPr>
              <a:t>53</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11</a:t>
            </a:r>
            <a:r>
              <a:rPr lang="ja-JP" altLang="en-US" sz="2400" dirty="0">
                <a:latin typeface="メイリオ" panose="020B0604030504040204" pitchFamily="50" charset="-128"/>
                <a:ea typeface="メイリオ" panose="020B0604030504040204" pitchFamily="50" charset="-128"/>
              </a:rPr>
              <a:t>月　国が、数県の本庁保健師指導者の意見集約</a:t>
            </a:r>
          </a:p>
          <a:p>
            <a:r>
              <a:rPr lang="ja-JP" altLang="en-US" sz="2400" dirty="0">
                <a:latin typeface="メイリオ" panose="020B0604030504040204" pitchFamily="50" charset="-128"/>
                <a:ea typeface="メイリオ" panose="020B0604030504040204" pitchFamily="50" charset="-128"/>
              </a:rPr>
              <a:t>　　　「保健所・市町村が共同体制で、地域保健サービスの展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開には</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リーダーの役割は極めて重要」　　　</a:t>
            </a:r>
            <a:endParaRPr kumimoji="1" lang="ja-JP" altLang="en-US" sz="2400" dirty="0">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3923928" y="6500142"/>
            <a:ext cx="5616624" cy="369332"/>
          </a:xfrm>
          <a:prstGeom prst="rect">
            <a:avLst/>
          </a:prstGeom>
          <a:noFill/>
        </p:spPr>
        <p:txBody>
          <a:bodyPr wrap="square" rtlCol="0">
            <a:spAutoFit/>
          </a:bodyPr>
          <a:lstStyle/>
          <a:p>
            <a:r>
              <a:rPr kumimoji="1" lang="ja-JP" altLang="en-US" dirty="0"/>
              <a:t>　</a:t>
            </a:r>
            <a:r>
              <a:rPr kumimoji="1" lang="ja-JP" altLang="en-US" sz="1600" dirty="0">
                <a:latin typeface="メイリオ" panose="020B0604030504040204" pitchFamily="50" charset="-128"/>
                <a:ea typeface="メイリオ" panose="020B0604030504040204" pitchFamily="50" charset="-128"/>
              </a:rPr>
              <a:t>出典：　全国保健師長会のあゆみ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周年記念誌</a:t>
            </a:r>
          </a:p>
        </p:txBody>
      </p:sp>
      <p:sp>
        <p:nvSpPr>
          <p:cNvPr id="2" name="スライド番号プレースホルダー 1">
            <a:extLst>
              <a:ext uri="{FF2B5EF4-FFF2-40B4-BE49-F238E27FC236}">
                <a16:creationId xmlns:a16="http://schemas.microsoft.com/office/drawing/2014/main" id="{1E62378F-0609-496F-A267-4DE0C2A30766}"/>
              </a:ext>
            </a:extLst>
          </p:cNvPr>
          <p:cNvSpPr>
            <a:spLocks noGrp="1"/>
          </p:cNvSpPr>
          <p:nvPr>
            <p:ph type="sldNum" sz="quarter" idx="12"/>
          </p:nvPr>
        </p:nvSpPr>
        <p:spPr>
          <a:xfrm>
            <a:off x="6732240" y="6115768"/>
            <a:ext cx="2133600" cy="365125"/>
          </a:xfrm>
        </p:spPr>
        <p:txBody>
          <a:bodyPr/>
          <a:lstStyle/>
          <a:p>
            <a:fld id="{6858C846-3C34-46F6-875C-B9401992BA52}" type="slidenum">
              <a:rPr lang="ja-JP" altLang="en-US" sz="1600" smtClean="0">
                <a:solidFill>
                  <a:schemeClr val="tx1"/>
                </a:solidFill>
              </a:rPr>
              <a:pPr/>
              <a:t>3</a:t>
            </a:fld>
            <a:endParaRPr lang="ja-JP" altLang="en-US" sz="1600" dirty="0">
              <a:solidFill>
                <a:schemeClr val="tx1"/>
              </a:solidFill>
            </a:endParaRPr>
          </a:p>
        </p:txBody>
      </p:sp>
    </p:spTree>
    <p:extLst>
      <p:ext uri="{BB962C8B-B14F-4D97-AF65-F5344CB8AC3E}">
        <p14:creationId xmlns:p14="http://schemas.microsoft.com/office/powerpoint/2010/main" val="14459935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8EB089-4953-5C4E-A358-038BC26E4EF2}"/>
              </a:ext>
            </a:extLst>
          </p:cNvPr>
          <p:cNvSpPr>
            <a:spLocks noGrp="1"/>
          </p:cNvSpPr>
          <p:nvPr>
            <p:ph idx="1"/>
          </p:nvPr>
        </p:nvSpPr>
        <p:spPr>
          <a:xfrm>
            <a:off x="502376" y="2110467"/>
            <a:ext cx="8162653" cy="2850698"/>
          </a:xfrm>
        </p:spPr>
        <p:txBody>
          <a:bodyPr>
            <a:normAutofit/>
          </a:bodyPr>
          <a:lstStyle/>
          <a:p>
            <a:pPr marL="0" indent="0" algn="just">
              <a:lnSpc>
                <a:spcPct val="100000"/>
              </a:lnSpc>
              <a:buNone/>
            </a:pPr>
            <a:r>
              <a:rPr lang="ja-JP" altLang="ja-JP" sz="2400" b="1" kern="100" dirty="0">
                <a:solidFill>
                  <a:schemeClr val="accent1"/>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１　「総合的マネジメント」を構成する技術の明確化</a:t>
            </a:r>
          </a:p>
          <a:p>
            <a:pPr indent="0" algn="just">
              <a:lnSpc>
                <a:spcPct val="100000"/>
              </a:lnSpc>
              <a:buNone/>
            </a:pPr>
            <a:endParaRPr lang="en-US" altLang="ja-JP" sz="6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lnSpc>
                <a:spcPct val="100000"/>
              </a:lnSpc>
              <a:buNone/>
            </a:pPr>
            <a:r>
              <a:rPr lang="ja-JP" altLang="en-US" kern="1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kern="1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感染症を中心とした健康危機管理において統括保健師が発揮することが望ましい「総合的マネジメント」を構成する技術は、</a:t>
            </a:r>
            <a:r>
              <a:rPr lang="ja-JP" altLang="ja-JP" kern="100" dirty="0">
                <a:solidFill>
                  <a:srgbClr val="FF339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「組織マネジメント」「業務マネジメント」「地域マネ ジメント」「情報マネジメント」「人材管理」「人材育成」の</a:t>
            </a:r>
            <a:r>
              <a:rPr lang="en-US" altLang="ja-JP" kern="100" dirty="0">
                <a:solidFill>
                  <a:srgbClr val="FF339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6</a:t>
            </a:r>
            <a:r>
              <a:rPr lang="ja-JP" altLang="ja-JP" kern="100" dirty="0">
                <a:solidFill>
                  <a:srgbClr val="FF339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つのカテゴリー</a:t>
            </a:r>
            <a:r>
              <a:rPr lang="en-US" altLang="ja-JP" kern="100" dirty="0">
                <a:solidFill>
                  <a:srgbClr val="FF339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48 </a:t>
            </a:r>
            <a:r>
              <a:rPr lang="ja-JP" altLang="ja-JP" kern="100" dirty="0">
                <a:solidFill>
                  <a:srgbClr val="FF339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技術項目</a:t>
            </a:r>
            <a:r>
              <a:rPr lang="ja-JP" altLang="ja-JP" kern="1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となり、</a:t>
            </a:r>
            <a:r>
              <a:rPr lang="ja-JP" altLang="en-US" kern="1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調査に参加した全国の統括保健師から、</a:t>
            </a:r>
            <a:r>
              <a:rPr lang="ja-JP" altLang="en-US" kern="100" dirty="0">
                <a:solidFill>
                  <a:srgbClr val="FF339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妥当率</a:t>
            </a:r>
            <a:r>
              <a:rPr lang="en-US" altLang="ja-JP" kern="100" dirty="0">
                <a:solidFill>
                  <a:srgbClr val="FF339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90</a:t>
            </a:r>
            <a:r>
              <a:rPr lang="ja-JP" altLang="ja-JP" kern="100" dirty="0">
                <a:solidFill>
                  <a:srgbClr val="FF3399"/>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％以上の妥当性</a:t>
            </a:r>
            <a:r>
              <a:rPr lang="ja-JP" altLang="ja-JP" kern="100" dirty="0">
                <a:solidFill>
                  <a:srgbClr val="00206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が確認できた。</a:t>
            </a:r>
          </a:p>
        </p:txBody>
      </p:sp>
      <p:sp>
        <p:nvSpPr>
          <p:cNvPr id="4" name="スライド番号プレースホルダー 3">
            <a:extLst>
              <a:ext uri="{FF2B5EF4-FFF2-40B4-BE49-F238E27FC236}">
                <a16:creationId xmlns:a16="http://schemas.microsoft.com/office/drawing/2014/main" id="{8B109243-0D4B-0A31-EC97-D97F33842345}"/>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30</a:t>
            </a:fld>
            <a:endParaRPr lang="ja-JP" altLang="en-US" sz="1600">
              <a:solidFill>
                <a:schemeClr val="tx1"/>
              </a:solidFill>
              <a:latin typeface="ＭＳ Ｐゴシック" panose="020B0600070205080204" pitchFamily="50" charset="-128"/>
            </a:endParaRPr>
          </a:p>
        </p:txBody>
      </p:sp>
      <p:sp>
        <p:nvSpPr>
          <p:cNvPr id="5" name="タイトル 1">
            <a:extLst>
              <a:ext uri="{FF2B5EF4-FFF2-40B4-BE49-F238E27FC236}">
                <a16:creationId xmlns:a16="http://schemas.microsoft.com/office/drawing/2014/main" id="{65AB1263-DB2F-C070-5EBC-67DD9F9DC3CF}"/>
              </a:ext>
            </a:extLst>
          </p:cNvPr>
          <p:cNvSpPr txBox="1">
            <a:spLocks/>
          </p:cNvSpPr>
          <p:nvPr/>
        </p:nvSpPr>
        <p:spPr>
          <a:xfrm>
            <a:off x="502376" y="1215799"/>
            <a:ext cx="7886700" cy="6810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fontAlgn="auto">
              <a:spcAft>
                <a:spcPts val="0"/>
              </a:spcAft>
            </a:pPr>
            <a:r>
              <a:rPr lang="ja-JP" altLang="ja-JP" sz="3300" b="1" kern="100" dirty="0">
                <a:solidFill>
                  <a:srgbClr val="FF3399"/>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ja-JP" altLang="en-US" sz="3300" b="1" kern="100" dirty="0">
                <a:solidFill>
                  <a:srgbClr val="FF3399"/>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まとめ</a:t>
            </a:r>
            <a:r>
              <a:rPr lang="ja-JP" altLang="ja-JP" sz="3300" b="1" kern="100" dirty="0">
                <a:solidFill>
                  <a:srgbClr val="FF3399"/>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endParaRPr lang="ja-JP" altLang="en-US" sz="3300" dirty="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693346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8EB089-4953-5C4E-A358-038BC26E4EF2}"/>
              </a:ext>
            </a:extLst>
          </p:cNvPr>
          <p:cNvSpPr>
            <a:spLocks noGrp="1"/>
          </p:cNvSpPr>
          <p:nvPr>
            <p:ph idx="1"/>
          </p:nvPr>
        </p:nvSpPr>
        <p:spPr>
          <a:xfrm>
            <a:off x="568777" y="1817593"/>
            <a:ext cx="7946573" cy="4080764"/>
          </a:xfrm>
        </p:spPr>
        <p:txBody>
          <a:bodyPr>
            <a:normAutofit fontScale="77500" lnSpcReduction="20000"/>
          </a:bodyPr>
          <a:lstStyle/>
          <a:p>
            <a:pPr indent="0" algn="just">
              <a:lnSpc>
                <a:spcPct val="110000"/>
              </a:lnSpc>
              <a:buNone/>
            </a:pPr>
            <a:r>
              <a:rPr lang="ja-JP" altLang="en-US" sz="27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2700"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次世代の統括保健師の技術獲得の目標とし、平時から技術の向上を図る</a:t>
            </a:r>
            <a:r>
              <a:rPr lang="ja-JP" altLang="en-US" sz="27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ことが、次の感染症を中心とした健康危機の際の、総合的なマネジメントの発揮に向けた備えとなる。</a:t>
            </a:r>
            <a:endParaRPr lang="en-US" altLang="ja-JP" sz="27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lnSpc>
                <a:spcPct val="110000"/>
              </a:lnSpc>
              <a:buNone/>
            </a:pPr>
            <a:endParaRPr lang="ja-JP" altLang="en-US" sz="82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lnSpc>
                <a:spcPct val="110000"/>
              </a:lnSpc>
              <a:buNone/>
            </a:pPr>
            <a:r>
              <a:rPr lang="ja-JP" altLang="en-US" sz="27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・統括保健師が、総合的なマネジメントを担えるための、</a:t>
            </a:r>
            <a:r>
              <a:rPr lang="ja-JP" altLang="en-US" sz="2700"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職位や権限、分掌事務等への記載、技術の獲得に向けた支援体制</a:t>
            </a:r>
            <a:r>
              <a:rPr lang="ja-JP" altLang="en-US" sz="27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の検討が必要である。</a:t>
            </a:r>
            <a:endParaRPr lang="en-US" altLang="ja-JP" sz="27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lnSpc>
                <a:spcPct val="110000"/>
              </a:lnSpc>
              <a:buNone/>
            </a:pPr>
            <a:endParaRPr lang="ja-JP" altLang="en-US" sz="82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lnSpc>
                <a:spcPct val="110000"/>
              </a:lnSpc>
              <a:buNone/>
            </a:pPr>
            <a:r>
              <a:rPr lang="ja-JP" altLang="en-US" sz="27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・「国内発生早期」に必要とされた、</a:t>
            </a:r>
            <a:r>
              <a:rPr lang="ja-JP" altLang="en-US" sz="2700"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項目</a:t>
            </a:r>
            <a:r>
              <a:rPr lang="en-US" altLang="ja-JP" sz="2700"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31</a:t>
            </a:r>
            <a:r>
              <a:rPr lang="ja-JP" altLang="en-US" sz="2700"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、項目</a:t>
            </a:r>
            <a:r>
              <a:rPr lang="en-US" altLang="ja-JP" sz="2700"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36</a:t>
            </a:r>
            <a:r>
              <a:rPr lang="ja-JP" altLang="en-US" sz="2700"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の技術発揮への支援として、統括保健師間のネットワーク構築が重要な要素</a:t>
            </a:r>
            <a:r>
              <a:rPr lang="ja-JP" altLang="en-US" sz="27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であることが示唆された。</a:t>
            </a:r>
            <a:endParaRPr lang="en-US" altLang="ja-JP" sz="172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lnSpc>
                <a:spcPct val="110000"/>
              </a:lnSpc>
              <a:buNone/>
            </a:pPr>
            <a:r>
              <a:rPr lang="ja-JP" altLang="en-US" sz="27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統括保健師間のネットワーク構築の必要性の根拠として活用いただきたい。</a:t>
            </a:r>
          </a:p>
        </p:txBody>
      </p:sp>
      <p:sp>
        <p:nvSpPr>
          <p:cNvPr id="4" name="スライド番号プレースホルダー 3">
            <a:extLst>
              <a:ext uri="{FF2B5EF4-FFF2-40B4-BE49-F238E27FC236}">
                <a16:creationId xmlns:a16="http://schemas.microsoft.com/office/drawing/2014/main" id="{8B109243-0D4B-0A31-EC97-D97F33842345}"/>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31</a:t>
            </a:fld>
            <a:endParaRPr lang="ja-JP" altLang="en-US" sz="1600">
              <a:solidFill>
                <a:schemeClr val="tx1"/>
              </a:solidFill>
              <a:latin typeface="ＭＳ Ｐゴシック" panose="020B0600070205080204" pitchFamily="50" charset="-128"/>
            </a:endParaRPr>
          </a:p>
        </p:txBody>
      </p:sp>
      <p:sp>
        <p:nvSpPr>
          <p:cNvPr id="2" name="正方形/長方形 1">
            <a:extLst>
              <a:ext uri="{FF2B5EF4-FFF2-40B4-BE49-F238E27FC236}">
                <a16:creationId xmlns:a16="http://schemas.microsoft.com/office/drawing/2014/main" id="{B292835C-179D-2B51-2393-D7861597243A}"/>
              </a:ext>
            </a:extLst>
          </p:cNvPr>
          <p:cNvSpPr/>
          <p:nvPr/>
        </p:nvSpPr>
        <p:spPr>
          <a:xfrm>
            <a:off x="4795156" y="4758567"/>
            <a:ext cx="772886" cy="272384"/>
          </a:xfrm>
          <a:prstGeom prst="rect">
            <a:avLst/>
          </a:prstGeom>
          <a:noFill/>
          <a:ln w="571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eaLnBrk="1" fontAlgn="auto" hangingPunct="1">
              <a:spcBef>
                <a:spcPts val="0"/>
              </a:spcBef>
              <a:spcAft>
                <a:spcPts val="0"/>
              </a:spcAft>
            </a:pPr>
            <a:r>
              <a:rPr lang="ja-JP" altLang="en-US" sz="1350" b="1" dirty="0">
                <a:solidFill>
                  <a:srgbClr val="4472C4"/>
                </a:solidFill>
                <a:latin typeface="游ゴシック" panose="020F0502020204030204"/>
                <a:ea typeface="游ゴシック" panose="020B0400000000000000" pitchFamily="50" charset="-128"/>
              </a:rPr>
              <a:t>①　②</a:t>
            </a:r>
          </a:p>
        </p:txBody>
      </p:sp>
      <p:sp>
        <p:nvSpPr>
          <p:cNvPr id="6" name="テキスト ボックス 5">
            <a:extLst>
              <a:ext uri="{FF2B5EF4-FFF2-40B4-BE49-F238E27FC236}">
                <a16:creationId xmlns:a16="http://schemas.microsoft.com/office/drawing/2014/main" id="{9C59AE20-C2AC-93C2-25F5-FF5F1CF891AB}"/>
              </a:ext>
            </a:extLst>
          </p:cNvPr>
          <p:cNvSpPr txBox="1"/>
          <p:nvPr/>
        </p:nvSpPr>
        <p:spPr>
          <a:xfrm>
            <a:off x="568778" y="1208936"/>
            <a:ext cx="7543801" cy="424732"/>
          </a:xfrm>
          <a:prstGeom prst="rect">
            <a:avLst/>
          </a:prstGeom>
          <a:noFill/>
        </p:spPr>
        <p:txBody>
          <a:bodyPr wrap="square">
            <a:spAutoFit/>
          </a:bodyPr>
          <a:lstStyle/>
          <a:p>
            <a:pPr algn="just" defTabSz="685800" eaLnBrk="1" fontAlgn="auto" hangingPunct="1">
              <a:lnSpc>
                <a:spcPct val="90000"/>
              </a:lnSpc>
              <a:spcBef>
                <a:spcPts val="750"/>
              </a:spcBef>
              <a:spcAft>
                <a:spcPts val="0"/>
              </a:spcAft>
              <a:defRPr/>
            </a:pPr>
            <a:r>
              <a:rPr lang="ja-JP" altLang="en-US" sz="2400" b="1" kern="100" dirty="0">
                <a:solidFill>
                  <a:srgbClr val="4472C4"/>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２　次の感染症を中心とした健康危機管理への備え</a:t>
            </a:r>
            <a:endParaRPr lang="ja-JP" altLang="ja-JP" sz="2400" b="1" kern="100" dirty="0">
              <a:solidFill>
                <a:srgbClr val="4472C4"/>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23223689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8EB089-4953-5C4E-A358-038BC26E4EF2}"/>
              </a:ext>
            </a:extLst>
          </p:cNvPr>
          <p:cNvSpPr>
            <a:spLocks noGrp="1"/>
          </p:cNvSpPr>
          <p:nvPr>
            <p:ph idx="1"/>
          </p:nvPr>
        </p:nvSpPr>
        <p:spPr>
          <a:xfrm>
            <a:off x="536121" y="1418885"/>
            <a:ext cx="7979229" cy="4479472"/>
          </a:xfrm>
        </p:spPr>
        <p:txBody>
          <a:bodyPr>
            <a:normAutofit fontScale="62500" lnSpcReduction="20000"/>
          </a:bodyPr>
          <a:lstStyle/>
          <a:p>
            <a:pPr marL="0" indent="0" algn="just">
              <a:buNone/>
            </a:pPr>
            <a:r>
              <a:rPr lang="en-US" altLang="ja-JP" sz="3825" b="1" kern="100" dirty="0">
                <a:solidFill>
                  <a:schemeClr val="accent1"/>
                </a:solidFill>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en-US" sz="3825" b="1" kern="100" dirty="0">
                <a:solidFill>
                  <a:schemeClr val="accent1"/>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これからの統括保健師の技術の発揮に向けての期待</a:t>
            </a:r>
            <a:endParaRPr lang="ja-JP" altLang="ja-JP" sz="3825" b="1" kern="100" dirty="0">
              <a:solidFill>
                <a:schemeClr val="accent1"/>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buNone/>
            </a:pPr>
            <a:endParaRPr lang="en-US" altLang="ja-JP" sz="1200"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lnSpc>
                <a:spcPct val="110000"/>
              </a:lnSpc>
              <a:buNone/>
            </a:pPr>
            <a:r>
              <a:rPr lang="ja-JP" altLang="en-US" sz="337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・自由記載には、「自分自身の技術はそこまで到達していない」「そのような技術を発揮できるような立場ではなかった」という意見も少なからずあった。統括保健師としての</a:t>
            </a:r>
            <a:r>
              <a:rPr lang="ja-JP" altLang="en-US" sz="3375"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技術をさらに高めていきたいというプロフェッショナルとしての姿勢</a:t>
            </a:r>
            <a:r>
              <a:rPr lang="ja-JP" altLang="en-US" sz="337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でもあり、</a:t>
            </a:r>
            <a:r>
              <a:rPr lang="ja-JP" altLang="en-US" sz="3375"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体制が整えばさらに技術を発揮できるという展望</a:t>
            </a:r>
            <a:r>
              <a:rPr lang="ja-JP" altLang="en-US" sz="337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でもある。</a:t>
            </a:r>
            <a:endParaRPr lang="en-US" altLang="ja-JP" sz="337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lnSpc>
                <a:spcPct val="110000"/>
              </a:lnSpc>
              <a:buNone/>
            </a:pPr>
            <a:endParaRPr lang="ja-JP" altLang="en-US" sz="97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0" algn="just">
              <a:lnSpc>
                <a:spcPct val="110000"/>
              </a:lnSpc>
              <a:buNone/>
            </a:pPr>
            <a:r>
              <a:rPr lang="ja-JP" altLang="en-US" sz="337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・人材育成は平時に行うべきものという意見が多かった。コロナ禍で混乱する中でも、</a:t>
            </a:r>
            <a:r>
              <a:rPr lang="ja-JP" altLang="en-US" sz="3375"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次世代の保健師に対する人材育成の視点での関わり</a:t>
            </a:r>
            <a:r>
              <a:rPr lang="ja-JP" altLang="en-US" sz="337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が検討過程で話題となった。今回の健康危機管理の経験が、</a:t>
            </a:r>
            <a:r>
              <a:rPr lang="ja-JP" altLang="en-US" sz="3375" kern="100" dirty="0">
                <a:solidFill>
                  <a:srgbClr val="FF3399"/>
                </a:solidFill>
                <a:latin typeface="HG丸ｺﾞｼｯｸM-PRO" panose="020F0600000000000000" pitchFamily="50" charset="-128"/>
                <a:ea typeface="HG丸ｺﾞｼｯｸM-PRO" panose="020F0600000000000000" pitchFamily="50" charset="-128"/>
                <a:cs typeface="Times New Roman" panose="02020603050405020304" pitchFamily="18" charset="0"/>
              </a:rPr>
              <a:t>今後のさらなる保健師活動の発展と人材育成つながるもの</a:t>
            </a:r>
            <a:r>
              <a:rPr lang="ja-JP" altLang="en-US" sz="3375" kern="100" dirty="0">
                <a:solidFill>
                  <a:srgbClr val="00206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であると期待する。</a:t>
            </a:r>
          </a:p>
        </p:txBody>
      </p:sp>
      <p:sp>
        <p:nvSpPr>
          <p:cNvPr id="4" name="スライド番号プレースホルダー 3">
            <a:extLst>
              <a:ext uri="{FF2B5EF4-FFF2-40B4-BE49-F238E27FC236}">
                <a16:creationId xmlns:a16="http://schemas.microsoft.com/office/drawing/2014/main" id="{8B109243-0D4B-0A31-EC97-D97F33842345}"/>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32</a:t>
            </a:fld>
            <a:endParaRPr lang="ja-JP" altLang="en-US" sz="1600">
              <a:solidFill>
                <a:schemeClr val="tx1"/>
              </a:solidFill>
              <a:latin typeface="ＭＳ Ｐゴシック" panose="020B0600070205080204" pitchFamily="50" charset="-128"/>
            </a:endParaRPr>
          </a:p>
        </p:txBody>
      </p:sp>
    </p:spTree>
    <p:extLst>
      <p:ext uri="{BB962C8B-B14F-4D97-AF65-F5344CB8AC3E}">
        <p14:creationId xmlns:p14="http://schemas.microsoft.com/office/powerpoint/2010/main" val="42091722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B18EB089-4953-5C4E-A358-038BC26E4EF2}"/>
              </a:ext>
            </a:extLst>
          </p:cNvPr>
          <p:cNvSpPr>
            <a:spLocks noGrp="1"/>
          </p:cNvSpPr>
          <p:nvPr>
            <p:ph idx="1"/>
          </p:nvPr>
        </p:nvSpPr>
        <p:spPr>
          <a:xfrm>
            <a:off x="443133" y="1901776"/>
            <a:ext cx="8314006" cy="4098974"/>
          </a:xfrm>
        </p:spPr>
        <p:txBody>
          <a:bodyPr>
            <a:normAutofit lnSpcReduction="10000"/>
          </a:bodyPr>
          <a:lstStyle/>
          <a:p>
            <a:pPr marL="385763" indent="-385763">
              <a:buFont typeface="+mj-lt"/>
              <a:buAutoNum type="arabicPeriod"/>
            </a:pPr>
            <a:r>
              <a:rPr kumimoji="1" lang="ja-JP" altLang="en-US" dirty="0">
                <a:solidFill>
                  <a:srgbClr val="002060"/>
                </a:solidFill>
                <a:latin typeface="HG丸ｺﾞｼｯｸM-PRO" panose="020F0600000000000000" pitchFamily="50" charset="-128"/>
                <a:ea typeface="HG丸ｺﾞｼｯｸM-PRO" panose="020F0600000000000000" pitchFamily="50" charset="-128"/>
              </a:rPr>
              <a:t>個々の統括保健師や次世代の統括保健師が、自治体保健師の標準的キャリアラダーの健康危機管理に関する獲得項目に追加するなど、平時において６カテゴリー４８技術項目を意識した活動を継続し、技術の獲得や向上に努める。 </a:t>
            </a:r>
          </a:p>
          <a:p>
            <a:pPr>
              <a:buFont typeface="+mj-lt"/>
              <a:buAutoNum type="arabicPeriod"/>
            </a:pPr>
            <a:endParaRPr lang="ja-JP" altLang="en-US" sz="675" dirty="0">
              <a:solidFill>
                <a:srgbClr val="002060"/>
              </a:solidFill>
              <a:latin typeface="HG丸ｺﾞｼｯｸM-PRO" panose="020F0600000000000000" pitchFamily="50" charset="-128"/>
              <a:ea typeface="HG丸ｺﾞｼｯｸM-PRO" panose="020F0600000000000000" pitchFamily="50" charset="-128"/>
            </a:endParaRPr>
          </a:p>
          <a:p>
            <a:pPr marL="385763" indent="-385763">
              <a:buFont typeface="+mj-lt"/>
              <a:buAutoNum type="arabicPeriod"/>
            </a:pPr>
            <a:r>
              <a:rPr kumimoji="1" lang="ja-JP" altLang="en-US" dirty="0">
                <a:solidFill>
                  <a:srgbClr val="002060"/>
                </a:solidFill>
                <a:latin typeface="HG丸ｺﾞｼｯｸM-PRO" panose="020F0600000000000000" pitchFamily="50" charset="-128"/>
                <a:ea typeface="HG丸ｺﾞｼｯｸM-PRO" panose="020F0600000000000000" pitchFamily="50" charset="-128"/>
              </a:rPr>
              <a:t>各自治体は、保健師の技術の獲得や向上を支援するため、予防計画に基づいて実施される研修等において、本研究で作成した「自己点検簡易チェックリスト」等を活用する。また、感染症対策の技術が獲得できるよう、自治体内のジョブローテーションや、人事交流等を含めた人材育成を実施する。</a:t>
            </a:r>
          </a:p>
          <a:p>
            <a:pPr>
              <a:buFont typeface="+mj-lt"/>
              <a:buAutoNum type="arabicPeriod"/>
            </a:pPr>
            <a:endParaRPr lang="ja-JP" altLang="en-US" sz="675" dirty="0">
              <a:solidFill>
                <a:srgbClr val="002060"/>
              </a:solidFill>
              <a:latin typeface="HG丸ｺﾞｼｯｸM-PRO" panose="020F0600000000000000" pitchFamily="50" charset="-128"/>
              <a:ea typeface="HG丸ｺﾞｼｯｸM-PRO" panose="020F0600000000000000" pitchFamily="50" charset="-128"/>
            </a:endParaRPr>
          </a:p>
          <a:p>
            <a:pPr marL="385763" indent="-385763">
              <a:buFont typeface="+mj-lt"/>
              <a:buAutoNum type="arabicPeriod"/>
            </a:pPr>
            <a:r>
              <a:rPr kumimoji="1" lang="ja-JP" altLang="en-US" dirty="0">
                <a:solidFill>
                  <a:srgbClr val="002060"/>
                </a:solidFill>
                <a:latin typeface="HG丸ｺﾞｼｯｸM-PRO" panose="020F0600000000000000" pitchFamily="50" charset="-128"/>
                <a:ea typeface="HG丸ｺﾞｼｯｸM-PRO" panose="020F0600000000000000" pitchFamily="50" charset="-128"/>
              </a:rPr>
              <a:t>全国保健師長会をはじめとする保健師関連団体の健康危機管理に関わる委員会等において、技術向上の機会や、総合的なマネジメントを発揮しやすい環境づくりについて継続的な研究や事業を検討いただきたい。</a:t>
            </a:r>
          </a:p>
          <a:p>
            <a:pPr marL="385763" indent="-385763">
              <a:buFont typeface="+mj-lt"/>
              <a:buAutoNum type="arabicPeriod"/>
            </a:pPr>
            <a:endParaRPr kumimoji="1" lang="ja-JP" altLang="en-US" dirty="0">
              <a:solidFill>
                <a:srgbClr val="00206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8B109243-0D4B-0A31-EC97-D97F33842345}"/>
              </a:ext>
            </a:extLst>
          </p:cNvPr>
          <p:cNvSpPr>
            <a:spLocks noGrp="1"/>
          </p:cNvSpPr>
          <p:nvPr>
            <p:ph type="sldNum" sz="quarter" idx="12"/>
          </p:nvPr>
        </p:nvSpPr>
        <p:spPr>
          <a:xfrm>
            <a:off x="6699739" y="6453336"/>
            <a:ext cx="2057400" cy="273844"/>
          </a:xfrm>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33</a:t>
            </a:fld>
            <a:endParaRPr lang="ja-JP" altLang="en-US" sz="1600" dirty="0">
              <a:solidFill>
                <a:schemeClr val="tx1"/>
              </a:solidFill>
              <a:latin typeface="ＭＳ Ｐゴシック" panose="020B0600070205080204" pitchFamily="50" charset="-128"/>
            </a:endParaRPr>
          </a:p>
        </p:txBody>
      </p:sp>
      <p:sp>
        <p:nvSpPr>
          <p:cNvPr id="5" name="タイトル 1">
            <a:extLst>
              <a:ext uri="{FF2B5EF4-FFF2-40B4-BE49-F238E27FC236}">
                <a16:creationId xmlns:a16="http://schemas.microsoft.com/office/drawing/2014/main" id="{65AB1263-DB2F-C070-5EBC-67DD9F9DC3CF}"/>
              </a:ext>
            </a:extLst>
          </p:cNvPr>
          <p:cNvSpPr txBox="1">
            <a:spLocks/>
          </p:cNvSpPr>
          <p:nvPr/>
        </p:nvSpPr>
        <p:spPr>
          <a:xfrm>
            <a:off x="240909" y="548680"/>
            <a:ext cx="8662181" cy="1048355"/>
          </a:xfrm>
          <a:prstGeom prst="rect">
            <a:avLst/>
          </a:prstGeom>
        </p:spPr>
        <p:txBody>
          <a:bodyPr vert="horz" lIns="68580" tIns="34290" rIns="68580" bIns="34290" rtlCol="0" anchor="ctr">
            <a:normAutofit fontScale="400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fontAlgn="auto">
              <a:spcAft>
                <a:spcPts val="0"/>
              </a:spcAft>
            </a:pPr>
            <a:r>
              <a:rPr lang="ja-JP" altLang="en-US" sz="5250" b="1"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rPr>
              <a:t>「総合的なマネジメント」を構成する技術の獲得と向上に向けて</a:t>
            </a:r>
            <a:endParaRPr lang="en-US" altLang="ja-JP" sz="5250" b="1"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algn="ctr" defTabSz="685800" fontAlgn="auto">
              <a:spcAft>
                <a:spcPts val="0"/>
              </a:spcAft>
            </a:pPr>
            <a:endParaRPr lang="en-US" altLang="ja-JP" sz="5250" b="1" kern="100" dirty="0">
              <a:solidFill>
                <a:srgbClr val="FF3399"/>
              </a:solidFill>
              <a:latin typeface="BIZ UDPゴシック" panose="020B0400000000000000" pitchFamily="50" charset="-128"/>
              <a:ea typeface="HG丸ｺﾞｼｯｸM-PRO" panose="020F0600000000000000" pitchFamily="50" charset="-128"/>
              <a:cs typeface="Times New Roman" panose="02020603050405020304" pitchFamily="18" charset="0"/>
            </a:endParaRPr>
          </a:p>
          <a:p>
            <a:pPr algn="ctr" defTabSz="685800" fontAlgn="auto">
              <a:spcAft>
                <a:spcPts val="0"/>
              </a:spcAft>
            </a:pPr>
            <a:r>
              <a:rPr lang="ja-JP" altLang="ja-JP" sz="8250" b="1" kern="100" dirty="0">
                <a:solidFill>
                  <a:srgbClr val="FF3399"/>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ja-JP" altLang="en-US" sz="8250" b="1" kern="100" dirty="0">
                <a:solidFill>
                  <a:srgbClr val="FF3399"/>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提言</a:t>
            </a:r>
            <a:r>
              <a:rPr lang="ja-JP" altLang="ja-JP" sz="8250" b="1" kern="100" dirty="0">
                <a:solidFill>
                  <a:srgbClr val="FF3399"/>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endParaRPr lang="ja-JP" altLang="en-US" sz="8250" dirty="0">
              <a:solidFill>
                <a:prstClr val="black"/>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599099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3789" y="1682627"/>
            <a:ext cx="6410553" cy="815674"/>
          </a:xfrm>
        </p:spPr>
        <p:txBody>
          <a:bodyPr>
            <a:noAutofit/>
          </a:bodyPr>
          <a:lstStyle/>
          <a:p>
            <a:pPr>
              <a:lnSpc>
                <a:spcPts val="2100"/>
              </a:lnSpc>
            </a:pPr>
            <a:r>
              <a:rPr lang="ja-JP" altLang="ja-JP" dirty="0">
                <a:latin typeface="HG丸ｺﾞｼｯｸM-PRO" panose="020F0600000000000000" pitchFamily="50" charset="-128"/>
                <a:ea typeface="HG丸ｺﾞｼｯｸM-PRO" panose="020F0600000000000000" pitchFamily="50" charset="-128"/>
              </a:rPr>
              <a:t>　　　</a:t>
            </a:r>
            <a:br>
              <a:rPr lang="ja-JP" altLang="ja-JP" dirty="0">
                <a:latin typeface="HG丸ｺﾞｼｯｸM-PRO" panose="020F0600000000000000" pitchFamily="50" charset="-128"/>
                <a:ea typeface="HG丸ｺﾞｼｯｸM-PRO" panose="020F0600000000000000" pitchFamily="50" charset="-128"/>
              </a:rPr>
            </a:b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表 19"/>
          <p:cNvGraphicFramePr>
            <a:graphicFrameLocks noGrp="1"/>
          </p:cNvGraphicFramePr>
          <p:nvPr/>
        </p:nvGraphicFramePr>
        <p:xfrm>
          <a:off x="468574" y="1493822"/>
          <a:ext cx="8191104" cy="3808757"/>
        </p:xfrm>
        <a:graphic>
          <a:graphicData uri="http://schemas.openxmlformats.org/drawingml/2006/table">
            <a:tbl>
              <a:tblPr>
                <a:tableStyleId>{5C22544A-7EE6-4342-B048-85BDC9FD1C3A}</a:tableStyleId>
              </a:tblPr>
              <a:tblGrid>
                <a:gridCol w="705423">
                  <a:extLst>
                    <a:ext uri="{9D8B030D-6E8A-4147-A177-3AD203B41FA5}">
                      <a16:colId xmlns:a16="http://schemas.microsoft.com/office/drawing/2014/main" val="2645367693"/>
                    </a:ext>
                  </a:extLst>
                </a:gridCol>
                <a:gridCol w="1414181">
                  <a:extLst>
                    <a:ext uri="{9D8B030D-6E8A-4147-A177-3AD203B41FA5}">
                      <a16:colId xmlns:a16="http://schemas.microsoft.com/office/drawing/2014/main" val="1537712656"/>
                    </a:ext>
                  </a:extLst>
                </a:gridCol>
                <a:gridCol w="3119074">
                  <a:extLst>
                    <a:ext uri="{9D8B030D-6E8A-4147-A177-3AD203B41FA5}">
                      <a16:colId xmlns:a16="http://schemas.microsoft.com/office/drawing/2014/main" val="1439182119"/>
                    </a:ext>
                  </a:extLst>
                </a:gridCol>
                <a:gridCol w="2952426">
                  <a:extLst>
                    <a:ext uri="{9D8B030D-6E8A-4147-A177-3AD203B41FA5}">
                      <a16:colId xmlns:a16="http://schemas.microsoft.com/office/drawing/2014/main" val="1033084533"/>
                    </a:ext>
                  </a:extLst>
                </a:gridCol>
              </a:tblGrid>
              <a:tr h="321200">
                <a:tc>
                  <a:txBody>
                    <a:bodyPr/>
                    <a:lstStyle/>
                    <a:p>
                      <a:pPr marL="133350" indent="133350" algn="just">
                        <a:spcAft>
                          <a:spcPts val="0"/>
                        </a:spcAft>
                      </a:pPr>
                      <a:r>
                        <a:rPr lang="en-US" sz="1200" kern="100" dirty="0">
                          <a:effectLst/>
                          <a:latin typeface="HG丸ｺﾞｼｯｸM-PRO" panose="020F0600000000000000" pitchFamily="50" charset="-128"/>
                          <a:ea typeface="HG丸ｺﾞｼｯｸM-PRO" panose="020F0600000000000000" pitchFamily="50" charset="-128"/>
                        </a:rPr>
                        <a:t> </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00000"/>
                        </a:lnSpc>
                        <a:spcAft>
                          <a:spcPts val="0"/>
                        </a:spcAft>
                      </a:pPr>
                      <a:r>
                        <a:rPr lang="ja-JP" sz="1400" kern="100" dirty="0">
                          <a:effectLst/>
                          <a:latin typeface="HG丸ｺﾞｼｯｸM-PRO" panose="020F0600000000000000" pitchFamily="50" charset="-128"/>
                          <a:ea typeface="HG丸ｺﾞｼｯｸM-PRO" panose="020F0600000000000000" pitchFamily="50" charset="-128"/>
                        </a:rPr>
                        <a:t>氏　名</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00000"/>
                        </a:lnSpc>
                        <a:spcAft>
                          <a:spcPts val="0"/>
                        </a:spcAft>
                      </a:pPr>
                      <a:r>
                        <a:rPr lang="ja-JP" sz="1400" kern="100" dirty="0">
                          <a:effectLst/>
                          <a:latin typeface="HG丸ｺﾞｼｯｸM-PRO" panose="020F0600000000000000" pitchFamily="50" charset="-128"/>
                          <a:ea typeface="HG丸ｺﾞｼｯｸM-PRO" panose="020F0600000000000000" pitchFamily="50" charset="-128"/>
                        </a:rPr>
                        <a:t>所属</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lnSpc>
                          <a:spcPct val="100000"/>
                        </a:lnSpc>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備考</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576311960"/>
                  </a:ext>
                </a:extLst>
              </a:tr>
              <a:tr h="617220">
                <a:tc>
                  <a:txBody>
                    <a:bodyPr/>
                    <a:lstStyle/>
                    <a:p>
                      <a:pPr algn="just">
                        <a:spcAft>
                          <a:spcPts val="0"/>
                        </a:spcAft>
                      </a:pPr>
                      <a:r>
                        <a:rPr lang="ja-JP" altLang="en-US" sz="1200" kern="100" dirty="0">
                          <a:effectLst/>
                          <a:latin typeface="HG丸ｺﾞｼｯｸM-PRO" panose="020F0600000000000000" pitchFamily="50" charset="-128"/>
                          <a:ea typeface="HG丸ｺﾞｼｯｸM-PRO" panose="020F0600000000000000" pitchFamily="50" charset="-128"/>
                        </a:rPr>
                        <a:t>研究</a:t>
                      </a:r>
                      <a:endParaRPr lang="en-US" altLang="ja-JP" sz="12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altLang="en-US" sz="1200" kern="100" dirty="0">
                          <a:effectLst/>
                          <a:latin typeface="HG丸ｺﾞｼｯｸM-PRO" panose="020F0600000000000000" pitchFamily="50" charset="-128"/>
                          <a:ea typeface="HG丸ｺﾞｼｯｸM-PRO" panose="020F0600000000000000" pitchFamily="50" charset="-128"/>
                        </a:rPr>
                        <a:t>代表者</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河西　あかね</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400" kern="100" dirty="0">
                          <a:effectLst/>
                          <a:latin typeface="HG丸ｺﾞｼｯｸM-PRO" panose="020F0600000000000000" pitchFamily="50" charset="-128"/>
                          <a:ea typeface="HG丸ｺﾞｼｯｸM-PRO" panose="020F0600000000000000" pitchFamily="50" charset="-128"/>
                        </a:rPr>
                        <a:t>東京都多摩府中保健所</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丸ｺﾞｼｯｸM-PRO" panose="020F0600000000000000" pitchFamily="50" charset="-128"/>
                          <a:ea typeface="HG丸ｺﾞｼｯｸM-PRO" panose="020F0600000000000000" pitchFamily="50" charset="-128"/>
                        </a:rPr>
                        <a:t>全国保健師長会副会長</a:t>
                      </a:r>
                      <a:endParaRPr lang="en-US" altLang="ja-JP" sz="1400" kern="100" dirty="0">
                        <a:effectLst/>
                        <a:latin typeface="HG丸ｺﾞｼｯｸM-PRO" panose="020F0600000000000000" pitchFamily="50" charset="-128"/>
                        <a:ea typeface="HG丸ｺﾞｼｯｸM-PRO" panose="020F0600000000000000" pitchFamily="50" charset="-128"/>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丸ｺﾞｼｯｸM-PRO" panose="020F0600000000000000" pitchFamily="50" charset="-128"/>
                          <a:ea typeface="HG丸ｺﾞｼｯｸM-PRO" panose="020F0600000000000000" pitchFamily="50" charset="-128"/>
                        </a:rPr>
                        <a:t>日本公衆衛生看護学会災害・健康危機管理委員会委員長</a:t>
                      </a:r>
                      <a:endParaRPr lang="ja-JP" altLang="ja-JP" sz="1400" kern="100" dirty="0">
                        <a:effectLst/>
                        <a:latin typeface="HG丸ｺﾞｼｯｸM-PRO" panose="020F0600000000000000" pitchFamily="50" charset="-128"/>
                        <a:ea typeface="HG丸ｺﾞｼｯｸM-PRO" panose="020F0600000000000000" pitchFamily="50" charset="-128"/>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1532388"/>
                  </a:ext>
                </a:extLst>
              </a:tr>
              <a:tr h="346430">
                <a:tc rowSpan="8">
                  <a:txBody>
                    <a:bodyPr/>
                    <a:lstStyle/>
                    <a:p>
                      <a:pPr algn="just">
                        <a:spcAft>
                          <a:spcPts val="0"/>
                        </a:spcAft>
                      </a:pP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研究</a:t>
                      </a:r>
                      <a:endParaRPr lang="en-US" alt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just">
                        <a:spcAft>
                          <a:spcPts val="0"/>
                        </a:spcAft>
                      </a:pPr>
                      <a:r>
                        <a:rPr lang="ja-JP" altLang="en-US"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分担者</a:t>
                      </a:r>
                      <a:endParaRPr lang="ja-JP" sz="12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rPr>
                        <a:t>斉藤　富美代</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400" kern="1200" dirty="0">
                          <a:effectLst/>
                          <a:latin typeface="HG丸ｺﾞｼｯｸM-PRO" panose="020F0600000000000000" pitchFamily="50" charset="-128"/>
                          <a:ea typeface="HG丸ｺﾞｼｯｸM-PRO" panose="020F0600000000000000" pitchFamily="50" charset="-128"/>
                        </a:rPr>
                        <a:t>元埼玉県朝霞保健所</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en-US" sz="1400" kern="100" dirty="0">
                          <a:effectLst/>
                          <a:latin typeface="HG丸ｺﾞｼｯｸM-PRO" panose="020F0600000000000000" pitchFamily="50" charset="-128"/>
                          <a:ea typeface="HG丸ｺﾞｼｯｸM-PRO" panose="020F0600000000000000" pitchFamily="50" charset="-128"/>
                        </a:rPr>
                        <a:t>日本公衆衛生看護学会　災害・健康危機管理委員会委員</a:t>
                      </a:r>
                      <a:endParaRPr lang="ja-JP" altLang="ja-JP" sz="1400" kern="100" dirty="0">
                        <a:effectLst/>
                        <a:latin typeface="HG丸ｺﾞｼｯｸM-PRO" panose="020F0600000000000000" pitchFamily="50" charset="-128"/>
                        <a:ea typeface="HG丸ｺﾞｼｯｸM-PRO" panose="020F0600000000000000" pitchFamily="50" charset="-128"/>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6137881"/>
                  </a:ext>
                </a:extLst>
              </a:tr>
              <a:tr h="384685">
                <a:tc vMerge="1">
                  <a:txBody>
                    <a:bodyPr/>
                    <a:lstStyle/>
                    <a:p>
                      <a:endParaRPr kumimoji="1" lang="ja-JP" altLang="en-US"/>
                    </a:p>
                  </a:txBody>
                  <a:tcPr/>
                </a:tc>
                <a:tc>
                  <a:txBody>
                    <a:bodyPr/>
                    <a:lstStyle/>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rPr>
                        <a:t>深津　恵美</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400" kern="1200" dirty="0">
                          <a:effectLst/>
                          <a:latin typeface="HG丸ｺﾞｼｯｸM-PRO" panose="020F0600000000000000" pitchFamily="50" charset="-128"/>
                          <a:ea typeface="HG丸ｺﾞｼｯｸM-PRO" panose="020F0600000000000000" pitchFamily="50" charset="-128"/>
                        </a:rPr>
                        <a:t>北海道江別保健所</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795636"/>
                  </a:ext>
                </a:extLst>
              </a:tr>
              <a:tr h="346430">
                <a:tc vMerge="1">
                  <a:txBody>
                    <a:bodyPr/>
                    <a:lstStyle/>
                    <a:p>
                      <a:endParaRPr kumimoji="1" lang="ja-JP" altLang="en-US"/>
                    </a:p>
                  </a:txBody>
                  <a:tcPr/>
                </a:tc>
                <a:tc>
                  <a:txBody>
                    <a:bodyPr/>
                    <a:lstStyle/>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rPr>
                        <a:t>室山　孝子</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rPr>
                        <a:t>横浜市保土ケ谷区福祉保健センター</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416965"/>
                  </a:ext>
                </a:extLst>
              </a:tr>
              <a:tr h="346430">
                <a:tc vMerge="1">
                  <a:txBody>
                    <a:bodyPr/>
                    <a:lstStyle/>
                    <a:p>
                      <a:endParaRPr kumimoji="1" lang="ja-JP" altLang="en-US"/>
                    </a:p>
                  </a:txBody>
                  <a:tcPr/>
                </a:tc>
                <a:tc>
                  <a:txBody>
                    <a:bodyPr/>
                    <a:lstStyle/>
                    <a:p>
                      <a:pPr algn="just">
                        <a:spcAft>
                          <a:spcPts val="0"/>
                        </a:spcAft>
                      </a:pPr>
                      <a:r>
                        <a:rPr lang="ja-JP" altLang="en-US" sz="1400" kern="1200" dirty="0">
                          <a:effectLst/>
                          <a:latin typeface="HG丸ｺﾞｼｯｸM-PRO" panose="020F0600000000000000" pitchFamily="50" charset="-128"/>
                          <a:ea typeface="HG丸ｺﾞｼｯｸM-PRO" panose="020F0600000000000000" pitchFamily="50" charset="-128"/>
                        </a:rPr>
                        <a:t>山本　裕美</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altLang="en-US" sz="1400" kern="1200" dirty="0">
                          <a:effectLst/>
                          <a:latin typeface="HG丸ｺﾞｼｯｸM-PRO" panose="020F0600000000000000" pitchFamily="50" charset="-128"/>
                          <a:ea typeface="HG丸ｺﾞｼｯｸM-PRO" panose="020F0600000000000000" pitchFamily="50" charset="-128"/>
                        </a:rPr>
                        <a:t>日野市健康福祉部</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just">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0658225"/>
                  </a:ext>
                </a:extLst>
              </a:tr>
              <a:tr h="346430">
                <a:tc vMerge="1">
                  <a:txBody>
                    <a:bodyPr/>
                    <a:lstStyle/>
                    <a:p>
                      <a:endParaRPr kumimoji="1" lang="ja-JP" altLang="en-US"/>
                    </a:p>
                  </a:txBody>
                  <a:tcPr/>
                </a:tc>
                <a:tc>
                  <a:txBody>
                    <a:bodyPr/>
                    <a:lstStyle/>
                    <a:p>
                      <a:pPr algn="just">
                        <a:spcAft>
                          <a:spcPts val="0"/>
                        </a:spcAft>
                      </a:pPr>
                      <a:r>
                        <a:rPr lang="ja-JP" altLang="en-US" sz="1400" kern="1200" dirty="0">
                          <a:effectLst/>
                          <a:latin typeface="HG丸ｺﾞｼｯｸM-PRO" panose="020F0600000000000000" pitchFamily="50" charset="-128"/>
                          <a:ea typeface="HG丸ｺﾞｼｯｸM-PRO" panose="020F0600000000000000" pitchFamily="50" charset="-128"/>
                        </a:rPr>
                        <a:t>西本　美和</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altLang="en-US" sz="1400" kern="1200" dirty="0">
                          <a:effectLst/>
                          <a:latin typeface="HG丸ｺﾞｼｯｸM-PRO" panose="020F0600000000000000" pitchFamily="50" charset="-128"/>
                          <a:ea typeface="HG丸ｺﾞｼｯｸM-PRO" panose="020F0600000000000000" pitchFamily="50" charset="-128"/>
                        </a:rPr>
                        <a:t>大津市福祉部子ども未来局</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CN" altLang="en-US" sz="1400" kern="0" dirty="0">
                          <a:effectLst/>
                          <a:latin typeface="HG丸ｺﾞｼｯｸM-PRO" panose="020F0600000000000000" pitchFamily="50" charset="-128"/>
                          <a:ea typeface="HG丸ｺﾞｼｯｸM-PRO" panose="020F0600000000000000" pitchFamily="50" charset="-128"/>
                        </a:rPr>
                        <a:t>全国保健師長会副会長</a:t>
                      </a: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176339"/>
                  </a:ext>
                </a:extLst>
              </a:tr>
              <a:tr h="346430">
                <a:tc vMerge="1">
                  <a:txBody>
                    <a:bodyPr/>
                    <a:lstStyle/>
                    <a:p>
                      <a:endParaRPr kumimoji="1" lang="ja-JP" altLang="en-US"/>
                    </a:p>
                  </a:txBody>
                  <a:tcPr/>
                </a:tc>
                <a:tc>
                  <a:txBody>
                    <a:bodyPr/>
                    <a:lstStyle/>
                    <a:p>
                      <a:pPr algn="just">
                        <a:spcAft>
                          <a:spcPts val="0"/>
                        </a:spcAft>
                      </a:pPr>
                      <a:r>
                        <a:rPr lang="ja-JP" altLang="en-US" sz="1400" kern="1200" dirty="0">
                          <a:effectLst/>
                          <a:latin typeface="HG丸ｺﾞｼｯｸM-PRO" panose="020F0600000000000000" pitchFamily="50" charset="-128"/>
                          <a:ea typeface="HG丸ｺﾞｼｯｸM-PRO" panose="020F0600000000000000" pitchFamily="50" charset="-128"/>
                        </a:rPr>
                        <a:t>前田　香</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zh-TW" altLang="en-US" sz="1400" kern="1200" dirty="0">
                          <a:effectLst/>
                          <a:latin typeface="HG丸ｺﾞｼｯｸM-PRO" panose="020F0600000000000000" pitchFamily="50" charset="-128"/>
                          <a:ea typeface="HG丸ｺﾞｼｯｸM-PRO" panose="020F0600000000000000" pitchFamily="50" charset="-128"/>
                        </a:rPr>
                        <a:t>福島県保健福祉部</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dirty="0"/>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9637223"/>
                  </a:ext>
                </a:extLst>
              </a:tr>
              <a:tr h="384212">
                <a:tc vMerge="1">
                  <a:txBody>
                    <a:bodyPr/>
                    <a:lstStyle/>
                    <a:p>
                      <a:endParaRPr kumimoji="1" lang="ja-JP" altLang="en-US"/>
                    </a:p>
                  </a:txBody>
                  <a:tcPr/>
                </a:tc>
                <a:tc>
                  <a:txBody>
                    <a:bodyPr/>
                    <a:lstStyle/>
                    <a:p>
                      <a:pPr algn="just">
                        <a:spcAft>
                          <a:spcPts val="0"/>
                        </a:spcAft>
                      </a:pPr>
                      <a:r>
                        <a:rPr lang="ja-JP" altLang="en-US" sz="1400" kern="1200" dirty="0">
                          <a:effectLst/>
                          <a:latin typeface="HG丸ｺﾞｼｯｸM-PRO" panose="020F0600000000000000" pitchFamily="50" charset="-128"/>
                          <a:ea typeface="HG丸ｺﾞｼｯｸM-PRO" panose="020F0600000000000000" pitchFamily="50" charset="-128"/>
                        </a:rPr>
                        <a:t>岩本　里織</a:t>
                      </a:r>
                      <a:endPar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神戸市看護大学　教授</a:t>
                      </a: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6626864"/>
                  </a:ext>
                </a:extLst>
              </a:tr>
              <a:tr h="346430">
                <a:tc vMerge="1">
                  <a:txBody>
                    <a:bodyPr/>
                    <a:lstStyle/>
                    <a:p>
                      <a:endParaRPr kumimoji="1" lang="ja-JP" altLang="en-US"/>
                    </a:p>
                  </a:txBody>
                  <a:tcPr>
                    <a:lnT w="3175" cap="flat" cmpd="sng" algn="ctr">
                      <a:solidFill>
                        <a:schemeClr val="tx1"/>
                      </a:solidFill>
                      <a:prstDash val="solid"/>
                      <a:round/>
                      <a:headEnd type="none" w="med" len="med"/>
                      <a:tailEnd type="none" w="med" len="med"/>
                    </a:lnT>
                  </a:tcPr>
                </a:tc>
                <a:tc>
                  <a:txBody>
                    <a:bodyPr/>
                    <a:lstStyle/>
                    <a:p>
                      <a:pPr algn="just">
                        <a:lnSpc>
                          <a:spcPct val="100000"/>
                        </a:lnSpc>
                        <a:spcAft>
                          <a:spcPts val="0"/>
                        </a:spcAft>
                      </a:pP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工藤　恵子</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zh-CN"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帝京平成大学</a:t>
                      </a:r>
                      <a:r>
                        <a:rPr lang="ja-JP" altLang="en-US"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教授</a:t>
                      </a:r>
                      <a:endParaRPr lang="ja-JP" sz="14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43580" marR="43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164033"/>
                  </a:ext>
                </a:extLst>
              </a:tr>
            </a:tbl>
          </a:graphicData>
        </a:graphic>
      </p:graphicFrame>
      <p:sp>
        <p:nvSpPr>
          <p:cNvPr id="28" name="タイトル 1"/>
          <p:cNvSpPr txBox="1">
            <a:spLocks/>
          </p:cNvSpPr>
          <p:nvPr/>
        </p:nvSpPr>
        <p:spPr>
          <a:xfrm>
            <a:off x="99977" y="917327"/>
            <a:ext cx="8751023" cy="530457"/>
          </a:xfrm>
          <a:prstGeom prst="rect">
            <a:avLst/>
          </a:prstGeom>
          <a:noFill/>
        </p:spPr>
        <p:txBody>
          <a:bodyPr vert="horz" lIns="68580" tIns="34290" rIns="68580" bIns="3429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39304" indent="-139304" defTabSz="685800" fontAlgn="auto">
              <a:spcAft>
                <a:spcPts val="0"/>
              </a:spcAft>
              <a:tabLst>
                <a:tab pos="1749029" algn="l"/>
                <a:tab pos="1819275" algn="l"/>
              </a:tabLst>
            </a:pPr>
            <a:r>
              <a:rPr lang="ja-JP" altLang="en-US" sz="1800" b="1" dirty="0">
                <a:solidFill>
                  <a:srgbClr val="002060"/>
                </a:solidFill>
                <a:latin typeface="HG丸ｺﾞｼｯｸM-PRO" panose="020F0600000000000000" pitchFamily="50" charset="-128"/>
                <a:ea typeface="HG丸ｺﾞｼｯｸM-PRO" panose="020F0600000000000000" pitchFamily="50" charset="-128"/>
              </a:rPr>
              <a:t>  </a:t>
            </a:r>
            <a:r>
              <a:rPr lang="en-US" altLang="ja-JP" sz="1800" b="1" dirty="0">
                <a:solidFill>
                  <a:srgbClr val="002060"/>
                </a:solidFill>
                <a:latin typeface="HG丸ｺﾞｼｯｸM-PRO" panose="020F0600000000000000" pitchFamily="50" charset="-128"/>
                <a:ea typeface="HG丸ｺﾞｼｯｸM-PRO" panose="020F0600000000000000" pitchFamily="50" charset="-128"/>
              </a:rPr>
              <a:t>R5</a:t>
            </a:r>
            <a:r>
              <a:rPr lang="ja-JP" altLang="en-US" sz="1800" b="1" dirty="0">
                <a:solidFill>
                  <a:srgbClr val="002060"/>
                </a:solidFill>
                <a:latin typeface="HG丸ｺﾞｼｯｸM-PRO" panose="020F0600000000000000" pitchFamily="50" charset="-128"/>
                <a:ea typeface="HG丸ｺﾞｼｯｸM-PRO" panose="020F0600000000000000" pitchFamily="50" charset="-128"/>
              </a:rPr>
              <a:t>年度 全国保健師長会調査研究事業</a:t>
            </a:r>
            <a:endParaRPr lang="en-US" altLang="ja-JP" sz="1800" b="1" dirty="0">
              <a:solidFill>
                <a:srgbClr val="002060"/>
              </a:solidFill>
              <a:latin typeface="HG丸ｺﾞｼｯｸM-PRO" panose="020F0600000000000000" pitchFamily="50" charset="-128"/>
              <a:ea typeface="HG丸ｺﾞｼｯｸM-PRO" panose="020F0600000000000000" pitchFamily="50" charset="-128"/>
            </a:endParaRPr>
          </a:p>
          <a:p>
            <a:pPr marL="139304" indent="-139304" defTabSz="685800" fontAlgn="auto">
              <a:spcAft>
                <a:spcPts val="0"/>
              </a:spcAft>
              <a:tabLst>
                <a:tab pos="1749029" algn="l"/>
                <a:tab pos="1819275" algn="l"/>
              </a:tabLst>
            </a:pPr>
            <a:r>
              <a:rPr lang="ja-JP" altLang="en-US" sz="1500" b="1" dirty="0">
                <a:solidFill>
                  <a:srgbClr val="002060"/>
                </a:solidFill>
                <a:latin typeface="HG丸ｺﾞｼｯｸM-PRO" panose="020F0600000000000000" pitchFamily="50" charset="-128"/>
                <a:ea typeface="HG丸ｺﾞｼｯｸM-PRO" panose="020F0600000000000000" pitchFamily="50" charset="-128"/>
              </a:rPr>
              <a:t>「健康危機管理において統括保健師に必要とされる技術の明確化に関する研究」実施体制　　</a:t>
            </a:r>
            <a:endParaRPr lang="ja-JP" altLang="ja-JP" sz="1500"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29" name="スライド番号プレースホルダー 6"/>
          <p:cNvSpPr>
            <a:spLocks noGrp="1"/>
          </p:cNvSpPr>
          <p:nvPr>
            <p:ph type="sldNum" sz="quarter" idx="12"/>
          </p:nvPr>
        </p:nvSpPr>
        <p:spPr>
          <a:xfrm>
            <a:off x="8409724" y="6309320"/>
            <a:ext cx="499908" cy="208772"/>
          </a:xfrm>
        </p:spPr>
        <p:txBody>
          <a:bodyPr/>
          <a:lstStyle/>
          <a:p>
            <a:pPr defTabSz="685800" eaLnBrk="1" fontAlgn="auto" hangingPunct="1">
              <a:spcBef>
                <a:spcPts val="0"/>
              </a:spcBef>
              <a:spcAft>
                <a:spcPts val="0"/>
              </a:spcAft>
            </a:pPr>
            <a:fld id="{0F5EEDAC-5184-4B4D-A1BD-4BF6FB3AD019}" type="slidenum">
              <a:rPr lang="ja-JP" altLang="en-US" sz="1600">
                <a:solidFill>
                  <a:prstClr val="black"/>
                </a:solidFill>
                <a:latin typeface="ＭＳ Ｐゴシック" panose="020B0600070205080204" pitchFamily="50" charset="-128"/>
              </a:rPr>
              <a:pPr defTabSz="685800" eaLnBrk="1" fontAlgn="auto" hangingPunct="1">
                <a:spcBef>
                  <a:spcPts val="0"/>
                </a:spcBef>
                <a:spcAft>
                  <a:spcPts val="0"/>
                </a:spcAft>
              </a:pPr>
              <a:t>34</a:t>
            </a:fld>
            <a:endParaRPr lang="ja-JP" altLang="en-US" sz="1600" dirty="0">
              <a:solidFill>
                <a:prstClr val="black"/>
              </a:solidFill>
              <a:latin typeface="ＭＳ Ｐゴシック" panose="020B0600070205080204" pitchFamily="50" charset="-128"/>
            </a:endParaRPr>
          </a:p>
        </p:txBody>
      </p:sp>
      <p:grpSp>
        <p:nvGrpSpPr>
          <p:cNvPr id="7" name="グループ化 6">
            <a:extLst>
              <a:ext uri="{FF2B5EF4-FFF2-40B4-BE49-F238E27FC236}">
                <a16:creationId xmlns:a16="http://schemas.microsoft.com/office/drawing/2014/main" id="{7EADD6E6-11C9-4F96-458F-D8B714C3469A}"/>
              </a:ext>
            </a:extLst>
          </p:cNvPr>
          <p:cNvGrpSpPr/>
          <p:nvPr/>
        </p:nvGrpSpPr>
        <p:grpSpPr>
          <a:xfrm>
            <a:off x="1421721" y="5512656"/>
            <a:ext cx="6505663" cy="507831"/>
            <a:chOff x="624766" y="6286111"/>
            <a:chExt cx="8674217" cy="677108"/>
          </a:xfrm>
        </p:grpSpPr>
        <p:sp>
          <p:nvSpPr>
            <p:cNvPr id="4" name="テキスト ボックス 3">
              <a:extLst>
                <a:ext uri="{FF2B5EF4-FFF2-40B4-BE49-F238E27FC236}">
                  <a16:creationId xmlns:a16="http://schemas.microsoft.com/office/drawing/2014/main" id="{0EFC003E-6C62-7F91-2B51-07D00CA3CCC9}"/>
                </a:ext>
              </a:extLst>
            </p:cNvPr>
            <p:cNvSpPr txBox="1"/>
            <p:nvPr/>
          </p:nvSpPr>
          <p:spPr>
            <a:xfrm>
              <a:off x="624766" y="6286111"/>
              <a:ext cx="1884667" cy="400110"/>
            </a:xfrm>
            <a:prstGeom prst="rect">
              <a:avLst/>
            </a:prstGeom>
            <a:noFill/>
          </p:spPr>
          <p:txBody>
            <a:bodyPr wrap="square">
              <a:spAutoFit/>
            </a:bodyPr>
            <a:lstStyle/>
            <a:p>
              <a:pPr defTabSz="685800" eaLnBrk="1" fontAlgn="auto" hangingPunct="1">
                <a:spcBef>
                  <a:spcPts val="0"/>
                </a:spcBef>
                <a:spcAft>
                  <a:spcPts val="0"/>
                </a:spcAft>
              </a:pPr>
              <a:r>
                <a:rPr lang="ja-JP" altLang="ja-JP" sz="135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報告書＆概要版</a:t>
              </a:r>
              <a:endParaRPr lang="ja-JP" altLang="en-US" sz="1350" dirty="0">
                <a:solidFill>
                  <a:prstClr val="black"/>
                </a:solidFill>
                <a:latin typeface="游ゴシック" panose="020F0502020204030204"/>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C9D01021-FA70-CDA9-6C93-73623F46FC22}"/>
                </a:ext>
              </a:extLst>
            </p:cNvPr>
            <p:cNvSpPr txBox="1"/>
            <p:nvPr/>
          </p:nvSpPr>
          <p:spPr>
            <a:xfrm>
              <a:off x="2309393" y="6286111"/>
              <a:ext cx="6989590" cy="677108"/>
            </a:xfrm>
            <a:prstGeom prst="rect">
              <a:avLst/>
            </a:prstGeom>
            <a:noFill/>
          </p:spPr>
          <p:txBody>
            <a:bodyPr wrap="square">
              <a:spAutoFit/>
            </a:bodyPr>
            <a:lstStyle/>
            <a:p>
              <a:pPr defTabSz="685800" eaLnBrk="1" fontAlgn="auto" hangingPunct="1">
                <a:spcBef>
                  <a:spcPts val="0"/>
                </a:spcBef>
                <a:spcAft>
                  <a:spcPts val="0"/>
                </a:spcAft>
              </a:pPr>
              <a:r>
                <a:rPr lang="ja-JP" altLang="ja-JP" sz="12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＜全国保健師長会</a:t>
              </a:r>
              <a:r>
                <a:rPr lang="en-US" altLang="ja-JP" sz="12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HP</a:t>
              </a:r>
              <a:r>
                <a:rPr lang="ja-JP" altLang="ja-JP" sz="12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350" kern="0" dirty="0">
                  <a:solidFill>
                    <a:prstClr val="black"/>
                  </a:solidFill>
                  <a:latin typeface="HG丸ｺﾞｼｯｸM-PRO" panose="020F0600000000000000" pitchFamily="50" charset="-128"/>
                  <a:ea typeface="HG丸ｺﾞｼｯｸM-PRO" panose="020F0600000000000000" pitchFamily="50" charset="-128"/>
                  <a:cs typeface="Yu Gothic UI" panose="020B0500000000000000" pitchFamily="50" charset="-128"/>
                  <a:hlinkClick r:id="rId3"/>
                </a:rPr>
                <a:t>http://www.nacphn.jp/03/#a2023</a:t>
              </a:r>
              <a:endParaRPr lang="en-US" altLang="ja-JP" sz="1350" kern="0" dirty="0">
                <a:solidFill>
                  <a:prstClr val="black"/>
                </a:solidFill>
                <a:latin typeface="HG丸ｺﾞｼｯｸM-PRO" panose="020F0600000000000000" pitchFamily="50" charset="-128"/>
                <a:ea typeface="HG丸ｺﾞｼｯｸM-PRO" panose="020F0600000000000000" pitchFamily="50" charset="-128"/>
                <a:cs typeface="Yu Gothic UI" panose="020B0500000000000000" pitchFamily="50" charset="-128"/>
              </a:endParaRPr>
            </a:p>
            <a:p>
              <a:pPr indent="100013" defTabSz="685800" eaLnBrk="1" fontAlgn="auto" hangingPunct="1">
                <a:spcBef>
                  <a:spcPts val="0"/>
                </a:spcBef>
                <a:spcAft>
                  <a:spcPts val="0"/>
                </a:spcAft>
              </a:pPr>
              <a:endParaRPr lang="en-US" altLang="ja-JP" sz="1350" kern="0" dirty="0">
                <a:solidFill>
                  <a:prstClr val="black"/>
                </a:solidFill>
                <a:latin typeface="HG丸ｺﾞｼｯｸM-PRO" panose="020F0600000000000000" pitchFamily="50" charset="-128"/>
                <a:ea typeface="HG丸ｺﾞｼｯｸM-PRO" panose="020F0600000000000000" pitchFamily="50" charset="-128"/>
                <a:cs typeface="Yu Gothic UI" panose="020B0500000000000000" pitchFamily="50" charset="-128"/>
              </a:endParaRPr>
            </a:p>
          </p:txBody>
        </p:sp>
      </p:gr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8" name="インク 7">
                <a:extLst>
                  <a:ext uri="{FF2B5EF4-FFF2-40B4-BE49-F238E27FC236}">
                    <a16:creationId xmlns:a16="http://schemas.microsoft.com/office/drawing/2014/main" id="{B20755BB-AB62-CE88-7655-3CDADADE2032}"/>
                  </a:ext>
                </a:extLst>
              </p14:cNvPr>
              <p14:cNvContentPartPr/>
              <p14:nvPr/>
            </p14:nvContentPartPr>
            <p14:xfrm>
              <a:off x="1172320" y="4935063"/>
              <a:ext cx="270" cy="390690"/>
            </p14:xfrm>
          </p:contentPart>
        </mc:Choice>
        <mc:Fallback xmlns="">
          <p:pic>
            <p:nvPicPr>
              <p:cNvPr id="8" name="インク 7">
                <a:extLst>
                  <a:ext uri="{FF2B5EF4-FFF2-40B4-BE49-F238E27FC236}">
                    <a16:creationId xmlns:a16="http://schemas.microsoft.com/office/drawing/2014/main" id="{B20755BB-AB62-CE88-7655-3CDADADE2032}"/>
                  </a:ext>
                </a:extLst>
              </p:cNvPr>
              <p:cNvPicPr/>
              <p:nvPr/>
            </p:nvPicPr>
            <p:blipFill>
              <a:blip r:embed="rId5"/>
              <a:stretch>
                <a:fillRect/>
              </a:stretch>
            </p:blipFill>
            <p:spPr>
              <a:xfrm>
                <a:off x="1165570" y="4881051"/>
                <a:ext cx="13500" cy="498355"/>
              </a:xfrm>
              <a:prstGeom prst="rect">
                <a:avLst/>
              </a:prstGeom>
            </p:spPr>
          </p:pic>
        </mc:Fallback>
      </mc:AlternateContent>
    </p:spTree>
    <p:extLst>
      <p:ext uri="{BB962C8B-B14F-4D97-AF65-F5344CB8AC3E}">
        <p14:creationId xmlns:p14="http://schemas.microsoft.com/office/powerpoint/2010/main" val="2168388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5F1F57-DD91-1782-918A-8C43C009574B}"/>
              </a:ext>
            </a:extLst>
          </p:cNvPr>
          <p:cNvSpPr>
            <a:spLocks noGrp="1"/>
          </p:cNvSpPr>
          <p:nvPr>
            <p:ph type="title"/>
          </p:nvPr>
        </p:nvSpPr>
        <p:spPr>
          <a:xfrm>
            <a:off x="562641" y="2247290"/>
            <a:ext cx="7886700" cy="562625"/>
          </a:xfrm>
        </p:spPr>
        <p:txBody>
          <a:bodyPr>
            <a:normAutofit/>
          </a:bodyPr>
          <a:lstStyle/>
          <a:p>
            <a:pPr algn="ctr"/>
            <a:r>
              <a:rPr lang="en-US" altLang="ja-JP" sz="2700" b="1" dirty="0">
                <a:solidFill>
                  <a:schemeClr val="accent6">
                    <a:lumMod val="75000"/>
                  </a:schemeClr>
                </a:solidFill>
                <a:latin typeface="HGP創英角ﾎﾟｯﾌﾟ体" panose="040B0A00000000000000" pitchFamily="50" charset="-128"/>
                <a:ea typeface="HGP創英角ﾎﾟｯﾌﾟ体" panose="040B0A00000000000000" pitchFamily="50" charset="-128"/>
              </a:rPr>
              <a:t>【</a:t>
            </a:r>
            <a:r>
              <a:rPr lang="ja-JP" altLang="en-US" sz="2700" b="1" dirty="0">
                <a:solidFill>
                  <a:schemeClr val="accent6">
                    <a:lumMod val="75000"/>
                  </a:schemeClr>
                </a:solidFill>
                <a:latin typeface="HGP創英角ﾎﾟｯﾌﾟ体" panose="040B0A00000000000000" pitchFamily="50" charset="-128"/>
                <a:ea typeface="HGP創英角ﾎﾟｯﾌﾟ体" panose="040B0A00000000000000" pitchFamily="50" charset="-128"/>
              </a:rPr>
              <a:t>背 景</a:t>
            </a:r>
            <a:r>
              <a:rPr lang="en-US" altLang="ja-JP" sz="2700" b="1" dirty="0">
                <a:solidFill>
                  <a:schemeClr val="accent6">
                    <a:lumMod val="75000"/>
                  </a:schemeClr>
                </a:solidFill>
                <a:latin typeface="HGP創英角ﾎﾟｯﾌﾟ体" panose="040B0A00000000000000" pitchFamily="50" charset="-128"/>
                <a:ea typeface="HGP創英角ﾎﾟｯﾌﾟ体" panose="040B0A00000000000000" pitchFamily="50" charset="-128"/>
              </a:rPr>
              <a:t>】</a:t>
            </a:r>
            <a:endParaRPr lang="ja-JP" altLang="en-US" sz="2700" b="1"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625CCD2C-C517-5EB4-143D-402EF54B4A6E}"/>
              </a:ext>
            </a:extLst>
          </p:cNvPr>
          <p:cNvSpPr>
            <a:spLocks noGrp="1"/>
          </p:cNvSpPr>
          <p:nvPr>
            <p:ph idx="1"/>
          </p:nvPr>
        </p:nvSpPr>
        <p:spPr>
          <a:xfrm>
            <a:off x="405791" y="2775050"/>
            <a:ext cx="8332418" cy="3946425"/>
          </a:xfrm>
        </p:spPr>
        <p:txBody>
          <a:bodyPr>
            <a:noAutofit/>
          </a:bodyPr>
          <a:lstStyle/>
          <a:p>
            <a:pPr>
              <a:lnSpc>
                <a:spcPct val="100000"/>
              </a:lnSpc>
            </a:pPr>
            <a:r>
              <a:rPr lang="ja-JP" altLang="en-US" sz="2000" dirty="0">
                <a:solidFill>
                  <a:srgbClr val="002060"/>
                </a:solidFill>
                <a:latin typeface="HG丸ｺﾞｼｯｸM-PRO" panose="020F0600000000000000" pitchFamily="50" charset="-128"/>
                <a:ea typeface="HG丸ｺﾞｼｯｸM-PRO" panose="020F0600000000000000" pitchFamily="50" charset="-128"/>
              </a:rPr>
              <a:t>新任期後初めての異動等、保健師経験</a:t>
            </a:r>
            <a:r>
              <a:rPr lang="en-US" altLang="ja-JP" sz="2000" dirty="0">
                <a:solidFill>
                  <a:srgbClr val="002060"/>
                </a:solidFill>
                <a:latin typeface="HG丸ｺﾞｼｯｸM-PRO" panose="020F0600000000000000" pitchFamily="50" charset="-128"/>
                <a:ea typeface="HG丸ｺﾞｼｯｸM-PRO" panose="020F0600000000000000" pitchFamily="50" charset="-128"/>
              </a:rPr>
              <a:t>10</a:t>
            </a:r>
            <a:r>
              <a:rPr lang="ja-JP" altLang="en-US" sz="2000" dirty="0">
                <a:solidFill>
                  <a:srgbClr val="002060"/>
                </a:solidFill>
                <a:latin typeface="HG丸ｺﾞｼｯｸM-PRO" panose="020F0600000000000000" pitchFamily="50" charset="-128"/>
                <a:ea typeface="HG丸ｺﾞｼｯｸM-PRO" panose="020F0600000000000000" pitchFamily="50" charset="-128"/>
              </a:rPr>
              <a:t>年未満で、企画調整部門の保健師となる機会が増えている。</a:t>
            </a:r>
          </a:p>
          <a:p>
            <a:pPr>
              <a:lnSpc>
                <a:spcPct val="100000"/>
              </a:lnSpc>
            </a:pPr>
            <a:r>
              <a:rPr lang="ja-JP" altLang="en-US" sz="2000" dirty="0">
                <a:solidFill>
                  <a:srgbClr val="002060"/>
                </a:solidFill>
                <a:latin typeface="HG丸ｺﾞｼｯｸM-PRO" panose="020F0600000000000000" pitchFamily="50" charset="-128"/>
                <a:ea typeface="HG丸ｺﾞｼｯｸM-PRO" panose="020F0600000000000000" pitchFamily="50" charset="-128"/>
              </a:rPr>
              <a:t>主査になる年齢が若年化しており、企画調整部門の総括者や保健師長が企画調整部門保健師の人材育成を十分に担える状況にない。</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nSpc>
                <a:spcPct val="100000"/>
              </a:lnSpc>
            </a:pPr>
            <a:r>
              <a:rPr lang="ja-JP" altLang="en-US" sz="2000" dirty="0">
                <a:solidFill>
                  <a:srgbClr val="002060"/>
                </a:solidFill>
                <a:latin typeface="HG丸ｺﾞｼｯｸM-PRO" panose="020F0600000000000000" pitchFamily="50" charset="-128"/>
                <a:ea typeface="HG丸ｺﾞｼｯｸM-PRO" panose="020F0600000000000000" pitchFamily="50" charset="-128"/>
              </a:rPr>
              <a:t>各事業毎に本庁主管課が異なり、事業推進のための説明会・研修はあっても、企画保健師の専門性を伸ばすという視点の研修がない。</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nSpc>
                <a:spcPct val="100000"/>
              </a:lnSpc>
            </a:pPr>
            <a:r>
              <a:rPr lang="ja-JP" altLang="en-US" sz="2000" dirty="0">
                <a:solidFill>
                  <a:srgbClr val="002060"/>
                </a:solidFill>
                <a:latin typeface="HG丸ｺﾞｼｯｸM-PRO" panose="020F0600000000000000" pitchFamily="50" charset="-128"/>
                <a:ea typeface="HG丸ｺﾞｼｯｸM-PRO" panose="020F0600000000000000" pitchFamily="50" charset="-128"/>
              </a:rPr>
              <a:t>特に企画調整部門で必要・重要となる企画・調整能力や、関係機関との連携に係るスキルについて、促進する仕組みや研修等の機会がない。</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a:lnSpc>
                <a:spcPct val="100000"/>
              </a:lnSpc>
            </a:pPr>
            <a:r>
              <a:rPr lang="ja-JP" altLang="en-US" sz="2000" dirty="0">
                <a:solidFill>
                  <a:srgbClr val="002060"/>
                </a:solidFill>
                <a:latin typeface="HG丸ｺﾞｼｯｸM-PRO" panose="020F0600000000000000" pitchFamily="50" charset="-128"/>
                <a:ea typeface="HG丸ｺﾞｼｯｸM-PRO" panose="020F0600000000000000" pitchFamily="50" charset="-128"/>
              </a:rPr>
              <a:t>上司が何を求めているか、が理解でき、その求めが上司個人的なものでなく、組織としてのものであれば、保健師の成長に寄与できるのではないか。</a:t>
            </a:r>
          </a:p>
        </p:txBody>
      </p:sp>
      <p:sp>
        <p:nvSpPr>
          <p:cNvPr id="4" name="スライド番号プレースホルダー 3">
            <a:extLst>
              <a:ext uri="{FF2B5EF4-FFF2-40B4-BE49-F238E27FC236}">
                <a16:creationId xmlns:a16="http://schemas.microsoft.com/office/drawing/2014/main" id="{DC5E321D-9B04-14E7-44AB-D3E57888EB6A}"/>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35</a:t>
            </a:fld>
            <a:endParaRPr lang="ja-JP" altLang="en-US" sz="1600" dirty="0">
              <a:solidFill>
                <a:schemeClr val="tx1"/>
              </a:solidFill>
              <a:latin typeface="ＭＳ Ｐゴシック" panose="020B0600070205080204" pitchFamily="50" charset="-128"/>
            </a:endParaRPr>
          </a:p>
        </p:txBody>
      </p:sp>
      <p:sp>
        <p:nvSpPr>
          <p:cNvPr id="5" name="タイトル 1">
            <a:extLst>
              <a:ext uri="{FF2B5EF4-FFF2-40B4-BE49-F238E27FC236}">
                <a16:creationId xmlns:a16="http://schemas.microsoft.com/office/drawing/2014/main" id="{D249F07D-4305-0B29-14C9-BB4CD1DCC450}"/>
              </a:ext>
            </a:extLst>
          </p:cNvPr>
          <p:cNvSpPr txBox="1">
            <a:spLocks/>
          </p:cNvSpPr>
          <p:nvPr/>
        </p:nvSpPr>
        <p:spPr>
          <a:xfrm>
            <a:off x="628650" y="947702"/>
            <a:ext cx="7886700" cy="994172"/>
          </a:xfrm>
          <a:prstGeom prst="rect">
            <a:avLst/>
          </a:prstGeom>
          <a:solidFill>
            <a:schemeClr val="accent6">
              <a:lumMod val="40000"/>
              <a:lumOff val="60000"/>
            </a:schemeClr>
          </a:solidFill>
          <a:ln>
            <a:solidFill>
              <a:schemeClr val="accent1"/>
            </a:solidFill>
          </a:ln>
        </p:spPr>
        <p:txBody>
          <a:bodyPr vert="horz" lIns="68580" tIns="34290" rIns="68580" bIns="3429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fontAlgn="auto">
              <a:spcAft>
                <a:spcPts val="0"/>
              </a:spcAft>
            </a:pPr>
            <a:r>
              <a:rPr lang="ja-JP" altLang="en-US" sz="2400" dirty="0">
                <a:solidFill>
                  <a:srgbClr val="002060"/>
                </a:solidFill>
                <a:latin typeface="HGP創英角ﾎﾟｯﾌﾟ体" panose="040B0A00000000000000" pitchFamily="50" charset="-128"/>
                <a:ea typeface="HGP創英角ﾎﾟｯﾌﾟ体" panose="040B0A00000000000000" pitchFamily="50" charset="-128"/>
              </a:rPr>
              <a:t>保健所･企画調整部門の保健師に必要な能力と</a:t>
            </a:r>
            <a:endParaRPr lang="en-US" altLang="ja-JP" sz="2400" dirty="0">
              <a:solidFill>
                <a:srgbClr val="002060"/>
              </a:solidFill>
              <a:latin typeface="HGP創英角ﾎﾟｯﾌﾟ体" panose="040B0A00000000000000" pitchFamily="50" charset="-128"/>
              <a:ea typeface="HGP創英角ﾎﾟｯﾌﾟ体" panose="040B0A00000000000000" pitchFamily="50" charset="-128"/>
            </a:endParaRPr>
          </a:p>
          <a:p>
            <a:pPr algn="ctr" defTabSz="685800" fontAlgn="auto">
              <a:spcAft>
                <a:spcPts val="0"/>
              </a:spcAft>
            </a:pPr>
            <a:r>
              <a:rPr lang="ja-JP" altLang="en-US" sz="2400" dirty="0">
                <a:solidFill>
                  <a:srgbClr val="002060"/>
                </a:solidFill>
                <a:latin typeface="HGP創英角ﾎﾟｯﾌﾟ体" panose="040B0A00000000000000" pitchFamily="50" charset="-128"/>
                <a:ea typeface="HGP創英角ﾎﾟｯﾌﾟ体" panose="040B0A00000000000000" pitchFamily="50" charset="-128"/>
              </a:rPr>
              <a:t>その向上に資する取組</a:t>
            </a:r>
          </a:p>
        </p:txBody>
      </p:sp>
      <p:sp>
        <p:nvSpPr>
          <p:cNvPr id="6" name="テキスト ボックス 5">
            <a:extLst>
              <a:ext uri="{FF2B5EF4-FFF2-40B4-BE49-F238E27FC236}">
                <a16:creationId xmlns:a16="http://schemas.microsoft.com/office/drawing/2014/main" id="{D0C845B5-2EF2-584A-13FC-AE1D5DB2A2CE}"/>
              </a:ext>
            </a:extLst>
          </p:cNvPr>
          <p:cNvSpPr txBox="1"/>
          <p:nvPr/>
        </p:nvSpPr>
        <p:spPr>
          <a:xfrm>
            <a:off x="791268" y="136524"/>
            <a:ext cx="7724082" cy="523220"/>
          </a:xfrm>
          <a:prstGeom prst="rect">
            <a:avLst/>
          </a:prstGeom>
          <a:noFill/>
        </p:spPr>
        <p:txBody>
          <a:bodyPr wrap="square" rtlCol="0">
            <a:spAutoFit/>
          </a:bodyPr>
          <a:lstStyle/>
          <a:p>
            <a:r>
              <a:rPr lang="zh-TW" altLang="en-US" sz="2800" dirty="0">
                <a:solidFill>
                  <a:srgbClr val="002060"/>
                </a:solidFill>
                <a:latin typeface="HG丸ｺﾞｼｯｸM-PRO" panose="020F0600000000000000" pitchFamily="50" charset="-128"/>
                <a:ea typeface="HG丸ｺﾞｼｯｸM-PRO" panose="020F0600000000000000" pitchFamily="50" charset="-128"/>
              </a:rPr>
              <a:t>令和</a:t>
            </a:r>
            <a:r>
              <a:rPr lang="en-US" altLang="zh-TW" sz="2800" dirty="0">
                <a:solidFill>
                  <a:srgbClr val="002060"/>
                </a:solidFill>
                <a:latin typeface="HG丸ｺﾞｼｯｸM-PRO" panose="020F0600000000000000" pitchFamily="50" charset="-128"/>
                <a:ea typeface="HG丸ｺﾞｼｯｸM-PRO" panose="020F0600000000000000" pitchFamily="50" charset="-128"/>
              </a:rPr>
              <a:t>5</a:t>
            </a:r>
            <a:r>
              <a:rPr lang="zh-TW" altLang="en-US" sz="2800" dirty="0">
                <a:solidFill>
                  <a:srgbClr val="002060"/>
                </a:solidFill>
                <a:latin typeface="HG丸ｺﾞｼｯｸM-PRO" panose="020F0600000000000000" pitchFamily="50" charset="-128"/>
                <a:ea typeface="HG丸ｺﾞｼｯｸM-PRO" panose="020F0600000000000000" pitchFamily="50" charset="-128"/>
              </a:rPr>
              <a:t>年度</a:t>
            </a:r>
            <a:r>
              <a:rPr lang="ja-JP" altLang="en-US" sz="2800" dirty="0">
                <a:solidFill>
                  <a:srgbClr val="002060"/>
                </a:solidFill>
                <a:latin typeface="HG丸ｺﾞｼｯｸM-PRO" panose="020F0600000000000000" pitchFamily="50" charset="-128"/>
                <a:ea typeface="HG丸ｺﾞｼｯｸM-PRO" panose="020F0600000000000000" pitchFamily="50" charset="-128"/>
              </a:rPr>
              <a:t>　</a:t>
            </a:r>
            <a:r>
              <a:rPr lang="zh-TW" altLang="en-US" sz="2800" dirty="0">
                <a:solidFill>
                  <a:srgbClr val="002060"/>
                </a:solidFill>
                <a:latin typeface="HG丸ｺﾞｼｯｸM-PRO" panose="020F0600000000000000" pitchFamily="50" charset="-128"/>
                <a:ea typeface="HG丸ｺﾞｼｯｸM-PRO" panose="020F0600000000000000" pitchFamily="50" charset="-128"/>
              </a:rPr>
              <a:t>全国保健師長会調査研究事業</a:t>
            </a:r>
            <a:r>
              <a:rPr lang="ja-JP" altLang="en-US" sz="2800" dirty="0">
                <a:solidFill>
                  <a:srgbClr val="002060"/>
                </a:solidFill>
                <a:latin typeface="HG丸ｺﾞｼｯｸM-PRO" panose="020F0600000000000000" pitchFamily="50" charset="-128"/>
                <a:ea typeface="HG丸ｺﾞｼｯｸM-PRO" panose="020F0600000000000000" pitchFamily="50" charset="-128"/>
              </a:rPr>
              <a:t>　②</a:t>
            </a:r>
            <a:endParaRPr kumimoji="1" lang="ja-JP" altLang="en-US" sz="2800" dirty="0"/>
          </a:p>
        </p:txBody>
      </p:sp>
      <p:sp>
        <p:nvSpPr>
          <p:cNvPr id="8" name="タイトル 1">
            <a:extLst>
              <a:ext uri="{FF2B5EF4-FFF2-40B4-BE49-F238E27FC236}">
                <a16:creationId xmlns:a16="http://schemas.microsoft.com/office/drawing/2014/main" id="{76B2E2C5-8F62-4164-90D9-840F45A1EDF9}"/>
              </a:ext>
            </a:extLst>
          </p:cNvPr>
          <p:cNvSpPr txBox="1">
            <a:spLocks/>
          </p:cNvSpPr>
          <p:nvPr/>
        </p:nvSpPr>
        <p:spPr>
          <a:xfrm>
            <a:off x="562641" y="1780879"/>
            <a:ext cx="8460500" cy="74772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pPr fontAlgn="auto">
              <a:spcAft>
                <a:spcPts val="0"/>
              </a:spcAft>
            </a:pPr>
            <a:endParaRPr lang="ja-JP" altLang="en-US" sz="2800" b="1" dirty="0">
              <a:latin typeface="UD デジタル 教科書体 N-R" panose="02020400000000000000" pitchFamily="17" charset="-128"/>
              <a:ea typeface="UD デジタル 教科書体 N-R" panose="02020400000000000000" pitchFamily="17" charset="-128"/>
            </a:endParaRPr>
          </a:p>
        </p:txBody>
      </p:sp>
    </p:spTree>
    <p:extLst>
      <p:ext uri="{BB962C8B-B14F-4D97-AF65-F5344CB8AC3E}">
        <p14:creationId xmlns:p14="http://schemas.microsoft.com/office/powerpoint/2010/main" val="21045641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481790-04E3-AD7B-C03D-6A253706D43D}"/>
              </a:ext>
            </a:extLst>
          </p:cNvPr>
          <p:cNvSpPr>
            <a:spLocks noGrp="1"/>
          </p:cNvSpPr>
          <p:nvPr>
            <p:ph type="title"/>
          </p:nvPr>
        </p:nvSpPr>
        <p:spPr>
          <a:xfrm>
            <a:off x="455025" y="208534"/>
            <a:ext cx="7886700" cy="496707"/>
          </a:xfrm>
        </p:spPr>
        <p:txBody>
          <a:bodyPr>
            <a:normAutofit/>
          </a:bodyPr>
          <a:lstStyle/>
          <a:p>
            <a:pPr algn="ctr"/>
            <a:r>
              <a:rPr lang="en-US" altLang="ja-JP" sz="2800" b="1" dirty="0">
                <a:solidFill>
                  <a:schemeClr val="accent6">
                    <a:lumMod val="75000"/>
                  </a:schemeClr>
                </a:solidFill>
                <a:latin typeface="HGP創英角ﾎﾟｯﾌﾟ体" panose="040B0A00000000000000" pitchFamily="50" charset="-128"/>
                <a:ea typeface="HGP創英角ﾎﾟｯﾌﾟ体" panose="040B0A00000000000000" pitchFamily="50" charset="-128"/>
              </a:rPr>
              <a:t>【</a:t>
            </a:r>
            <a:r>
              <a:rPr lang="ja-JP" altLang="en-US" sz="2800" b="1" dirty="0">
                <a:solidFill>
                  <a:schemeClr val="accent6">
                    <a:lumMod val="75000"/>
                  </a:schemeClr>
                </a:solidFill>
                <a:latin typeface="HGP創英角ﾎﾟｯﾌﾟ体" panose="040B0A00000000000000" pitchFamily="50" charset="-128"/>
                <a:ea typeface="HGP創英角ﾎﾟｯﾌﾟ体" panose="040B0A00000000000000" pitchFamily="50" charset="-128"/>
              </a:rPr>
              <a:t>目 的</a:t>
            </a:r>
            <a:r>
              <a:rPr lang="en-US" altLang="ja-JP" sz="2800" b="1" dirty="0">
                <a:solidFill>
                  <a:schemeClr val="accent6">
                    <a:lumMod val="75000"/>
                  </a:schemeClr>
                </a:solidFill>
                <a:latin typeface="HGP創英角ﾎﾟｯﾌﾟ体" panose="040B0A00000000000000" pitchFamily="50" charset="-128"/>
                <a:ea typeface="HGP創英角ﾎﾟｯﾌﾟ体" panose="040B0A00000000000000" pitchFamily="50" charset="-128"/>
              </a:rPr>
              <a:t>】</a:t>
            </a:r>
            <a:endParaRPr lang="ja-JP" altLang="en-US" sz="2800" b="1"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113B8C33-9299-0941-B312-AF167F036465}"/>
              </a:ext>
            </a:extLst>
          </p:cNvPr>
          <p:cNvSpPr>
            <a:spLocks noGrp="1"/>
          </p:cNvSpPr>
          <p:nvPr>
            <p:ph idx="1"/>
          </p:nvPr>
        </p:nvSpPr>
        <p:spPr>
          <a:xfrm>
            <a:off x="358200" y="705241"/>
            <a:ext cx="8493369" cy="1450246"/>
          </a:xfrm>
        </p:spPr>
        <p:txBody>
          <a:bodyPr>
            <a:noAutofit/>
          </a:bodyPr>
          <a:lstStyle/>
          <a:p>
            <a:pPr marL="457200" indent="-457200">
              <a:lnSpc>
                <a:spcPct val="100000"/>
              </a:lnSpc>
              <a:buFont typeface="+mj-ea"/>
              <a:buAutoNum type="circleNumDbPlain"/>
            </a:pPr>
            <a:r>
              <a:rPr lang="ja-JP" altLang="en-US" b="1" dirty="0">
                <a:solidFill>
                  <a:srgbClr val="002060"/>
                </a:solidFill>
                <a:latin typeface="HG丸ｺﾞｼｯｸM-PRO" panose="020F0600000000000000" pitchFamily="50" charset="-128"/>
                <a:ea typeface="HG丸ｺﾞｼｯｸM-PRO" panose="020F0600000000000000" pitchFamily="50" charset="-128"/>
              </a:rPr>
              <a:t>保健所の企画調整部門に勤務する保健師（以下、「企画保健師」）に必要な能力を明らかにする</a:t>
            </a:r>
            <a:endParaRPr lang="en-US" altLang="ja-JP" b="1" dirty="0">
              <a:solidFill>
                <a:srgbClr val="002060"/>
              </a:solidFill>
              <a:latin typeface="HG丸ｺﾞｼｯｸM-PRO" panose="020F0600000000000000" pitchFamily="50" charset="-128"/>
              <a:ea typeface="HG丸ｺﾞｼｯｸM-PRO" panose="020F0600000000000000" pitchFamily="50" charset="-128"/>
            </a:endParaRPr>
          </a:p>
          <a:p>
            <a:pPr marL="457200" indent="-457200">
              <a:lnSpc>
                <a:spcPct val="100000"/>
              </a:lnSpc>
              <a:buFont typeface="+mj-ea"/>
              <a:buAutoNum type="circleNumDbPlain"/>
            </a:pPr>
            <a:r>
              <a:rPr lang="ja-JP" altLang="en-US" b="1" dirty="0">
                <a:solidFill>
                  <a:srgbClr val="002060"/>
                </a:solidFill>
                <a:latin typeface="HG丸ｺﾞｼｯｸM-PRO" panose="020F0600000000000000" pitchFamily="50" charset="-128"/>
                <a:ea typeface="HG丸ｺﾞｼｯｸM-PRO" panose="020F0600000000000000" pitchFamily="50" charset="-128"/>
              </a:rPr>
              <a:t>その能力の獲得に関連する要因を把握し、それらの向上に資する取組等を明らかにする</a:t>
            </a:r>
            <a:endParaRPr kumimoji="1" lang="ja-JP" altLang="en-US" b="1" dirty="0">
              <a:solidFill>
                <a:srgbClr val="002060"/>
              </a:solidFill>
              <a:latin typeface="HG丸ｺﾞｼｯｸM-PRO" panose="020F0600000000000000" pitchFamily="50" charset="-128"/>
              <a:ea typeface="HG丸ｺﾞｼｯｸM-PRO" panose="020F0600000000000000" pitchFamily="50" charset="-128"/>
            </a:endParaRPr>
          </a:p>
        </p:txBody>
      </p:sp>
      <p:sp>
        <p:nvSpPr>
          <p:cNvPr id="4" name="スライド番号プレースホルダー 3">
            <a:extLst>
              <a:ext uri="{FF2B5EF4-FFF2-40B4-BE49-F238E27FC236}">
                <a16:creationId xmlns:a16="http://schemas.microsoft.com/office/drawing/2014/main" id="{20A15F2C-D636-1013-50C9-D2EF69899F2B}"/>
              </a:ext>
            </a:extLst>
          </p:cNvPr>
          <p:cNvSpPr>
            <a:spLocks noGrp="1"/>
          </p:cNvSpPr>
          <p:nvPr>
            <p:ph type="sldNum" sz="quarter" idx="12"/>
          </p:nvPr>
        </p:nvSpPr>
        <p:spPr>
          <a:xfrm>
            <a:off x="6743274" y="6382048"/>
            <a:ext cx="2057400" cy="314768"/>
          </a:xfrm>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36</a:t>
            </a:fld>
            <a:endParaRPr lang="ja-JP" altLang="en-US" sz="1600" dirty="0">
              <a:solidFill>
                <a:schemeClr val="tx1"/>
              </a:solidFill>
              <a:latin typeface="ＭＳ Ｐゴシック" panose="020B0600070205080204" pitchFamily="50" charset="-128"/>
            </a:endParaRPr>
          </a:p>
        </p:txBody>
      </p:sp>
      <p:sp>
        <p:nvSpPr>
          <p:cNvPr id="5" name="タイトル 1">
            <a:extLst>
              <a:ext uri="{FF2B5EF4-FFF2-40B4-BE49-F238E27FC236}">
                <a16:creationId xmlns:a16="http://schemas.microsoft.com/office/drawing/2014/main" id="{6DEBB362-5DC9-E6A1-8032-07F551A3F3AE}"/>
              </a:ext>
            </a:extLst>
          </p:cNvPr>
          <p:cNvSpPr txBox="1">
            <a:spLocks/>
          </p:cNvSpPr>
          <p:nvPr/>
        </p:nvSpPr>
        <p:spPr>
          <a:xfrm>
            <a:off x="514999" y="2443634"/>
            <a:ext cx="7886700" cy="6810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fontAlgn="auto">
              <a:spcAft>
                <a:spcPts val="0"/>
              </a:spcAft>
            </a:pPr>
            <a:r>
              <a:rPr lang="ja-JP" altLang="ja-JP" sz="28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【方</a:t>
            </a:r>
            <a:r>
              <a:rPr lang="en-US" altLang="ja-JP" sz="28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 </a:t>
            </a:r>
            <a:r>
              <a:rPr lang="ja-JP" altLang="ja-JP" sz="28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法】</a:t>
            </a:r>
            <a:endParaRPr lang="ja-JP" altLang="en-US" sz="2800"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8" name="テキスト ボックス 7">
            <a:extLst>
              <a:ext uri="{FF2B5EF4-FFF2-40B4-BE49-F238E27FC236}">
                <a16:creationId xmlns:a16="http://schemas.microsoft.com/office/drawing/2014/main" id="{F1AC20DC-C7AD-4101-AAFC-98D94B302E29}"/>
              </a:ext>
            </a:extLst>
          </p:cNvPr>
          <p:cNvSpPr txBox="1"/>
          <p:nvPr/>
        </p:nvSpPr>
        <p:spPr>
          <a:xfrm>
            <a:off x="1512757" y="6410044"/>
            <a:ext cx="7226109" cy="369332"/>
          </a:xfrm>
          <a:prstGeom prst="rect">
            <a:avLst/>
          </a:prstGeom>
          <a:noFill/>
        </p:spPr>
        <p:txBody>
          <a:bodyPr wrap="square">
            <a:spAutoFit/>
          </a:bodyPr>
          <a:lstStyle/>
          <a:p>
            <a:r>
              <a:rPr lang="en-US" altLang="ja-JP" b="1" kern="100" dirty="0">
                <a:solidFill>
                  <a:srgbClr val="00206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a:t>
            </a:r>
            <a:r>
              <a:rPr lang="ja-JP" altLang="en-US" b="1" kern="100" dirty="0">
                <a:solidFill>
                  <a:srgbClr val="00206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　</a:t>
            </a:r>
            <a:r>
              <a:rPr lang="zh-TW" altLang="en-US" b="1" kern="100" dirty="0">
                <a:solidFill>
                  <a:srgbClr val="00206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倫理的配慮：</a:t>
            </a:r>
            <a:r>
              <a:rPr lang="ja-JP" altLang="en-US" kern="100" dirty="0">
                <a:solidFill>
                  <a:srgbClr val="00206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四天王寺大学　</a:t>
            </a:r>
            <a:r>
              <a:rPr lang="zh-TW" altLang="en-US" kern="100" dirty="0">
                <a:solidFill>
                  <a:srgbClr val="00206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倫理</a:t>
            </a:r>
            <a:r>
              <a:rPr lang="ja-JP" altLang="en-US" kern="100" dirty="0">
                <a:solidFill>
                  <a:srgbClr val="00206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審査</a:t>
            </a:r>
            <a:r>
              <a:rPr lang="zh-TW" altLang="en-US" kern="100" dirty="0">
                <a:solidFill>
                  <a:srgbClr val="002060"/>
                </a:solidFill>
                <a:effectLst/>
                <a:latin typeface="BIZ UDPゴシック" panose="020B0400000000000000" pitchFamily="50" charset="-128"/>
                <a:ea typeface="HG丸ｺﾞｼｯｸM-PRO" panose="020F0600000000000000" pitchFamily="50" charset="-128"/>
                <a:cs typeface="Times New Roman" panose="02020603050405020304" pitchFamily="18" charset="0"/>
              </a:rPr>
              <a:t>委員会</a:t>
            </a:r>
            <a:endParaRPr lang="ja-JP" altLang="en-US" dirty="0">
              <a:solidFill>
                <a:srgbClr val="002060"/>
              </a:solidFill>
            </a:endParaRPr>
          </a:p>
        </p:txBody>
      </p:sp>
      <p:grpSp>
        <p:nvGrpSpPr>
          <p:cNvPr id="31" name="グループ化 30">
            <a:extLst>
              <a:ext uri="{FF2B5EF4-FFF2-40B4-BE49-F238E27FC236}">
                <a16:creationId xmlns:a16="http://schemas.microsoft.com/office/drawing/2014/main" id="{889AC539-206A-417F-83BC-EDAEEE378D27}"/>
              </a:ext>
            </a:extLst>
          </p:cNvPr>
          <p:cNvGrpSpPr/>
          <p:nvPr/>
        </p:nvGrpSpPr>
        <p:grpSpPr>
          <a:xfrm>
            <a:off x="284068" y="3131530"/>
            <a:ext cx="2614720" cy="1411779"/>
            <a:chOff x="304737" y="2559603"/>
            <a:chExt cx="2614720" cy="1228228"/>
          </a:xfrm>
        </p:grpSpPr>
        <p:sp>
          <p:nvSpPr>
            <p:cNvPr id="25" name="山形 11">
              <a:extLst>
                <a:ext uri="{FF2B5EF4-FFF2-40B4-BE49-F238E27FC236}">
                  <a16:creationId xmlns:a16="http://schemas.microsoft.com/office/drawing/2014/main" id="{18A68DC4-CD36-482C-9D26-772F543CC1F5}"/>
                </a:ext>
              </a:extLst>
            </p:cNvPr>
            <p:cNvSpPr/>
            <p:nvPr/>
          </p:nvSpPr>
          <p:spPr>
            <a:xfrm>
              <a:off x="304737" y="2559603"/>
              <a:ext cx="2614720" cy="1228228"/>
            </a:xfrm>
            <a:prstGeom prst="chevron">
              <a:avLst>
                <a:gd name="adj" fmla="val 27503"/>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latin typeface="HG丸ｺﾞｼｯｸM-PRO" panose="020F0600000000000000" pitchFamily="50" charset="-128"/>
                <a:ea typeface="HG丸ｺﾞｼｯｸM-PRO" panose="020F0600000000000000" pitchFamily="50" charset="-128"/>
              </a:endParaRPr>
            </a:p>
          </p:txBody>
        </p:sp>
        <p:sp>
          <p:nvSpPr>
            <p:cNvPr id="26" name="テキスト ボックス 19">
              <a:extLst>
                <a:ext uri="{FF2B5EF4-FFF2-40B4-BE49-F238E27FC236}">
                  <a16:creationId xmlns:a16="http://schemas.microsoft.com/office/drawing/2014/main" id="{81E4F831-1732-4690-969F-8642A8DBAF8D}"/>
                </a:ext>
              </a:extLst>
            </p:cNvPr>
            <p:cNvSpPr txBox="1"/>
            <p:nvPr/>
          </p:nvSpPr>
          <p:spPr>
            <a:xfrm>
              <a:off x="535668" y="2652194"/>
              <a:ext cx="2209966" cy="1077243"/>
            </a:xfrm>
            <a:prstGeom prst="rect">
              <a:avLst/>
            </a:prstGeom>
            <a:noFill/>
          </p:spPr>
          <p:txBody>
            <a:bodyPr wrap="square" rtlCol="0">
              <a:noAutofit/>
            </a:bodyPr>
            <a:lstStyle/>
            <a:p>
              <a:pPr>
                <a:lnSpc>
                  <a:spcPts val="1900"/>
                </a:lnSpc>
              </a:pP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・企画保健師に求める能力とそれを高める方法を、企画調整部門の長から把握</a:t>
              </a:r>
            </a:p>
            <a:p>
              <a:pPr>
                <a:lnSpc>
                  <a:spcPts val="17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grpSp>
      <p:grpSp>
        <p:nvGrpSpPr>
          <p:cNvPr id="30" name="グループ化 29">
            <a:extLst>
              <a:ext uri="{FF2B5EF4-FFF2-40B4-BE49-F238E27FC236}">
                <a16:creationId xmlns:a16="http://schemas.microsoft.com/office/drawing/2014/main" id="{9B89C617-E5DA-4C18-B1E9-6C10A48BBECA}"/>
              </a:ext>
            </a:extLst>
          </p:cNvPr>
          <p:cNvGrpSpPr/>
          <p:nvPr/>
        </p:nvGrpSpPr>
        <p:grpSpPr>
          <a:xfrm>
            <a:off x="2676696" y="3140968"/>
            <a:ext cx="2624172" cy="1555266"/>
            <a:chOff x="2697365" y="2569040"/>
            <a:chExt cx="2624172" cy="1353060"/>
          </a:xfrm>
        </p:grpSpPr>
        <p:sp>
          <p:nvSpPr>
            <p:cNvPr id="23" name="山形 11">
              <a:extLst>
                <a:ext uri="{FF2B5EF4-FFF2-40B4-BE49-F238E27FC236}">
                  <a16:creationId xmlns:a16="http://schemas.microsoft.com/office/drawing/2014/main" id="{19371931-053D-4486-838B-F4DC74DADBB7}"/>
                </a:ext>
              </a:extLst>
            </p:cNvPr>
            <p:cNvSpPr/>
            <p:nvPr/>
          </p:nvSpPr>
          <p:spPr>
            <a:xfrm>
              <a:off x="2697365" y="2569040"/>
              <a:ext cx="2615757" cy="1218791"/>
            </a:xfrm>
            <a:prstGeom prst="chevron">
              <a:avLst>
                <a:gd name="adj" fmla="val 27503"/>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latin typeface="HG丸ｺﾞｼｯｸM-PRO" panose="020F0600000000000000" pitchFamily="50" charset="-128"/>
                <a:ea typeface="HG丸ｺﾞｼｯｸM-PRO" panose="020F0600000000000000" pitchFamily="50" charset="-128"/>
              </a:endParaRPr>
            </a:p>
          </p:txBody>
        </p:sp>
        <p:sp>
          <p:nvSpPr>
            <p:cNvPr id="24" name="テキスト ボックス 38">
              <a:extLst>
                <a:ext uri="{FF2B5EF4-FFF2-40B4-BE49-F238E27FC236}">
                  <a16:creationId xmlns:a16="http://schemas.microsoft.com/office/drawing/2014/main" id="{B3C13673-A6D3-4202-A254-977EF8AE5F3C}"/>
                </a:ext>
              </a:extLst>
            </p:cNvPr>
            <p:cNvSpPr txBox="1"/>
            <p:nvPr/>
          </p:nvSpPr>
          <p:spPr>
            <a:xfrm>
              <a:off x="2784404" y="2782272"/>
              <a:ext cx="2537133" cy="1139828"/>
            </a:xfrm>
            <a:prstGeom prst="rect">
              <a:avLst/>
            </a:prstGeom>
            <a:noFill/>
          </p:spPr>
          <p:txBody>
            <a:bodyPr wrap="square" rtlCol="0">
              <a:noAutofit/>
            </a:bodyPr>
            <a:lstStyle/>
            <a:p>
              <a:pPr marL="247650" indent="-114300">
                <a:lnSpc>
                  <a:spcPts val="1900"/>
                </a:lnSpc>
              </a:pP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・企画保健師に</a:t>
              </a:r>
            </a:p>
            <a:p>
              <a:pPr marL="247650" indent="-114300">
                <a:lnSpc>
                  <a:spcPts val="1900"/>
                </a:lnSpc>
              </a:pP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求められる能力の</a:t>
              </a:r>
              <a:r>
                <a:rPr lang="ja-JP" altLang="en-US"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獲得</a:t>
              </a: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状況を把握</a:t>
              </a:r>
              <a:endParaRPr lang="en-US" alt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247650" indent="-114300">
                <a:lnSpc>
                  <a:spcPts val="1900"/>
                </a:lnSpc>
              </a:pP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（１回目）</a:t>
              </a:r>
            </a:p>
            <a:p>
              <a:pPr>
                <a:lnSpc>
                  <a:spcPts val="19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grpSp>
      <p:grpSp>
        <p:nvGrpSpPr>
          <p:cNvPr id="29" name="グループ化 28">
            <a:extLst>
              <a:ext uri="{FF2B5EF4-FFF2-40B4-BE49-F238E27FC236}">
                <a16:creationId xmlns:a16="http://schemas.microsoft.com/office/drawing/2014/main" id="{BED04FAF-0F2C-4E80-B0D5-4B02701BA563}"/>
              </a:ext>
            </a:extLst>
          </p:cNvPr>
          <p:cNvGrpSpPr/>
          <p:nvPr/>
        </p:nvGrpSpPr>
        <p:grpSpPr>
          <a:xfrm>
            <a:off x="5070361" y="3140968"/>
            <a:ext cx="2851108" cy="1400931"/>
            <a:chOff x="5091030" y="2569040"/>
            <a:chExt cx="2769709" cy="1218791"/>
          </a:xfrm>
        </p:grpSpPr>
        <p:sp>
          <p:nvSpPr>
            <p:cNvPr id="21" name="山形 11">
              <a:extLst>
                <a:ext uri="{FF2B5EF4-FFF2-40B4-BE49-F238E27FC236}">
                  <a16:creationId xmlns:a16="http://schemas.microsoft.com/office/drawing/2014/main" id="{AF06B5EE-67E2-4BA4-BA67-F21519085438}"/>
                </a:ext>
              </a:extLst>
            </p:cNvPr>
            <p:cNvSpPr/>
            <p:nvPr/>
          </p:nvSpPr>
          <p:spPr>
            <a:xfrm>
              <a:off x="5091030" y="2569040"/>
              <a:ext cx="2573865" cy="1218791"/>
            </a:xfrm>
            <a:prstGeom prst="chevron">
              <a:avLst>
                <a:gd name="adj" fmla="val 27503"/>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latin typeface="HG丸ｺﾞｼｯｸM-PRO" panose="020F0600000000000000" pitchFamily="50" charset="-128"/>
                <a:ea typeface="HG丸ｺﾞｼｯｸM-PRO" panose="020F0600000000000000" pitchFamily="50" charset="-128"/>
              </a:endParaRPr>
            </a:p>
          </p:txBody>
        </p:sp>
        <p:sp>
          <p:nvSpPr>
            <p:cNvPr id="22" name="テキスト ボックス 39">
              <a:extLst>
                <a:ext uri="{FF2B5EF4-FFF2-40B4-BE49-F238E27FC236}">
                  <a16:creationId xmlns:a16="http://schemas.microsoft.com/office/drawing/2014/main" id="{7A46A0C4-EF8C-41BF-ADD2-9EAA00F3D95E}"/>
                </a:ext>
              </a:extLst>
            </p:cNvPr>
            <p:cNvSpPr txBox="1"/>
            <p:nvPr/>
          </p:nvSpPr>
          <p:spPr>
            <a:xfrm>
              <a:off x="5159303" y="2722655"/>
              <a:ext cx="2701436" cy="1047886"/>
            </a:xfrm>
            <a:prstGeom prst="rect">
              <a:avLst/>
            </a:prstGeom>
            <a:noFill/>
          </p:spPr>
          <p:txBody>
            <a:bodyPr wrap="square" rtlCol="0">
              <a:noAutofit/>
            </a:bodyPr>
            <a:lstStyle/>
            <a:p>
              <a:pPr marL="133350">
                <a:lnSpc>
                  <a:spcPts val="1900"/>
                </a:lnSpc>
              </a:pP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b="1" u="sng"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求められる能力を</a:t>
              </a:r>
              <a:br>
                <a:rPr lang="en-US" b="1" u="sng"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br>
              <a:r>
                <a:rPr lang="ja-JP" b="1" u="sng"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高めるための具体的な行動の例示資料</a:t>
              </a: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を企画保健師に提供</a:t>
              </a:r>
            </a:p>
            <a:p>
              <a:pPr>
                <a:lnSpc>
                  <a:spcPts val="19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grpSp>
      <p:grpSp>
        <p:nvGrpSpPr>
          <p:cNvPr id="28" name="グループ化 27">
            <a:extLst>
              <a:ext uri="{FF2B5EF4-FFF2-40B4-BE49-F238E27FC236}">
                <a16:creationId xmlns:a16="http://schemas.microsoft.com/office/drawing/2014/main" id="{94CE215D-AA2D-43CD-B482-74AA9ECCB969}"/>
              </a:ext>
            </a:extLst>
          </p:cNvPr>
          <p:cNvGrpSpPr/>
          <p:nvPr/>
        </p:nvGrpSpPr>
        <p:grpSpPr>
          <a:xfrm>
            <a:off x="3876457" y="4687805"/>
            <a:ext cx="2496662" cy="1365424"/>
            <a:chOff x="3873364" y="3911910"/>
            <a:chExt cx="2496662" cy="1187900"/>
          </a:xfrm>
        </p:grpSpPr>
        <p:sp>
          <p:nvSpPr>
            <p:cNvPr id="19" name="山形 11">
              <a:extLst>
                <a:ext uri="{FF2B5EF4-FFF2-40B4-BE49-F238E27FC236}">
                  <a16:creationId xmlns:a16="http://schemas.microsoft.com/office/drawing/2014/main" id="{C6FE2941-72F5-422B-BC6D-A987F1B2B050}"/>
                </a:ext>
              </a:extLst>
            </p:cNvPr>
            <p:cNvSpPr/>
            <p:nvPr/>
          </p:nvSpPr>
          <p:spPr>
            <a:xfrm>
              <a:off x="3873364" y="3911910"/>
              <a:ext cx="2496662" cy="1149781"/>
            </a:xfrm>
            <a:prstGeom prst="chevron">
              <a:avLst>
                <a:gd name="adj" fmla="val 27503"/>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latin typeface="HG丸ｺﾞｼｯｸM-PRO" panose="020F0600000000000000" pitchFamily="50" charset="-128"/>
                <a:ea typeface="HG丸ｺﾞｼｯｸM-PRO" panose="020F0600000000000000" pitchFamily="50" charset="-128"/>
              </a:endParaRPr>
            </a:p>
          </p:txBody>
        </p:sp>
        <p:sp>
          <p:nvSpPr>
            <p:cNvPr id="20" name="テキスト ボックス 152">
              <a:extLst>
                <a:ext uri="{FF2B5EF4-FFF2-40B4-BE49-F238E27FC236}">
                  <a16:creationId xmlns:a16="http://schemas.microsoft.com/office/drawing/2014/main" id="{527E82BD-BF2D-4366-970B-6C8E92915422}"/>
                </a:ext>
              </a:extLst>
            </p:cNvPr>
            <p:cNvSpPr txBox="1"/>
            <p:nvPr/>
          </p:nvSpPr>
          <p:spPr>
            <a:xfrm>
              <a:off x="3978747" y="3966511"/>
              <a:ext cx="2361112" cy="1133299"/>
            </a:xfrm>
            <a:prstGeom prst="rect">
              <a:avLst/>
            </a:prstGeom>
            <a:noFill/>
          </p:spPr>
          <p:txBody>
            <a:bodyPr wrap="square" rtlCol="0">
              <a:noAutofit/>
            </a:bodyPr>
            <a:lstStyle/>
            <a:p>
              <a:pPr marL="133350">
                <a:lnSpc>
                  <a:spcPts val="1900"/>
                </a:lnSpc>
              </a:pP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・資料の役立ち具合や、能力の向上等に関連する要因や特徴の有無を確認</a:t>
              </a:r>
            </a:p>
            <a:p>
              <a:pPr>
                <a:lnSpc>
                  <a:spcPts val="17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2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grpSp>
      <p:grpSp>
        <p:nvGrpSpPr>
          <p:cNvPr id="27" name="グループ化 26">
            <a:extLst>
              <a:ext uri="{FF2B5EF4-FFF2-40B4-BE49-F238E27FC236}">
                <a16:creationId xmlns:a16="http://schemas.microsoft.com/office/drawing/2014/main" id="{A8EED4F5-E070-4B89-B17A-69D2F86B090F}"/>
              </a:ext>
            </a:extLst>
          </p:cNvPr>
          <p:cNvGrpSpPr/>
          <p:nvPr/>
        </p:nvGrpSpPr>
        <p:grpSpPr>
          <a:xfrm>
            <a:off x="1524768" y="4697996"/>
            <a:ext cx="2511872" cy="1519736"/>
            <a:chOff x="1521675" y="3922101"/>
            <a:chExt cx="2511872" cy="1322149"/>
          </a:xfrm>
        </p:grpSpPr>
        <p:sp>
          <p:nvSpPr>
            <p:cNvPr id="17" name="山形 11">
              <a:extLst>
                <a:ext uri="{FF2B5EF4-FFF2-40B4-BE49-F238E27FC236}">
                  <a16:creationId xmlns:a16="http://schemas.microsoft.com/office/drawing/2014/main" id="{0779DBE2-6D97-4804-958D-97C352372021}"/>
                </a:ext>
              </a:extLst>
            </p:cNvPr>
            <p:cNvSpPr/>
            <p:nvPr/>
          </p:nvSpPr>
          <p:spPr>
            <a:xfrm>
              <a:off x="1521675" y="3922101"/>
              <a:ext cx="2496789" cy="1133114"/>
            </a:xfrm>
            <a:prstGeom prst="chevron">
              <a:avLst>
                <a:gd name="adj" fmla="val 27503"/>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latin typeface="HG丸ｺﾞｼｯｸM-PRO" panose="020F0600000000000000" pitchFamily="50" charset="-128"/>
                <a:ea typeface="HG丸ｺﾞｼｯｸM-PRO" panose="020F0600000000000000" pitchFamily="50" charset="-128"/>
              </a:endParaRPr>
            </a:p>
          </p:txBody>
        </p:sp>
        <p:sp>
          <p:nvSpPr>
            <p:cNvPr id="18" name="テキスト ボックス 38">
              <a:extLst>
                <a:ext uri="{FF2B5EF4-FFF2-40B4-BE49-F238E27FC236}">
                  <a16:creationId xmlns:a16="http://schemas.microsoft.com/office/drawing/2014/main" id="{9E382254-3B97-4BB3-8D1D-02E935B18EE1}"/>
                </a:ext>
              </a:extLst>
            </p:cNvPr>
            <p:cNvSpPr txBox="1"/>
            <p:nvPr/>
          </p:nvSpPr>
          <p:spPr>
            <a:xfrm>
              <a:off x="1611806" y="4094469"/>
              <a:ext cx="2421741" cy="1149781"/>
            </a:xfrm>
            <a:prstGeom prst="rect">
              <a:avLst/>
            </a:prstGeom>
            <a:noFill/>
          </p:spPr>
          <p:txBody>
            <a:bodyPr wrap="square" rtlCol="0">
              <a:noAutofit/>
            </a:bodyPr>
            <a:lstStyle/>
            <a:p>
              <a:pPr marL="247650" indent="-114300">
                <a:lnSpc>
                  <a:spcPts val="1900"/>
                </a:lnSpc>
              </a:pP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・企画保健師に求</a:t>
              </a:r>
            </a:p>
            <a:p>
              <a:pPr marL="247650" indent="-114300">
                <a:lnSpc>
                  <a:spcPts val="1900"/>
                </a:lnSpc>
              </a:pP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められる能力の</a:t>
              </a:r>
              <a:r>
                <a:rPr lang="ja-JP" altLang="en-US"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獲得</a:t>
              </a: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状況の変化を把握（２回目）</a:t>
              </a:r>
            </a:p>
            <a:p>
              <a:pPr>
                <a:lnSpc>
                  <a:spcPts val="17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grpSp>
      <p:grpSp>
        <p:nvGrpSpPr>
          <p:cNvPr id="7" name="グループ化 6">
            <a:extLst>
              <a:ext uri="{FF2B5EF4-FFF2-40B4-BE49-F238E27FC236}">
                <a16:creationId xmlns:a16="http://schemas.microsoft.com/office/drawing/2014/main" id="{B214AB94-C3FD-483B-9BCC-214A48904369}"/>
              </a:ext>
            </a:extLst>
          </p:cNvPr>
          <p:cNvGrpSpPr/>
          <p:nvPr/>
        </p:nvGrpSpPr>
        <p:grpSpPr>
          <a:xfrm>
            <a:off x="6218883" y="4687805"/>
            <a:ext cx="2496662" cy="1321607"/>
            <a:chOff x="6215790" y="3911911"/>
            <a:chExt cx="2496662" cy="1149780"/>
          </a:xfrm>
        </p:grpSpPr>
        <p:sp>
          <p:nvSpPr>
            <p:cNvPr id="15" name="山形 11">
              <a:extLst>
                <a:ext uri="{FF2B5EF4-FFF2-40B4-BE49-F238E27FC236}">
                  <a16:creationId xmlns:a16="http://schemas.microsoft.com/office/drawing/2014/main" id="{606CCB19-A040-46F1-888F-574FE4032491}"/>
                </a:ext>
              </a:extLst>
            </p:cNvPr>
            <p:cNvSpPr/>
            <p:nvPr/>
          </p:nvSpPr>
          <p:spPr>
            <a:xfrm>
              <a:off x="6215790" y="3911911"/>
              <a:ext cx="2496662" cy="1149780"/>
            </a:xfrm>
            <a:prstGeom prst="chevron">
              <a:avLst>
                <a:gd name="adj" fmla="val 27503"/>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ja-JP" altLang="en-US">
                <a:latin typeface="HG丸ｺﾞｼｯｸM-PRO" panose="020F0600000000000000" pitchFamily="50" charset="-128"/>
                <a:ea typeface="HG丸ｺﾞｼｯｸM-PRO" panose="020F0600000000000000" pitchFamily="50" charset="-128"/>
              </a:endParaRPr>
            </a:p>
          </p:txBody>
        </p:sp>
        <p:sp>
          <p:nvSpPr>
            <p:cNvPr id="16" name="テキスト ボックス 152">
              <a:extLst>
                <a:ext uri="{FF2B5EF4-FFF2-40B4-BE49-F238E27FC236}">
                  <a16:creationId xmlns:a16="http://schemas.microsoft.com/office/drawing/2014/main" id="{35A4D0A1-00F1-4822-BDC3-8610729FB7BE}"/>
                </a:ext>
              </a:extLst>
            </p:cNvPr>
            <p:cNvSpPr txBox="1"/>
            <p:nvPr/>
          </p:nvSpPr>
          <p:spPr>
            <a:xfrm>
              <a:off x="6249462" y="3923316"/>
              <a:ext cx="2361112" cy="1131639"/>
            </a:xfrm>
            <a:prstGeom prst="rect">
              <a:avLst/>
            </a:prstGeom>
            <a:noFill/>
          </p:spPr>
          <p:txBody>
            <a:bodyPr wrap="square" rtlCol="0">
              <a:noAutofit/>
            </a:bodyPr>
            <a:lstStyle/>
            <a:p>
              <a:pPr marL="133350">
                <a:lnSpc>
                  <a:spcPts val="1900"/>
                </a:lnSpc>
              </a:pPr>
              <a:r>
                <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rPr>
                <a:t>・属性によって、必要な能力を効果的に高めるための研修等について検討</a:t>
              </a:r>
            </a:p>
            <a:p>
              <a:pPr>
                <a:lnSpc>
                  <a:spcPts val="17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a:lnSpc>
                  <a:spcPts val="1700"/>
                </a:lnSpc>
              </a:pPr>
              <a:r>
                <a:rPr lang="ja-JP" kern="1200" dirty="0">
                  <a:solidFill>
                    <a:srgbClr val="000000"/>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dirty="0">
                <a:effectLst/>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p:txBody>
        </p:sp>
      </p:grpSp>
    </p:spTree>
    <p:extLst>
      <p:ext uri="{BB962C8B-B14F-4D97-AF65-F5344CB8AC3E}">
        <p14:creationId xmlns:p14="http://schemas.microsoft.com/office/powerpoint/2010/main" val="1060509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FCAAE-F66A-9F8A-162E-44D8917F51B8}"/>
              </a:ext>
            </a:extLst>
          </p:cNvPr>
          <p:cNvSpPr>
            <a:spLocks noGrp="1"/>
          </p:cNvSpPr>
          <p:nvPr>
            <p:ph type="title"/>
          </p:nvPr>
        </p:nvSpPr>
        <p:spPr>
          <a:xfrm>
            <a:off x="628650" y="139310"/>
            <a:ext cx="7886700" cy="509552"/>
          </a:xfrm>
        </p:spPr>
        <p:txBody>
          <a:bodyPr>
            <a:normAutofit/>
          </a:bodyPr>
          <a:lstStyle/>
          <a:p>
            <a:pPr algn="ctr"/>
            <a:r>
              <a:rPr lang="en-US" altLang="ja-JP" sz="3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a:t>
            </a:r>
            <a:r>
              <a:rPr lang="ja-JP" altLang="en-US" sz="3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結 果　①</a:t>
            </a:r>
            <a:r>
              <a:rPr lang="en-US" altLang="ja-JP" sz="3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a:t>
            </a:r>
            <a:endParaRPr lang="ja-JP" altLang="en-US" sz="3000" dirty="0">
              <a:solidFill>
                <a:schemeClr val="accent6">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4" name="スライド番号プレースホルダー 3">
            <a:extLst>
              <a:ext uri="{FF2B5EF4-FFF2-40B4-BE49-F238E27FC236}">
                <a16:creationId xmlns:a16="http://schemas.microsoft.com/office/drawing/2014/main" id="{BB8B1A29-9121-5BC1-603A-544E29633B44}"/>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37</a:t>
            </a:fld>
            <a:endParaRPr lang="ja-JP" altLang="en-US" sz="1600" dirty="0">
              <a:solidFill>
                <a:schemeClr val="tx1"/>
              </a:solidFill>
              <a:latin typeface="ＭＳ Ｐゴシック" panose="020B0600070205080204" pitchFamily="50" charset="-128"/>
            </a:endParaRPr>
          </a:p>
        </p:txBody>
      </p:sp>
      <p:sp>
        <p:nvSpPr>
          <p:cNvPr id="10" name="テキスト ボックス 9">
            <a:extLst>
              <a:ext uri="{FF2B5EF4-FFF2-40B4-BE49-F238E27FC236}">
                <a16:creationId xmlns:a16="http://schemas.microsoft.com/office/drawing/2014/main" id="{481FA760-6AC1-4AB0-955B-0BF4C7BBE022}"/>
              </a:ext>
            </a:extLst>
          </p:cNvPr>
          <p:cNvSpPr txBox="1"/>
          <p:nvPr/>
        </p:nvSpPr>
        <p:spPr>
          <a:xfrm>
            <a:off x="1475656" y="734021"/>
            <a:ext cx="7128792" cy="461665"/>
          </a:xfrm>
          <a:prstGeom prst="rect">
            <a:avLst/>
          </a:prstGeom>
          <a:noFill/>
        </p:spPr>
        <p:txBody>
          <a:bodyPr wrap="square" rtlCol="0">
            <a:spAutoFit/>
          </a:bodyPr>
          <a:lstStyle/>
          <a:p>
            <a:r>
              <a:rPr lang="ja-JP" altLang="en-US" sz="2400" b="1" dirty="0">
                <a:solidFill>
                  <a:srgbClr val="002060"/>
                </a:solidFill>
                <a:latin typeface="HG丸ｺﾞｼｯｸM-PRO" panose="020F0600000000000000" pitchFamily="50" charset="-128"/>
                <a:ea typeface="HG丸ｺﾞｼｯｸM-PRO" panose="020F0600000000000000" pitchFamily="50" charset="-128"/>
              </a:rPr>
              <a:t>企画調整部門の長が企画保健師に求める能力</a:t>
            </a:r>
            <a:endParaRPr kumimoji="1" lang="ja-JP" altLang="en-US" sz="2400" b="1" dirty="0"/>
          </a:p>
        </p:txBody>
      </p:sp>
      <p:sp>
        <p:nvSpPr>
          <p:cNvPr id="12" name="テキスト ボックス 11">
            <a:extLst>
              <a:ext uri="{FF2B5EF4-FFF2-40B4-BE49-F238E27FC236}">
                <a16:creationId xmlns:a16="http://schemas.microsoft.com/office/drawing/2014/main" id="{317FBA0B-A2CF-4D87-8B54-1A00708E6790}"/>
              </a:ext>
            </a:extLst>
          </p:cNvPr>
          <p:cNvSpPr txBox="1"/>
          <p:nvPr/>
        </p:nvSpPr>
        <p:spPr>
          <a:xfrm>
            <a:off x="179512" y="1187424"/>
            <a:ext cx="8784976" cy="4708981"/>
          </a:xfrm>
          <a:prstGeom prst="rect">
            <a:avLst/>
          </a:prstGeom>
          <a:noFill/>
        </p:spPr>
        <p:txBody>
          <a:bodyPr wrap="square">
            <a:spAutoFit/>
          </a:bodyPr>
          <a:lstStyle/>
          <a:p>
            <a:r>
              <a:rPr lang="en-US" altLang="ja-JP" sz="2000" b="1"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ja-JP" altLang="en-US" sz="2000" b="1" dirty="0">
                <a:solidFill>
                  <a:schemeClr val="accent6">
                    <a:lumMod val="75000"/>
                  </a:schemeClr>
                </a:solidFill>
                <a:latin typeface="HG丸ｺﾞｼｯｸM-PRO" panose="020F0600000000000000" pitchFamily="50" charset="-128"/>
                <a:ea typeface="HG丸ｺﾞｼｯｸM-PRO" panose="020F0600000000000000" pitchFamily="50" charset="-128"/>
              </a:rPr>
              <a:t>ビジョンを描く力</a:t>
            </a:r>
            <a:r>
              <a:rPr lang="en-US" altLang="ja-JP" sz="2000" b="1" dirty="0">
                <a:solidFill>
                  <a:schemeClr val="accent6">
                    <a:lumMod val="75000"/>
                  </a:schemeClr>
                </a:solidFill>
                <a:latin typeface="HG丸ｺﾞｼｯｸM-PRO" panose="020F0600000000000000" pitchFamily="50" charset="-128"/>
                <a:ea typeface="HG丸ｺﾞｼｯｸM-PRO" panose="020F0600000000000000" pitchFamily="50" charset="-128"/>
              </a:rPr>
              <a:t>】</a:t>
            </a:r>
          </a:p>
          <a:p>
            <a:pPr marL="342900" indent="-342900">
              <a:buFont typeface="Wingdings" panose="05000000000000000000" pitchFamily="2" charset="2"/>
              <a:buChar char="l"/>
            </a:pPr>
            <a:r>
              <a:rPr lang="ja-JP" altLang="en-US" sz="2000" dirty="0">
                <a:solidFill>
                  <a:srgbClr val="002060"/>
                </a:solidFill>
                <a:latin typeface="HG丸ｺﾞｼｯｸM-PRO" panose="020F0600000000000000" pitchFamily="50" charset="-128"/>
                <a:ea typeface="HG丸ｺﾞｼｯｸM-PRO" panose="020F0600000000000000" pitchFamily="50" charset="-128"/>
              </a:rPr>
              <a:t>様々な場面で使われる数字を理解し、的確に整理する等、事業等の根拠となるよう示せる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000" dirty="0">
                <a:solidFill>
                  <a:srgbClr val="002060"/>
                </a:solidFill>
                <a:latin typeface="HG丸ｺﾞｼｯｸM-PRO" panose="020F0600000000000000" pitchFamily="50" charset="-128"/>
                <a:ea typeface="HG丸ｺﾞｼｯｸM-PRO" panose="020F0600000000000000" pitchFamily="50" charset="-128"/>
              </a:rPr>
              <a:t>状況を多角的、経時的に把握し、全体を構造的にとらえることができる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000" dirty="0">
                <a:solidFill>
                  <a:srgbClr val="002060"/>
                </a:solidFill>
                <a:latin typeface="HG丸ｺﾞｼｯｸM-PRO" panose="020F0600000000000000" pitchFamily="50" charset="-128"/>
                <a:ea typeface="HG丸ｺﾞｼｯｸM-PRO" panose="020F0600000000000000" pitchFamily="50" charset="-128"/>
              </a:rPr>
              <a:t>地域の課題認識とその解決に向けた一連の進め方をイメージできる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000" dirty="0">
                <a:solidFill>
                  <a:srgbClr val="002060"/>
                </a:solidFill>
                <a:latin typeface="HG丸ｺﾞｼｯｸM-PRO" panose="020F0600000000000000" pitchFamily="50" charset="-128"/>
                <a:ea typeface="HG丸ｺﾞｼｯｸM-PRO" panose="020F0600000000000000" pitchFamily="50" charset="-128"/>
              </a:rPr>
              <a:t>事業の課題に対する仮説が考えられ、評価項目を決められる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r>
              <a:rPr lang="en-US" altLang="ja-JP" sz="2000" b="1"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ja-JP" altLang="en-US" sz="2000" b="1" dirty="0">
                <a:solidFill>
                  <a:schemeClr val="accent6">
                    <a:lumMod val="75000"/>
                  </a:schemeClr>
                </a:solidFill>
                <a:latin typeface="HG丸ｺﾞｼｯｸM-PRO" panose="020F0600000000000000" pitchFamily="50" charset="-128"/>
                <a:ea typeface="HG丸ｺﾞｼｯｸM-PRO" panose="020F0600000000000000" pitchFamily="50" charset="-128"/>
              </a:rPr>
              <a:t>人を巻き込む力</a:t>
            </a:r>
            <a:r>
              <a:rPr lang="en-US" altLang="ja-JP" sz="2000" b="1" dirty="0">
                <a:solidFill>
                  <a:schemeClr val="accent6">
                    <a:lumMod val="75000"/>
                  </a:schemeClr>
                </a:solidFill>
                <a:latin typeface="HG丸ｺﾞｼｯｸM-PRO" panose="020F0600000000000000" pitchFamily="50" charset="-128"/>
                <a:ea typeface="HG丸ｺﾞｼｯｸM-PRO" panose="020F0600000000000000" pitchFamily="50" charset="-128"/>
              </a:rPr>
              <a:t>】</a:t>
            </a:r>
          </a:p>
          <a:p>
            <a:pPr marL="342900" indent="-342900">
              <a:buFont typeface="Wingdings" panose="05000000000000000000" pitchFamily="2" charset="2"/>
              <a:buChar char="l"/>
            </a:pPr>
            <a:r>
              <a:rPr lang="ja-JP" altLang="en-US" sz="2000" dirty="0">
                <a:solidFill>
                  <a:srgbClr val="002060"/>
                </a:solidFill>
                <a:latin typeface="HG丸ｺﾞｼｯｸM-PRO" panose="020F0600000000000000" pitchFamily="50" charset="-128"/>
                <a:ea typeface="HG丸ｺﾞｼｯｸM-PRO" panose="020F0600000000000000" pitchFamily="50" charset="-128"/>
              </a:rPr>
              <a:t>関係機関の特性に合わせ、明確に説明し共感を得ることができる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000" dirty="0">
                <a:solidFill>
                  <a:srgbClr val="002060"/>
                </a:solidFill>
                <a:latin typeface="HG丸ｺﾞｼｯｸM-PRO" panose="020F0600000000000000" pitchFamily="50" charset="-128"/>
                <a:ea typeface="HG丸ｺﾞｼｯｸM-PRO" panose="020F0600000000000000" pitchFamily="50" charset="-128"/>
              </a:rPr>
              <a:t>粘り強く説得・交渉することで組織の目標に必要な協力を得ることができる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000" dirty="0">
                <a:solidFill>
                  <a:srgbClr val="002060"/>
                </a:solidFill>
                <a:latin typeface="HG丸ｺﾞｼｯｸM-PRO" panose="020F0600000000000000" pitchFamily="50" charset="-128"/>
                <a:ea typeface="HG丸ｺﾞｼｯｸM-PRO" panose="020F0600000000000000" pitchFamily="50" charset="-128"/>
              </a:rPr>
              <a:t>様々な調整事案に対し、ヒアリングを行うなど自発的に行動に移せる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r>
              <a:rPr lang="en-US" altLang="ja-JP" sz="2000" b="1"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ja-JP" altLang="en-US" sz="2000" b="1" dirty="0">
                <a:solidFill>
                  <a:schemeClr val="accent6">
                    <a:lumMod val="75000"/>
                  </a:schemeClr>
                </a:solidFill>
                <a:latin typeface="HG丸ｺﾞｼｯｸM-PRO" panose="020F0600000000000000" pitchFamily="50" charset="-128"/>
                <a:ea typeface="HG丸ｺﾞｼｯｸM-PRO" panose="020F0600000000000000" pitchFamily="50" charset="-128"/>
              </a:rPr>
              <a:t>企画し実行する力</a:t>
            </a:r>
            <a:r>
              <a:rPr lang="en-US" altLang="ja-JP" sz="2000" b="1" dirty="0">
                <a:solidFill>
                  <a:schemeClr val="accent6">
                    <a:lumMod val="75000"/>
                  </a:schemeClr>
                </a:solidFill>
                <a:latin typeface="HG丸ｺﾞｼｯｸM-PRO" panose="020F0600000000000000" pitchFamily="50" charset="-128"/>
                <a:ea typeface="HG丸ｺﾞｼｯｸM-PRO" panose="020F0600000000000000" pitchFamily="50" charset="-128"/>
              </a:rPr>
              <a:t>】</a:t>
            </a:r>
          </a:p>
          <a:p>
            <a:pPr marL="342900" indent="-342900">
              <a:buFont typeface="Wingdings" panose="05000000000000000000" pitchFamily="2" charset="2"/>
              <a:buChar char="l"/>
            </a:pPr>
            <a:r>
              <a:rPr lang="ja-JP" altLang="en-US" sz="2000" dirty="0">
                <a:solidFill>
                  <a:srgbClr val="002060"/>
                </a:solidFill>
                <a:latin typeface="HG丸ｺﾞｼｯｸM-PRO" panose="020F0600000000000000" pitchFamily="50" charset="-128"/>
                <a:ea typeface="HG丸ｺﾞｼｯｸM-PRO" panose="020F0600000000000000" pitchFamily="50" charset="-128"/>
              </a:rPr>
              <a:t>地域の顕在的・潜在的健康課題を見出す方法を考えることができる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342900" indent="-342900">
              <a:buFont typeface="Wingdings" panose="05000000000000000000" pitchFamily="2" charset="2"/>
              <a:buChar char="l"/>
            </a:pPr>
            <a:r>
              <a:rPr lang="ja-JP" altLang="en-US" sz="2000" dirty="0">
                <a:solidFill>
                  <a:srgbClr val="002060"/>
                </a:solidFill>
                <a:latin typeface="HG丸ｺﾞｼｯｸM-PRO" panose="020F0600000000000000" pitchFamily="50" charset="-128"/>
                <a:ea typeface="HG丸ｺﾞｼｯｸM-PRO" panose="020F0600000000000000" pitchFamily="50" charset="-128"/>
              </a:rPr>
              <a:t>事業を推進するための組織の確認（推進機関、意思決定機関）やキーパーソンを確認できる・・・・・　などをはじめとした</a:t>
            </a:r>
            <a:r>
              <a:rPr lang="en-US" altLang="ja-JP" sz="2000" b="1" u="sng" dirty="0">
                <a:solidFill>
                  <a:schemeClr val="accent6">
                    <a:lumMod val="75000"/>
                  </a:schemeClr>
                </a:solidFill>
                <a:latin typeface="HG丸ｺﾞｼｯｸM-PRO" panose="020F0600000000000000" pitchFamily="50" charset="-128"/>
                <a:ea typeface="HG丸ｺﾞｼｯｸM-PRO" panose="020F0600000000000000" pitchFamily="50" charset="-128"/>
              </a:rPr>
              <a:t>52</a:t>
            </a:r>
            <a:r>
              <a:rPr lang="ja-JP" altLang="en-US" sz="2000" b="1" u="sng" dirty="0">
                <a:solidFill>
                  <a:schemeClr val="accent6">
                    <a:lumMod val="75000"/>
                  </a:schemeClr>
                </a:solidFill>
                <a:latin typeface="HG丸ｺﾞｼｯｸM-PRO" panose="020F0600000000000000" pitchFamily="50" charset="-128"/>
                <a:ea typeface="HG丸ｺﾞｼｯｸM-PRO" panose="020F0600000000000000" pitchFamily="50" charset="-128"/>
              </a:rPr>
              <a:t>項目</a:t>
            </a:r>
            <a:r>
              <a:rPr lang="ja-JP" altLang="en-US" sz="2000" dirty="0">
                <a:solidFill>
                  <a:srgbClr val="002060"/>
                </a:solidFill>
                <a:latin typeface="HG丸ｺﾞｼｯｸM-PRO" panose="020F0600000000000000" pitchFamily="50" charset="-128"/>
                <a:ea typeface="HG丸ｺﾞｼｯｸM-PRO" panose="020F0600000000000000" pitchFamily="50" charset="-128"/>
              </a:rPr>
              <a:t>。</a:t>
            </a:r>
          </a:p>
        </p:txBody>
      </p:sp>
      <p:sp>
        <p:nvSpPr>
          <p:cNvPr id="3" name="テキスト ボックス 2">
            <a:extLst>
              <a:ext uri="{FF2B5EF4-FFF2-40B4-BE49-F238E27FC236}">
                <a16:creationId xmlns:a16="http://schemas.microsoft.com/office/drawing/2014/main" id="{3497CC00-FB4F-43B9-8259-DA81A4273B50}"/>
              </a:ext>
            </a:extLst>
          </p:cNvPr>
          <p:cNvSpPr txBox="1"/>
          <p:nvPr/>
        </p:nvSpPr>
        <p:spPr>
          <a:xfrm>
            <a:off x="359532" y="5923924"/>
            <a:ext cx="8424936" cy="400110"/>
          </a:xfrm>
          <a:prstGeom prst="rect">
            <a:avLst/>
          </a:prstGeom>
          <a:solidFill>
            <a:schemeClr val="accent6">
              <a:lumMod val="20000"/>
              <a:lumOff val="80000"/>
            </a:schemeClr>
          </a:solidFill>
        </p:spPr>
        <p:txBody>
          <a:bodyPr wrap="square" rtlCol="0">
            <a:spAutoFit/>
          </a:bodyPr>
          <a:lstStyle/>
          <a:p>
            <a:r>
              <a:rPr kumimoji="1" lang="ja-JP" altLang="en-US" sz="2000" b="1" dirty="0">
                <a:solidFill>
                  <a:schemeClr val="accent6">
                    <a:lumMod val="75000"/>
                  </a:schemeClr>
                </a:solidFill>
                <a:latin typeface="HG丸ｺﾞｼｯｸM-PRO" panose="020F0600000000000000" pitchFamily="50" charset="-128"/>
                <a:ea typeface="HG丸ｺﾞｼｯｸM-PRO" panose="020F0600000000000000" pitchFamily="50" charset="-128"/>
              </a:rPr>
              <a:t>★企画調整部門の長は「</a:t>
            </a:r>
            <a:r>
              <a:rPr lang="ja-JP" altLang="en-US" sz="2000" b="1" dirty="0">
                <a:solidFill>
                  <a:schemeClr val="accent6">
                    <a:lumMod val="75000"/>
                  </a:schemeClr>
                </a:solidFill>
                <a:latin typeface="HG丸ｺﾞｼｯｸM-PRO" panose="020F0600000000000000" pitchFamily="50" charset="-128"/>
                <a:ea typeface="HG丸ｺﾞｼｯｸM-PRO" panose="020F0600000000000000" pitchFamily="50" charset="-128"/>
              </a:rPr>
              <a:t>ビジョンを描く力</a:t>
            </a:r>
            <a:r>
              <a:rPr kumimoji="1" lang="ja-JP" altLang="en-US" sz="2000" b="1" dirty="0">
                <a:solidFill>
                  <a:schemeClr val="accent6">
                    <a:lumMod val="75000"/>
                  </a:schemeClr>
                </a:solidFill>
                <a:latin typeface="HG丸ｺﾞｼｯｸM-PRO" panose="020F0600000000000000" pitchFamily="50" charset="-128"/>
                <a:ea typeface="HG丸ｺﾞｼｯｸM-PRO" panose="020F0600000000000000" pitchFamily="50" charset="-128"/>
              </a:rPr>
              <a:t>」を最も必要と考えている　</a:t>
            </a:r>
          </a:p>
        </p:txBody>
      </p:sp>
    </p:spTree>
    <p:extLst>
      <p:ext uri="{BB962C8B-B14F-4D97-AF65-F5344CB8AC3E}">
        <p14:creationId xmlns:p14="http://schemas.microsoft.com/office/powerpoint/2010/main" val="27503358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21FCAAE-F66A-9F8A-162E-44D8917F51B8}"/>
              </a:ext>
            </a:extLst>
          </p:cNvPr>
          <p:cNvSpPr>
            <a:spLocks noGrp="1"/>
          </p:cNvSpPr>
          <p:nvPr>
            <p:ph type="title"/>
          </p:nvPr>
        </p:nvSpPr>
        <p:spPr>
          <a:xfrm>
            <a:off x="539552" y="176010"/>
            <a:ext cx="7886700" cy="509552"/>
          </a:xfrm>
        </p:spPr>
        <p:txBody>
          <a:bodyPr>
            <a:normAutofit/>
          </a:bodyPr>
          <a:lstStyle/>
          <a:p>
            <a:pPr algn="ctr"/>
            <a:r>
              <a:rPr lang="en-US" altLang="ja-JP" sz="3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a:t>
            </a:r>
            <a:r>
              <a:rPr lang="ja-JP" altLang="en-US" sz="3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結 果　②</a:t>
            </a:r>
            <a:r>
              <a:rPr lang="en-US" altLang="ja-JP" sz="3000" dirty="0">
                <a:solidFill>
                  <a:schemeClr val="accent6">
                    <a:lumMod val="75000"/>
                  </a:schemeClr>
                </a:solidFill>
                <a:latin typeface="HGS創英角ﾎﾟｯﾌﾟ体" panose="040B0A00000000000000" pitchFamily="50" charset="-128"/>
                <a:ea typeface="HGS創英角ﾎﾟｯﾌﾟ体" panose="040B0A00000000000000" pitchFamily="50" charset="-128"/>
              </a:rPr>
              <a:t>】</a:t>
            </a:r>
            <a:endParaRPr lang="ja-JP" altLang="en-US" sz="3000" dirty="0">
              <a:solidFill>
                <a:schemeClr val="accent6">
                  <a:lumMod val="75000"/>
                </a:schemeClr>
              </a:solidFill>
              <a:latin typeface="HGS創英角ﾎﾟｯﾌﾟ体" panose="040B0A00000000000000" pitchFamily="50" charset="-128"/>
              <a:ea typeface="HGS創英角ﾎﾟｯﾌﾟ体" panose="040B0A00000000000000" pitchFamily="50" charset="-128"/>
            </a:endParaRPr>
          </a:p>
        </p:txBody>
      </p:sp>
      <p:sp>
        <p:nvSpPr>
          <p:cNvPr id="3" name="コンテンツ プレースホルダー 2">
            <a:extLst>
              <a:ext uri="{FF2B5EF4-FFF2-40B4-BE49-F238E27FC236}">
                <a16:creationId xmlns:a16="http://schemas.microsoft.com/office/drawing/2014/main" id="{85BE4007-CE1B-52EC-DAFC-E06CF572AEA4}"/>
              </a:ext>
            </a:extLst>
          </p:cNvPr>
          <p:cNvSpPr>
            <a:spLocks noGrp="1"/>
          </p:cNvSpPr>
          <p:nvPr>
            <p:ph idx="1"/>
          </p:nvPr>
        </p:nvSpPr>
        <p:spPr>
          <a:xfrm>
            <a:off x="335283" y="1933903"/>
            <a:ext cx="8651630" cy="4605010"/>
          </a:xfrm>
        </p:spPr>
        <p:txBody>
          <a:bodyPr anchor="ctr">
            <a:noAutofit/>
          </a:bodyPr>
          <a:lstStyle/>
          <a:p>
            <a:pPr>
              <a:buFont typeface="Wingdings" panose="05000000000000000000" pitchFamily="2" charset="2"/>
              <a:buChar char="l"/>
            </a:pPr>
            <a:r>
              <a:rPr lang="ja-JP" altLang="en-US" sz="2000" dirty="0">
                <a:solidFill>
                  <a:srgbClr val="002060"/>
                </a:solidFill>
                <a:latin typeface="HG丸ｺﾞｼｯｸM-PRO" panose="020F0600000000000000" pitchFamily="50" charset="-128"/>
                <a:ea typeface="HG丸ｺﾞｼｯｸM-PRO" panose="020F0600000000000000" pitchFamily="50" charset="-128"/>
              </a:rPr>
              <a:t>１回目調査と２回目調査で有意な差を認め、企画保健師が有する能力の獲得に関係する要因は、</a:t>
            </a:r>
            <a:r>
              <a:rPr lang="ja-JP" altLang="en-US" sz="2000" b="1" u="sng" dirty="0">
                <a:solidFill>
                  <a:schemeClr val="accent6">
                    <a:lumMod val="75000"/>
                  </a:schemeClr>
                </a:solidFill>
                <a:latin typeface="HG丸ｺﾞｼｯｸM-PRO" panose="020F0600000000000000" pitchFamily="50" charset="-128"/>
                <a:ea typeface="HG丸ｺﾞｼｯｸM-PRO" panose="020F0600000000000000" pitchFamily="50" charset="-128"/>
              </a:rPr>
              <a:t>職階</a:t>
            </a:r>
            <a:r>
              <a:rPr lang="ja-JP" altLang="en-US" sz="2000" dirty="0">
                <a:solidFill>
                  <a:srgbClr val="002060"/>
                </a:solidFill>
                <a:latin typeface="HG丸ｺﾞｼｯｸM-PRO" panose="020F0600000000000000" pitchFamily="50" charset="-128"/>
                <a:ea typeface="HG丸ｺﾞｼｯｸM-PRO" panose="020F0600000000000000" pitchFamily="50" charset="-128"/>
              </a:rPr>
              <a:t>と、</a:t>
            </a:r>
            <a:r>
              <a:rPr lang="ja-JP" altLang="en-US" sz="2000" b="1" u="sng" dirty="0">
                <a:solidFill>
                  <a:schemeClr val="accent6">
                    <a:lumMod val="75000"/>
                  </a:schemeClr>
                </a:solidFill>
                <a:latin typeface="HG丸ｺﾞｼｯｸM-PRO" panose="020F0600000000000000" pitchFamily="50" charset="-128"/>
                <a:ea typeface="HG丸ｺﾞｼｯｸM-PRO" panose="020F0600000000000000" pitchFamily="50" charset="-128"/>
              </a:rPr>
              <a:t>企画保健師としての経験年数</a:t>
            </a:r>
            <a:r>
              <a:rPr lang="ja-JP" altLang="en-US" sz="2000" dirty="0">
                <a:solidFill>
                  <a:srgbClr val="002060"/>
                </a:solidFill>
                <a:latin typeface="HG丸ｺﾞｼｯｸM-PRO" panose="020F0600000000000000" pitchFamily="50" charset="-128"/>
                <a:ea typeface="HG丸ｺﾞｼｯｸM-PRO" panose="020F0600000000000000" pitchFamily="50" charset="-128"/>
              </a:rPr>
              <a:t>であった。</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endParaRPr lang="ja-JP" altLang="en-US" sz="2000" dirty="0">
              <a:solidFill>
                <a:srgbClr val="002060"/>
              </a:solidFill>
              <a:latin typeface="HG丸ｺﾞｼｯｸM-PRO" panose="020F0600000000000000" pitchFamily="50" charset="-128"/>
              <a:ea typeface="HG丸ｺﾞｼｯｸM-PRO" panose="020F0600000000000000" pitchFamily="50" charset="-128"/>
            </a:endParaRPr>
          </a:p>
          <a:p>
            <a:pPr>
              <a:buFont typeface="Wingdings" panose="05000000000000000000" pitchFamily="2" charset="2"/>
              <a:buChar char="l"/>
            </a:pPr>
            <a:r>
              <a:rPr lang="ja-JP" altLang="en-US" sz="2000" b="1" dirty="0">
                <a:solidFill>
                  <a:schemeClr val="accent6">
                    <a:lumMod val="75000"/>
                  </a:schemeClr>
                </a:solidFill>
                <a:latin typeface="HG丸ｺﾞｼｯｸM-PRO" panose="020F0600000000000000" pitchFamily="50" charset="-128"/>
                <a:ea typeface="HG丸ｺﾞｼｯｸM-PRO" panose="020F0600000000000000" pitchFamily="50" charset="-128"/>
              </a:rPr>
              <a:t>能力の向上に資する取組</a:t>
            </a:r>
            <a:r>
              <a:rPr lang="ja-JP" altLang="en-US" sz="2000" dirty="0">
                <a:solidFill>
                  <a:srgbClr val="002060"/>
                </a:solidFill>
                <a:latin typeface="HG丸ｺﾞｼｯｸM-PRO" panose="020F0600000000000000" pitchFamily="50" charset="-128"/>
                <a:ea typeface="HG丸ｺﾞｼｯｸM-PRO" panose="020F0600000000000000" pitchFamily="50" charset="-128"/>
              </a:rPr>
              <a:t>としては、</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ja-JP" altLang="en-US" sz="2000" dirty="0">
                <a:solidFill>
                  <a:srgbClr val="002060"/>
                </a:solidFill>
                <a:latin typeface="HG丸ｺﾞｼｯｸM-PRO" panose="020F0600000000000000" pitchFamily="50" charset="-128"/>
                <a:ea typeface="HG丸ｺﾞｼｯｸM-PRO" panose="020F0600000000000000" pitchFamily="50" charset="-128"/>
              </a:rPr>
              <a:t>研修内容等を検討する場合、主査とそれ以外の者を区別し、主査には今回得点の低い能力等に焦点を絞り、それを高めるための具体的な行動を自ら考えてもらうような内容とする。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ja-JP" altLang="en-US" sz="2000" dirty="0">
                <a:solidFill>
                  <a:srgbClr val="002060"/>
                </a:solidFill>
                <a:latin typeface="HG丸ｺﾞｼｯｸM-PRO" panose="020F0600000000000000" pitchFamily="50" charset="-128"/>
                <a:ea typeface="HG丸ｺﾞｼｯｸM-PRO" panose="020F0600000000000000" pitchFamily="50" charset="-128"/>
              </a:rPr>
              <a:t>主査以外の者においては、早い時期に具体的な資料の提供により、企画保健師として必要な能力を高めることで効果的な成長を促す。</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457200" indent="-457200">
              <a:buFont typeface="+mj-ea"/>
              <a:buAutoNum type="circleNumDbPlain"/>
            </a:pPr>
            <a:r>
              <a:rPr lang="ja-JP" altLang="en-US" sz="2000" dirty="0">
                <a:solidFill>
                  <a:srgbClr val="002060"/>
                </a:solidFill>
                <a:latin typeface="HG丸ｺﾞｼｯｸM-PRO" panose="020F0600000000000000" pitchFamily="50" charset="-128"/>
                <a:ea typeface="HG丸ｺﾞｼｯｸM-PRO" panose="020F0600000000000000" pitchFamily="50" charset="-128"/>
              </a:rPr>
              <a:t>調整・交渉業務を行う場合は「意図」の明確化を図る。</a:t>
            </a:r>
            <a:endParaRPr lang="en-US" altLang="ja-JP" sz="2000" dirty="0">
              <a:solidFill>
                <a:srgbClr val="002060"/>
              </a:solidFill>
              <a:latin typeface="HG丸ｺﾞｼｯｸM-PRO" panose="020F0600000000000000" pitchFamily="50" charset="-128"/>
              <a:ea typeface="HG丸ｺﾞｼｯｸM-PRO" panose="020F0600000000000000" pitchFamily="50" charset="-128"/>
            </a:endParaRPr>
          </a:p>
          <a:p>
            <a:pPr marL="0" indent="0">
              <a:buNone/>
            </a:pPr>
            <a:r>
              <a:rPr lang="ja-JP" altLang="en-US" sz="2000" dirty="0">
                <a:solidFill>
                  <a:srgbClr val="002060"/>
                </a:solidFill>
                <a:latin typeface="HG丸ｺﾞｼｯｸM-PRO" panose="020F0600000000000000" pitchFamily="50" charset="-128"/>
                <a:ea typeface="HG丸ｺﾞｼｯｸM-PRO" panose="020F0600000000000000" pitchFamily="50" charset="-128"/>
              </a:rPr>
              <a:t>　　　　　　　　　　　　　　　　　　　・・・・・・が考えられた。</a:t>
            </a:r>
          </a:p>
        </p:txBody>
      </p:sp>
      <p:sp>
        <p:nvSpPr>
          <p:cNvPr id="4" name="スライド番号プレースホルダー 3">
            <a:extLst>
              <a:ext uri="{FF2B5EF4-FFF2-40B4-BE49-F238E27FC236}">
                <a16:creationId xmlns:a16="http://schemas.microsoft.com/office/drawing/2014/main" id="{BB8B1A29-9121-5BC1-603A-544E29633B44}"/>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38</a:t>
            </a:fld>
            <a:endParaRPr lang="ja-JP" altLang="en-US" sz="1600">
              <a:solidFill>
                <a:schemeClr val="tx1"/>
              </a:solidFill>
              <a:latin typeface="ＭＳ Ｐゴシック" panose="020B0600070205080204" pitchFamily="50" charset="-128"/>
            </a:endParaRPr>
          </a:p>
        </p:txBody>
      </p:sp>
      <p:sp>
        <p:nvSpPr>
          <p:cNvPr id="8" name="テキスト ボックス 7">
            <a:extLst>
              <a:ext uri="{FF2B5EF4-FFF2-40B4-BE49-F238E27FC236}">
                <a16:creationId xmlns:a16="http://schemas.microsoft.com/office/drawing/2014/main" id="{6C990065-5A53-9525-83B6-1B5BABBA88C6}"/>
              </a:ext>
            </a:extLst>
          </p:cNvPr>
          <p:cNvSpPr txBox="1"/>
          <p:nvPr/>
        </p:nvSpPr>
        <p:spPr>
          <a:xfrm>
            <a:off x="1591027" y="1263386"/>
            <a:ext cx="5961946" cy="656948"/>
          </a:xfrm>
          <a:prstGeom prst="rect">
            <a:avLst/>
          </a:prstGeom>
          <a:noFill/>
          <a:ln>
            <a:solidFill>
              <a:srgbClr val="002060"/>
            </a:solidFill>
          </a:ln>
        </p:spPr>
        <p:txBody>
          <a:bodyPr wrap="square">
            <a:spAutoFit/>
          </a:bodyPr>
          <a:lstStyle/>
          <a:p>
            <a:pPr defTabSz="685800" eaLnBrk="1" fontAlgn="auto" hangingPunct="1">
              <a:spcBef>
                <a:spcPts val="0"/>
              </a:spcBef>
              <a:spcAft>
                <a:spcPts val="0"/>
              </a:spcAft>
            </a:pPr>
            <a:r>
              <a:rPr lang="en-US" altLang="zh-CN" dirty="0">
                <a:solidFill>
                  <a:srgbClr val="002060"/>
                </a:solidFill>
                <a:latin typeface="HG丸ｺﾞｼｯｸM-PRO" panose="020F0600000000000000" pitchFamily="50" charset="-128"/>
                <a:ea typeface="HG丸ｺﾞｼｯｸM-PRO" panose="020F0600000000000000" pitchFamily="50" charset="-128"/>
              </a:rPr>
              <a:t>1</a:t>
            </a:r>
            <a:r>
              <a:rPr lang="zh-CN" altLang="en-US" dirty="0">
                <a:solidFill>
                  <a:srgbClr val="002060"/>
                </a:solidFill>
                <a:latin typeface="HG丸ｺﾞｼｯｸM-PRO" panose="020F0600000000000000" pitchFamily="50" charset="-128"/>
                <a:ea typeface="HG丸ｺﾞｼｯｸM-PRO" panose="020F0600000000000000" pitchFamily="50" charset="-128"/>
              </a:rPr>
              <a:t>回目調査：</a:t>
            </a:r>
            <a:r>
              <a:rPr lang="ja-JP" altLang="en-US" dirty="0">
                <a:solidFill>
                  <a:srgbClr val="002060"/>
                </a:solidFill>
                <a:latin typeface="HG丸ｺﾞｼｯｸM-PRO" panose="020F0600000000000000" pitchFamily="50" charset="-128"/>
                <a:ea typeface="HG丸ｺﾞｼｯｸM-PRO" panose="020F0600000000000000" pitchFamily="50" charset="-128"/>
              </a:rPr>
              <a:t>対象者数</a:t>
            </a:r>
            <a:r>
              <a:rPr lang="en-US" altLang="ja-JP" dirty="0">
                <a:solidFill>
                  <a:srgbClr val="002060"/>
                </a:solidFill>
                <a:latin typeface="HG丸ｺﾞｼｯｸM-PRO" panose="020F0600000000000000" pitchFamily="50" charset="-128"/>
                <a:ea typeface="HG丸ｺﾞｼｯｸM-PRO" panose="020F0600000000000000" pitchFamily="50" charset="-128"/>
              </a:rPr>
              <a:t>26</a:t>
            </a:r>
            <a:r>
              <a:rPr lang="ja-JP" altLang="en-US" dirty="0">
                <a:solidFill>
                  <a:srgbClr val="002060"/>
                </a:solidFill>
                <a:latin typeface="HG丸ｺﾞｼｯｸM-PRO" panose="020F0600000000000000" pitchFamily="50" charset="-128"/>
                <a:ea typeface="HG丸ｺﾞｼｯｸM-PRO" panose="020F0600000000000000" pitchFamily="50" charset="-128"/>
              </a:rPr>
              <a:t>、回答数</a:t>
            </a:r>
            <a:r>
              <a:rPr lang="en-US" altLang="ja-JP" dirty="0">
                <a:solidFill>
                  <a:srgbClr val="002060"/>
                </a:solidFill>
                <a:latin typeface="HG丸ｺﾞｼｯｸM-PRO" panose="020F0600000000000000" pitchFamily="50" charset="-128"/>
                <a:ea typeface="HG丸ｺﾞｼｯｸM-PRO" panose="020F0600000000000000" pitchFamily="50" charset="-128"/>
              </a:rPr>
              <a:t>17</a:t>
            </a:r>
            <a:r>
              <a:rPr lang="ja-JP" altLang="en-US" dirty="0">
                <a:solidFill>
                  <a:srgbClr val="002060"/>
                </a:solidFill>
                <a:latin typeface="HG丸ｺﾞｼｯｸM-PRO" panose="020F0600000000000000" pitchFamily="50" charset="-128"/>
                <a:ea typeface="HG丸ｺﾞｼｯｸM-PRO" panose="020F0600000000000000" pitchFamily="50" charset="-128"/>
              </a:rPr>
              <a:t> （回収率</a:t>
            </a:r>
            <a:r>
              <a:rPr lang="en-US" altLang="ja-JP" dirty="0">
                <a:solidFill>
                  <a:srgbClr val="002060"/>
                </a:solidFill>
                <a:latin typeface="HG丸ｺﾞｼｯｸM-PRO" panose="020F0600000000000000" pitchFamily="50" charset="-128"/>
                <a:ea typeface="HG丸ｺﾞｼｯｸM-PRO" panose="020F0600000000000000" pitchFamily="50" charset="-128"/>
              </a:rPr>
              <a:t>65</a:t>
            </a:r>
            <a:r>
              <a:rPr lang="ja-JP" altLang="en-US" dirty="0">
                <a:solidFill>
                  <a:srgbClr val="002060"/>
                </a:solidFill>
                <a:latin typeface="HG丸ｺﾞｼｯｸM-PRO" panose="020F0600000000000000" pitchFamily="50" charset="-128"/>
                <a:ea typeface="HG丸ｺﾞｼｯｸM-PRO" panose="020F0600000000000000" pitchFamily="50" charset="-128"/>
              </a:rPr>
              <a:t>％）</a:t>
            </a:r>
            <a:endParaRPr lang="en-US" altLang="zh-CN" dirty="0">
              <a:solidFill>
                <a:srgbClr val="002060"/>
              </a:solidFill>
              <a:latin typeface="HG丸ｺﾞｼｯｸM-PRO" panose="020F0600000000000000" pitchFamily="50" charset="-128"/>
              <a:ea typeface="HG丸ｺﾞｼｯｸM-PRO" panose="020F0600000000000000" pitchFamily="50" charset="-128"/>
            </a:endParaRPr>
          </a:p>
          <a:p>
            <a:pPr defTabSz="685800" eaLnBrk="1" fontAlgn="auto" hangingPunct="1">
              <a:spcBef>
                <a:spcPts val="0"/>
              </a:spcBef>
              <a:spcAft>
                <a:spcPts val="0"/>
              </a:spcAft>
            </a:pPr>
            <a:r>
              <a:rPr lang="en-US" altLang="ja-JP" dirty="0">
                <a:solidFill>
                  <a:srgbClr val="002060"/>
                </a:solidFill>
                <a:latin typeface="HG丸ｺﾞｼｯｸM-PRO" panose="020F0600000000000000" pitchFamily="50" charset="-128"/>
                <a:ea typeface="HG丸ｺﾞｼｯｸM-PRO" panose="020F0600000000000000" pitchFamily="50" charset="-128"/>
              </a:rPr>
              <a:t>2</a:t>
            </a:r>
            <a:r>
              <a:rPr lang="ja-JP" altLang="en-US" dirty="0">
                <a:solidFill>
                  <a:srgbClr val="002060"/>
                </a:solidFill>
                <a:latin typeface="HG丸ｺﾞｼｯｸM-PRO" panose="020F0600000000000000" pitchFamily="50" charset="-128"/>
                <a:ea typeface="HG丸ｺﾞｼｯｸM-PRO" panose="020F0600000000000000" pitchFamily="50" charset="-128"/>
              </a:rPr>
              <a:t>回目調査：対象者数</a:t>
            </a:r>
            <a:r>
              <a:rPr lang="en-US" altLang="ja-JP" dirty="0">
                <a:solidFill>
                  <a:srgbClr val="002060"/>
                </a:solidFill>
                <a:latin typeface="HG丸ｺﾞｼｯｸM-PRO" panose="020F0600000000000000" pitchFamily="50" charset="-128"/>
                <a:ea typeface="HG丸ｺﾞｼｯｸM-PRO" panose="020F0600000000000000" pitchFamily="50" charset="-128"/>
              </a:rPr>
              <a:t>26</a:t>
            </a:r>
            <a:r>
              <a:rPr lang="ja-JP" altLang="en-US" dirty="0">
                <a:solidFill>
                  <a:srgbClr val="002060"/>
                </a:solidFill>
                <a:latin typeface="HG丸ｺﾞｼｯｸM-PRO" panose="020F0600000000000000" pitchFamily="50" charset="-128"/>
                <a:ea typeface="HG丸ｺﾞｼｯｸM-PRO" panose="020F0600000000000000" pitchFamily="50" charset="-128"/>
              </a:rPr>
              <a:t>、回答数</a:t>
            </a:r>
            <a:r>
              <a:rPr lang="en-US" altLang="ja-JP" dirty="0">
                <a:solidFill>
                  <a:srgbClr val="002060"/>
                </a:solidFill>
                <a:latin typeface="HG丸ｺﾞｼｯｸM-PRO" panose="020F0600000000000000" pitchFamily="50" charset="-128"/>
                <a:ea typeface="HG丸ｺﾞｼｯｸM-PRO" panose="020F0600000000000000" pitchFamily="50" charset="-128"/>
              </a:rPr>
              <a:t>19 </a:t>
            </a:r>
            <a:r>
              <a:rPr lang="ja-JP" altLang="en-US" dirty="0">
                <a:solidFill>
                  <a:srgbClr val="002060"/>
                </a:solidFill>
                <a:latin typeface="HG丸ｺﾞｼｯｸM-PRO" panose="020F0600000000000000" pitchFamily="50" charset="-128"/>
                <a:ea typeface="HG丸ｺﾞｼｯｸM-PRO" panose="020F0600000000000000" pitchFamily="50" charset="-128"/>
              </a:rPr>
              <a:t>（回収率</a:t>
            </a:r>
            <a:r>
              <a:rPr lang="en-US" altLang="ja-JP" dirty="0">
                <a:solidFill>
                  <a:srgbClr val="002060"/>
                </a:solidFill>
                <a:latin typeface="HG丸ｺﾞｼｯｸM-PRO" panose="020F0600000000000000" pitchFamily="50" charset="-128"/>
                <a:ea typeface="HG丸ｺﾞｼｯｸM-PRO" panose="020F0600000000000000" pitchFamily="50" charset="-128"/>
              </a:rPr>
              <a:t>73</a:t>
            </a:r>
            <a:r>
              <a:rPr lang="ja-JP" altLang="en-US" dirty="0">
                <a:solidFill>
                  <a:srgbClr val="002060"/>
                </a:solidFill>
                <a:latin typeface="HG丸ｺﾞｼｯｸM-PRO" panose="020F0600000000000000" pitchFamily="50" charset="-128"/>
                <a:ea typeface="HG丸ｺﾞｼｯｸM-PRO" panose="020F0600000000000000" pitchFamily="50" charset="-128"/>
              </a:rPr>
              <a:t>％）</a:t>
            </a:r>
            <a:endParaRPr lang="en-US" altLang="ja-JP" dirty="0">
              <a:solidFill>
                <a:srgbClr val="002060"/>
              </a:solidFill>
              <a:latin typeface="HG丸ｺﾞｼｯｸM-PRO" panose="020F0600000000000000" pitchFamily="50" charset="-128"/>
              <a:ea typeface="HG丸ｺﾞｼｯｸM-PRO" panose="020F0600000000000000" pitchFamily="50" charset="-128"/>
            </a:endParaRPr>
          </a:p>
        </p:txBody>
      </p:sp>
      <p:sp>
        <p:nvSpPr>
          <p:cNvPr id="9" name="テキスト ボックス 8">
            <a:extLst>
              <a:ext uri="{FF2B5EF4-FFF2-40B4-BE49-F238E27FC236}">
                <a16:creationId xmlns:a16="http://schemas.microsoft.com/office/drawing/2014/main" id="{CE145249-D0C3-4CF9-923E-B7B6B343C43E}"/>
              </a:ext>
            </a:extLst>
          </p:cNvPr>
          <p:cNvSpPr txBox="1"/>
          <p:nvPr/>
        </p:nvSpPr>
        <p:spPr>
          <a:xfrm>
            <a:off x="717748" y="674944"/>
            <a:ext cx="7886700" cy="461665"/>
          </a:xfrm>
          <a:prstGeom prst="rect">
            <a:avLst/>
          </a:prstGeom>
          <a:noFill/>
        </p:spPr>
        <p:txBody>
          <a:bodyPr wrap="square" rtlCol="0">
            <a:spAutoFit/>
          </a:bodyPr>
          <a:lstStyle/>
          <a:p>
            <a:r>
              <a:rPr lang="ja-JP" altLang="en-US" sz="2400" b="1" dirty="0">
                <a:solidFill>
                  <a:srgbClr val="002060"/>
                </a:solidFill>
                <a:latin typeface="HG丸ｺﾞｼｯｸM-PRO" panose="020F0600000000000000" pitchFamily="50" charset="-128"/>
                <a:ea typeface="HG丸ｺﾞｼｯｸM-PRO" panose="020F0600000000000000" pitchFamily="50" charset="-128"/>
              </a:rPr>
              <a:t>能力の獲得に関連する要因と、能力の向上に資する取組</a:t>
            </a:r>
            <a:endParaRPr kumimoji="1" lang="ja-JP" altLang="en-US" sz="2400" b="1" dirty="0"/>
          </a:p>
        </p:txBody>
      </p:sp>
    </p:spTree>
    <p:extLst>
      <p:ext uri="{BB962C8B-B14F-4D97-AF65-F5344CB8AC3E}">
        <p14:creationId xmlns:p14="http://schemas.microsoft.com/office/powerpoint/2010/main" val="37808252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B109243-0D4B-0A31-EC97-D97F33842345}"/>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39</a:t>
            </a:fld>
            <a:endParaRPr lang="ja-JP" altLang="en-US" sz="1600">
              <a:solidFill>
                <a:schemeClr val="tx1"/>
              </a:solidFill>
              <a:latin typeface="ＭＳ Ｐゴシック" panose="020B0600070205080204" pitchFamily="50" charset="-128"/>
            </a:endParaRPr>
          </a:p>
        </p:txBody>
      </p:sp>
      <p:sp>
        <p:nvSpPr>
          <p:cNvPr id="5" name="タイトル 1">
            <a:extLst>
              <a:ext uri="{FF2B5EF4-FFF2-40B4-BE49-F238E27FC236}">
                <a16:creationId xmlns:a16="http://schemas.microsoft.com/office/drawing/2014/main" id="{65AB1263-DB2F-C070-5EBC-67DD9F9DC3CF}"/>
              </a:ext>
            </a:extLst>
          </p:cNvPr>
          <p:cNvSpPr txBox="1">
            <a:spLocks/>
          </p:cNvSpPr>
          <p:nvPr/>
        </p:nvSpPr>
        <p:spPr>
          <a:xfrm>
            <a:off x="539552" y="136524"/>
            <a:ext cx="7886700" cy="6810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fontAlgn="auto">
              <a:spcAft>
                <a:spcPts val="0"/>
              </a:spcAft>
            </a:pPr>
            <a:r>
              <a:rPr lang="ja-JP" altLang="ja-JP" sz="30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ja-JP" altLang="en-US" sz="30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まとめ・提言</a:t>
            </a:r>
            <a:r>
              <a:rPr lang="ja-JP" altLang="ja-JP" sz="30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endParaRPr lang="ja-JP" altLang="en-US" sz="3000"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sp>
        <p:nvSpPr>
          <p:cNvPr id="6" name="コンテンツ プレースホルダー 2">
            <a:extLst>
              <a:ext uri="{FF2B5EF4-FFF2-40B4-BE49-F238E27FC236}">
                <a16:creationId xmlns:a16="http://schemas.microsoft.com/office/drawing/2014/main" id="{37D9E9CB-35A0-47D3-89D0-0EF3D1D89C9C}"/>
              </a:ext>
            </a:extLst>
          </p:cNvPr>
          <p:cNvSpPr txBox="1">
            <a:spLocks/>
          </p:cNvSpPr>
          <p:nvPr/>
        </p:nvSpPr>
        <p:spPr>
          <a:xfrm>
            <a:off x="414997" y="1052735"/>
            <a:ext cx="8314006" cy="5303615"/>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85763" indent="-385763" fontAlgn="auto">
              <a:spcAft>
                <a:spcPts val="0"/>
              </a:spcAft>
              <a:buFont typeface="+mj-lt"/>
              <a:buAutoNum type="arabicPeriod"/>
            </a:pPr>
            <a:r>
              <a:rPr lang="ja-JP" altLang="en-US" sz="2400" dirty="0">
                <a:solidFill>
                  <a:schemeClr val="accent6">
                    <a:lumMod val="75000"/>
                  </a:schemeClr>
                </a:solidFill>
                <a:latin typeface="HG丸ｺﾞｼｯｸM-PRO" panose="020F0600000000000000" pitchFamily="50" charset="-128"/>
                <a:ea typeface="HG丸ｺﾞｼｯｸM-PRO" panose="020F0600000000000000" pitchFamily="50" charset="-128"/>
              </a:rPr>
              <a:t>主査以外の者あるいは経験年数が</a:t>
            </a:r>
            <a:r>
              <a:rPr lang="en-US"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2</a:t>
            </a:r>
            <a:r>
              <a:rPr lang="ja-JP" altLang="en-US" sz="2400" dirty="0">
                <a:solidFill>
                  <a:schemeClr val="accent6">
                    <a:lumMod val="75000"/>
                  </a:schemeClr>
                </a:solidFill>
                <a:latin typeface="HG丸ｺﾞｼｯｸM-PRO" panose="020F0600000000000000" pitchFamily="50" charset="-128"/>
                <a:ea typeface="HG丸ｺﾞｼｯｸM-PRO" panose="020F0600000000000000" pitchFamily="50" charset="-128"/>
              </a:rPr>
              <a:t>年目までの者</a:t>
            </a:r>
            <a:r>
              <a:rPr lang="ja-JP" altLang="en-US" sz="2400" dirty="0">
                <a:solidFill>
                  <a:srgbClr val="002060"/>
                </a:solidFill>
                <a:latin typeface="HG丸ｺﾞｼｯｸM-PRO" panose="020F0600000000000000" pitchFamily="50" charset="-128"/>
                <a:ea typeface="HG丸ｺﾞｼｯｸM-PRO" panose="020F0600000000000000" pitchFamily="50" charset="-128"/>
              </a:rPr>
              <a:t>においては、軽微な介入（資料提供）でも、達成志向や改革力、問題解決思考や課題設定力といったコンピテンシーを高められる可能性が示唆されたため、それらに</a:t>
            </a:r>
            <a:r>
              <a:rPr lang="ja-JP" altLang="en-US" sz="2400" dirty="0">
                <a:solidFill>
                  <a:schemeClr val="accent6">
                    <a:lumMod val="75000"/>
                  </a:schemeClr>
                </a:solidFill>
                <a:latin typeface="HG丸ｺﾞｼｯｸM-PRO" panose="020F0600000000000000" pitchFamily="50" charset="-128"/>
                <a:ea typeface="HG丸ｺﾞｼｯｸM-PRO" panose="020F0600000000000000" pitchFamily="50" charset="-128"/>
              </a:rPr>
              <a:t>効果的な資料を提供することで早期に企画保健師の成長を促すことができる</a:t>
            </a:r>
            <a:r>
              <a:rPr lang="ja-JP" altLang="en-US" sz="2400" dirty="0">
                <a:solidFill>
                  <a:srgbClr val="002060"/>
                </a:solidFill>
                <a:latin typeface="HG丸ｺﾞｼｯｸM-PRO" panose="020F0600000000000000" pitchFamily="50" charset="-128"/>
                <a:ea typeface="HG丸ｺﾞｼｯｸM-PRO" panose="020F0600000000000000" pitchFamily="50" charset="-128"/>
              </a:rPr>
              <a:t>。</a:t>
            </a:r>
          </a:p>
          <a:p>
            <a:pPr marL="385763" indent="-385763" fontAlgn="auto">
              <a:spcAft>
                <a:spcPts val="0"/>
              </a:spcAft>
              <a:buFont typeface="+mj-lt"/>
              <a:buAutoNum type="arabicPeriod"/>
            </a:pPr>
            <a:r>
              <a:rPr lang="ja-JP" altLang="en-US" sz="2400" dirty="0">
                <a:solidFill>
                  <a:srgbClr val="002060"/>
                </a:solidFill>
                <a:latin typeface="HG丸ｺﾞｼｯｸM-PRO" panose="020F0600000000000000" pitchFamily="50" charset="-128"/>
                <a:ea typeface="HG丸ｺﾞｼｯｸM-PRO" panose="020F0600000000000000" pitchFamily="50" charset="-128"/>
              </a:rPr>
              <a:t>企画保健師としての成長が期待できる</a:t>
            </a:r>
            <a:r>
              <a:rPr lang="ja-JP" altLang="en-US" sz="2400" dirty="0">
                <a:solidFill>
                  <a:schemeClr val="accent6">
                    <a:lumMod val="75000"/>
                  </a:schemeClr>
                </a:solidFill>
                <a:latin typeface="HG丸ｺﾞｼｯｸM-PRO" panose="020F0600000000000000" pitchFamily="50" charset="-128"/>
                <a:ea typeface="HG丸ｺﾞｼｯｸM-PRO" panose="020F0600000000000000" pitchFamily="50" charset="-128"/>
              </a:rPr>
              <a:t>「</a:t>
            </a:r>
            <a:r>
              <a:rPr lang="en-US"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2</a:t>
            </a:r>
            <a:r>
              <a:rPr lang="ja-JP" altLang="en-US" sz="2400" dirty="0">
                <a:solidFill>
                  <a:schemeClr val="accent6">
                    <a:lumMod val="75000"/>
                  </a:schemeClr>
                </a:solidFill>
                <a:latin typeface="HG丸ｺﾞｼｯｸM-PRO" panose="020F0600000000000000" pitchFamily="50" charset="-128"/>
                <a:ea typeface="HG丸ｺﾞｼｯｸM-PRO" panose="020F0600000000000000" pitchFamily="50" charset="-128"/>
              </a:rPr>
              <a:t>年目まで」に</a:t>
            </a:r>
            <a:r>
              <a:rPr lang="en-US" altLang="ja-JP" sz="2400" dirty="0">
                <a:solidFill>
                  <a:schemeClr val="accent6">
                    <a:lumMod val="75000"/>
                  </a:schemeClr>
                </a:solidFill>
                <a:latin typeface="HG丸ｺﾞｼｯｸM-PRO" panose="020F0600000000000000" pitchFamily="50" charset="-128"/>
                <a:ea typeface="HG丸ｺﾞｼｯｸM-PRO" panose="020F0600000000000000" pitchFamily="50" charset="-128"/>
              </a:rPr>
              <a:t>OJT</a:t>
            </a:r>
            <a:r>
              <a:rPr lang="ja-JP" altLang="en-US" sz="2400" dirty="0">
                <a:solidFill>
                  <a:schemeClr val="accent6">
                    <a:lumMod val="75000"/>
                  </a:schemeClr>
                </a:solidFill>
                <a:latin typeface="HG丸ｺﾞｼｯｸM-PRO" panose="020F0600000000000000" pitchFamily="50" charset="-128"/>
                <a:ea typeface="HG丸ｺﾞｼｯｸM-PRO" panose="020F0600000000000000" pitchFamily="50" charset="-128"/>
              </a:rPr>
              <a:t>や、成長を促す取組や事業等に出会い経験知を増やせる環境を作る</a:t>
            </a:r>
            <a:r>
              <a:rPr lang="ja-JP" altLang="en-US" sz="2400" dirty="0">
                <a:solidFill>
                  <a:srgbClr val="002060"/>
                </a:solidFill>
                <a:latin typeface="HG丸ｺﾞｼｯｸM-PRO" panose="020F0600000000000000" pitchFamily="50" charset="-128"/>
                <a:ea typeface="HG丸ｺﾞｼｯｸM-PRO" panose="020F0600000000000000" pitchFamily="50" charset="-128"/>
              </a:rPr>
              <a:t>。</a:t>
            </a:r>
          </a:p>
          <a:p>
            <a:pPr marL="385763" indent="-385763" fontAlgn="auto">
              <a:spcAft>
                <a:spcPts val="0"/>
              </a:spcAft>
              <a:buFont typeface="+mj-lt"/>
              <a:buAutoNum type="arabicPeriod"/>
            </a:pPr>
            <a:r>
              <a:rPr lang="ja-JP" altLang="en-US" sz="2400" dirty="0">
                <a:solidFill>
                  <a:srgbClr val="002060"/>
                </a:solidFill>
                <a:latin typeface="HG丸ｺﾞｼｯｸM-PRO" panose="020F0600000000000000" pitchFamily="50" charset="-128"/>
                <a:ea typeface="HG丸ｺﾞｼｯｸM-PRO" panose="020F0600000000000000" pitchFamily="50" charset="-128"/>
              </a:rPr>
              <a:t>この研究事業を、</a:t>
            </a:r>
            <a:r>
              <a:rPr lang="ja-JP" altLang="en-US" sz="2400" dirty="0">
                <a:solidFill>
                  <a:schemeClr val="accent6">
                    <a:lumMod val="75000"/>
                  </a:schemeClr>
                </a:solidFill>
                <a:latin typeface="HG丸ｺﾞｼｯｸM-PRO" panose="020F0600000000000000" pitchFamily="50" charset="-128"/>
                <a:ea typeface="HG丸ｺﾞｼｯｸM-PRO" panose="020F0600000000000000" pitchFamily="50" charset="-128"/>
              </a:rPr>
              <a:t>系統的な府の企画保健師の研修の企画や人材育成の基礎資料として活用</a:t>
            </a:r>
            <a:r>
              <a:rPr lang="ja-JP" altLang="en-US" sz="2400" dirty="0">
                <a:solidFill>
                  <a:srgbClr val="002060"/>
                </a:solidFill>
                <a:latin typeface="HG丸ｺﾞｼｯｸM-PRO" panose="020F0600000000000000" pitchFamily="50" charset="-128"/>
                <a:ea typeface="HG丸ｺﾞｼｯｸM-PRO" panose="020F0600000000000000" pitchFamily="50" charset="-128"/>
              </a:rPr>
              <a:t>する取組を始める。</a:t>
            </a:r>
            <a:endParaRPr lang="en-US" altLang="ja-JP" sz="2400" dirty="0">
              <a:solidFill>
                <a:srgbClr val="002060"/>
              </a:solidFill>
              <a:latin typeface="HG丸ｺﾞｼｯｸM-PRO" panose="020F0600000000000000" pitchFamily="50" charset="-128"/>
              <a:ea typeface="HG丸ｺﾞｼｯｸM-PRO" panose="020F0600000000000000" pitchFamily="50" charset="-128"/>
            </a:endParaRPr>
          </a:p>
          <a:p>
            <a:pPr marL="385763" indent="-385763" fontAlgn="auto">
              <a:spcAft>
                <a:spcPts val="0"/>
              </a:spcAft>
              <a:buFont typeface="+mj-lt"/>
              <a:buAutoNum type="arabicPeriod"/>
            </a:pPr>
            <a:r>
              <a:rPr lang="ja-JP" altLang="en-US" sz="2400" dirty="0">
                <a:solidFill>
                  <a:schemeClr val="accent6">
                    <a:lumMod val="75000"/>
                  </a:schemeClr>
                </a:solidFill>
                <a:latin typeface="HG丸ｺﾞｼｯｸM-PRO" panose="020F0600000000000000" pitchFamily="50" charset="-128"/>
                <a:ea typeface="HG丸ｺﾞｼｯｸM-PRO" panose="020F0600000000000000" pitchFamily="50" charset="-128"/>
              </a:rPr>
              <a:t>企画・調整業務を「意図して実施していく」ことは、企画保健師の専門性を高める</a:t>
            </a:r>
            <a:r>
              <a:rPr lang="ja-JP" altLang="en-US" sz="2400" dirty="0">
                <a:solidFill>
                  <a:srgbClr val="002060"/>
                </a:solidFill>
                <a:latin typeface="HG丸ｺﾞｼｯｸM-PRO" panose="020F0600000000000000" pitchFamily="50" charset="-128"/>
                <a:ea typeface="HG丸ｺﾞｼｯｸM-PRO" panose="020F0600000000000000" pitchFamily="50" charset="-128"/>
              </a:rPr>
              <a:t>ことにつながるので、それを明らかにできる資料を引き続き作成する。</a:t>
            </a:r>
          </a:p>
        </p:txBody>
      </p:sp>
    </p:spTree>
    <p:extLst>
      <p:ext uri="{BB962C8B-B14F-4D97-AF65-F5344CB8AC3E}">
        <p14:creationId xmlns:p14="http://schemas.microsoft.com/office/powerpoint/2010/main" val="35069240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395536" y="188640"/>
            <a:ext cx="8352928" cy="64807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800" dirty="0">
              <a:solidFill>
                <a:sysClr val="windowText" lastClr="000000"/>
              </a:solidFill>
            </a:endParaRPr>
          </a:p>
          <a:p>
            <a:pPr algn="ctr"/>
            <a:r>
              <a:rPr lang="ja-JP" altLang="en-US" sz="2800" b="1" dirty="0">
                <a:solidFill>
                  <a:schemeClr val="bg1"/>
                </a:solidFill>
                <a:latin typeface="メイリオ" panose="020B0604030504040204" pitchFamily="50" charset="-128"/>
                <a:ea typeface="メイリオ" panose="020B0604030504040204" pitchFamily="50" charset="-128"/>
              </a:rPr>
              <a:t>全国保健師長会の誕生：昭和</a:t>
            </a:r>
            <a:r>
              <a:rPr lang="en-US" altLang="ja-JP" sz="2800" b="1" dirty="0">
                <a:solidFill>
                  <a:schemeClr val="bg1"/>
                </a:solidFill>
                <a:latin typeface="メイリオ" panose="020B0604030504040204" pitchFamily="50" charset="-128"/>
                <a:ea typeface="メイリオ" panose="020B0604030504040204" pitchFamily="50" charset="-128"/>
              </a:rPr>
              <a:t>53</a:t>
            </a:r>
            <a:r>
              <a:rPr kumimoji="1" lang="ja-JP" altLang="en-US" sz="2800" b="1" dirty="0">
                <a:solidFill>
                  <a:schemeClr val="bg1"/>
                </a:solidFill>
                <a:latin typeface="メイリオ" panose="020B0604030504040204" pitchFamily="50" charset="-128"/>
                <a:ea typeface="メイリオ" panose="020B0604030504040204" pitchFamily="50" charset="-128"/>
              </a:rPr>
              <a:t>年～　</a:t>
            </a:r>
          </a:p>
          <a:p>
            <a:pPr algn="ctr"/>
            <a:endParaRPr kumimoji="1" lang="ja-JP" altLang="en-US" sz="2800" b="1" dirty="0">
              <a:solidFill>
                <a:schemeClr val="bg1"/>
              </a:solidFill>
            </a:endParaRPr>
          </a:p>
        </p:txBody>
      </p:sp>
      <p:sp>
        <p:nvSpPr>
          <p:cNvPr id="5" name="テキスト ボックス 4"/>
          <p:cNvSpPr txBox="1"/>
          <p:nvPr/>
        </p:nvSpPr>
        <p:spPr>
          <a:xfrm>
            <a:off x="188821" y="1024101"/>
            <a:ext cx="8784976" cy="1200329"/>
          </a:xfrm>
          <a:prstGeom prst="rect">
            <a:avLst/>
          </a:prstGeom>
          <a:solidFill>
            <a:schemeClr val="accent5">
              <a:lumMod val="20000"/>
              <a:lumOff val="80000"/>
              <a:alpha val="50000"/>
            </a:schemeClr>
          </a:solid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a:t>
            </a:r>
            <a:r>
              <a:rPr kumimoji="1" lang="ja-JP" altLang="en-US" sz="2400" dirty="0">
                <a:latin typeface="メイリオ" panose="020B0604030504040204" pitchFamily="50" charset="-128"/>
                <a:ea typeface="メイリオ" panose="020B0604030504040204" pitchFamily="50" charset="-128"/>
              </a:rPr>
              <a:t>昭和５４年３月　設立総会　会員：</a:t>
            </a:r>
            <a:r>
              <a:rPr lang="en-US" altLang="ja-JP" sz="2400" dirty="0">
                <a:latin typeface="メイリオ" panose="020B0604030504040204" pitchFamily="50" charset="-128"/>
                <a:ea typeface="メイリオ" panose="020B0604030504040204" pitchFamily="50" charset="-128"/>
              </a:rPr>
              <a:t>300</a:t>
            </a:r>
            <a:r>
              <a:rPr kumimoji="1" lang="ja-JP" altLang="en-US" sz="2400" dirty="0">
                <a:latin typeface="メイリオ" panose="020B0604030504040204" pitchFamily="50" charset="-128"/>
                <a:ea typeface="メイリオ" panose="020B0604030504040204" pitchFamily="50" charset="-128"/>
              </a:rPr>
              <a:t>人</a:t>
            </a:r>
          </a:p>
          <a:p>
            <a:r>
              <a:rPr lang="ja-JP" altLang="en-US" sz="2400" dirty="0">
                <a:latin typeface="メイリオ" panose="020B0604030504040204" pitchFamily="50" charset="-128"/>
                <a:ea typeface="メイリオ" panose="020B0604030504040204" pitchFamily="50" charset="-128"/>
              </a:rPr>
              <a:t>　市町村保健師協議会設立の動きがあったが、「全国保健師長会」として設置された。</a:t>
            </a:r>
            <a:r>
              <a:rPr lang="ja-JP" altLang="en-US" sz="2400" dirty="0"/>
              <a:t>　　</a:t>
            </a:r>
            <a:endParaRPr kumimoji="1" lang="ja-JP" altLang="en-US" sz="2400" dirty="0"/>
          </a:p>
        </p:txBody>
      </p:sp>
      <p:sp>
        <p:nvSpPr>
          <p:cNvPr id="6" name="角丸四角形 5"/>
          <p:cNvSpPr/>
          <p:nvPr/>
        </p:nvSpPr>
        <p:spPr>
          <a:xfrm>
            <a:off x="179512" y="2311573"/>
            <a:ext cx="8784976" cy="4116600"/>
          </a:xfrm>
          <a:prstGeom prst="roundRect">
            <a:avLst>
              <a:gd name="adj" fmla="val 8496"/>
            </a:avLst>
          </a:prstGeom>
          <a:solidFill>
            <a:srgbClr val="FFCCCC">
              <a:alpha val="50000"/>
            </a:srgbClr>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ysClr val="windowText" lastClr="000000"/>
              </a:solidFill>
            </a:endParaRPr>
          </a:p>
          <a:p>
            <a:endParaRPr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a:p>
            <a:r>
              <a:rPr lang="ja-JP" altLang="en-US" dirty="0">
                <a:solidFill>
                  <a:sysClr val="windowText" lastClr="000000"/>
                </a:solidFill>
              </a:rPr>
              <a:t>　</a:t>
            </a:r>
            <a:r>
              <a:rPr kumimoji="1" lang="ja-JP" altLang="en-US" b="1" dirty="0">
                <a:solidFill>
                  <a:sysClr val="windowText" lastClr="000000"/>
                </a:solidFill>
                <a:latin typeface="メイリオ" panose="020B0604030504040204" pitchFamily="50" charset="-128"/>
                <a:ea typeface="メイリオ" panose="020B0604030504040204" pitchFamily="50" charset="-128"/>
              </a:rPr>
              <a:t>全国保健師長会</a:t>
            </a:r>
            <a:r>
              <a:rPr lang="ja-JP" altLang="en-US" b="1" dirty="0">
                <a:solidFill>
                  <a:sysClr val="windowText" lastClr="000000"/>
                </a:solidFill>
                <a:latin typeface="メイリオ" panose="020B0604030504040204" pitchFamily="50" charset="-128"/>
                <a:ea typeface="メイリオ" panose="020B0604030504040204" pitchFamily="50" charset="-128"/>
              </a:rPr>
              <a:t>に</a:t>
            </a:r>
            <a:r>
              <a:rPr kumimoji="1" lang="ja-JP" altLang="en-US" b="1" dirty="0">
                <a:solidFill>
                  <a:sysClr val="windowText" lastClr="000000"/>
                </a:solidFill>
                <a:latin typeface="メイリオ" panose="020B0604030504040204" pitchFamily="50" charset="-128"/>
                <a:ea typeface="メイリオ" panose="020B0604030504040204" pitchFamily="50" charset="-128"/>
              </a:rPr>
              <a:t>期待すること　座談会の抜粋</a:t>
            </a:r>
            <a:r>
              <a:rPr lang="ja-JP" altLang="en-US" b="1" dirty="0">
                <a:solidFill>
                  <a:sysClr val="windowText" lastClr="000000"/>
                </a:solidFill>
                <a:latin typeface="メイリオ" panose="020B0604030504040204" pitchFamily="50" charset="-128"/>
                <a:ea typeface="メイリオ" panose="020B0604030504040204" pitchFamily="50" charset="-128"/>
              </a:rPr>
              <a:t>　</a:t>
            </a:r>
            <a:r>
              <a:rPr lang="ja-JP" altLang="en-US" dirty="0">
                <a:solidFill>
                  <a:sysClr val="windowText" lastClr="000000"/>
                </a:solidFill>
                <a:latin typeface="メイリオ" panose="020B0604030504040204" pitchFamily="50" charset="-128"/>
                <a:ea typeface="メイリオ" panose="020B0604030504040204" pitchFamily="50" charset="-128"/>
              </a:rPr>
              <a:t>　　　　　　　　　　　　　　　　　　　　　</a:t>
            </a:r>
            <a:r>
              <a:rPr lang="ja-JP" altLang="en-US" sz="1400" dirty="0">
                <a:solidFill>
                  <a:sysClr val="windowText" lastClr="000000"/>
                </a:solidFill>
                <a:latin typeface="メイリオ" panose="020B0604030504040204" pitchFamily="50" charset="-128"/>
                <a:ea typeface="メイリオ" panose="020B0604030504040204" pitchFamily="50" charset="-128"/>
              </a:rPr>
              <a:t>（昭和６１年　全国保健師長会　全国保健師長会のあゆみより）</a:t>
            </a:r>
          </a:p>
          <a:p>
            <a:r>
              <a:rPr lang="ja-JP" altLang="en-US" dirty="0">
                <a:solidFill>
                  <a:sysClr val="windowText" lastClr="000000"/>
                </a:solidFill>
                <a:latin typeface="メイリオ" panose="020B0604030504040204" pitchFamily="50" charset="-128"/>
                <a:ea typeface="メイリオ" panose="020B0604030504040204" pitchFamily="50" charset="-128"/>
              </a:rPr>
              <a:t>・保健所と市町村保健師ともに</a:t>
            </a:r>
            <a:r>
              <a:rPr lang="ja-JP" altLang="en-US" dirty="0">
                <a:solidFill>
                  <a:srgbClr val="FF0000"/>
                </a:solidFill>
                <a:latin typeface="メイリオ" panose="020B0604030504040204" pitchFamily="50" charset="-128"/>
                <a:ea typeface="メイリオ" panose="020B0604030504040204" pitchFamily="50" charset="-128"/>
              </a:rPr>
              <a:t>リーダーの横の繋がりがもてるという画期的な会</a:t>
            </a:r>
            <a:r>
              <a:rPr lang="ja-JP" altLang="en-US" dirty="0">
                <a:solidFill>
                  <a:sysClr val="windowText" lastClr="000000"/>
                </a:solidFill>
                <a:latin typeface="メイリオ" panose="020B0604030504040204" pitchFamily="50" charset="-128"/>
                <a:ea typeface="メイリオ" panose="020B0604030504040204" pitchFamily="50" charset="-128"/>
              </a:rPr>
              <a:t>になった。</a:t>
            </a:r>
          </a:p>
          <a:p>
            <a:r>
              <a:rPr lang="ja-JP" altLang="en-US" dirty="0">
                <a:solidFill>
                  <a:sysClr val="windowText" lastClr="000000"/>
                </a:solidFill>
                <a:latin typeface="メイリオ" panose="020B0604030504040204" pitchFamily="50" charset="-128"/>
                <a:ea typeface="メイリオ" panose="020B0604030504040204" pitchFamily="50" charset="-128"/>
              </a:rPr>
              <a:t>・保健所はどうあればいいか、婦長として</a:t>
            </a:r>
            <a:r>
              <a:rPr lang="ja-JP" altLang="en-US" dirty="0">
                <a:solidFill>
                  <a:srgbClr val="FF0000"/>
                </a:solidFill>
                <a:latin typeface="メイリオ" panose="020B0604030504040204" pitchFamily="50" charset="-128"/>
                <a:ea typeface="メイリオ" panose="020B0604030504040204" pitchFamily="50" charset="-128"/>
              </a:rPr>
              <a:t>意見交換ができる場がつくれる。</a:t>
            </a:r>
          </a:p>
          <a:p>
            <a:r>
              <a:rPr lang="ja-JP" altLang="en-US" dirty="0">
                <a:solidFill>
                  <a:sysClr val="windowText" lastClr="000000"/>
                </a:solidFill>
                <a:latin typeface="メイリオ" panose="020B0604030504040204" pitchFamily="50" charset="-128"/>
                <a:ea typeface="メイリオ" panose="020B0604030504040204" pitchFamily="50" charset="-128"/>
              </a:rPr>
              <a:t>・保健所保健師の機能上の問題や業務量の増加で危機感を持っており、市町村保健師と</a:t>
            </a:r>
            <a:r>
              <a:rPr lang="ja-JP" altLang="en-US" dirty="0">
                <a:solidFill>
                  <a:srgbClr val="FF0000"/>
                </a:solidFill>
                <a:latin typeface="メイリオ" panose="020B0604030504040204" pitchFamily="50" charset="-128"/>
                <a:ea typeface="メイリオ" panose="020B0604030504040204" pitchFamily="50" charset="-128"/>
              </a:rPr>
              <a:t>一緒に考えられる場</a:t>
            </a:r>
            <a:r>
              <a:rPr lang="ja-JP" altLang="en-US" dirty="0">
                <a:solidFill>
                  <a:sysClr val="windowText" lastClr="000000"/>
                </a:solidFill>
                <a:latin typeface="メイリオ" panose="020B0604030504040204" pitchFamily="50" charset="-128"/>
                <a:ea typeface="メイリオ" panose="020B0604030504040204" pitchFamily="50" charset="-128"/>
              </a:rPr>
              <a:t>となった。</a:t>
            </a:r>
          </a:p>
          <a:p>
            <a:r>
              <a:rPr lang="ja-JP" altLang="en-US" dirty="0">
                <a:solidFill>
                  <a:sysClr val="windowText" lastClr="00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所長会との情報交換の場</a:t>
            </a:r>
            <a:r>
              <a:rPr lang="ja-JP" altLang="en-US" dirty="0">
                <a:solidFill>
                  <a:sysClr val="windowText" lastClr="000000"/>
                </a:solidFill>
                <a:latin typeface="メイリオ" panose="020B0604030504040204" pitchFamily="50" charset="-128"/>
                <a:ea typeface="メイリオ" panose="020B0604030504040204" pitchFamily="50" charset="-128"/>
              </a:rPr>
              <a:t>となった。</a:t>
            </a:r>
          </a:p>
          <a:p>
            <a:r>
              <a:rPr lang="ja-JP" altLang="en-US" dirty="0">
                <a:solidFill>
                  <a:sysClr val="windowText" lastClr="00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市町村保健師の師長の位置づけが明確でなかった。組織としてどう考える</a:t>
            </a:r>
            <a:r>
              <a:rPr lang="ja-JP" altLang="en-US" dirty="0">
                <a:solidFill>
                  <a:sysClr val="windowText" lastClr="000000"/>
                </a:solidFill>
                <a:latin typeface="メイリオ" panose="020B0604030504040204" pitchFamily="50" charset="-128"/>
                <a:ea typeface="メイリオ" panose="020B0604030504040204" pitchFamily="50" charset="-128"/>
              </a:rPr>
              <a:t>かが大切。</a:t>
            </a:r>
          </a:p>
          <a:p>
            <a:r>
              <a:rPr lang="ja-JP" altLang="en-US" dirty="0">
                <a:solidFill>
                  <a:sysClr val="windowText" lastClr="000000"/>
                </a:solidFill>
                <a:latin typeface="メイリオ" panose="020B0604030504040204" pitchFamily="50" charset="-128"/>
                <a:ea typeface="メイリオ" panose="020B0604030504040204" pitchFamily="50" charset="-128"/>
              </a:rPr>
              <a:t>・代議員会の参加で新たな気づきがあった。</a:t>
            </a:r>
          </a:p>
          <a:p>
            <a:r>
              <a:rPr lang="ja-JP" altLang="en-US" dirty="0">
                <a:solidFill>
                  <a:sysClr val="windowText" lastClr="000000"/>
                </a:solidFill>
                <a:latin typeface="メイリオ" panose="020B0604030504040204" pitchFamily="50" charset="-128"/>
                <a:ea typeface="メイリオ" panose="020B0604030504040204" pitchFamily="50" charset="-128"/>
              </a:rPr>
              <a:t>・</a:t>
            </a:r>
            <a:r>
              <a:rPr lang="ja-JP" altLang="en-US" dirty="0">
                <a:solidFill>
                  <a:srgbClr val="FF0000"/>
                </a:solidFill>
                <a:latin typeface="メイリオ" panose="020B0604030504040204" pitchFamily="50" charset="-128"/>
                <a:ea typeface="メイリオ" panose="020B0604030504040204" pitchFamily="50" charset="-128"/>
              </a:rPr>
              <a:t>ブロック活動の強化が必要</a:t>
            </a:r>
            <a:r>
              <a:rPr lang="ja-JP" altLang="en-US" dirty="0">
                <a:solidFill>
                  <a:sysClr val="windowText" lastClr="000000"/>
                </a:solidFill>
                <a:latin typeface="メイリオ" panose="020B0604030504040204" pitchFamily="50" charset="-128"/>
                <a:ea typeface="メイリオ" panose="020B0604030504040204" pitchFamily="50" charset="-128"/>
              </a:rPr>
              <a:t>。</a:t>
            </a:r>
          </a:p>
          <a:p>
            <a:r>
              <a:rPr lang="ja-JP" altLang="en-US" dirty="0">
                <a:solidFill>
                  <a:sysClr val="windowText" lastClr="000000"/>
                </a:solidFill>
                <a:latin typeface="メイリオ" panose="020B0604030504040204" pitchFamily="50" charset="-128"/>
                <a:ea typeface="メイリオ" panose="020B0604030504040204" pitchFamily="50" charset="-128"/>
              </a:rPr>
              <a:t>・保健師活動全般を見据え、広範囲な業務の準備から連携を図っていく過程のかかわりで、人が変化することを見せていく必要がある。</a:t>
            </a:r>
            <a:r>
              <a:rPr lang="ja-JP" altLang="en-US" dirty="0">
                <a:solidFill>
                  <a:srgbClr val="FF0000"/>
                </a:solidFill>
                <a:latin typeface="メイリオ" panose="020B0604030504040204" pitchFamily="50" charset="-128"/>
                <a:ea typeface="メイリオ" panose="020B0604030504040204" pitchFamily="50" charset="-128"/>
              </a:rPr>
              <a:t>（保健師業務の可視化）</a:t>
            </a:r>
            <a:r>
              <a:rPr lang="ja-JP" altLang="en-US" dirty="0">
                <a:solidFill>
                  <a:sysClr val="windowText" lastClr="000000"/>
                </a:solidFill>
              </a:rPr>
              <a:t>　　　　　　　　　　　　　　　　</a:t>
            </a:r>
            <a:r>
              <a:rPr lang="ja-JP" altLang="en-US" sz="1400" dirty="0">
                <a:solidFill>
                  <a:sysClr val="windowText" lastClr="000000"/>
                </a:solidFill>
              </a:rPr>
              <a:t>　</a:t>
            </a:r>
          </a:p>
          <a:p>
            <a:r>
              <a:rPr lang="ja-JP" altLang="en-US" sz="1400" dirty="0">
                <a:solidFill>
                  <a:sysClr val="windowText" lastClr="000000"/>
                </a:solidFill>
              </a:rPr>
              <a:t>　　　　　　　　　　　　　　　　　　　　　　　　　　　　　　</a:t>
            </a:r>
          </a:p>
          <a:p>
            <a:endParaRPr kumimoji="1"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a:p>
            <a:endParaRPr lang="ja-JP" altLang="en-US" dirty="0">
              <a:solidFill>
                <a:sysClr val="windowText" lastClr="000000"/>
              </a:solidFill>
            </a:endParaRPr>
          </a:p>
          <a:p>
            <a:endParaRPr kumimoji="1" lang="ja-JP" altLang="en-US" dirty="0">
              <a:solidFill>
                <a:sysClr val="windowText" lastClr="000000"/>
              </a:solidFill>
            </a:endParaRPr>
          </a:p>
        </p:txBody>
      </p:sp>
      <p:sp>
        <p:nvSpPr>
          <p:cNvPr id="7" name="テキスト ボックス 6"/>
          <p:cNvSpPr txBox="1"/>
          <p:nvPr/>
        </p:nvSpPr>
        <p:spPr>
          <a:xfrm>
            <a:off x="3707904" y="6428173"/>
            <a:ext cx="5616624" cy="369332"/>
          </a:xfrm>
          <a:prstGeom prst="rect">
            <a:avLst/>
          </a:prstGeom>
          <a:noFill/>
        </p:spPr>
        <p:txBody>
          <a:bodyPr wrap="square" rtlCol="0">
            <a:spAutoFit/>
          </a:bodyPr>
          <a:lstStyle/>
          <a:p>
            <a:r>
              <a:rPr kumimoji="1" lang="ja-JP" altLang="en-US" dirty="0"/>
              <a:t>　</a:t>
            </a:r>
            <a:r>
              <a:rPr kumimoji="1" lang="ja-JP" altLang="en-US" sz="1600" dirty="0">
                <a:latin typeface="メイリオ" panose="020B0604030504040204" pitchFamily="50" charset="-128"/>
                <a:ea typeface="メイリオ" panose="020B0604030504040204" pitchFamily="50" charset="-128"/>
              </a:rPr>
              <a:t>出典：　全国保健師長会のあゆみ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周年記念誌</a:t>
            </a:r>
          </a:p>
        </p:txBody>
      </p:sp>
      <p:sp>
        <p:nvSpPr>
          <p:cNvPr id="2" name="スライド番号プレースホルダー 1">
            <a:extLst>
              <a:ext uri="{FF2B5EF4-FFF2-40B4-BE49-F238E27FC236}">
                <a16:creationId xmlns:a16="http://schemas.microsoft.com/office/drawing/2014/main" id="{7A1AA2A5-BD2A-4F29-9613-18409A20B173}"/>
              </a:ext>
            </a:extLst>
          </p:cNvPr>
          <p:cNvSpPr>
            <a:spLocks noGrp="1"/>
          </p:cNvSpPr>
          <p:nvPr>
            <p:ph type="sldNum" sz="quarter" idx="12"/>
          </p:nvPr>
        </p:nvSpPr>
        <p:spPr>
          <a:xfrm>
            <a:off x="6830888" y="6150191"/>
            <a:ext cx="2133600" cy="365125"/>
          </a:xfrm>
        </p:spPr>
        <p:txBody>
          <a:bodyPr/>
          <a:lstStyle/>
          <a:p>
            <a:fld id="{6858C846-3C34-46F6-875C-B9401992BA52}" type="slidenum">
              <a:rPr lang="ja-JP" altLang="en-US" sz="1600" smtClean="0">
                <a:solidFill>
                  <a:schemeClr val="tx1"/>
                </a:solidFill>
              </a:rPr>
              <a:pPr/>
              <a:t>4</a:t>
            </a:fld>
            <a:endParaRPr lang="ja-JP" altLang="en-US" sz="1600">
              <a:solidFill>
                <a:schemeClr val="tx1"/>
              </a:solidFill>
            </a:endParaRPr>
          </a:p>
        </p:txBody>
      </p:sp>
    </p:spTree>
    <p:extLst>
      <p:ext uri="{BB962C8B-B14F-4D97-AF65-F5344CB8AC3E}">
        <p14:creationId xmlns:p14="http://schemas.microsoft.com/office/powerpoint/2010/main" val="3517495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8B109243-0D4B-0A31-EC97-D97F33842345}"/>
              </a:ext>
            </a:extLst>
          </p:cNvPr>
          <p:cNvSpPr>
            <a:spLocks noGrp="1"/>
          </p:cNvSpPr>
          <p:nvPr>
            <p:ph type="sldNum" sz="quarter" idx="12"/>
          </p:nvPr>
        </p:nvSpPr>
        <p:spPr/>
        <p:txBody>
          <a:bodyPr/>
          <a:lstStyle/>
          <a:p>
            <a:pPr defTabSz="685800" eaLnBrk="1" fontAlgn="auto" hangingPunct="1">
              <a:spcBef>
                <a:spcPts val="0"/>
              </a:spcBef>
              <a:spcAft>
                <a:spcPts val="0"/>
              </a:spcAft>
            </a:pPr>
            <a:fld id="{97CBF6D5-1CB6-4621-B8D7-BC829460E41B}" type="slidenum">
              <a:rPr lang="ja-JP" altLang="en-US" sz="1600">
                <a:solidFill>
                  <a:schemeClr val="tx1"/>
                </a:solidFill>
                <a:latin typeface="ＭＳ Ｐゴシック" panose="020B0600070205080204" pitchFamily="50" charset="-128"/>
              </a:rPr>
              <a:pPr defTabSz="685800" eaLnBrk="1" fontAlgn="auto" hangingPunct="1">
                <a:spcBef>
                  <a:spcPts val="0"/>
                </a:spcBef>
                <a:spcAft>
                  <a:spcPts val="0"/>
                </a:spcAft>
              </a:pPr>
              <a:t>40</a:t>
            </a:fld>
            <a:endParaRPr lang="ja-JP" altLang="en-US" sz="1600">
              <a:solidFill>
                <a:schemeClr val="tx1"/>
              </a:solidFill>
              <a:latin typeface="ＭＳ Ｐゴシック" panose="020B0600070205080204" pitchFamily="50" charset="-128"/>
            </a:endParaRPr>
          </a:p>
        </p:txBody>
      </p:sp>
      <p:sp>
        <p:nvSpPr>
          <p:cNvPr id="5" name="タイトル 1">
            <a:extLst>
              <a:ext uri="{FF2B5EF4-FFF2-40B4-BE49-F238E27FC236}">
                <a16:creationId xmlns:a16="http://schemas.microsoft.com/office/drawing/2014/main" id="{65AB1263-DB2F-C070-5EBC-67DD9F9DC3CF}"/>
              </a:ext>
            </a:extLst>
          </p:cNvPr>
          <p:cNvSpPr txBox="1">
            <a:spLocks/>
          </p:cNvSpPr>
          <p:nvPr/>
        </p:nvSpPr>
        <p:spPr>
          <a:xfrm>
            <a:off x="539552" y="25668"/>
            <a:ext cx="7886700" cy="681037"/>
          </a:xfrm>
          <a:prstGeom prst="rect">
            <a:avLst/>
          </a:prstGeom>
        </p:spPr>
        <p:txBody>
          <a:bodyPr vert="horz" lIns="68580" tIns="34290" rIns="68580" bIns="3429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fontAlgn="auto">
              <a:spcAft>
                <a:spcPts val="0"/>
              </a:spcAft>
            </a:pPr>
            <a:r>
              <a:rPr lang="ja-JP" altLang="ja-JP" sz="30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ja-JP" altLang="en-US" sz="30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求められる能力を高めるための具体的例示資料</a:t>
            </a:r>
            <a:r>
              <a:rPr lang="ja-JP" altLang="ja-JP" sz="3000" b="1"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endParaRPr lang="ja-JP" altLang="en-US" sz="3000"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pic>
        <p:nvPicPr>
          <p:cNvPr id="3" name="図 2">
            <a:extLst>
              <a:ext uri="{FF2B5EF4-FFF2-40B4-BE49-F238E27FC236}">
                <a16:creationId xmlns:a16="http://schemas.microsoft.com/office/drawing/2014/main" id="{065CEB85-BE9B-4C80-BBE3-C986E1573110}"/>
              </a:ext>
            </a:extLst>
          </p:cNvPr>
          <p:cNvPicPr>
            <a:picLocks noChangeAspect="1"/>
          </p:cNvPicPr>
          <p:nvPr/>
        </p:nvPicPr>
        <p:blipFill>
          <a:blip r:embed="rId3"/>
          <a:stretch>
            <a:fillRect/>
          </a:stretch>
        </p:blipFill>
        <p:spPr>
          <a:xfrm>
            <a:off x="251520" y="706705"/>
            <a:ext cx="6435271" cy="3622249"/>
          </a:xfrm>
          <a:prstGeom prst="rect">
            <a:avLst/>
          </a:prstGeom>
        </p:spPr>
      </p:pic>
      <p:pic>
        <p:nvPicPr>
          <p:cNvPr id="8" name="図 7">
            <a:extLst>
              <a:ext uri="{FF2B5EF4-FFF2-40B4-BE49-F238E27FC236}">
                <a16:creationId xmlns:a16="http://schemas.microsoft.com/office/drawing/2014/main" id="{B5242D68-AC7B-4A36-A30A-ACC45768030E}"/>
              </a:ext>
            </a:extLst>
          </p:cNvPr>
          <p:cNvPicPr>
            <a:picLocks noChangeAspect="1"/>
          </p:cNvPicPr>
          <p:nvPr/>
        </p:nvPicPr>
        <p:blipFill>
          <a:blip r:embed="rId4"/>
          <a:stretch>
            <a:fillRect/>
          </a:stretch>
        </p:blipFill>
        <p:spPr>
          <a:xfrm>
            <a:off x="1942853" y="2791852"/>
            <a:ext cx="7167429" cy="3622249"/>
          </a:xfrm>
          <a:prstGeom prst="rect">
            <a:avLst/>
          </a:prstGeom>
          <a:ln>
            <a:solidFill>
              <a:srgbClr val="FF0066"/>
            </a:solidFill>
            <a:prstDash val="lgDash"/>
          </a:ln>
        </p:spPr>
      </p:pic>
      <p:sp>
        <p:nvSpPr>
          <p:cNvPr id="9" name="四角形: 角を丸くする 8">
            <a:extLst>
              <a:ext uri="{FF2B5EF4-FFF2-40B4-BE49-F238E27FC236}">
                <a16:creationId xmlns:a16="http://schemas.microsoft.com/office/drawing/2014/main" id="{1B739FC3-CB84-4F80-AA3A-672A243272EA}"/>
              </a:ext>
            </a:extLst>
          </p:cNvPr>
          <p:cNvSpPr/>
          <p:nvPr/>
        </p:nvSpPr>
        <p:spPr>
          <a:xfrm>
            <a:off x="251520" y="980728"/>
            <a:ext cx="3168352" cy="576064"/>
          </a:xfrm>
          <a:prstGeom prst="roundRect">
            <a:avLst/>
          </a:prstGeom>
          <a:noFill/>
          <a:ln>
            <a:solidFill>
              <a:srgbClr val="FF0000"/>
            </a:solidFill>
            <a:prstDash val="lgDash"/>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AAAF7119-6351-411A-BBC0-735EC64DC48D}"/>
              </a:ext>
            </a:extLst>
          </p:cNvPr>
          <p:cNvSpPr/>
          <p:nvPr/>
        </p:nvSpPr>
        <p:spPr>
          <a:xfrm rot="20003631" flipH="1">
            <a:off x="2106076" y="1465157"/>
            <a:ext cx="244280" cy="1416577"/>
          </a:xfrm>
          <a:prstGeom prst="downArrow">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DD61E3B-6CDD-477C-9E6A-E1EDAF54AB83}"/>
              </a:ext>
            </a:extLst>
          </p:cNvPr>
          <p:cNvSpPr txBox="1"/>
          <p:nvPr/>
        </p:nvSpPr>
        <p:spPr>
          <a:xfrm>
            <a:off x="6703948" y="735721"/>
            <a:ext cx="1998921" cy="861774"/>
          </a:xfrm>
          <a:prstGeom prst="rect">
            <a:avLst/>
          </a:prstGeom>
          <a:noFill/>
        </p:spPr>
        <p:txBody>
          <a:bodyPr wrap="square" rtlCol="0">
            <a:spAutoFit/>
          </a:bodyPr>
          <a:lstStyle/>
          <a:p>
            <a:r>
              <a:rPr kumimoji="1" lang="ja-JP" altLang="en-US" sz="1000" b="1" u="sng" dirty="0"/>
              <a:t>企画保健師に必要な能力</a:t>
            </a:r>
            <a:endParaRPr kumimoji="1" lang="en-US" altLang="ja-JP" sz="1000" b="1" u="sng" dirty="0"/>
          </a:p>
          <a:p>
            <a:r>
              <a:rPr kumimoji="1" lang="en-US" altLang="ja-JP" sz="1000" dirty="0"/>
              <a:t>Ⅰ</a:t>
            </a:r>
            <a:r>
              <a:rPr kumimoji="1" lang="ja-JP" altLang="en-US" sz="1000" dirty="0"/>
              <a:t>：ビジョンを描く力（）</a:t>
            </a:r>
            <a:endParaRPr kumimoji="1" lang="en-US" altLang="ja-JP" sz="1000" dirty="0"/>
          </a:p>
          <a:p>
            <a:r>
              <a:rPr lang="en-US" altLang="ja-JP" sz="1000" dirty="0"/>
              <a:t>Ⅱ</a:t>
            </a:r>
            <a:r>
              <a:rPr lang="ja-JP" altLang="en-US" sz="1000" dirty="0"/>
              <a:t>：企画し、実行する力</a:t>
            </a:r>
            <a:endParaRPr lang="en-US" altLang="ja-JP" sz="1000" dirty="0"/>
          </a:p>
          <a:p>
            <a:r>
              <a:rPr kumimoji="1" lang="en-US" altLang="ja-JP" sz="1000" dirty="0"/>
              <a:t>Ⅲ</a:t>
            </a:r>
            <a:r>
              <a:rPr kumimoji="1" lang="ja-JP" altLang="en-US" sz="1000" dirty="0"/>
              <a:t>：人を巻き込む力</a:t>
            </a:r>
            <a:endParaRPr kumimoji="1" lang="en-US" altLang="ja-JP" sz="1000" dirty="0"/>
          </a:p>
          <a:p>
            <a:r>
              <a:rPr lang="en-US" altLang="ja-JP" sz="1000" dirty="0"/>
              <a:t>Ⅳ</a:t>
            </a:r>
            <a:r>
              <a:rPr lang="ja-JP" altLang="en-US" sz="1000" dirty="0"/>
              <a:t>：それ以外の力</a:t>
            </a:r>
            <a:endParaRPr kumimoji="1" lang="ja-JP" altLang="en-US" sz="1000" dirty="0"/>
          </a:p>
        </p:txBody>
      </p:sp>
    </p:spTree>
    <p:extLst>
      <p:ext uri="{BB962C8B-B14F-4D97-AF65-F5344CB8AC3E}">
        <p14:creationId xmlns:p14="http://schemas.microsoft.com/office/powerpoint/2010/main" val="1772643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753789" y="1682627"/>
            <a:ext cx="6410553" cy="815674"/>
          </a:xfrm>
        </p:spPr>
        <p:txBody>
          <a:bodyPr>
            <a:noAutofit/>
          </a:bodyPr>
          <a:lstStyle/>
          <a:p>
            <a:pPr>
              <a:lnSpc>
                <a:spcPts val="2100"/>
              </a:lnSpc>
            </a:pPr>
            <a:r>
              <a:rPr lang="ja-JP" altLang="ja-JP" dirty="0">
                <a:latin typeface="HG丸ｺﾞｼｯｸM-PRO" panose="020F0600000000000000" pitchFamily="50" charset="-128"/>
                <a:ea typeface="HG丸ｺﾞｼｯｸM-PRO" panose="020F0600000000000000" pitchFamily="50" charset="-128"/>
              </a:rPr>
              <a:t>　　　</a:t>
            </a:r>
            <a:br>
              <a:rPr lang="ja-JP" altLang="ja-JP" dirty="0">
                <a:latin typeface="HG丸ｺﾞｼｯｸM-PRO" panose="020F0600000000000000" pitchFamily="50" charset="-128"/>
                <a:ea typeface="HG丸ｺﾞｼｯｸM-PRO" panose="020F0600000000000000" pitchFamily="50" charset="-128"/>
              </a:rPr>
            </a:br>
            <a:endParaRPr kumimoji="1" lang="ja-JP" altLang="en-US" dirty="0">
              <a:latin typeface="HG丸ｺﾞｼｯｸM-PRO" panose="020F0600000000000000" pitchFamily="50" charset="-128"/>
              <a:ea typeface="HG丸ｺﾞｼｯｸM-PRO" panose="020F0600000000000000" pitchFamily="50" charset="-128"/>
            </a:endParaRPr>
          </a:p>
        </p:txBody>
      </p:sp>
      <p:sp>
        <p:nvSpPr>
          <p:cNvPr id="29" name="スライド番号プレースホルダー 6"/>
          <p:cNvSpPr>
            <a:spLocks noGrp="1"/>
          </p:cNvSpPr>
          <p:nvPr>
            <p:ph type="sldNum" sz="quarter" idx="12"/>
          </p:nvPr>
        </p:nvSpPr>
        <p:spPr>
          <a:xfrm>
            <a:off x="8265396" y="6422365"/>
            <a:ext cx="499908" cy="208772"/>
          </a:xfrm>
        </p:spPr>
        <p:txBody>
          <a:bodyPr/>
          <a:lstStyle/>
          <a:p>
            <a:pPr defTabSz="685800" eaLnBrk="1" fontAlgn="auto" hangingPunct="1">
              <a:spcBef>
                <a:spcPts val="0"/>
              </a:spcBef>
              <a:spcAft>
                <a:spcPts val="0"/>
              </a:spcAft>
            </a:pPr>
            <a:fld id="{0F5EEDAC-5184-4B4D-A1BD-4BF6FB3AD019}" type="slidenum">
              <a:rPr lang="ja-JP" altLang="en-US" sz="1500">
                <a:solidFill>
                  <a:prstClr val="black"/>
                </a:solidFill>
                <a:latin typeface="HG丸ｺﾞｼｯｸM-PRO" panose="020F0600000000000000" pitchFamily="50" charset="-128"/>
                <a:ea typeface="HG丸ｺﾞｼｯｸM-PRO" panose="020F0600000000000000" pitchFamily="50" charset="-128"/>
              </a:rPr>
              <a:pPr defTabSz="685800" eaLnBrk="1" fontAlgn="auto" hangingPunct="1">
                <a:spcBef>
                  <a:spcPts val="0"/>
                </a:spcBef>
                <a:spcAft>
                  <a:spcPts val="0"/>
                </a:spcAft>
              </a:pPr>
              <a:t>41</a:t>
            </a:fld>
            <a:endParaRPr lang="ja-JP" altLang="en-US" sz="1500" dirty="0">
              <a:solidFill>
                <a:prstClr val="black"/>
              </a:solidFill>
              <a:latin typeface="HG丸ｺﾞｼｯｸM-PRO" panose="020F0600000000000000" pitchFamily="50" charset="-128"/>
              <a:ea typeface="HG丸ｺﾞｼｯｸM-PRO" panose="020F0600000000000000" pitchFamily="50" charset="-128"/>
            </a:endParaRPr>
          </a:p>
        </p:txBody>
      </p:sp>
      <p:grpSp>
        <p:nvGrpSpPr>
          <p:cNvPr id="7" name="グループ化 6">
            <a:extLst>
              <a:ext uri="{FF2B5EF4-FFF2-40B4-BE49-F238E27FC236}">
                <a16:creationId xmlns:a16="http://schemas.microsoft.com/office/drawing/2014/main" id="{7EADD6E6-11C9-4F96-458F-D8B714C3469A}"/>
              </a:ext>
            </a:extLst>
          </p:cNvPr>
          <p:cNvGrpSpPr/>
          <p:nvPr/>
        </p:nvGrpSpPr>
        <p:grpSpPr>
          <a:xfrm>
            <a:off x="1480353" y="5512656"/>
            <a:ext cx="6447031" cy="584775"/>
            <a:chOff x="702942" y="6286111"/>
            <a:chExt cx="8596041" cy="779700"/>
          </a:xfrm>
        </p:grpSpPr>
        <p:sp>
          <p:nvSpPr>
            <p:cNvPr id="4" name="テキスト ボックス 3">
              <a:extLst>
                <a:ext uri="{FF2B5EF4-FFF2-40B4-BE49-F238E27FC236}">
                  <a16:creationId xmlns:a16="http://schemas.microsoft.com/office/drawing/2014/main" id="{0EFC003E-6C62-7F91-2B51-07D00CA3CCC9}"/>
                </a:ext>
              </a:extLst>
            </p:cNvPr>
            <p:cNvSpPr txBox="1"/>
            <p:nvPr/>
          </p:nvSpPr>
          <p:spPr>
            <a:xfrm>
              <a:off x="702942" y="6343480"/>
              <a:ext cx="1884667" cy="451405"/>
            </a:xfrm>
            <a:prstGeom prst="rect">
              <a:avLst/>
            </a:prstGeom>
            <a:noFill/>
          </p:spPr>
          <p:txBody>
            <a:bodyPr wrap="square">
              <a:spAutoFit/>
            </a:bodyPr>
            <a:lstStyle/>
            <a:p>
              <a:pPr defTabSz="685800" eaLnBrk="1" fontAlgn="auto" hangingPunct="1">
                <a:spcBef>
                  <a:spcPts val="0"/>
                </a:spcBef>
                <a:spcAft>
                  <a:spcPts val="0"/>
                </a:spcAft>
              </a:pPr>
              <a:r>
                <a:rPr lang="ja-JP" altLang="ja-JP" sz="16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報告書</a:t>
              </a:r>
              <a:endParaRPr lang="ja-JP" altLang="en-US" sz="1600" dirty="0">
                <a:solidFill>
                  <a:prstClr val="black"/>
                </a:solidFill>
                <a:latin typeface="游ゴシック" panose="020F0502020204030204"/>
                <a:ea typeface="游ゴシック" panose="020B0400000000000000" pitchFamily="50" charset="-128"/>
              </a:endParaRPr>
            </a:p>
          </p:txBody>
        </p:sp>
        <p:sp>
          <p:nvSpPr>
            <p:cNvPr id="6" name="テキスト ボックス 5">
              <a:extLst>
                <a:ext uri="{FF2B5EF4-FFF2-40B4-BE49-F238E27FC236}">
                  <a16:creationId xmlns:a16="http://schemas.microsoft.com/office/drawing/2014/main" id="{C9D01021-FA70-CDA9-6C93-73623F46FC22}"/>
                </a:ext>
              </a:extLst>
            </p:cNvPr>
            <p:cNvSpPr txBox="1"/>
            <p:nvPr/>
          </p:nvSpPr>
          <p:spPr>
            <a:xfrm>
              <a:off x="2309393" y="6286111"/>
              <a:ext cx="6989590" cy="779700"/>
            </a:xfrm>
            <a:prstGeom prst="rect">
              <a:avLst/>
            </a:prstGeom>
            <a:noFill/>
          </p:spPr>
          <p:txBody>
            <a:bodyPr wrap="square">
              <a:spAutoFit/>
            </a:bodyPr>
            <a:lstStyle/>
            <a:p>
              <a:pPr defTabSz="685800" eaLnBrk="1" fontAlgn="auto" hangingPunct="1">
                <a:spcBef>
                  <a:spcPts val="0"/>
                </a:spcBef>
                <a:spcAft>
                  <a:spcPts val="0"/>
                </a:spcAft>
              </a:pPr>
              <a:r>
                <a:rPr lang="ja-JP" altLang="ja-JP" sz="16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＜全国保健師長会</a:t>
              </a:r>
              <a:r>
                <a:rPr lang="en-US" altLang="ja-JP" sz="16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HP</a:t>
              </a:r>
              <a:r>
                <a:rPr lang="ja-JP" altLang="ja-JP" sz="16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1600" kern="0" dirty="0">
                  <a:solidFill>
                    <a:prstClr val="black"/>
                  </a:solidFill>
                  <a:latin typeface="HG丸ｺﾞｼｯｸM-PRO" panose="020F0600000000000000" pitchFamily="50" charset="-128"/>
                  <a:ea typeface="HG丸ｺﾞｼｯｸM-PRO" panose="020F0600000000000000" pitchFamily="50" charset="-128"/>
                  <a:cs typeface="Yu Gothic UI" panose="020B0500000000000000" pitchFamily="50" charset="-128"/>
                  <a:hlinkClick r:id="rId3"/>
                </a:rPr>
                <a:t>http://www.nacphn.jp/03</a:t>
              </a:r>
              <a:endParaRPr lang="en-US" altLang="ja-JP" sz="1600" kern="0" dirty="0">
                <a:solidFill>
                  <a:prstClr val="black"/>
                </a:solidFill>
                <a:latin typeface="HG丸ｺﾞｼｯｸM-PRO" panose="020F0600000000000000" pitchFamily="50" charset="-128"/>
                <a:ea typeface="HG丸ｺﾞｼｯｸM-PRO" panose="020F0600000000000000" pitchFamily="50" charset="-128"/>
                <a:cs typeface="Yu Gothic UI" panose="020B0500000000000000" pitchFamily="50" charset="-128"/>
              </a:endParaRPr>
            </a:p>
            <a:p>
              <a:pPr indent="100013" defTabSz="685800" eaLnBrk="1" fontAlgn="auto" hangingPunct="1">
                <a:spcBef>
                  <a:spcPts val="0"/>
                </a:spcBef>
                <a:spcAft>
                  <a:spcPts val="0"/>
                </a:spcAft>
              </a:pPr>
              <a:endParaRPr lang="en-US" altLang="ja-JP" sz="1600" kern="0" dirty="0">
                <a:solidFill>
                  <a:prstClr val="black"/>
                </a:solidFill>
                <a:latin typeface="HG丸ｺﾞｼｯｸM-PRO" panose="020F0600000000000000" pitchFamily="50" charset="-128"/>
                <a:ea typeface="HG丸ｺﾞｼｯｸM-PRO" panose="020F0600000000000000" pitchFamily="50" charset="-128"/>
                <a:cs typeface="Yu Gothic UI" panose="020B0500000000000000" pitchFamily="50" charset="-128"/>
              </a:endParaRPr>
            </a:p>
          </p:txBody>
        </p:sp>
      </p:grpSp>
      <mc:AlternateContent xmlns:mc="http://schemas.openxmlformats.org/markup-compatibility/2006" xmlns:p14="http://schemas.microsoft.com/office/powerpoint/2010/main" xmlns:aink="http://schemas.microsoft.com/office/drawing/2016/ink">
        <mc:Choice Requires="p14 aink">
          <p:contentPart p14:bwMode="auto" r:id="rId4">
            <p14:nvContentPartPr>
              <p14:cNvPr id="8" name="インク 7">
                <a:extLst>
                  <a:ext uri="{FF2B5EF4-FFF2-40B4-BE49-F238E27FC236}">
                    <a16:creationId xmlns:a16="http://schemas.microsoft.com/office/drawing/2014/main" id="{B20755BB-AB62-CE88-7655-3CDADADE2032}"/>
                  </a:ext>
                </a:extLst>
              </p14:cNvPr>
              <p14:cNvContentPartPr/>
              <p14:nvPr/>
            </p14:nvContentPartPr>
            <p14:xfrm>
              <a:off x="1172320" y="4935063"/>
              <a:ext cx="270" cy="390690"/>
            </p14:xfrm>
          </p:contentPart>
        </mc:Choice>
        <mc:Fallback xmlns="">
          <p:pic>
            <p:nvPicPr>
              <p:cNvPr id="8" name="インク 7">
                <a:extLst>
                  <a:ext uri="{FF2B5EF4-FFF2-40B4-BE49-F238E27FC236}">
                    <a16:creationId xmlns:a16="http://schemas.microsoft.com/office/drawing/2014/main" id="{B20755BB-AB62-CE88-7655-3CDADADE2032}"/>
                  </a:ext>
                </a:extLst>
              </p:cNvPr>
              <p:cNvPicPr/>
              <p:nvPr/>
            </p:nvPicPr>
            <p:blipFill>
              <a:blip r:embed="rId5"/>
              <a:stretch>
                <a:fillRect/>
              </a:stretch>
            </p:blipFill>
            <p:spPr>
              <a:xfrm>
                <a:off x="1165570" y="4881051"/>
                <a:ext cx="13500" cy="498355"/>
              </a:xfrm>
              <a:prstGeom prst="rect">
                <a:avLst/>
              </a:prstGeom>
            </p:spPr>
          </p:pic>
        </mc:Fallback>
      </mc:AlternateContent>
      <p:pic>
        <p:nvPicPr>
          <p:cNvPr id="10" name="図 9">
            <a:extLst>
              <a:ext uri="{FF2B5EF4-FFF2-40B4-BE49-F238E27FC236}">
                <a16:creationId xmlns:a16="http://schemas.microsoft.com/office/drawing/2014/main" id="{F90BE94A-F5E2-4B5A-857C-06782DF6F4E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80353" y="1114019"/>
            <a:ext cx="6399512" cy="4134703"/>
          </a:xfrm>
          <a:prstGeom prst="rect">
            <a:avLst/>
          </a:prstGeom>
          <a:noFill/>
          <a:ln>
            <a:noFill/>
          </a:ln>
        </p:spPr>
      </p:pic>
      <p:sp>
        <p:nvSpPr>
          <p:cNvPr id="11" name="タイトル 1">
            <a:extLst>
              <a:ext uri="{FF2B5EF4-FFF2-40B4-BE49-F238E27FC236}">
                <a16:creationId xmlns:a16="http://schemas.microsoft.com/office/drawing/2014/main" id="{61959BE4-6133-4DF0-ABB9-08F3B360E830}"/>
              </a:ext>
            </a:extLst>
          </p:cNvPr>
          <p:cNvSpPr txBox="1">
            <a:spLocks/>
          </p:cNvSpPr>
          <p:nvPr/>
        </p:nvSpPr>
        <p:spPr>
          <a:xfrm>
            <a:off x="628650" y="226863"/>
            <a:ext cx="7886700" cy="6810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defTabSz="685800" fontAlgn="auto">
              <a:spcAft>
                <a:spcPts val="0"/>
              </a:spcAft>
            </a:pPr>
            <a:r>
              <a:rPr lang="ja-JP" altLang="ja-JP" sz="3000"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r>
              <a:rPr lang="ja-JP" altLang="en-US" sz="3000"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研究実施体制</a:t>
            </a:r>
            <a:r>
              <a:rPr lang="ja-JP" altLang="ja-JP" sz="3000" kern="100" dirty="0">
                <a:solidFill>
                  <a:schemeClr val="accent6">
                    <a:lumMod val="75000"/>
                  </a:schemeClr>
                </a:solidFill>
                <a:latin typeface="HGP創英角ﾎﾟｯﾌﾟ体" panose="040B0A00000000000000" pitchFamily="50" charset="-128"/>
                <a:ea typeface="HGP創英角ﾎﾟｯﾌﾟ体" panose="040B0A00000000000000" pitchFamily="50" charset="-128"/>
                <a:cs typeface="Times New Roman" panose="02020603050405020304" pitchFamily="18" charset="0"/>
              </a:rPr>
              <a:t>】</a:t>
            </a:r>
            <a:endParaRPr lang="ja-JP" altLang="en-US" sz="3000" dirty="0">
              <a:solidFill>
                <a:schemeClr val="accent6">
                  <a:lumMod val="75000"/>
                </a:schemeClr>
              </a:solidFill>
              <a:latin typeface="HGP創英角ﾎﾟｯﾌﾟ体" panose="040B0A00000000000000" pitchFamily="50" charset="-128"/>
              <a:ea typeface="HGP創英角ﾎﾟｯﾌﾟ体" panose="040B0A00000000000000" pitchFamily="50" charset="-128"/>
            </a:endParaRPr>
          </a:p>
        </p:txBody>
      </p:sp>
    </p:spTree>
    <p:extLst>
      <p:ext uri="{BB962C8B-B14F-4D97-AF65-F5344CB8AC3E}">
        <p14:creationId xmlns:p14="http://schemas.microsoft.com/office/powerpoint/2010/main" val="4826569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854213"/>
            <a:ext cx="9144000" cy="1250858"/>
          </a:xfrm>
          <a:solidFill>
            <a:srgbClr val="FFFF66"/>
          </a:solidFill>
        </p:spPr>
        <p:txBody>
          <a:bodyPr anchor="t">
            <a:noAutofit/>
          </a:bodyPr>
          <a:lstStyle/>
          <a:p>
            <a:pPr>
              <a:lnSpc>
                <a:spcPts val="4400"/>
              </a:lnSpc>
            </a:pPr>
            <a:r>
              <a:rPr lang="ja-JP" altLang="ja-JP" sz="3100" dirty="0">
                <a:latin typeface="HG丸ｺﾞｼｯｸM-PRO" panose="020F0600000000000000" pitchFamily="50" charset="-128"/>
                <a:ea typeface="HG丸ｺﾞｼｯｸM-PRO" panose="020F0600000000000000" pitchFamily="50" charset="-128"/>
              </a:rPr>
              <a:t>健康危機管理における保健活動を推進する</a:t>
            </a:r>
            <a:br>
              <a:rPr lang="en-US" altLang="ja-JP" sz="3100" dirty="0">
                <a:latin typeface="HG丸ｺﾞｼｯｸM-PRO" panose="020F0600000000000000" pitchFamily="50" charset="-128"/>
                <a:ea typeface="HG丸ｺﾞｼｯｸM-PRO" panose="020F0600000000000000" pitchFamily="50" charset="-128"/>
              </a:rPr>
            </a:br>
            <a:r>
              <a:rPr lang="ja-JP" altLang="ja-JP" sz="3100" dirty="0">
                <a:latin typeface="HG丸ｺﾞｼｯｸM-PRO" panose="020F0600000000000000" pitchFamily="50" charset="-128"/>
                <a:ea typeface="HG丸ｺﾞｼｯｸM-PRO" panose="020F0600000000000000" pitchFamily="50" charset="-128"/>
              </a:rPr>
              <a:t>統括保健師間ネットワーク構築に関する調査事業</a:t>
            </a:r>
            <a:r>
              <a:rPr lang="en-US" altLang="ja-JP" sz="3100" dirty="0">
                <a:latin typeface="HG丸ｺﾞｼｯｸM-PRO" panose="020F0600000000000000" pitchFamily="50" charset="-128"/>
                <a:ea typeface="HG丸ｺﾞｼｯｸM-PRO" panose="020F0600000000000000" pitchFamily="50" charset="-128"/>
              </a:rPr>
              <a:t>  </a:t>
            </a:r>
            <a:endParaRPr lang="ja-JP" altLang="ja-JP" sz="3100" dirty="0">
              <a:latin typeface="HG丸ｺﾞｼｯｸM-PRO" panose="020F0600000000000000" pitchFamily="50" charset="-128"/>
              <a:ea typeface="HG丸ｺﾞｼｯｸM-PRO" panose="020F0600000000000000" pitchFamily="50" charset="-128"/>
            </a:endParaRPr>
          </a:p>
        </p:txBody>
      </p:sp>
      <p:sp>
        <p:nvSpPr>
          <p:cNvPr id="5" name="サブタイトル 2"/>
          <p:cNvSpPr txBox="1">
            <a:spLocks/>
          </p:cNvSpPr>
          <p:nvPr/>
        </p:nvSpPr>
        <p:spPr>
          <a:xfrm>
            <a:off x="1512431" y="80056"/>
            <a:ext cx="6587961" cy="61617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ja-JP" altLang="en-US" sz="3200" dirty="0">
                <a:latin typeface="HG丸ｺﾞｼｯｸM-PRO" panose="020F0600000000000000" pitchFamily="50" charset="-128"/>
                <a:ea typeface="HG丸ｺﾞｼｯｸM-PRO" panose="020F0600000000000000" pitchFamily="50" charset="-128"/>
              </a:rPr>
              <a:t>令和５年度地域保健総合推進事業</a:t>
            </a:r>
            <a:endParaRPr lang="en-US" altLang="ja-JP" sz="3200" dirty="0">
              <a:latin typeface="HG丸ｺﾞｼｯｸM-PRO" panose="020F0600000000000000" pitchFamily="50" charset="-128"/>
              <a:ea typeface="HG丸ｺﾞｼｯｸM-PRO" panose="020F0600000000000000" pitchFamily="50" charset="-128"/>
            </a:endParaRPr>
          </a:p>
          <a:p>
            <a:pPr algn="l">
              <a:lnSpc>
                <a:spcPct val="100000"/>
              </a:lnSpc>
            </a:pPr>
            <a:r>
              <a:rPr lang="ja-JP" altLang="ja-JP" dirty="0">
                <a:latin typeface="HG丸ｺﾞｼｯｸM-PRO" panose="020F0600000000000000" pitchFamily="50" charset="-128"/>
                <a:ea typeface="HG丸ｺﾞｼｯｸM-PRO" panose="020F0600000000000000" pitchFamily="50" charset="-128"/>
              </a:rPr>
              <a:t>　　　</a:t>
            </a:r>
            <a:br>
              <a:rPr lang="ja-JP" altLang="ja-JP" dirty="0">
                <a:latin typeface="HG丸ｺﾞｼｯｸM-PRO" panose="020F0600000000000000" pitchFamily="50" charset="-128"/>
                <a:ea typeface="HG丸ｺﾞｼｯｸM-PRO" panose="020F0600000000000000" pitchFamily="50" charset="-128"/>
              </a:rPr>
            </a:br>
            <a:endParaRPr lang="ja-JP" altLang="en-US" dirty="0">
              <a:latin typeface="HG丸ｺﾞｼｯｸM-PRO" panose="020F0600000000000000" pitchFamily="50" charset="-128"/>
              <a:ea typeface="HG丸ｺﾞｼｯｸM-PRO" panose="020F0600000000000000" pitchFamily="50" charset="-128"/>
            </a:endParaRPr>
          </a:p>
        </p:txBody>
      </p:sp>
      <p:sp>
        <p:nvSpPr>
          <p:cNvPr id="7" name="スライド番号プレースホルダー 6"/>
          <p:cNvSpPr>
            <a:spLocks noGrp="1"/>
          </p:cNvSpPr>
          <p:nvPr>
            <p:ph type="sldNum" sz="quarter" idx="12"/>
          </p:nvPr>
        </p:nvSpPr>
        <p:spPr>
          <a:xfrm>
            <a:off x="8388425" y="6419619"/>
            <a:ext cx="647420" cy="353034"/>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42</a:t>
            </a:fld>
            <a:endParaRPr kumimoji="1" lang="ja-JP" altLang="en-US" sz="1600" dirty="0">
              <a:solidFill>
                <a:schemeClr val="tx1"/>
              </a:solidFill>
              <a:latin typeface="ＭＳ Ｐゴシック" panose="020B0600070205080204" pitchFamily="50" charset="-128"/>
            </a:endParaRPr>
          </a:p>
        </p:txBody>
      </p:sp>
      <p:pic>
        <p:nvPicPr>
          <p:cNvPr id="9" name="図 8"/>
          <p:cNvPicPr>
            <a:picLocks noChangeAspect="1"/>
          </p:cNvPicPr>
          <p:nvPr/>
        </p:nvPicPr>
        <p:blipFill>
          <a:blip r:embed="rId3"/>
          <a:stretch>
            <a:fillRect/>
          </a:stretch>
        </p:blipFill>
        <p:spPr>
          <a:xfrm>
            <a:off x="151501" y="131022"/>
            <a:ext cx="1209429" cy="746359"/>
          </a:xfrm>
          <a:prstGeom prst="rect">
            <a:avLst/>
          </a:prstGeom>
        </p:spPr>
      </p:pic>
      <p:sp>
        <p:nvSpPr>
          <p:cNvPr id="20" name="楕円 19"/>
          <p:cNvSpPr/>
          <p:nvPr/>
        </p:nvSpPr>
        <p:spPr>
          <a:xfrm>
            <a:off x="1499591" y="2562591"/>
            <a:ext cx="5990949" cy="3333831"/>
          </a:xfrm>
          <a:prstGeom prst="ellipse">
            <a:avLst/>
          </a:prstGeom>
          <a:noFill/>
          <a:ln w="57150">
            <a:solidFill>
              <a:srgbClr val="FFCC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i="1" dirty="0">
                <a:solidFill>
                  <a:srgbClr val="0000FF"/>
                </a:solidFill>
                <a:latin typeface="BIZ UDPゴシック" panose="020B0400000000000000" pitchFamily="50" charset="-128"/>
                <a:ea typeface="BIZ UDPゴシック" panose="020B0400000000000000" pitchFamily="50" charset="-128"/>
              </a:rPr>
              <a:t>8</a:t>
            </a:r>
            <a:r>
              <a:rPr kumimoji="1" lang="ja-JP" altLang="en-US" sz="2400" i="1" dirty="0">
                <a:solidFill>
                  <a:srgbClr val="0000FF"/>
                </a:solidFill>
                <a:latin typeface="BIZ UDPゴシック" panose="020B0400000000000000" pitchFamily="50" charset="-128"/>
                <a:ea typeface="BIZ UDPゴシック" panose="020B0400000000000000" pitchFamily="50" charset="-128"/>
              </a:rPr>
              <a:t>自治体の統括保健師の皆様</a:t>
            </a:r>
            <a:endParaRPr kumimoji="1" lang="en-US" altLang="ja-JP" sz="2400" i="1" dirty="0">
              <a:solidFill>
                <a:srgbClr val="0000FF"/>
              </a:solidFill>
              <a:latin typeface="BIZ UDPゴシック" panose="020B0400000000000000" pitchFamily="50" charset="-128"/>
              <a:ea typeface="BIZ UDPゴシック" panose="020B0400000000000000" pitchFamily="50" charset="-128"/>
            </a:endParaRPr>
          </a:p>
          <a:p>
            <a:pPr algn="ctr"/>
            <a:r>
              <a:rPr kumimoji="1" lang="ja-JP" altLang="en-US" sz="2400" i="1" dirty="0">
                <a:solidFill>
                  <a:srgbClr val="0000FF"/>
                </a:solidFill>
                <a:latin typeface="BIZ UDPゴシック" panose="020B0400000000000000" pitchFamily="50" charset="-128"/>
                <a:ea typeface="BIZ UDPゴシック" panose="020B0400000000000000" pitchFamily="50" charset="-128"/>
              </a:rPr>
              <a:t>インタビューご協力ありがとうございました！</a:t>
            </a:r>
          </a:p>
        </p:txBody>
      </p:sp>
      <p:pic>
        <p:nvPicPr>
          <p:cNvPr id="21" name="図 20"/>
          <p:cNvPicPr/>
          <p:nvPr/>
        </p:nvPicPr>
        <p:blipFill>
          <a:blip r:embed="rId4" cstate="print">
            <a:extLst>
              <a:ext uri="{BEBA8EAE-BF5A-486C-A8C5-ECC9F3942E4B}">
                <a14:imgProps xmlns:a14="http://schemas.microsoft.com/office/drawing/2010/main">
                  <a14:imgLayer r:embed="rId5">
                    <a14:imgEffect>
                      <a14:backgroundRemoval t="0" b="100000" l="9353" r="98201"/>
                    </a14:imgEffect>
                  </a14:imgLayer>
                </a14:imgProps>
              </a:ext>
              <a:ext uri="{28A0092B-C50C-407E-A947-70E740481C1C}">
                <a14:useLocalDpi xmlns:a14="http://schemas.microsoft.com/office/drawing/2010/main" val="0"/>
              </a:ext>
            </a:extLst>
          </a:blip>
          <a:srcRect/>
          <a:stretch>
            <a:fillRect/>
          </a:stretch>
        </p:blipFill>
        <p:spPr bwMode="auto">
          <a:xfrm>
            <a:off x="1072778" y="2480804"/>
            <a:ext cx="1755796" cy="1346077"/>
          </a:xfrm>
          <a:prstGeom prst="rect">
            <a:avLst/>
          </a:prstGeom>
          <a:noFill/>
          <a:ln>
            <a:noFill/>
          </a:ln>
        </p:spPr>
      </p:pic>
      <p:pic>
        <p:nvPicPr>
          <p:cNvPr id="22" name="図 2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82893" y="2169154"/>
            <a:ext cx="1082994" cy="1371600"/>
          </a:xfrm>
          <a:prstGeom prst="ellipse">
            <a:avLst/>
          </a:prstGeom>
          <a:noFill/>
          <a:ln>
            <a:noFill/>
          </a:ln>
        </p:spPr>
      </p:pic>
      <p:pic>
        <p:nvPicPr>
          <p:cNvPr id="23" name="図 22"/>
          <p:cNvPicPr/>
          <p:nvPr/>
        </p:nvPicPr>
        <p:blipFill>
          <a:blip r:embed="rId7" cstate="print">
            <a:extLst>
              <a:ext uri="{BEBA8EAE-BF5A-486C-A8C5-ECC9F3942E4B}">
                <a14:imgProps xmlns:a14="http://schemas.microsoft.com/office/drawing/2010/main">
                  <a14:imgLayer r:embed="rId8">
                    <a14:imgEffect>
                      <a14:backgroundRemoval t="9845" b="93782" l="980" r="100000">
                        <a14:foregroundMark x1="76471" y1="31606" x2="76471" y2="31606"/>
                        <a14:foregroundMark x1="79739" y1="31606" x2="92157" y2="31606"/>
                        <a14:foregroundMark x1="88889" y1="34197" x2="88889" y2="34197"/>
                        <a14:foregroundMark x1="88889" y1="35233" x2="86275" y2="44560"/>
                        <a14:foregroundMark x1="86275" y1="44560" x2="86275" y2="44560"/>
                        <a14:foregroundMark x1="86275" y1="44560" x2="81373" y2="54922"/>
                        <a14:foregroundMark x1="81373" y1="54922" x2="81373" y2="54922"/>
                      </a14:backgroundRemoval>
                    </a14:imgEffect>
                  </a14:imgLayer>
                </a14:imgProps>
              </a:ext>
              <a:ext uri="{28A0092B-C50C-407E-A947-70E740481C1C}">
                <a14:useLocalDpi xmlns:a14="http://schemas.microsoft.com/office/drawing/2010/main" val="0"/>
              </a:ext>
            </a:extLst>
          </a:blip>
          <a:stretch>
            <a:fillRect/>
          </a:stretch>
        </p:blipFill>
        <p:spPr>
          <a:xfrm>
            <a:off x="3513995" y="2747151"/>
            <a:ext cx="471880" cy="391177"/>
          </a:xfrm>
          <a:prstGeom prst="rect">
            <a:avLst/>
          </a:prstGeom>
        </p:spPr>
      </p:pic>
      <p:pic>
        <p:nvPicPr>
          <p:cNvPr id="24" name="図 23"/>
          <p:cNvPicPr/>
          <p:nvPr/>
        </p:nvPicPr>
        <p:blipFill>
          <a:blip r:embed="rId9" cstate="print">
            <a:extLst>
              <a:ext uri="{BEBA8EAE-BF5A-486C-A8C5-ECC9F3942E4B}">
                <a14:imgProps xmlns:a14="http://schemas.microsoft.com/office/drawing/2010/main">
                  <a14:imgLayer r:embed="rId10">
                    <a14:imgEffect>
                      <a14:backgroundRemoval t="0" b="96284" l="258" r="99485">
                        <a14:foregroundMark x1="37629" y1="67568" x2="45619" y2="66554"/>
                        <a14:foregroundMark x1="45619" y1="65878" x2="45619" y2="65878"/>
                        <a14:backgroundMark x1="48196" y1="69932" x2="45619" y2="99662"/>
                        <a14:backgroundMark x1="46649" y1="88176" x2="46649" y2="89865"/>
                        <a14:backgroundMark x1="45103" y1="71284" x2="45103" y2="71284"/>
                        <a14:backgroundMark x1="45103" y1="71284" x2="45103" y2="71284"/>
                        <a14:backgroundMark x1="51804" y1="64865" x2="44072" y2="72297"/>
                        <a14:backgroundMark x1="44072" y1="72297" x2="44072" y2="72297"/>
                      </a14:backgroundRemoval>
                    </a14:imgEffect>
                  </a14:imgLayer>
                </a14:imgProps>
              </a:ext>
              <a:ext uri="{28A0092B-C50C-407E-A947-70E740481C1C}">
                <a14:useLocalDpi xmlns:a14="http://schemas.microsoft.com/office/drawing/2010/main" val="0"/>
              </a:ext>
            </a:extLst>
          </a:blip>
          <a:srcRect t="2012" r="3391" b="4727"/>
          <a:stretch>
            <a:fillRect/>
          </a:stretch>
        </p:blipFill>
        <p:spPr bwMode="auto">
          <a:xfrm>
            <a:off x="4853065" y="2311026"/>
            <a:ext cx="1805836" cy="1229728"/>
          </a:xfrm>
          <a:prstGeom prst="rect">
            <a:avLst/>
          </a:prstGeom>
          <a:ln>
            <a:noFill/>
          </a:ln>
          <a:extLst>
            <a:ext uri="{53640926-AAD7-44D8-BBD7-CCE9431645EC}">
              <a14:shadowObscured xmlns:a14="http://schemas.microsoft.com/office/drawing/2010/main"/>
            </a:ext>
          </a:extLst>
        </p:spPr>
      </p:pic>
      <p:pic>
        <p:nvPicPr>
          <p:cNvPr id="25" name="図 24"/>
          <p:cNvPicPr/>
          <p:nvPr/>
        </p:nvPicPr>
        <p:blipFill>
          <a:blip r:embed="rId11" cstate="print">
            <a:extLst>
              <a:ext uri="{BEBA8EAE-BF5A-486C-A8C5-ECC9F3942E4B}">
                <a14:imgProps xmlns:a14="http://schemas.microsoft.com/office/drawing/2010/main">
                  <a14:imgLayer r:embed="rId12">
                    <a14:imgEffect>
                      <a14:backgroundRemoval t="0" b="100000" l="771" r="100000">
                        <a14:foregroundMark x1="31105" y1="87417" x2="31105" y2="94371"/>
                        <a14:foregroundMark x1="92802" y1="40397" x2="91260" y2="52649"/>
                        <a14:foregroundMark x1="3342" y1="23510" x2="7969" y2="12252"/>
                        <a14:foregroundMark x1="8997" y1="11921" x2="12596" y2="15232"/>
                        <a14:foregroundMark x1="13625" y1="15232" x2="20823" y2="1325"/>
                        <a14:foregroundMark x1="10026" y1="54967" x2="4884" y2="38411"/>
                        <a14:foregroundMark x1="3342" y1="37086" x2="2571" y2="32450"/>
                        <a14:foregroundMark x1="2571" y1="32119" x2="6941" y2="26821"/>
                        <a14:foregroundMark x1="23393" y1="92053" x2="22622" y2="89735"/>
                        <a14:foregroundMark x1="30848" y1="97682" x2="34447" y2="96689"/>
                        <a14:foregroundMark x1="37018" y1="81788" x2="38303" y2="72185"/>
                        <a14:foregroundMark x1="42931" y1="68212" x2="47301" y2="72848"/>
                        <a14:foregroundMark x1="50386" y1="72848" x2="46787" y2="72848"/>
                        <a14:foregroundMark x1="50386" y1="73841" x2="52185" y2="75166"/>
                        <a14:foregroundMark x1="62725" y1="75828" x2="69666" y2="73179"/>
                        <a14:foregroundMark x1="74550" y1="72848" x2="82776" y2="63245"/>
                        <a14:foregroundMark x1="84833" y1="61921" x2="90231" y2="56623"/>
                        <a14:foregroundMark x1="96915" y1="40066" x2="97172" y2="48344"/>
                        <a14:foregroundMark x1="95887" y1="54305" x2="90746" y2="58609"/>
                        <a14:foregroundMark x1="42674" y1="7947" x2="44987" y2="9934"/>
                        <a14:foregroundMark x1="46015" y1="13576" x2="51157" y2="13907"/>
                        <a14:foregroundMark x1="56298" y1="8940" x2="58612" y2="9603"/>
                        <a14:foregroundMark x1="63496" y1="10927" x2="66067" y2="14901"/>
                        <a14:foregroundMark x1="66581" y1="14570" x2="71979" y2="16887"/>
                        <a14:foregroundMark x1="73265" y1="16887" x2="77635" y2="14570"/>
                        <a14:foregroundMark x1="78920" y1="14570" x2="80720" y2="20199"/>
                        <a14:foregroundMark x1="82005" y1="22185" x2="83548" y2="27152"/>
                        <a14:foregroundMark x1="85090" y1="29801" x2="89460" y2="33113"/>
                        <a14:foregroundMark x1="89460" y1="33113" x2="94087" y2="35430"/>
                        <a14:foregroundMark x1="23650" y1="1656" x2="27506" y2="3642"/>
                        <a14:foregroundMark x1="30334" y1="8609" x2="33162" y2="11258"/>
                        <a14:backgroundMark x1="68895" y1="7285" x2="68895" y2="7285"/>
                        <a14:backgroundMark x1="62725" y1="5298" x2="72751" y2="8609"/>
                        <a14:backgroundMark x1="65553" y1="8278" x2="70951" y2="11589"/>
                        <a14:backgroundMark x1="33676" y1="3974" x2="42159" y2="5960"/>
                        <a14:backgroundMark x1="51414" y1="79801" x2="80206" y2="80464"/>
                        <a14:backgroundMark x1="5398" y1="89073" x2="19023" y2="89404"/>
                        <a14:backgroundMark x1="61954" y1="77483" x2="65296" y2="77152"/>
                        <a14:backgroundMark x1="58355" y1="4636" x2="60925" y2="8278"/>
                        <a14:backgroundMark x1="60925" y1="8609" x2="64267" y2="10927"/>
                        <a14:backgroundMark x1="28535" y1="2318" x2="28535" y2="662"/>
                      </a14:backgroundRemoval>
                    </a14:imgEffect>
                  </a14:imgLayer>
                </a14:imgProps>
              </a:ext>
              <a:ext uri="{28A0092B-C50C-407E-A947-70E740481C1C}">
                <a14:useLocalDpi xmlns:a14="http://schemas.microsoft.com/office/drawing/2010/main" val="0"/>
              </a:ext>
            </a:extLst>
          </a:blip>
          <a:stretch>
            <a:fillRect/>
          </a:stretch>
        </p:blipFill>
        <p:spPr>
          <a:xfrm>
            <a:off x="6827892" y="3338794"/>
            <a:ext cx="1704245" cy="1206845"/>
          </a:xfrm>
          <a:prstGeom prst="rect">
            <a:avLst/>
          </a:prstGeom>
        </p:spPr>
      </p:pic>
      <p:pic>
        <p:nvPicPr>
          <p:cNvPr id="26" name="図 25"/>
          <p:cNvPicPr/>
          <p:nvPr/>
        </p:nvPicPr>
        <p:blipFill rotWithShape="1">
          <a:blip r:embed="rId13" cstate="print">
            <a:extLst>
              <a:ext uri="{BEBA8EAE-BF5A-486C-A8C5-ECC9F3942E4B}">
                <a14:imgProps xmlns:a14="http://schemas.microsoft.com/office/drawing/2010/main">
                  <a14:imgLayer r:embed="rId14">
                    <a14:imgEffect>
                      <a14:backgroundRemoval t="299" b="100000" l="0" r="100000">
                        <a14:foregroundMark x1="58738" y1="3582" x2="66019" y2="13731"/>
                        <a14:foregroundMark x1="92233" y1="58209" x2="93204" y2="70149"/>
                        <a14:foregroundMark x1="57282" y1="1194" x2="63107" y2="15522"/>
                        <a14:foregroundMark x1="62136" y1="55522" x2="70874" y2="55224"/>
                        <a14:foregroundMark x1="57282" y1="1791" x2="53398" y2="5672"/>
                        <a14:foregroundMark x1="53398" y1="6866" x2="58738" y2="13134"/>
                        <a14:foregroundMark x1="54854" y1="15224" x2="50485" y2="14627"/>
                        <a14:foregroundMark x1="50485" y1="15821" x2="49029" y2="19403"/>
                        <a14:foregroundMark x1="47087" y1="19701" x2="37379" y2="20597"/>
                        <a14:foregroundMark x1="38350" y1="21493" x2="32039" y2="24179"/>
                        <a14:foregroundMark x1="27670" y1="21493" x2="30583" y2="23582"/>
                        <a14:foregroundMark x1="26699" y1="21493" x2="22330" y2="29851"/>
                        <a14:foregroundMark x1="9223" y1="33433" x2="12136" y2="33433"/>
                        <a14:foregroundMark x1="10680" y1="32537" x2="12621" y2="32537"/>
                        <a14:foregroundMark x1="8252" y1="32537" x2="4369" y2="36418"/>
                        <a14:foregroundMark x1="2427" y1="40299" x2="9709" y2="44776"/>
                        <a14:foregroundMark x1="8252" y1="44478" x2="11650" y2="48060"/>
                        <a14:foregroundMark x1="11650" y1="49851" x2="10680" y2="54030"/>
                        <a14:foregroundMark x1="84951" y1="18507" x2="86408" y2="17015"/>
                        <a14:foregroundMark x1="94175" y1="28657" x2="91748" y2="32239"/>
                        <a14:foregroundMark x1="96117" y1="35224" x2="93204" y2="37015"/>
                        <a14:foregroundMark x1="92718" y1="42090" x2="88835" y2="45373"/>
                        <a14:foregroundMark x1="90291" y1="47164" x2="90291" y2="49552"/>
                        <a14:foregroundMark x1="91262" y1="51940" x2="92718" y2="55224"/>
                        <a14:foregroundMark x1="94175" y1="58507" x2="98544" y2="59403"/>
                        <a14:foregroundMark x1="97087" y1="64478" x2="96602" y2="70149"/>
                        <a14:foregroundMark x1="96602" y1="70149" x2="91748" y2="73134"/>
                        <a14:foregroundMark x1="93689" y1="74328" x2="91748" y2="77015"/>
                        <a14:foregroundMark x1="92233" y1="77910" x2="87379" y2="83881"/>
                        <a14:foregroundMark x1="86408" y1="85075" x2="80097" y2="87463"/>
                        <a14:foregroundMark x1="85922" y1="87164" x2="74757" y2="89851"/>
                        <a14:foregroundMark x1="74272" y1="90448" x2="70388" y2="90746"/>
                        <a14:foregroundMark x1="50000" y1="87761" x2="59223" y2="88657"/>
                        <a14:foregroundMark x1="59223" y1="88657" x2="67961" y2="91343"/>
                        <a14:foregroundMark x1="53398" y1="90448" x2="48058" y2="94030"/>
                        <a14:foregroundMark x1="48058" y1="94627" x2="48544" y2="96418"/>
                        <a14:foregroundMark x1="48544" y1="96418" x2="39806" y2="98507"/>
                        <a14:foregroundMark x1="10680" y1="55224" x2="14078" y2="60597"/>
                        <a14:foregroundMark x1="14078" y1="62090" x2="11165" y2="67761"/>
                        <a14:foregroundMark x1="10194" y1="69254" x2="10680" y2="72239"/>
                        <a14:foregroundMark x1="8738" y1="71343" x2="10194" y2="76716"/>
                        <a14:foregroundMark x1="11165" y1="78209" x2="14078" y2="80597"/>
                        <a14:foregroundMark x1="16505" y1="82388" x2="15534" y2="86269"/>
                        <a14:foregroundMark x1="15534" y1="86866" x2="18447" y2="90448"/>
                        <a14:foregroundMark x1="24757" y1="90149" x2="27670" y2="92239"/>
                        <a14:foregroundMark x1="29612" y1="92239" x2="35437" y2="94328"/>
                        <a14:foregroundMark x1="35922" y1="94328" x2="36893" y2="96119"/>
                        <a14:foregroundMark x1="38350" y1="96119" x2="36893" y2="97910"/>
                        <a14:backgroundMark x1="98544" y1="62687" x2="99515" y2="64478"/>
                      </a14:backgroundRemoval>
                    </a14:imgEffect>
                  </a14:imgLayer>
                </a14:imgProps>
              </a:ext>
              <a:ext uri="{28A0092B-C50C-407E-A947-70E740481C1C}">
                <a14:useLocalDpi xmlns:a14="http://schemas.microsoft.com/office/drawing/2010/main" val="0"/>
              </a:ext>
            </a:extLst>
          </a:blip>
          <a:srcRect l="1562"/>
          <a:stretch/>
        </p:blipFill>
        <p:spPr bwMode="auto">
          <a:xfrm>
            <a:off x="4911912" y="5069991"/>
            <a:ext cx="931292" cy="1631537"/>
          </a:xfrm>
          <a:prstGeom prst="rect">
            <a:avLst/>
          </a:prstGeom>
          <a:ln>
            <a:noFill/>
          </a:ln>
          <a:extLst>
            <a:ext uri="{53640926-AAD7-44D8-BBD7-CCE9431645EC}">
              <a14:shadowObscured xmlns:a14="http://schemas.microsoft.com/office/drawing/2010/main"/>
            </a:ext>
          </a:extLst>
        </p:spPr>
      </p:pic>
      <p:pic>
        <p:nvPicPr>
          <p:cNvPr id="27" name="図 26"/>
          <p:cNvPicPr/>
          <p:nvPr/>
        </p:nvPicPr>
        <p:blipFill rotWithShape="1">
          <a:blip r:embed="rId15" cstate="print">
            <a:extLst>
              <a:ext uri="{BEBA8EAE-BF5A-486C-A8C5-ECC9F3942E4B}">
                <a14:imgProps xmlns:a14="http://schemas.microsoft.com/office/drawing/2010/main">
                  <a14:imgLayer r:embed="rId16">
                    <a14:imgEffect>
                      <a14:backgroundRemoval t="3004" b="99356" l="609" r="97566">
                        <a14:foregroundMark x1="13996" y1="61803" x2="13996" y2="61803"/>
                        <a14:foregroundMark x1="30426" y1="74678" x2="35091" y2="79828"/>
                        <a14:foregroundMark x1="35497" y1="72103" x2="50710" y2="67811"/>
                        <a14:foregroundMark x1="24949" y1="80901" x2="31643" y2="82189"/>
                        <a14:foregroundMark x1="52941" y1="73820" x2="35903" y2="84335"/>
                        <a14:foregroundMark x1="49087" y1="62446" x2="34077" y2="82403"/>
                        <a14:foregroundMark x1="28195" y1="61803" x2="33874" y2="77253"/>
                        <a14:foregroundMark x1="25152" y1="65236" x2="28195" y2="78755"/>
                        <a14:foregroundMark x1="62069" y1="69528" x2="38134" y2="79828"/>
                        <a14:foregroundMark x1="16430" y1="42704" x2="17647" y2="52575"/>
                        <a14:foregroundMark x1="12170" y1="40987" x2="14402" y2="53004"/>
                        <a14:foregroundMark x1="8925" y1="39485" x2="19675" y2="69957"/>
                        <a14:foregroundMark x1="5071" y1="31330" x2="30223" y2="89270"/>
                        <a14:foregroundMark x1="15822" y1="56652" x2="21704" y2="82189"/>
                        <a14:foregroundMark x1="13590" y1="56652" x2="22312" y2="87124"/>
                        <a14:foregroundMark x1="21501" y1="89914" x2="49696" y2="91631"/>
                        <a14:foregroundMark x1="37525" y1="92918" x2="67748" y2="82618"/>
                        <a14:foregroundMark x1="71400" y1="58798" x2="68966" y2="79185"/>
                        <a14:foregroundMark x1="97769" y1="28970" x2="79310" y2="63948"/>
                        <a14:foregroundMark x1="41582" y1="17167" x2="94726" y2="27897"/>
                        <a14:foregroundMark x1="29006" y1="10730" x2="93915" y2="25322"/>
                        <a14:foregroundMark x1="32049" y1="9871" x2="96957" y2="24893"/>
                        <a14:foregroundMark x1="55375" y1="15021" x2="98377" y2="28970"/>
                        <a14:foregroundMark x1="95538" y1="22103" x2="97363" y2="31330"/>
                        <a14:foregroundMark x1="23529" y1="4721" x2="38945" y2="7940"/>
                        <a14:foregroundMark x1="9939" y1="6652" x2="5882" y2="22103"/>
                        <a14:foregroundMark x1="25558" y1="4506" x2="13996" y2="11373"/>
                        <a14:foregroundMark x1="20892" y1="3863" x2="9736" y2="12017"/>
                        <a14:foregroundMark x1="9128" y1="7725" x2="23529" y2="8369"/>
                        <a14:foregroundMark x1="5274" y1="18884" x2="5071" y2="35408"/>
                        <a14:foregroundMark x1="3651" y1="24678" x2="3245" y2="33262"/>
                        <a14:foregroundMark x1="4462" y1="18884" x2="2434" y2="24678"/>
                        <a14:foregroundMark x1="7505" y1="15451" x2="5274" y2="19313"/>
                        <a14:foregroundMark x1="2231" y1="34549" x2="12373" y2="47639"/>
                        <a14:foregroundMark x1="8114" y1="45064" x2="12982" y2="59227"/>
                        <a14:foregroundMark x1="2637" y1="26395" x2="2637" y2="33476"/>
                        <a14:foregroundMark x1="69777" y1="79614" x2="68966" y2="82189"/>
                        <a14:foregroundMark x1="71602" y1="65880" x2="80730" y2="62017"/>
                        <a14:backgroundMark x1="50397" y1="5042" x2="94444" y2="9664"/>
                        <a14:backgroundMark x1="4762" y1="61765" x2="10317" y2="89076"/>
                        <a14:backgroundMark x1="27381" y1="96639" x2="59127" y2="94118"/>
                        <a14:backgroundMark x1="95635" y1="44118" x2="86905" y2="63866"/>
                        <a14:backgroundMark x1="39286" y1="4622" x2="55952" y2="11345"/>
                        <a14:backgroundMark x1="7540" y1="4622" x2="3175" y2="10924"/>
                        <a14:backgroundMark x1="1984" y1="42857" x2="6746" y2="54202"/>
                        <a14:backgroundMark x1="2381" y1="38235" x2="5159" y2="45378"/>
                        <a14:backgroundMark x1="5556" y1="10504" x2="1984" y2="17647"/>
                        <a14:backgroundMark x1="10714" y1="5882" x2="21429" y2="3361"/>
                        <a14:backgroundMark x1="38095" y1="5462" x2="38095" y2="8824"/>
                        <a14:backgroundMark x1="39683" y1="8824" x2="42857" y2="8824"/>
                        <a14:backgroundMark x1="33730" y1="4622" x2="35317" y2="7563"/>
                        <a14:backgroundMark x1="99206" y1="34034" x2="96825" y2="41597"/>
                        <a14:backgroundMark x1="98413" y1="21008" x2="98413" y2="34034"/>
                        <a14:backgroundMark x1="90079" y1="20588" x2="96429" y2="21849"/>
                        <a14:backgroundMark x1="83333" y1="61345" x2="69444" y2="82773"/>
                        <a14:backgroundMark x1="71825" y1="69748" x2="71825" y2="74790"/>
                        <a14:backgroundMark x1="24603" y1="83613" x2="25397" y2="91176"/>
                        <a14:backgroundMark x1="20238" y1="86134" x2="28175" y2="86555"/>
                        <a14:backgroundMark x1="24603" y1="81933" x2="25397" y2="88655"/>
                        <a14:backgroundMark x1="22222" y1="82773" x2="20635" y2="89496"/>
                        <a14:backgroundMark x1="25000" y1="89076" x2="24206" y2="89916"/>
                        <a14:backgroundMark x1="23810" y1="87815" x2="21429" y2="89076"/>
                        <a14:backgroundMark x1="28175" y1="89076" x2="28175" y2="90756"/>
                        <a14:backgroundMark x1="30556" y1="86555" x2="29365" y2="90756"/>
                        <a14:backgroundMark x1="39286" y1="13445" x2="44048" y2="17647"/>
                        <a14:backgroundMark x1="44048" y1="10504" x2="45238" y2="17227"/>
                        <a14:backgroundMark x1="46032" y1="10924" x2="46032" y2="17647"/>
                        <a14:backgroundMark x1="51190" y1="13866" x2="47222" y2="15126"/>
                        <a14:backgroundMark x1="51587" y1="15126" x2="47222" y2="15966"/>
                        <a14:backgroundMark x1="52778" y1="15126" x2="56349" y2="15126"/>
                        <a14:backgroundMark x1="34524" y1="8824" x2="36905" y2="13445"/>
                        <a14:backgroundMark x1="31349" y1="5882" x2="34921" y2="6723"/>
                        <a14:backgroundMark x1="55556" y1="15546" x2="63889" y2="20168"/>
                        <a14:backgroundMark x1="63889" y1="20168" x2="71032" y2="17647"/>
                        <a14:backgroundMark x1="55952" y1="14706" x2="63095" y2="17227"/>
                        <a14:backgroundMark x1="65079" y1="17227" x2="65079" y2="19328"/>
                        <a14:backgroundMark x1="71429" y1="69748" x2="76587" y2="64706"/>
                        <a14:backgroundMark x1="76587" y1="64706" x2="84127" y2="58403"/>
                        <a14:backgroundMark x1="84127" y1="56723" x2="78175" y2="66807"/>
                        <a14:backgroundMark x1="40476" y1="94958" x2="53968" y2="89076"/>
                        <a14:backgroundMark x1="36905" y1="93277" x2="55952" y2="87815"/>
                        <a14:backgroundMark x1="50397" y1="89076" x2="68254" y2="84874"/>
                        <a14:backgroundMark x1="52381" y1="90336" x2="47222" y2="95798"/>
                        <a14:backgroundMark x1="5952" y1="39076" x2="12302" y2="52101"/>
                        <a14:backgroundMark x1="11111" y1="53361" x2="12698" y2="62605"/>
                        <a14:backgroundMark x1="12698" y1="55882" x2="14286" y2="63866"/>
                        <a14:backgroundMark x1="7937" y1="46218" x2="7937" y2="51261"/>
                        <a14:backgroundMark x1="8333" y1="48319" x2="11905" y2="53361"/>
                        <a14:backgroundMark x1="1587" y1="32773" x2="5556" y2="39496"/>
                        <a14:backgroundMark x1="2778" y1="15126" x2="1587" y2="26471"/>
                        <a14:backgroundMark x1="13095" y1="3782" x2="8333" y2="10924"/>
                        <a14:backgroundMark x1="13889" y1="7563" x2="25794" y2="5042"/>
                        <a14:backgroundMark x1="16270" y1="5462" x2="23810" y2="4622"/>
                        <a14:backgroundMark x1="36905" y1="9244" x2="44048" y2="13445"/>
                        <a14:backgroundMark x1="31746" y1="5042" x2="40476" y2="10504"/>
                        <a14:backgroundMark x1="37302" y1="10504" x2="39683" y2="13025"/>
                      </a14:backgroundRemoval>
                    </a14:imgEffect>
                  </a14:imgLayer>
                </a14:imgProps>
              </a:ext>
              <a:ext uri="{28A0092B-C50C-407E-A947-70E740481C1C}">
                <a14:useLocalDpi xmlns:a14="http://schemas.microsoft.com/office/drawing/2010/main" val="0"/>
              </a:ext>
            </a:extLst>
          </a:blip>
          <a:srcRect l="1596" t="3092" r="2595" b="2781"/>
          <a:stretch/>
        </p:blipFill>
        <p:spPr bwMode="auto">
          <a:xfrm>
            <a:off x="6516548" y="4872020"/>
            <a:ext cx="1352941" cy="1295379"/>
          </a:xfrm>
          <a:prstGeom prst="rect">
            <a:avLst/>
          </a:prstGeom>
          <a:noFill/>
          <a:ln>
            <a:noFill/>
          </a:ln>
          <a:extLst>
            <a:ext uri="{53640926-AAD7-44D8-BBD7-CCE9431645EC}">
              <a14:shadowObscured xmlns:a14="http://schemas.microsoft.com/office/drawing/2010/main"/>
            </a:ext>
          </a:extLst>
        </p:spPr>
      </p:pic>
      <p:pic>
        <p:nvPicPr>
          <p:cNvPr id="28" name="図 27"/>
          <p:cNvPicPr/>
          <p:nvPr/>
        </p:nvPicPr>
        <p:blipFill>
          <a:blip r:embed="rId17" cstate="print">
            <a:extLst>
              <a:ext uri="{BEBA8EAE-BF5A-486C-A8C5-ECC9F3942E4B}">
                <a14:imgProps xmlns:a14="http://schemas.microsoft.com/office/drawing/2010/main">
                  <a14:imgLayer r:embed="rId18">
                    <a14:imgEffect>
                      <a14:backgroundRemoval t="0" b="99554" l="3861" r="99228">
                        <a14:foregroundMark x1="5019" y1="63393" x2="18919" y2="63393"/>
                        <a14:foregroundMark x1="59846" y1="28125" x2="59846" y2="28125"/>
                        <a14:foregroundMark x1="37838" y1="49107" x2="40541" y2="63393"/>
                        <a14:foregroundMark x1="24324" y1="45536" x2="36680" y2="66964"/>
                        <a14:foregroundMark x1="61776" y1="72321" x2="54054" y2="87946"/>
                        <a14:foregroundMark x1="65251" y1="75893" x2="58301" y2="83036"/>
                        <a14:foregroundMark x1="86486" y1="78571" x2="89189" y2="87054"/>
                        <a14:foregroundMark x1="39768" y1="83482" x2="36680" y2="90179"/>
                        <a14:foregroundMark x1="37066" y1="91964" x2="39382" y2="92857"/>
                        <a14:foregroundMark x1="44788" y1="87946" x2="49035" y2="95089"/>
                        <a14:foregroundMark x1="62548" y1="82143" x2="60232" y2="87946"/>
                        <a14:foregroundMark x1="64093" y1="87946" x2="52510" y2="94643"/>
                        <a14:foregroundMark x1="21236" y1="74107" x2="24710" y2="82143"/>
                      </a14:backgroundRemoval>
                    </a14:imgEffect>
                  </a14:imgLayer>
                </a14:imgProps>
              </a:ext>
              <a:ext uri="{28A0092B-C50C-407E-A947-70E740481C1C}">
                <a14:useLocalDpi xmlns:a14="http://schemas.microsoft.com/office/drawing/2010/main" val="0"/>
              </a:ext>
            </a:extLst>
          </a:blip>
          <a:stretch>
            <a:fillRect/>
          </a:stretch>
        </p:blipFill>
        <p:spPr>
          <a:xfrm>
            <a:off x="497345" y="4229506"/>
            <a:ext cx="1882915" cy="1350073"/>
          </a:xfrm>
          <a:prstGeom prst="rect">
            <a:avLst/>
          </a:prstGeom>
        </p:spPr>
      </p:pic>
      <p:pic>
        <p:nvPicPr>
          <p:cNvPr id="29" name="図 28"/>
          <p:cNvPicPr/>
          <p:nvPr/>
        </p:nvPicPr>
        <p:blipFill>
          <a:blip r:embed="rId19" cstate="print">
            <a:extLst>
              <a:ext uri="{BEBA8EAE-BF5A-486C-A8C5-ECC9F3942E4B}">
                <a14:imgProps xmlns:a14="http://schemas.microsoft.com/office/drawing/2010/main">
                  <a14:imgLayer r:embed="rId20">
                    <a14:imgEffect>
                      <a14:backgroundRemoval t="723" b="98072" l="4267" r="94400">
                        <a14:foregroundMark x1="91200" y1="90843" x2="86933" y2="96386"/>
                        <a14:foregroundMark x1="53067" y1="13735" x2="50667" y2="34217"/>
                        <a14:foregroundMark x1="25600" y1="17831" x2="36533" y2="28434"/>
                        <a14:foregroundMark x1="19467" y1="15663" x2="27467" y2="17349"/>
                        <a14:foregroundMark x1="16533" y1="15181" x2="20533" y2="17349"/>
                        <a14:foregroundMark x1="41067" y1="31084" x2="36000" y2="46747"/>
                        <a14:foregroundMark x1="28000" y1="35181" x2="28000" y2="45783"/>
                        <a14:foregroundMark x1="47733" y1="31566" x2="29600" y2="33735"/>
                        <a14:foregroundMark x1="78133" y1="44096" x2="70133" y2="51566"/>
                        <a14:foregroundMark x1="80800" y1="42651" x2="80800" y2="47229"/>
                        <a14:foregroundMark x1="67733" y1="90843" x2="67733" y2="95181"/>
                        <a14:foregroundMark x1="69600" y1="89880" x2="69067" y2="92530"/>
                        <a14:foregroundMark x1="41067" y1="14217" x2="41600" y2="26747"/>
                        <a14:foregroundMark x1="59733" y1="16867" x2="60267" y2="20482"/>
                        <a14:foregroundMark x1="59200" y1="23614" x2="52533" y2="34217"/>
                        <a14:foregroundMark x1="62667" y1="19036" x2="63200" y2="21687"/>
                        <a14:foregroundMark x1="26667" y1="14699" x2="54667" y2="7229"/>
                        <a14:foregroundMark x1="20000" y1="15663" x2="30133" y2="30361"/>
                        <a14:foregroundMark x1="21600" y1="46265" x2="26667" y2="42169"/>
                        <a14:foregroundMark x1="28533" y1="31084" x2="26667" y2="37831"/>
                        <a14:foregroundMark x1="81600" y1="72048" x2="76800" y2="80482"/>
                        <a14:foregroundMark x1="80267" y1="80964" x2="74133" y2="84578"/>
                        <a14:foregroundMark x1="75733" y1="65783" x2="80800" y2="69880"/>
                        <a14:foregroundMark x1="82133" y1="69880" x2="82133" y2="73012"/>
                        <a14:foregroundMark x1="45067" y1="85542" x2="62133" y2="91566"/>
                        <a14:foregroundMark x1="37067" y1="65060" x2="42667" y2="72048"/>
                        <a14:foregroundMark x1="27467" y1="56145" x2="33067" y2="63614"/>
                        <a14:foregroundMark x1="20000" y1="49398" x2="20000" y2="53012"/>
                        <a14:foregroundMark x1="59200" y1="5783" x2="59200" y2="8434"/>
                        <a14:foregroundMark x1="74133" y1="90361" x2="69600" y2="95663"/>
                        <a14:foregroundMark x1="70133" y1="96145" x2="67200" y2="97831"/>
                        <a14:backgroundMark x1="67733" y1="91566" x2="67733" y2="91566"/>
                        <a14:backgroundMark x1="10133" y1="30602" x2="16533" y2="30361"/>
                      </a14:backgroundRemoval>
                    </a14:imgEffect>
                  </a14:imgLayer>
                </a14:imgProps>
              </a:ext>
              <a:ext uri="{28A0092B-C50C-407E-A947-70E740481C1C}">
                <a14:useLocalDpi xmlns:a14="http://schemas.microsoft.com/office/drawing/2010/main" val="0"/>
              </a:ext>
            </a:extLst>
          </a:blip>
          <a:srcRect/>
          <a:stretch>
            <a:fillRect/>
          </a:stretch>
        </p:blipFill>
        <p:spPr bwMode="auto">
          <a:xfrm>
            <a:off x="2699191" y="4845844"/>
            <a:ext cx="1711598" cy="1855684"/>
          </a:xfrm>
          <a:prstGeom prst="rect">
            <a:avLst/>
          </a:prstGeom>
          <a:noFill/>
          <a:ln>
            <a:noFill/>
          </a:ln>
        </p:spPr>
      </p:pic>
      <p:sp>
        <p:nvSpPr>
          <p:cNvPr id="30" name="正方形/長方形 29"/>
          <p:cNvSpPr/>
          <p:nvPr/>
        </p:nvSpPr>
        <p:spPr>
          <a:xfrm>
            <a:off x="585833" y="2822535"/>
            <a:ext cx="954107" cy="400110"/>
          </a:xfrm>
          <a:prstGeom prst="rect">
            <a:avLst/>
          </a:prstGeom>
          <a:noFill/>
          <a:ln w="19050">
            <a:noFill/>
          </a:ln>
        </p:spPr>
        <p:txBody>
          <a:bodyPr wrap="none">
            <a:spAutoFit/>
          </a:bodyPr>
          <a:lstStyle/>
          <a:p>
            <a:r>
              <a:rPr lang="ja-JP" altLang="ja-JP"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北海道</a:t>
            </a:r>
            <a:endParaRPr lang="ja-JP" altLang="en-US" sz="2000" dirty="0"/>
          </a:p>
        </p:txBody>
      </p:sp>
      <p:sp>
        <p:nvSpPr>
          <p:cNvPr id="31" name="正方形/長方形 30"/>
          <p:cNvSpPr/>
          <p:nvPr/>
        </p:nvSpPr>
        <p:spPr>
          <a:xfrm>
            <a:off x="2358691" y="2356636"/>
            <a:ext cx="954107" cy="400110"/>
          </a:xfrm>
          <a:prstGeom prst="rect">
            <a:avLst/>
          </a:prstGeom>
          <a:noFill/>
          <a:ln w="19050">
            <a:noFill/>
          </a:ln>
        </p:spPr>
        <p:txBody>
          <a:bodyPr wrap="none">
            <a:spAutoFit/>
          </a:bodyPr>
          <a:lstStyle/>
          <a:p>
            <a:r>
              <a:rPr lang="ja-JP" altLang="ja-JP"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仙台市</a:t>
            </a:r>
            <a:endParaRPr lang="ja-JP" altLang="en-US" sz="2000" dirty="0"/>
          </a:p>
        </p:txBody>
      </p:sp>
      <p:sp>
        <p:nvSpPr>
          <p:cNvPr id="32" name="正方形/長方形 31"/>
          <p:cNvSpPr/>
          <p:nvPr/>
        </p:nvSpPr>
        <p:spPr>
          <a:xfrm>
            <a:off x="7668782" y="5619398"/>
            <a:ext cx="954107" cy="400110"/>
          </a:xfrm>
          <a:prstGeom prst="rect">
            <a:avLst/>
          </a:prstGeom>
          <a:noFill/>
          <a:ln w="19050">
            <a:noFill/>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愛知県</a:t>
            </a:r>
            <a:endParaRPr lang="ja-JP" altLang="en-US" sz="2000" dirty="0"/>
          </a:p>
        </p:txBody>
      </p:sp>
      <p:sp>
        <p:nvSpPr>
          <p:cNvPr id="33" name="正方形/長方形 32"/>
          <p:cNvSpPr/>
          <p:nvPr/>
        </p:nvSpPr>
        <p:spPr>
          <a:xfrm>
            <a:off x="5893496" y="6019508"/>
            <a:ext cx="954107" cy="400110"/>
          </a:xfrm>
          <a:prstGeom prst="rect">
            <a:avLst/>
          </a:prstGeom>
          <a:noFill/>
          <a:ln w="19050">
            <a:noFill/>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滋賀県</a:t>
            </a:r>
            <a:endParaRPr lang="ja-JP" altLang="en-US" sz="2000" dirty="0"/>
          </a:p>
        </p:txBody>
      </p:sp>
      <p:sp>
        <p:nvSpPr>
          <p:cNvPr id="34" name="正方形/長方形 33"/>
          <p:cNvSpPr/>
          <p:nvPr/>
        </p:nvSpPr>
        <p:spPr>
          <a:xfrm>
            <a:off x="7774049" y="3012413"/>
            <a:ext cx="954107" cy="400110"/>
          </a:xfrm>
          <a:prstGeom prst="rect">
            <a:avLst/>
          </a:prstGeom>
          <a:noFill/>
          <a:ln w="19050">
            <a:noFill/>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山梨県</a:t>
            </a:r>
            <a:endParaRPr lang="ja-JP" altLang="en-US" sz="2000" dirty="0"/>
          </a:p>
        </p:txBody>
      </p:sp>
      <p:sp>
        <p:nvSpPr>
          <p:cNvPr id="35" name="正方形/長方形 34"/>
          <p:cNvSpPr/>
          <p:nvPr/>
        </p:nvSpPr>
        <p:spPr>
          <a:xfrm>
            <a:off x="6587724" y="2622480"/>
            <a:ext cx="1210588" cy="400110"/>
          </a:xfrm>
          <a:prstGeom prst="rect">
            <a:avLst/>
          </a:prstGeom>
          <a:noFill/>
          <a:ln w="19050">
            <a:noFill/>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神奈川県</a:t>
            </a:r>
            <a:endParaRPr lang="ja-JP" altLang="en-US" sz="2000" dirty="0"/>
          </a:p>
        </p:txBody>
      </p:sp>
      <p:sp>
        <p:nvSpPr>
          <p:cNvPr id="36" name="正方形/長方形 35"/>
          <p:cNvSpPr/>
          <p:nvPr/>
        </p:nvSpPr>
        <p:spPr>
          <a:xfrm>
            <a:off x="1884361" y="5898865"/>
            <a:ext cx="1210588" cy="400110"/>
          </a:xfrm>
          <a:prstGeom prst="rect">
            <a:avLst/>
          </a:prstGeom>
          <a:noFill/>
          <a:ln w="19050">
            <a:noFill/>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和歌山県</a:t>
            </a:r>
            <a:endParaRPr lang="ja-JP" altLang="en-US" sz="2000" dirty="0"/>
          </a:p>
        </p:txBody>
      </p:sp>
      <p:sp>
        <p:nvSpPr>
          <p:cNvPr id="37" name="正方形/長方形 36"/>
          <p:cNvSpPr/>
          <p:nvPr/>
        </p:nvSpPr>
        <p:spPr>
          <a:xfrm>
            <a:off x="295221" y="4168366"/>
            <a:ext cx="954107" cy="400110"/>
          </a:xfrm>
          <a:prstGeom prst="rect">
            <a:avLst/>
          </a:prstGeom>
          <a:noFill/>
          <a:ln w="19050">
            <a:noFill/>
          </a:ln>
        </p:spPr>
        <p:txBody>
          <a:bodyPr wrap="none">
            <a:spAutoFit/>
          </a:bodyPr>
          <a:lstStyle/>
          <a:p>
            <a:r>
              <a:rPr lang="ja-JP" altLang="en-US" sz="2000" dirty="0">
                <a:latin typeface="HG丸ｺﾞｼｯｸM-PRO" panose="020F0600000000000000" pitchFamily="50" charset="-128"/>
                <a:ea typeface="HG丸ｺﾞｼｯｸM-PRO" panose="020F0600000000000000" pitchFamily="50" charset="-128"/>
                <a:cs typeface="Times New Roman" panose="02020603050405020304" pitchFamily="18" charset="0"/>
              </a:rPr>
              <a:t>広島県</a:t>
            </a:r>
            <a:endParaRPr lang="ja-JP" altLang="en-US" sz="2000" dirty="0"/>
          </a:p>
        </p:txBody>
      </p:sp>
    </p:spTree>
    <p:extLst>
      <p:ext uri="{BB962C8B-B14F-4D97-AF65-F5344CB8AC3E}">
        <p14:creationId xmlns:p14="http://schemas.microsoft.com/office/powerpoint/2010/main" val="117907369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72073"/>
            <a:ext cx="9144000" cy="622585"/>
          </a:xfrm>
          <a:solidFill>
            <a:srgbClr val="FFFF66"/>
          </a:solidFill>
        </p:spPr>
        <p:txBody>
          <a:bodyPr anchor="t" anchorCtr="0">
            <a:noAutofit/>
          </a:bodyPr>
          <a:lstStyle/>
          <a:p>
            <a:r>
              <a:rPr lang="ja-JP" altLang="en-US" sz="3600" dirty="0">
                <a:solidFill>
                  <a:srgbClr val="0000FF"/>
                </a:solidFill>
                <a:latin typeface="HG丸ｺﾞｼｯｸM-PRO" panose="020F0600000000000000" pitchFamily="50" charset="-128"/>
                <a:ea typeface="HG丸ｺﾞｼｯｸM-PRO" panose="020F0600000000000000" pitchFamily="50" charset="-128"/>
              </a:rPr>
              <a:t>調査事業の背景</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533400" y="3698401"/>
            <a:ext cx="8400820" cy="1446550"/>
          </a:xfrm>
          <a:prstGeom prst="rect">
            <a:avLst/>
          </a:prstGeom>
        </p:spPr>
        <p:txBody>
          <a:bodyPr wrap="square">
            <a:spAutoFit/>
          </a:bodyPr>
          <a:lstStyle/>
          <a:p>
            <a:r>
              <a:rPr kumimoji="1" lang="ja-JP" altLang="ja-JP" sz="2800" dirty="0">
                <a:latin typeface="HG丸ｺﾞｼｯｸM-PRO" panose="020F0600000000000000" pitchFamily="50" charset="-128"/>
                <a:ea typeface="HG丸ｺﾞｼｯｸM-PRO" panose="020F0600000000000000" pitchFamily="50" charset="-128"/>
              </a:rPr>
              <a:t>統括保健師</a:t>
            </a:r>
            <a:r>
              <a:rPr kumimoji="1" lang="ja-JP" altLang="en-US" sz="2800" dirty="0">
                <a:latin typeface="HG丸ｺﾞｼｯｸM-PRO" panose="020F0600000000000000" pitchFamily="50" charset="-128"/>
                <a:ea typeface="HG丸ｺﾞｼｯｸM-PRO" panose="020F0600000000000000" pitchFamily="50" charset="-128"/>
              </a:rPr>
              <a:t>が、</a:t>
            </a:r>
            <a:r>
              <a:rPr kumimoji="1" lang="ja-JP" altLang="ja-JP" sz="2800" u="sng" dirty="0">
                <a:solidFill>
                  <a:srgbClr val="0000FF"/>
                </a:solidFill>
                <a:latin typeface="HG丸ｺﾞｼｯｸM-PRO" panose="020F0600000000000000" pitchFamily="50" charset="-128"/>
                <a:ea typeface="HG丸ｺﾞｼｯｸM-PRO" panose="020F0600000000000000" pitchFamily="50" charset="-128"/>
              </a:rPr>
              <a:t>組織横断的な</a:t>
            </a:r>
            <a:r>
              <a:rPr kumimoji="1" lang="ja-JP" altLang="en-US" sz="2800" u="sng" dirty="0">
                <a:solidFill>
                  <a:srgbClr val="0000FF"/>
                </a:solidFill>
                <a:latin typeface="HG丸ｺﾞｼｯｸM-PRO" panose="020F0600000000000000" pitchFamily="50" charset="-128"/>
                <a:ea typeface="HG丸ｺﾞｼｯｸM-PRO" panose="020F0600000000000000" pitchFamily="50" charset="-128"/>
              </a:rPr>
              <a:t>マネジメント</a:t>
            </a:r>
            <a:r>
              <a:rPr kumimoji="1" lang="ja-JP" altLang="ja-JP" sz="2800" u="sng" dirty="0">
                <a:solidFill>
                  <a:srgbClr val="0000FF"/>
                </a:solidFill>
                <a:latin typeface="HG丸ｺﾞｼｯｸM-PRO" panose="020F0600000000000000" pitchFamily="50" charset="-128"/>
                <a:ea typeface="HG丸ｺﾞｼｯｸM-PRO" panose="020F0600000000000000" pitchFamily="50" charset="-128"/>
              </a:rPr>
              <a:t>機能</a:t>
            </a:r>
            <a:r>
              <a:rPr kumimoji="1" lang="ja-JP" altLang="en-US" sz="2800" dirty="0">
                <a:latin typeface="HG丸ｺﾞｼｯｸM-PRO" panose="020F0600000000000000" pitchFamily="50" charset="-128"/>
                <a:ea typeface="HG丸ｺﾞｼｯｸM-PRO" panose="020F0600000000000000" pitchFamily="50" charset="-128"/>
              </a:rPr>
              <a:t>を発揮し</a:t>
            </a:r>
            <a:r>
              <a:rPr kumimoji="1" lang="ja-JP" altLang="ja-JP" sz="2800" dirty="0">
                <a:latin typeface="HG丸ｺﾞｼｯｸM-PRO" panose="020F0600000000000000" pitchFamily="50" charset="-128"/>
                <a:ea typeface="HG丸ｺﾞｼｯｸM-PRO" panose="020F0600000000000000" pitchFamily="50" charset="-128"/>
              </a:rPr>
              <a:t>、</a:t>
            </a:r>
            <a:r>
              <a:rPr kumimoji="1" lang="ja-JP" altLang="ja-JP" sz="2800" u="sng" dirty="0">
                <a:solidFill>
                  <a:srgbClr val="0000FF"/>
                </a:solidFill>
                <a:latin typeface="HG丸ｺﾞｼｯｸM-PRO" panose="020F0600000000000000" pitchFamily="50" charset="-128"/>
                <a:ea typeface="HG丸ｺﾞｼｯｸM-PRO" panose="020F0600000000000000" pitchFamily="50" charset="-128"/>
              </a:rPr>
              <a:t>健康危機発生時</a:t>
            </a:r>
            <a:r>
              <a:rPr kumimoji="1" lang="ja-JP" altLang="en-US" sz="2800" u="sng" dirty="0">
                <a:solidFill>
                  <a:srgbClr val="0000FF"/>
                </a:solidFill>
                <a:latin typeface="HG丸ｺﾞｼｯｸM-PRO" panose="020F0600000000000000" pitchFamily="50" charset="-128"/>
                <a:ea typeface="HG丸ｺﾞｼｯｸM-PRO" panose="020F0600000000000000" pitchFamily="50" charset="-128"/>
              </a:rPr>
              <a:t>には</a:t>
            </a:r>
            <a:r>
              <a:rPr kumimoji="1" lang="ja-JP" altLang="ja-JP" sz="2800" u="sng" dirty="0">
                <a:solidFill>
                  <a:srgbClr val="0000FF"/>
                </a:solidFill>
                <a:latin typeface="HG丸ｺﾞｼｯｸM-PRO" panose="020F0600000000000000" pitchFamily="50" charset="-128"/>
                <a:ea typeface="HG丸ｺﾞｼｯｸM-PRO" panose="020F0600000000000000" pitchFamily="50" charset="-128"/>
              </a:rPr>
              <a:t>迅速</a:t>
            </a:r>
            <a:r>
              <a:rPr kumimoji="1" lang="ja-JP" altLang="en-US" sz="2800" u="sng" dirty="0">
                <a:solidFill>
                  <a:srgbClr val="0000FF"/>
                </a:solidFill>
                <a:latin typeface="HG丸ｺﾞｼｯｸM-PRO" panose="020F0600000000000000" pitchFamily="50" charset="-128"/>
                <a:ea typeface="HG丸ｺﾞｼｯｸM-PRO" panose="020F0600000000000000" pitchFamily="50" charset="-128"/>
              </a:rPr>
              <a:t>に対応できる</a:t>
            </a:r>
            <a:r>
              <a:rPr kumimoji="1" lang="ja-JP" altLang="ja-JP" sz="2800" u="sng" dirty="0">
                <a:solidFill>
                  <a:srgbClr val="0000FF"/>
                </a:solidFill>
                <a:latin typeface="HG丸ｺﾞｼｯｸM-PRO" panose="020F0600000000000000" pitchFamily="50" charset="-128"/>
                <a:ea typeface="HG丸ｺﾞｼｯｸM-PRO" panose="020F0600000000000000" pitchFamily="50" charset="-128"/>
              </a:rPr>
              <a:t>体制</a:t>
            </a:r>
            <a:r>
              <a:rPr kumimoji="1" lang="ja-JP" altLang="en-US" sz="2800" u="sng" dirty="0">
                <a:solidFill>
                  <a:srgbClr val="0000FF"/>
                </a:solidFill>
                <a:latin typeface="HG丸ｺﾞｼｯｸM-PRO" panose="020F0600000000000000" pitchFamily="50" charset="-128"/>
                <a:ea typeface="HG丸ｺﾞｼｯｸM-PRO" panose="020F0600000000000000" pitchFamily="50" charset="-128"/>
              </a:rPr>
              <a:t>を</a:t>
            </a:r>
            <a:r>
              <a:rPr kumimoji="1" lang="ja-JP" altLang="ja-JP" sz="2800" u="sng" dirty="0">
                <a:solidFill>
                  <a:srgbClr val="0000FF"/>
                </a:solidFill>
                <a:latin typeface="HG丸ｺﾞｼｯｸM-PRO" panose="020F0600000000000000" pitchFamily="50" charset="-128"/>
                <a:ea typeface="HG丸ｺﾞｼｯｸM-PRO" panose="020F0600000000000000" pitchFamily="50" charset="-128"/>
              </a:rPr>
              <a:t>整備</a:t>
            </a:r>
            <a:r>
              <a:rPr kumimoji="1" lang="ja-JP" altLang="en-US" sz="2800" dirty="0">
                <a:latin typeface="HG丸ｺﾞｼｯｸM-PRO" panose="020F0600000000000000" pitchFamily="50" charset="-128"/>
                <a:ea typeface="HG丸ｺﾞｼｯｸM-PRO" panose="020F0600000000000000" pitchFamily="50" charset="-128"/>
              </a:rPr>
              <a:t>することは、</a:t>
            </a:r>
            <a:r>
              <a:rPr kumimoji="1" lang="ja-JP" altLang="en-US" sz="3200" b="1" u="sng" dirty="0">
                <a:solidFill>
                  <a:srgbClr val="FF0066"/>
                </a:solidFill>
                <a:latin typeface="BIZ UDPゴシック" panose="020B0400000000000000" pitchFamily="50" charset="-128"/>
                <a:ea typeface="BIZ UDPゴシック" panose="020B0400000000000000" pitchFamily="50" charset="-128"/>
              </a:rPr>
              <a:t>急務！</a:t>
            </a:r>
            <a:r>
              <a:rPr kumimoji="1" lang="ja-JP" altLang="ja-JP" sz="2800" dirty="0">
                <a:latin typeface="HG丸ｺﾞｼｯｸM-PRO" panose="020F0600000000000000" pitchFamily="50" charset="-128"/>
                <a:ea typeface="HG丸ｺﾞｼｯｸM-PRO" panose="020F0600000000000000" pitchFamily="50" charset="-128"/>
              </a:rPr>
              <a:t>　</a:t>
            </a:r>
            <a:r>
              <a:rPr kumimoji="1" lang="en-US" altLang="ja-JP" sz="2800" dirty="0">
                <a:latin typeface="HG丸ｺﾞｼｯｸM-PRO" panose="020F0600000000000000" pitchFamily="50" charset="-128"/>
                <a:ea typeface="HG丸ｺﾞｼｯｸM-PRO" panose="020F0600000000000000" pitchFamily="50" charset="-128"/>
              </a:rPr>
              <a:t> </a:t>
            </a:r>
          </a:p>
        </p:txBody>
      </p:sp>
      <p:sp>
        <p:nvSpPr>
          <p:cNvPr id="7" name="正方形/長方形 6"/>
          <p:cNvSpPr/>
          <p:nvPr/>
        </p:nvSpPr>
        <p:spPr>
          <a:xfrm>
            <a:off x="152400" y="1084511"/>
            <a:ext cx="9159240" cy="523220"/>
          </a:xfrm>
          <a:prstGeom prst="rect">
            <a:avLst/>
          </a:prstGeom>
        </p:spPr>
        <p:txBody>
          <a:bodyPr wrap="square">
            <a:spAutoFit/>
          </a:bodyPr>
          <a:lstStyle/>
          <a:p>
            <a:r>
              <a:rPr kumimoji="1" lang="en-US" altLang="ja-JP" sz="2800" u="sng" dirty="0">
                <a:solidFill>
                  <a:srgbClr val="0000FF"/>
                </a:solidFill>
                <a:latin typeface="HG丸ｺﾞｼｯｸM-PRO" panose="020F0600000000000000" pitchFamily="50" charset="-128"/>
                <a:ea typeface="HG丸ｺﾞｼｯｸM-PRO" panose="020F0600000000000000" pitchFamily="50" charset="-128"/>
              </a:rPr>
              <a:t>R</a:t>
            </a:r>
            <a:r>
              <a:rPr kumimoji="1" lang="ja-JP" altLang="ja-JP" sz="2800" u="sng" dirty="0">
                <a:solidFill>
                  <a:srgbClr val="0000FF"/>
                </a:solidFill>
                <a:latin typeface="HG丸ｺﾞｼｯｸM-PRO" panose="020F0600000000000000" pitchFamily="50" charset="-128"/>
                <a:ea typeface="HG丸ｺﾞｼｯｸM-PRO" panose="020F0600000000000000" pitchFamily="50" charset="-128"/>
              </a:rPr>
              <a:t>５</a:t>
            </a:r>
            <a:r>
              <a:rPr kumimoji="1" lang="ja-JP" altLang="en-US" sz="2800" u="sng" dirty="0">
                <a:solidFill>
                  <a:srgbClr val="0000FF"/>
                </a:solidFill>
                <a:latin typeface="HG丸ｺﾞｼｯｸM-PRO" panose="020F0600000000000000" pitchFamily="50" charset="-128"/>
                <a:ea typeface="HG丸ｺﾞｼｯｸM-PRO" panose="020F0600000000000000" pitchFamily="50" charset="-128"/>
              </a:rPr>
              <a:t>「</a:t>
            </a:r>
            <a:r>
              <a:rPr kumimoji="1" lang="ja-JP" altLang="ja-JP" sz="2800" u="sng" dirty="0">
                <a:solidFill>
                  <a:srgbClr val="0000FF"/>
                </a:solidFill>
                <a:latin typeface="HG丸ｺﾞｼｯｸM-PRO" panose="020F0600000000000000" pitchFamily="50" charset="-128"/>
                <a:ea typeface="HG丸ｺﾞｼｯｸM-PRO" panose="020F0600000000000000" pitchFamily="50" charset="-128"/>
              </a:rPr>
              <a:t>地域保健対策の推進に関する基本的な指針</a:t>
            </a:r>
            <a:r>
              <a:rPr kumimoji="1" lang="ja-JP" altLang="en-US" sz="2800" u="sng" dirty="0">
                <a:solidFill>
                  <a:srgbClr val="0000FF"/>
                </a:solidFill>
                <a:latin typeface="HG丸ｺﾞｼｯｸM-PRO" panose="020F0600000000000000" pitchFamily="50" charset="-128"/>
                <a:ea typeface="HG丸ｺﾞｼｯｸM-PRO" panose="020F0600000000000000" pitchFamily="50" charset="-128"/>
              </a:rPr>
              <a:t>」改正</a:t>
            </a:r>
            <a:endParaRPr kumimoji="1" lang="en-US" altLang="ja-JP" sz="2800" u="sng" dirty="0">
              <a:solidFill>
                <a:srgbClr val="0000FF"/>
              </a:solidFill>
              <a:latin typeface="HG丸ｺﾞｼｯｸM-PRO" panose="020F0600000000000000" pitchFamily="50" charset="-128"/>
              <a:ea typeface="HG丸ｺﾞｼｯｸM-PRO" panose="020F0600000000000000" pitchFamily="50" charset="-128"/>
            </a:endParaRPr>
          </a:p>
        </p:txBody>
      </p:sp>
      <p:sp>
        <p:nvSpPr>
          <p:cNvPr id="12" name="正方形/長方形 11"/>
          <p:cNvSpPr/>
          <p:nvPr/>
        </p:nvSpPr>
        <p:spPr>
          <a:xfrm>
            <a:off x="507184" y="6120251"/>
            <a:ext cx="8129632" cy="646331"/>
          </a:xfrm>
          <a:prstGeom prst="rect">
            <a:avLst/>
          </a:prstGeom>
        </p:spPr>
        <p:txBody>
          <a:bodyPr wrap="square">
            <a:spAutoFit/>
          </a:bodyPr>
          <a:lstStyle/>
          <a:p>
            <a:pPr marL="182563" indent="-182563"/>
            <a:r>
              <a:rPr lang="ja-JP" altLang="en-US" dirty="0">
                <a:latin typeface="HG丸ｺﾞｼｯｸM-PRO" panose="020F0600000000000000" pitchFamily="50" charset="-128"/>
                <a:ea typeface="HG丸ｺﾞｼｯｸM-PRO" panose="020F0600000000000000" pitchFamily="50" charset="-128"/>
              </a:rPr>
              <a:t>＊先行研究　</a:t>
            </a:r>
            <a:r>
              <a:rPr lang="en-US" altLang="ja-JP" dirty="0">
                <a:latin typeface="HG丸ｺﾞｼｯｸM-PRO" panose="020F0600000000000000" pitchFamily="50" charset="-128"/>
                <a:ea typeface="HG丸ｺﾞｼｯｸM-PRO" panose="020F0600000000000000" pitchFamily="50" charset="-128"/>
              </a:rPr>
              <a:t>R4</a:t>
            </a:r>
            <a:r>
              <a:rPr lang="ja-JP" altLang="ja-JP" dirty="0">
                <a:latin typeface="HG丸ｺﾞｼｯｸM-PRO" panose="020F0600000000000000" pitchFamily="50" charset="-128"/>
                <a:ea typeface="HG丸ｺﾞｼｯｸM-PRO" panose="020F0600000000000000" pitchFamily="50" charset="-128"/>
              </a:rPr>
              <a:t>地域保健総合推進事業「災害時における自治体保健師間連携（ネットワークの検討）」</a:t>
            </a:r>
            <a:r>
              <a:rPr lang="en-US" altLang="ja-JP" dirty="0">
                <a:latin typeface="HG丸ｺﾞｼｯｸM-PRO" panose="020F0600000000000000" pitchFamily="50" charset="-128"/>
                <a:ea typeface="HG丸ｺﾞｼｯｸM-PRO" panose="020F0600000000000000" pitchFamily="50" charset="-128"/>
              </a:rPr>
              <a:t>   </a:t>
            </a:r>
            <a:r>
              <a:rPr lang="ja-JP" altLang="ja-JP" dirty="0">
                <a:latin typeface="HG丸ｺﾞｼｯｸM-PRO" panose="020F0600000000000000" pitchFamily="50" charset="-128"/>
                <a:ea typeface="HG丸ｺﾞｼｯｸM-PRO" panose="020F0600000000000000" pitchFamily="50" charset="-128"/>
              </a:rPr>
              <a:t>雨宮有子（千葉県立保健医療大学）</a:t>
            </a:r>
          </a:p>
        </p:txBody>
      </p:sp>
      <p:sp>
        <p:nvSpPr>
          <p:cNvPr id="13" name="スライド番号プレースホルダー 12"/>
          <p:cNvSpPr>
            <a:spLocks noGrp="1"/>
          </p:cNvSpPr>
          <p:nvPr>
            <p:ph type="sldNum" sz="quarter" idx="12"/>
          </p:nvPr>
        </p:nvSpPr>
        <p:spPr>
          <a:xfrm>
            <a:off x="8479072" y="6568104"/>
            <a:ext cx="593750" cy="240438"/>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43</a:t>
            </a:fld>
            <a:endParaRPr kumimoji="1" lang="ja-JP" altLang="en-US" sz="1600" dirty="0">
              <a:solidFill>
                <a:schemeClr val="tx1"/>
              </a:solidFill>
              <a:latin typeface="ＭＳ Ｐゴシック" panose="020B0600070205080204" pitchFamily="50" charset="-128"/>
            </a:endParaRPr>
          </a:p>
        </p:txBody>
      </p:sp>
      <p:sp>
        <p:nvSpPr>
          <p:cNvPr id="3" name="正方形/長方形 2"/>
          <p:cNvSpPr/>
          <p:nvPr/>
        </p:nvSpPr>
        <p:spPr>
          <a:xfrm>
            <a:off x="984968" y="5121554"/>
            <a:ext cx="7494104" cy="1015663"/>
          </a:xfrm>
          <a:prstGeom prst="rect">
            <a:avLst/>
          </a:prstGeom>
        </p:spPr>
        <p:txBody>
          <a:bodyPr wrap="square">
            <a:spAutoFit/>
          </a:bodyPr>
          <a:lstStyle/>
          <a:p>
            <a:r>
              <a:rPr kumimoji="1" lang="ja-JP" altLang="ja-JP" sz="3000" dirty="0">
                <a:solidFill>
                  <a:srgbClr val="FF0066"/>
                </a:solidFill>
                <a:latin typeface="BIZ UDPゴシック" panose="020B0400000000000000" pitchFamily="50" charset="-128"/>
                <a:ea typeface="BIZ UDPゴシック" panose="020B0400000000000000" pitchFamily="50" charset="-128"/>
              </a:rPr>
              <a:t>統括保健師</a:t>
            </a:r>
            <a:r>
              <a:rPr kumimoji="1" lang="ja-JP" altLang="en-US" sz="3000" dirty="0">
                <a:solidFill>
                  <a:srgbClr val="FF0066"/>
                </a:solidFill>
                <a:latin typeface="BIZ UDPゴシック" panose="020B0400000000000000" pitchFamily="50" charset="-128"/>
                <a:ea typeface="BIZ UDPゴシック" panose="020B0400000000000000" pitchFamily="50" charset="-128"/>
              </a:rPr>
              <a:t>の役割発揮には</a:t>
            </a:r>
            <a:endParaRPr kumimoji="1" lang="en-US" altLang="ja-JP" sz="3000" dirty="0">
              <a:solidFill>
                <a:srgbClr val="FF0066"/>
              </a:solidFill>
              <a:latin typeface="BIZ UDPゴシック" panose="020B0400000000000000" pitchFamily="50" charset="-128"/>
              <a:ea typeface="BIZ UDPゴシック" panose="020B0400000000000000" pitchFamily="50" charset="-128"/>
            </a:endParaRPr>
          </a:p>
          <a:p>
            <a:r>
              <a:rPr kumimoji="1" lang="ja-JP" altLang="en-US" sz="3000" dirty="0">
                <a:solidFill>
                  <a:srgbClr val="FF0066"/>
                </a:solidFill>
                <a:latin typeface="BIZ UDPゴシック" panose="020B0400000000000000" pitchFamily="50" charset="-128"/>
                <a:ea typeface="BIZ UDPゴシック" panose="020B0400000000000000" pitchFamily="50" charset="-128"/>
              </a:rPr>
              <a:t>　　　　　統括保健師間の</a:t>
            </a:r>
            <a:r>
              <a:rPr kumimoji="1" lang="ja-JP" altLang="ja-JP" sz="3000" dirty="0">
                <a:solidFill>
                  <a:srgbClr val="FF0066"/>
                </a:solidFill>
                <a:latin typeface="BIZ UDPゴシック" panose="020B0400000000000000" pitchFamily="50" charset="-128"/>
                <a:ea typeface="BIZ UDPゴシック" panose="020B0400000000000000" pitchFamily="50" charset="-128"/>
              </a:rPr>
              <a:t>ネットワーク</a:t>
            </a:r>
            <a:r>
              <a:rPr kumimoji="1" lang="ja-JP" altLang="en-US" sz="3000" dirty="0">
                <a:solidFill>
                  <a:srgbClr val="FF0066"/>
                </a:solidFill>
                <a:latin typeface="BIZ UDPゴシック" panose="020B0400000000000000" pitchFamily="50" charset="-128"/>
                <a:ea typeface="BIZ UDPゴシック" panose="020B0400000000000000" pitchFamily="50" charset="-128"/>
              </a:rPr>
              <a:t>が</a:t>
            </a:r>
            <a:r>
              <a:rPr kumimoji="1" lang="ja-JP" altLang="ja-JP" sz="3000" dirty="0">
                <a:solidFill>
                  <a:srgbClr val="FF0066"/>
                </a:solidFill>
                <a:latin typeface="BIZ UDPゴシック" panose="020B0400000000000000" pitchFamily="50" charset="-128"/>
                <a:ea typeface="BIZ UDPゴシック" panose="020B0400000000000000" pitchFamily="50" charset="-128"/>
              </a:rPr>
              <a:t>有効</a:t>
            </a:r>
            <a:endParaRPr kumimoji="1" lang="en-US" altLang="ja-JP" sz="3000" dirty="0">
              <a:solidFill>
                <a:srgbClr val="FF0066"/>
              </a:solidFill>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383447" y="1668559"/>
            <a:ext cx="8550773" cy="1810752"/>
          </a:xfrm>
          <a:prstGeom prst="rect">
            <a:avLst/>
          </a:prstGeom>
        </p:spPr>
        <p:txBody>
          <a:bodyPr wrap="square">
            <a:spAutoFit/>
          </a:bodyPr>
          <a:lstStyle/>
          <a:p>
            <a:pPr marL="457200" indent="-457200">
              <a:lnSpc>
                <a:spcPts val="3240"/>
              </a:lnSpc>
              <a:spcBef>
                <a:spcPts val="600"/>
              </a:spcBef>
              <a:buFont typeface="Wingdings" panose="05000000000000000000" pitchFamily="2" charset="2"/>
              <a:buChar char="u"/>
            </a:pPr>
            <a:r>
              <a:rPr lang="ja-JP" altLang="ja-JP" sz="27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健康危機管理を含めた地域保健施策の推進のため</a:t>
            </a:r>
            <a:r>
              <a:rPr lang="ja-JP" altLang="en-US" sz="27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27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総合的なマネジメントを担う保健師を配置</a:t>
            </a:r>
            <a:r>
              <a:rPr lang="ja-JP" altLang="en-US" sz="27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すること</a:t>
            </a:r>
            <a:endParaRPr lang="en-US" altLang="ja-JP" sz="27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457200" indent="-457200">
              <a:lnSpc>
                <a:spcPts val="3240"/>
              </a:lnSpc>
              <a:spcBef>
                <a:spcPts val="600"/>
              </a:spcBef>
              <a:buFont typeface="Wingdings" panose="05000000000000000000" pitchFamily="2" charset="2"/>
              <a:buChar char="u"/>
            </a:pPr>
            <a:r>
              <a:rPr lang="ja-JP" altLang="ja-JP" sz="27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統括保健師等が連携して組織横断的なマネジメント体制の充実を図る</a:t>
            </a:r>
            <a:r>
              <a:rPr lang="ja-JP" altLang="en-US" sz="27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こと</a:t>
            </a:r>
            <a:endParaRPr kumimoji="1" lang="en-US" altLang="ja-JP" sz="2700" dirty="0">
              <a:latin typeface="HG丸ｺﾞｼｯｸM-PRO" panose="020F0600000000000000" pitchFamily="50" charset="-128"/>
              <a:ea typeface="HG丸ｺﾞｼｯｸM-PRO" panose="020F0600000000000000" pitchFamily="50" charset="-128"/>
            </a:endParaRPr>
          </a:p>
        </p:txBody>
      </p:sp>
      <p:sp>
        <p:nvSpPr>
          <p:cNvPr id="9" name="円形吹き出し 8"/>
          <p:cNvSpPr/>
          <p:nvPr/>
        </p:nvSpPr>
        <p:spPr>
          <a:xfrm>
            <a:off x="4362220" y="3070554"/>
            <a:ext cx="1805941" cy="720705"/>
          </a:xfrm>
          <a:prstGeom prst="wedgeEllipseCallout">
            <a:avLst>
              <a:gd name="adj1" fmla="val 28258"/>
              <a:gd name="adj2" fmla="val 6716"/>
            </a:avLst>
          </a:prstGeom>
          <a:solidFill>
            <a:srgbClr val="CCFFFF"/>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2800" dirty="0">
                <a:solidFill>
                  <a:srgbClr val="FF0066"/>
                </a:solidFill>
              </a:rPr>
              <a:t>大災害</a:t>
            </a:r>
          </a:p>
        </p:txBody>
      </p:sp>
      <p:sp>
        <p:nvSpPr>
          <p:cNvPr id="15" name="円形吹き出し 14"/>
          <p:cNvSpPr/>
          <p:nvPr/>
        </p:nvSpPr>
        <p:spPr>
          <a:xfrm>
            <a:off x="5835165" y="3034439"/>
            <a:ext cx="3169921" cy="792933"/>
          </a:xfrm>
          <a:prstGeom prst="wedgeEllipseCallout">
            <a:avLst>
              <a:gd name="adj1" fmla="val -19417"/>
              <a:gd name="adj2" fmla="val 34776"/>
            </a:avLst>
          </a:prstGeom>
          <a:solidFill>
            <a:srgbClr val="CCFFFF"/>
          </a:solidFill>
          <a:ln>
            <a:solidFill>
              <a:srgbClr val="FF0066"/>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nchorCtr="0"/>
          <a:lstStyle/>
          <a:p>
            <a:pPr algn="ctr">
              <a:lnSpc>
                <a:spcPts val="2400"/>
              </a:lnSpc>
            </a:pPr>
            <a:r>
              <a:rPr kumimoji="1" lang="ja-JP" altLang="en-US" sz="2600" dirty="0">
                <a:solidFill>
                  <a:srgbClr val="FF0066"/>
                </a:solidFill>
              </a:rPr>
              <a:t>新興感染症の流行</a:t>
            </a:r>
          </a:p>
        </p:txBody>
      </p:sp>
    </p:spTree>
    <p:extLst>
      <p:ext uri="{BB962C8B-B14F-4D97-AF65-F5344CB8AC3E}">
        <p14:creationId xmlns:p14="http://schemas.microsoft.com/office/powerpoint/2010/main" val="3275196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95288"/>
            <a:ext cx="9144000" cy="622585"/>
          </a:xfrm>
          <a:solidFill>
            <a:srgbClr val="FFFF66"/>
          </a:solidFill>
        </p:spPr>
        <p:txBody>
          <a:bodyPr anchor="t" anchorCtr="0">
            <a:noAutofit/>
          </a:bodyPr>
          <a:lstStyle/>
          <a:p>
            <a:r>
              <a:rPr lang="ja-JP" altLang="en-US" sz="3600" dirty="0">
                <a:solidFill>
                  <a:srgbClr val="0000FF"/>
                </a:solidFill>
                <a:latin typeface="HG丸ｺﾞｼｯｸM-PRO" panose="020F0600000000000000" pitchFamily="50" charset="-128"/>
                <a:ea typeface="HG丸ｺﾞｼｯｸM-PRO" panose="020F0600000000000000" pitchFamily="50" charset="-128"/>
              </a:rPr>
              <a:t>事業目的・方法</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0" name="スライド番号プレースホルダー 9"/>
          <p:cNvSpPr>
            <a:spLocks noGrp="1"/>
          </p:cNvSpPr>
          <p:nvPr>
            <p:ph type="sldNum" sz="quarter" idx="12"/>
          </p:nvPr>
        </p:nvSpPr>
        <p:spPr>
          <a:xfrm>
            <a:off x="8382000" y="6492588"/>
            <a:ext cx="651510" cy="289848"/>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44</a:t>
            </a:fld>
            <a:endParaRPr kumimoji="1" lang="ja-JP" altLang="en-US" sz="1600" dirty="0">
              <a:solidFill>
                <a:schemeClr val="tx1"/>
              </a:solidFill>
              <a:latin typeface="ＭＳ Ｐゴシック" panose="020B0600070205080204" pitchFamily="50" charset="-128"/>
            </a:endParaRPr>
          </a:p>
        </p:txBody>
      </p:sp>
      <p:sp>
        <p:nvSpPr>
          <p:cNvPr id="3" name="正方形/長方形 2"/>
          <p:cNvSpPr/>
          <p:nvPr/>
        </p:nvSpPr>
        <p:spPr>
          <a:xfrm>
            <a:off x="614680" y="1093281"/>
            <a:ext cx="7767320" cy="1200329"/>
          </a:xfrm>
          <a:prstGeom prst="rect">
            <a:avLst/>
          </a:prstGeom>
        </p:spPr>
        <p:txBody>
          <a:bodyPr wrap="square">
            <a:spAutoFit/>
          </a:bodyPr>
          <a:lstStyle/>
          <a:p>
            <a:pPr algn="ctr"/>
            <a:r>
              <a:rPr lang="ja-JP" altLang="ja-JP" sz="36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「統括保健師間のネットワーク」の</a:t>
            </a:r>
            <a:endParaRPr lang="en-US" altLang="ja-JP" sz="36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r>
              <a:rPr lang="ja-JP" altLang="ja-JP" sz="36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構築や活用を進める</a:t>
            </a:r>
            <a:r>
              <a:rPr lang="ja-JP" altLang="en-US" sz="36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en-US"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3087456" y="5513519"/>
            <a:ext cx="3073727" cy="979069"/>
          </a:xfrm>
          <a:prstGeom prst="rect">
            <a:avLst/>
          </a:prstGeom>
          <a:solidFill>
            <a:srgbClr val="CCFFFF"/>
          </a:solidFill>
          <a:effectLst>
            <a:softEdge rad="127000"/>
          </a:effectLst>
        </p:spPr>
        <p:txBody>
          <a:bodyPr wrap="none" lIns="252000" tIns="180000" rIns="252000" bIns="180000">
            <a:spAutoFit/>
          </a:bodyPr>
          <a:lstStyle/>
          <a:p>
            <a:r>
              <a:rPr lang="ja-JP" altLang="ja-JP" sz="4000" dirty="0">
                <a:solidFill>
                  <a:srgbClr val="0000FF"/>
                </a:solidFill>
                <a:latin typeface="HG丸ｺﾞｼｯｸM-PRO" panose="020F0600000000000000" pitchFamily="50" charset="-128"/>
                <a:ea typeface="HG丸ｺﾞｼｯｸM-PRO" panose="020F0600000000000000" pitchFamily="50" charset="-128"/>
              </a:rPr>
              <a:t>全国に発信</a:t>
            </a:r>
            <a:endParaRPr lang="ja-JP" altLang="en-US" sz="40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1" name="右矢印 10"/>
          <p:cNvSpPr/>
          <p:nvPr/>
        </p:nvSpPr>
        <p:spPr>
          <a:xfrm rot="5400000">
            <a:off x="3183436" y="3908173"/>
            <a:ext cx="2773681" cy="610166"/>
          </a:xfrm>
          <a:prstGeom prst="rightArrow">
            <a:avLst/>
          </a:prstGeom>
          <a:gradFill flip="none" rotWithShape="1">
            <a:gsLst>
              <a:gs pos="0">
                <a:srgbClr val="00B0F0"/>
              </a:gs>
              <a:gs pos="50000">
                <a:srgbClr val="00B0F0">
                  <a:tint val="44500"/>
                  <a:satMod val="160000"/>
                </a:srgbClr>
              </a:gs>
              <a:gs pos="100000">
                <a:srgbClr val="00B0F0">
                  <a:tint val="23500"/>
                  <a:satMod val="160000"/>
                </a:srgbClr>
              </a:gs>
            </a:gsLst>
            <a:path path="circle">
              <a:fillToRect l="100000" t="100000"/>
            </a:path>
            <a:tileRect r="-100000" b="-100000"/>
          </a:gradFill>
          <a:ln w="9525">
            <a:gradFill flip="none" rotWithShape="1">
              <a:gsLst>
                <a:gs pos="88000">
                  <a:srgbClr val="129BCC"/>
                </a:gs>
                <a:gs pos="56000">
                  <a:srgbClr val="00B0F0"/>
                </a:gs>
                <a:gs pos="7000">
                  <a:srgbClr val="E5FFFF"/>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333240" y="3926513"/>
            <a:ext cx="8474075" cy="1214142"/>
          </a:xfrm>
          <a:prstGeom prst="rect">
            <a:avLst/>
          </a:prstGeom>
          <a:solidFill>
            <a:srgbClr val="FFFF99"/>
          </a:solidFill>
          <a:effectLst>
            <a:softEdge rad="127000"/>
          </a:effectLst>
        </p:spPr>
        <p:txBody>
          <a:bodyPr wrap="square" tIns="144000" bIns="144000">
            <a:spAutoFit/>
          </a:bodyPr>
          <a:lstStyle/>
          <a:p>
            <a:pPr algn="ctr"/>
            <a:r>
              <a:rPr lang="ja-JP" altLang="ja-JP" sz="3000" dirty="0">
                <a:latin typeface="HG丸ｺﾞｼｯｸM-PRO" panose="020F0600000000000000" pitchFamily="50" charset="-128"/>
                <a:ea typeface="HG丸ｺﾞｼｯｸM-PRO" panose="020F0600000000000000" pitchFamily="50" charset="-128"/>
              </a:rPr>
              <a:t>ネットワークの</a:t>
            </a:r>
            <a:r>
              <a:rPr lang="en-US" altLang="ja-JP" sz="3000" dirty="0">
                <a:solidFill>
                  <a:srgbClr val="0000FF"/>
                </a:solidFill>
                <a:latin typeface="BIZ UDPゴシック" panose="020B0400000000000000" pitchFamily="50" charset="-128"/>
                <a:ea typeface="BIZ UDPゴシック" panose="020B0400000000000000" pitchFamily="50" charset="-128"/>
              </a:rPr>
              <a:t>｢</a:t>
            </a:r>
            <a:r>
              <a:rPr lang="ja-JP" altLang="ja-JP" sz="3000" dirty="0">
                <a:solidFill>
                  <a:srgbClr val="0000FF"/>
                </a:solidFill>
                <a:latin typeface="BIZ UDPゴシック" panose="020B0400000000000000" pitchFamily="50" charset="-128"/>
                <a:ea typeface="BIZ UDPゴシック" panose="020B0400000000000000" pitchFamily="50" charset="-128"/>
              </a:rPr>
              <a:t>範囲</a:t>
            </a:r>
            <a:r>
              <a:rPr lang="en-US" altLang="ja-JP" sz="3000" dirty="0">
                <a:solidFill>
                  <a:srgbClr val="0000FF"/>
                </a:solidFill>
                <a:latin typeface="BIZ UDPゴシック" panose="020B0400000000000000" pitchFamily="50" charset="-128"/>
                <a:ea typeface="BIZ UDPゴシック" panose="020B0400000000000000" pitchFamily="50" charset="-128"/>
              </a:rPr>
              <a:t>｣｢</a:t>
            </a:r>
            <a:r>
              <a:rPr lang="ja-JP" altLang="ja-JP" sz="3000" dirty="0">
                <a:solidFill>
                  <a:srgbClr val="0000FF"/>
                </a:solidFill>
                <a:latin typeface="BIZ UDPゴシック" panose="020B0400000000000000" pitchFamily="50" charset="-128"/>
                <a:ea typeface="BIZ UDPゴシック" panose="020B0400000000000000" pitchFamily="50" charset="-128"/>
              </a:rPr>
              <a:t>方法</a:t>
            </a:r>
            <a:r>
              <a:rPr lang="en-US" altLang="ja-JP" sz="3000" dirty="0">
                <a:solidFill>
                  <a:srgbClr val="0000FF"/>
                </a:solidFill>
                <a:latin typeface="BIZ UDPゴシック" panose="020B0400000000000000" pitchFamily="50" charset="-128"/>
                <a:ea typeface="BIZ UDPゴシック" panose="020B0400000000000000" pitchFamily="50" charset="-128"/>
              </a:rPr>
              <a:t>｣｢</a:t>
            </a:r>
            <a:r>
              <a:rPr lang="ja-JP" altLang="ja-JP" sz="3000" dirty="0">
                <a:solidFill>
                  <a:srgbClr val="0000FF"/>
                </a:solidFill>
                <a:latin typeface="BIZ UDPゴシック" panose="020B0400000000000000" pitchFamily="50" charset="-128"/>
                <a:ea typeface="BIZ UDPゴシック" panose="020B0400000000000000" pitchFamily="50" charset="-128"/>
              </a:rPr>
              <a:t>内容</a:t>
            </a:r>
            <a:r>
              <a:rPr lang="en-US" altLang="ja-JP" sz="3000" dirty="0">
                <a:solidFill>
                  <a:srgbClr val="0000FF"/>
                </a:solidFill>
                <a:latin typeface="BIZ UDPゴシック" panose="020B0400000000000000" pitchFamily="50" charset="-128"/>
                <a:ea typeface="BIZ UDPゴシック" panose="020B0400000000000000" pitchFamily="50" charset="-128"/>
              </a:rPr>
              <a:t>｣｢</a:t>
            </a:r>
            <a:r>
              <a:rPr lang="ja-JP" altLang="ja-JP" sz="3000" dirty="0">
                <a:solidFill>
                  <a:srgbClr val="0000FF"/>
                </a:solidFill>
                <a:latin typeface="BIZ UDPゴシック" panose="020B0400000000000000" pitchFamily="50" charset="-128"/>
                <a:ea typeface="BIZ UDPゴシック" panose="020B0400000000000000" pitchFamily="50" charset="-128"/>
              </a:rPr>
              <a:t>成果</a:t>
            </a:r>
            <a:r>
              <a:rPr lang="en-US" altLang="ja-JP" sz="3000" dirty="0">
                <a:solidFill>
                  <a:srgbClr val="0000FF"/>
                </a:solidFill>
                <a:latin typeface="BIZ UDPゴシック" panose="020B0400000000000000" pitchFamily="50" charset="-128"/>
                <a:ea typeface="BIZ UDPゴシック" panose="020B0400000000000000" pitchFamily="50" charset="-128"/>
              </a:rPr>
              <a:t>｣</a:t>
            </a:r>
          </a:p>
          <a:p>
            <a:pPr algn="ctr"/>
            <a:r>
              <a:rPr lang="en-US" altLang="ja-JP" sz="3000" dirty="0">
                <a:solidFill>
                  <a:srgbClr val="0000FF"/>
                </a:solidFill>
                <a:latin typeface="BIZ UDPゴシック" panose="020B0400000000000000" pitchFamily="50" charset="-128"/>
                <a:ea typeface="BIZ UDPゴシック" panose="020B0400000000000000" pitchFamily="50" charset="-128"/>
              </a:rPr>
              <a:t>｢</a:t>
            </a:r>
            <a:r>
              <a:rPr lang="ja-JP" altLang="ja-JP" sz="3000" dirty="0">
                <a:solidFill>
                  <a:srgbClr val="0000FF"/>
                </a:solidFill>
                <a:latin typeface="BIZ UDPゴシック" panose="020B0400000000000000" pitchFamily="50" charset="-128"/>
                <a:ea typeface="BIZ UDPゴシック" panose="020B0400000000000000" pitchFamily="50" charset="-128"/>
              </a:rPr>
              <a:t>構築</a:t>
            </a:r>
            <a:r>
              <a:rPr lang="ja-JP" altLang="en-US" sz="3000" dirty="0">
                <a:solidFill>
                  <a:srgbClr val="0000FF"/>
                </a:solidFill>
                <a:latin typeface="BIZ UDPゴシック" panose="020B0400000000000000" pitchFamily="50" charset="-128"/>
                <a:ea typeface="BIZ UDPゴシック" panose="020B0400000000000000" pitchFamily="50" charset="-128"/>
              </a:rPr>
              <a:t>･</a:t>
            </a:r>
            <a:r>
              <a:rPr lang="ja-JP" altLang="ja-JP" sz="3000" dirty="0">
                <a:solidFill>
                  <a:srgbClr val="0000FF"/>
                </a:solidFill>
                <a:latin typeface="BIZ UDPゴシック" panose="020B0400000000000000" pitchFamily="50" charset="-128"/>
                <a:ea typeface="BIZ UDPゴシック" panose="020B0400000000000000" pitchFamily="50" charset="-128"/>
              </a:rPr>
              <a:t>継続</a:t>
            </a:r>
            <a:r>
              <a:rPr lang="ja-JP" altLang="en-US" sz="3000" dirty="0">
                <a:solidFill>
                  <a:srgbClr val="0000FF"/>
                </a:solidFill>
                <a:latin typeface="BIZ UDPゴシック" panose="020B0400000000000000" pitchFamily="50" charset="-128"/>
                <a:ea typeface="BIZ UDPゴシック" panose="020B0400000000000000" pitchFamily="50" charset="-128"/>
              </a:rPr>
              <a:t>･</a:t>
            </a:r>
            <a:r>
              <a:rPr lang="ja-JP" altLang="ja-JP" sz="3000" dirty="0">
                <a:solidFill>
                  <a:srgbClr val="0000FF"/>
                </a:solidFill>
                <a:latin typeface="BIZ UDPゴシック" panose="020B0400000000000000" pitchFamily="50" charset="-128"/>
                <a:ea typeface="BIZ UDPゴシック" panose="020B0400000000000000" pitchFamily="50" charset="-128"/>
              </a:rPr>
              <a:t>発展の促進要因</a:t>
            </a:r>
            <a:r>
              <a:rPr lang="en-US" altLang="ja-JP" sz="3000" dirty="0">
                <a:solidFill>
                  <a:srgbClr val="0000FF"/>
                </a:solidFill>
                <a:latin typeface="BIZ UDPゴシック" panose="020B0400000000000000" pitchFamily="50" charset="-128"/>
                <a:ea typeface="BIZ UDPゴシック" panose="020B0400000000000000" pitchFamily="50" charset="-128"/>
              </a:rPr>
              <a:t>｣｢</a:t>
            </a:r>
            <a:r>
              <a:rPr lang="ja-JP" altLang="ja-JP" sz="3000" dirty="0">
                <a:solidFill>
                  <a:srgbClr val="0000FF"/>
                </a:solidFill>
                <a:latin typeface="BIZ UDPゴシック" panose="020B0400000000000000" pitchFamily="50" charset="-128"/>
                <a:ea typeface="BIZ UDPゴシック" panose="020B0400000000000000" pitchFamily="50" charset="-128"/>
              </a:rPr>
              <a:t>課題</a:t>
            </a:r>
            <a:r>
              <a:rPr lang="en-US" altLang="ja-JP" sz="3000" dirty="0">
                <a:solidFill>
                  <a:srgbClr val="0000FF"/>
                </a:solidFill>
                <a:latin typeface="BIZ UDPゴシック" panose="020B0400000000000000" pitchFamily="50" charset="-128"/>
                <a:ea typeface="BIZ UDPゴシック" panose="020B0400000000000000" pitchFamily="50" charset="-128"/>
              </a:rPr>
              <a:t>｣</a:t>
            </a:r>
            <a:r>
              <a:rPr lang="ja-JP" altLang="en-US" sz="3000" dirty="0">
                <a:latin typeface="HG丸ｺﾞｼｯｸM-PRO" panose="020F0600000000000000" pitchFamily="50" charset="-128"/>
                <a:ea typeface="HG丸ｺﾞｼｯｸM-PRO" panose="020F0600000000000000" pitchFamily="50" charset="-128"/>
              </a:rPr>
              <a:t>を整理</a:t>
            </a:r>
            <a:endParaRPr lang="en-US" altLang="ja-JP" sz="3000" dirty="0">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333240" y="2522880"/>
            <a:ext cx="8582160" cy="607071"/>
          </a:xfrm>
          <a:prstGeom prst="rect">
            <a:avLst/>
          </a:prstGeom>
          <a:solidFill>
            <a:srgbClr val="FFFF99"/>
          </a:solidFill>
          <a:effectLst>
            <a:softEdge rad="63500"/>
          </a:effectLst>
        </p:spPr>
        <p:txBody>
          <a:bodyPr wrap="square" tIns="72000" bIns="72000">
            <a:spAutoFit/>
          </a:bodyPr>
          <a:lstStyle/>
          <a:p>
            <a:pPr algn="ctr"/>
            <a:r>
              <a:rPr lang="ja-JP" altLang="ja-JP" sz="3000" dirty="0">
                <a:latin typeface="HG丸ｺﾞｼｯｸM-PRO" panose="020F0600000000000000" pitchFamily="50" charset="-128"/>
                <a:ea typeface="HG丸ｺﾞｼｯｸM-PRO" panose="020F0600000000000000" pitchFamily="50" charset="-128"/>
              </a:rPr>
              <a:t>統括保健師間のネットワーク</a:t>
            </a:r>
            <a:r>
              <a:rPr lang="ja-JP" altLang="en-US" sz="3000" dirty="0">
                <a:latin typeface="HG丸ｺﾞｼｯｸM-PRO" panose="020F0600000000000000" pitchFamily="50" charset="-128"/>
                <a:ea typeface="HG丸ｺﾞｼｯｸM-PRO" panose="020F0600000000000000" pitchFamily="50" charset="-128"/>
              </a:rPr>
              <a:t>の好事例を収集</a:t>
            </a:r>
            <a:endParaRPr lang="en-US" altLang="ja-JP" sz="3000" dirty="0">
              <a:latin typeface="HG丸ｺﾞｼｯｸM-PRO" panose="020F0600000000000000" pitchFamily="50" charset="-128"/>
              <a:ea typeface="HG丸ｺﾞｼｯｸM-PRO" panose="020F0600000000000000" pitchFamily="50" charset="-128"/>
            </a:endParaRPr>
          </a:p>
        </p:txBody>
      </p:sp>
      <p:sp>
        <p:nvSpPr>
          <p:cNvPr id="14" name="正方形/長方形 13"/>
          <p:cNvSpPr/>
          <p:nvPr/>
        </p:nvSpPr>
        <p:spPr>
          <a:xfrm>
            <a:off x="1691640" y="3237558"/>
            <a:ext cx="5501640" cy="607071"/>
          </a:xfrm>
          <a:prstGeom prst="rect">
            <a:avLst/>
          </a:prstGeom>
          <a:solidFill>
            <a:srgbClr val="FFFF99"/>
          </a:solidFill>
          <a:effectLst>
            <a:softEdge rad="63500"/>
          </a:effectLst>
        </p:spPr>
        <p:txBody>
          <a:bodyPr wrap="square" tIns="72000" bIns="72000">
            <a:spAutoFit/>
          </a:bodyPr>
          <a:lstStyle/>
          <a:p>
            <a:pPr algn="ctr"/>
            <a:r>
              <a:rPr lang="ja-JP" altLang="en-US" sz="3000" dirty="0">
                <a:latin typeface="HG丸ｺﾞｼｯｸM-PRO" panose="020F0600000000000000" pitchFamily="50" charset="-128"/>
                <a:ea typeface="HG丸ｺﾞｼｯｸM-PRO" panose="020F0600000000000000" pitchFamily="50" charset="-128"/>
              </a:rPr>
              <a:t>統括保健師に</a:t>
            </a:r>
            <a:r>
              <a:rPr lang="ja-JP" altLang="ja-JP" sz="3000" dirty="0">
                <a:latin typeface="HG丸ｺﾞｼｯｸM-PRO" panose="020F0600000000000000" pitchFamily="50" charset="-128"/>
                <a:ea typeface="HG丸ｺﾞｼｯｸM-PRO" panose="020F0600000000000000" pitchFamily="50" charset="-128"/>
              </a:rPr>
              <a:t>インタビュー</a:t>
            </a:r>
            <a:endParaRPr lang="en-US" altLang="ja-JP" sz="3000" dirty="0">
              <a:latin typeface="HG丸ｺﾞｼｯｸM-PRO" panose="020F0600000000000000" pitchFamily="50" charset="-128"/>
              <a:ea typeface="HG丸ｺﾞｼｯｸM-PRO" panose="020F0600000000000000" pitchFamily="50" charset="-128"/>
            </a:endParaRPr>
          </a:p>
        </p:txBody>
      </p:sp>
      <p:sp>
        <p:nvSpPr>
          <p:cNvPr id="15" name="テキスト ボックス 4"/>
          <p:cNvSpPr txBox="1"/>
          <p:nvPr/>
        </p:nvSpPr>
        <p:spPr>
          <a:xfrm rot="994124">
            <a:off x="770702" y="5295345"/>
            <a:ext cx="2205670" cy="1415416"/>
          </a:xfrm>
          <a:prstGeom prst="rect">
            <a:avLst/>
          </a:prstGeom>
          <a:noFill/>
          <a:ln w="6350">
            <a:noFill/>
          </a:ln>
        </p:spPr>
        <p:txBody>
          <a:bodyPr rot="0" spcFirstLastPara="0" vert="horz" wrap="square" lIns="0" tIns="0" rIns="0" bIns="0" numCol="1" spcCol="0" rtlCol="0" fromWordArt="0" anchor="t" anchorCtr="0" forceAA="0" compatLnSpc="1">
            <a:prstTxWarp prst="textCascadeUp">
              <a:avLst/>
            </a:prstTxWarp>
            <a:noAutofit/>
          </a:bodyPr>
          <a:lstStyle/>
          <a:p>
            <a:pPr algn="r">
              <a:lnSpc>
                <a:spcPts val="1800"/>
              </a:lnSpc>
              <a:spcAft>
                <a:spcPts val="0"/>
              </a:spcAft>
            </a:pPr>
            <a:r>
              <a:rPr lang="ja-JP" altLang="en-US" kern="100" dirty="0">
                <a:solidFill>
                  <a:srgbClr val="FF0066"/>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ネットワークに</a:t>
            </a:r>
            <a:endParaRPr lang="en-US" altLang="ja-JP" kern="100" dirty="0">
              <a:solidFill>
                <a:srgbClr val="FF0066"/>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r">
              <a:lnSpc>
                <a:spcPts val="1800"/>
              </a:lnSpc>
              <a:spcAft>
                <a:spcPts val="0"/>
              </a:spcAft>
            </a:pPr>
            <a:r>
              <a:rPr lang="ja-JP" altLang="en-US" kern="100" dirty="0">
                <a:solidFill>
                  <a:srgbClr val="FF0066"/>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役立つ情報を</a:t>
            </a:r>
            <a:endParaRPr lang="ja-JP" sz="1050" kern="100" dirty="0">
              <a:solidFill>
                <a:srgbClr val="FF0066"/>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39941332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8128"/>
            <a:ext cx="9144000" cy="622585"/>
          </a:xfrm>
          <a:solidFill>
            <a:srgbClr val="FFFF66"/>
          </a:solidFill>
        </p:spPr>
        <p:txBody>
          <a:bodyPr anchor="t" anchorCtr="0">
            <a:noAutofit/>
          </a:bodyPr>
          <a:lstStyle/>
          <a:p>
            <a:pPr algn="l"/>
            <a:r>
              <a:rPr lang="ja-JP" altLang="en-US" sz="3600" dirty="0">
                <a:solidFill>
                  <a:srgbClr val="0000FF"/>
                </a:solidFill>
                <a:latin typeface="HG丸ｺﾞｼｯｸM-PRO" panose="020F0600000000000000" pitchFamily="50" charset="-128"/>
                <a:ea typeface="HG丸ｺﾞｼｯｸM-PRO" panose="020F0600000000000000" pitchFamily="50" charset="-128"/>
              </a:rPr>
              <a:t>　結果１ 　ネットワークの形態　</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0" name="スライド番号プレースホルダー 9"/>
          <p:cNvSpPr>
            <a:spLocks noGrp="1"/>
          </p:cNvSpPr>
          <p:nvPr>
            <p:ph type="sldNum" sz="quarter" idx="12"/>
          </p:nvPr>
        </p:nvSpPr>
        <p:spPr>
          <a:xfrm>
            <a:off x="8175445" y="6243379"/>
            <a:ext cx="777406" cy="389930"/>
          </a:xfrm>
        </p:spPr>
        <p:txBody>
          <a:bodyPr/>
          <a:lstStyle/>
          <a:p>
            <a:fld id="{0F5EEDAC-5184-4B4D-A1BD-4BF6FB3AD019}" type="slidenum">
              <a:rPr kumimoji="1" lang="ja-JP" altLang="en-US" sz="1600" smtClean="0">
                <a:solidFill>
                  <a:schemeClr val="tx1"/>
                </a:solidFill>
                <a:latin typeface="+mn-ea"/>
                <a:ea typeface="+mn-ea"/>
              </a:rPr>
              <a:t>45</a:t>
            </a:fld>
            <a:endParaRPr kumimoji="1" lang="ja-JP" altLang="en-US" sz="1600" dirty="0">
              <a:solidFill>
                <a:schemeClr val="tx1"/>
              </a:solidFill>
              <a:latin typeface="+mn-ea"/>
              <a:ea typeface="+mn-ea"/>
            </a:endParaRPr>
          </a:p>
        </p:txBody>
      </p:sp>
      <p:sp>
        <p:nvSpPr>
          <p:cNvPr id="4" name="正方形/長方形 3"/>
          <p:cNvSpPr/>
          <p:nvPr/>
        </p:nvSpPr>
        <p:spPr>
          <a:xfrm>
            <a:off x="164459" y="929032"/>
            <a:ext cx="958093" cy="954107"/>
          </a:xfrm>
          <a:prstGeom prst="rect">
            <a:avLst/>
          </a:prstGeom>
          <a:noFill/>
          <a:ln>
            <a:solidFill>
              <a:srgbClr val="0000FF"/>
            </a:solidFill>
          </a:ln>
        </p:spPr>
        <p:txBody>
          <a:bodyPr wrap="square">
            <a:spAutoFit/>
          </a:bodyPr>
          <a:lstStyle/>
          <a:p>
            <a:pPr algn="ctr"/>
            <a:r>
              <a:rPr lang="ja-JP" altLang="en-US" sz="2800" dirty="0">
                <a:solidFill>
                  <a:srgbClr val="0000FF"/>
                </a:solidFill>
                <a:latin typeface="HG丸ｺﾞｼｯｸM-PRO" panose="020F0600000000000000" pitchFamily="50" charset="-128"/>
                <a:ea typeface="HG丸ｺﾞｼｯｸM-PRO" panose="020F0600000000000000" pitchFamily="50" charset="-128"/>
              </a:rPr>
              <a:t>定例会議</a:t>
            </a:r>
          </a:p>
        </p:txBody>
      </p:sp>
      <p:sp>
        <p:nvSpPr>
          <p:cNvPr id="16" name="正方形/長方形 15"/>
          <p:cNvSpPr/>
          <p:nvPr/>
        </p:nvSpPr>
        <p:spPr>
          <a:xfrm>
            <a:off x="3467731" y="6444468"/>
            <a:ext cx="2842918" cy="369332"/>
          </a:xfrm>
          <a:prstGeom prst="rect">
            <a:avLst/>
          </a:prstGeom>
        </p:spPr>
        <p:txBody>
          <a:bodyPr wrap="square">
            <a:spAutoFit/>
          </a:bodyPr>
          <a:lstStyle/>
          <a:p>
            <a:pPr>
              <a:spcBef>
                <a:spcPts val="1200"/>
              </a:spcBef>
            </a:pP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（）内、該当自治体数</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 name="楕円 5"/>
          <p:cNvSpPr/>
          <p:nvPr/>
        </p:nvSpPr>
        <p:spPr>
          <a:xfrm>
            <a:off x="1325837" y="3404989"/>
            <a:ext cx="2456112" cy="1250395"/>
          </a:xfrm>
          <a:prstGeom prst="ellipse">
            <a:avLst/>
          </a:prstGeom>
          <a:no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905847" y="2989243"/>
            <a:ext cx="1205467" cy="646692"/>
          </a:xfrm>
          <a:prstGeom prst="roundRect">
            <a:avLst/>
          </a:prstGeom>
          <a:solidFill>
            <a:schemeClr val="bg1"/>
          </a:solidFill>
          <a:ln w="38100">
            <a:solidFill>
              <a:srgbClr val="FC800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都道府県本庁</a:t>
            </a:r>
          </a:p>
        </p:txBody>
      </p:sp>
      <p:sp>
        <p:nvSpPr>
          <p:cNvPr id="15" name="角丸四角形 14"/>
          <p:cNvSpPr/>
          <p:nvPr/>
        </p:nvSpPr>
        <p:spPr>
          <a:xfrm>
            <a:off x="700380" y="3745535"/>
            <a:ext cx="1205467" cy="646692"/>
          </a:xfrm>
          <a:prstGeom prst="roundRect">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都道府県保健所</a:t>
            </a:r>
          </a:p>
        </p:txBody>
      </p:sp>
      <p:sp>
        <p:nvSpPr>
          <p:cNvPr id="17" name="角丸四角形 16"/>
          <p:cNvSpPr/>
          <p:nvPr/>
        </p:nvSpPr>
        <p:spPr>
          <a:xfrm>
            <a:off x="3192084" y="3659740"/>
            <a:ext cx="1130688" cy="646692"/>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保健所</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設置市</a:t>
            </a:r>
          </a:p>
        </p:txBody>
      </p:sp>
      <p:sp>
        <p:nvSpPr>
          <p:cNvPr id="18" name="角丸四角形 17"/>
          <p:cNvSpPr/>
          <p:nvPr/>
        </p:nvSpPr>
        <p:spPr>
          <a:xfrm>
            <a:off x="2048684" y="4298437"/>
            <a:ext cx="1062629" cy="646692"/>
          </a:xfrm>
          <a:prstGeom prst="roundRect">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一般</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市町村</a:t>
            </a:r>
          </a:p>
        </p:txBody>
      </p:sp>
      <p:sp>
        <p:nvSpPr>
          <p:cNvPr id="14" name="正方形/長方形 13"/>
          <p:cNvSpPr/>
          <p:nvPr/>
        </p:nvSpPr>
        <p:spPr>
          <a:xfrm>
            <a:off x="196750" y="2596951"/>
            <a:ext cx="3860352" cy="400110"/>
          </a:xfrm>
          <a:prstGeom prst="rect">
            <a:avLst/>
          </a:prstGeom>
        </p:spPr>
        <p:txBody>
          <a:bodyPr wrap="none">
            <a:spAutoFit/>
          </a:bodyPr>
          <a:lstStyle/>
          <a:p>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①</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都道府県全域全自治体</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（４）</a:t>
            </a:r>
          </a:p>
        </p:txBody>
      </p:sp>
      <p:sp>
        <p:nvSpPr>
          <p:cNvPr id="19" name="正方形/長方形 18"/>
          <p:cNvSpPr/>
          <p:nvPr/>
        </p:nvSpPr>
        <p:spPr>
          <a:xfrm>
            <a:off x="4189660" y="2549313"/>
            <a:ext cx="4564070" cy="374461"/>
          </a:xfrm>
          <a:prstGeom prst="rect">
            <a:avLst/>
          </a:prstGeom>
        </p:spPr>
        <p:txBody>
          <a:bodyPr wrap="none">
            <a:spAutoFit/>
          </a:bodyPr>
          <a:lstStyle/>
          <a:p>
            <a:pPr>
              <a:lnSpc>
                <a:spcPts val="2200"/>
              </a:lnSpc>
              <a:spcBef>
                <a:spcPts val="1200"/>
              </a:spcBef>
            </a:pPr>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②</a:t>
            </a:r>
            <a:r>
              <a:rPr lang="en-US"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都道府県本庁</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保健所設置市</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3</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0" name="楕円 19"/>
          <p:cNvSpPr/>
          <p:nvPr/>
        </p:nvSpPr>
        <p:spPr>
          <a:xfrm>
            <a:off x="5209418" y="3454973"/>
            <a:ext cx="2456112" cy="1250395"/>
          </a:xfrm>
          <a:prstGeom prst="ellipse">
            <a:avLst/>
          </a:prstGeom>
          <a:no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5789428" y="3039227"/>
            <a:ext cx="1205467" cy="646692"/>
          </a:xfrm>
          <a:prstGeom prst="roundRect">
            <a:avLst/>
          </a:prstGeom>
          <a:solidFill>
            <a:schemeClr val="bg1"/>
          </a:solidFill>
          <a:ln w="38100">
            <a:solidFill>
              <a:srgbClr val="FC800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都道府県本庁</a:t>
            </a:r>
          </a:p>
        </p:txBody>
      </p:sp>
      <p:sp>
        <p:nvSpPr>
          <p:cNvPr id="23" name="角丸四角形 22"/>
          <p:cNvSpPr/>
          <p:nvPr/>
        </p:nvSpPr>
        <p:spPr>
          <a:xfrm>
            <a:off x="7075665" y="3709724"/>
            <a:ext cx="1130688" cy="646692"/>
          </a:xfrm>
          <a:prstGeom prst="roundRect">
            <a:avLst/>
          </a:prstGeom>
          <a:solidFill>
            <a:schemeClr val="bg1"/>
          </a:solidFill>
          <a:ln w="38100">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保健所</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設置市</a:t>
            </a:r>
          </a:p>
        </p:txBody>
      </p:sp>
      <p:sp>
        <p:nvSpPr>
          <p:cNvPr id="25" name="正方形/長方形 24"/>
          <p:cNvSpPr/>
          <p:nvPr/>
        </p:nvSpPr>
        <p:spPr>
          <a:xfrm>
            <a:off x="196750" y="4991948"/>
            <a:ext cx="4307589" cy="400110"/>
          </a:xfrm>
          <a:prstGeom prst="rect">
            <a:avLst/>
          </a:prstGeom>
        </p:spPr>
        <p:txBody>
          <a:bodyPr wrap="none">
            <a:spAutoFit/>
          </a:bodyPr>
          <a:lstStyle/>
          <a:p>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③</a:t>
            </a:r>
            <a:r>
              <a:rPr lang="en-US"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都道府県等本庁</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出先機関</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8</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en-US" sz="2000" dirty="0">
              <a:solidFill>
                <a:srgbClr val="0000FF"/>
              </a:solidFill>
            </a:endParaRPr>
          </a:p>
        </p:txBody>
      </p:sp>
      <p:sp>
        <p:nvSpPr>
          <p:cNvPr id="26" name="正方形/長方形 25"/>
          <p:cNvSpPr/>
          <p:nvPr/>
        </p:nvSpPr>
        <p:spPr>
          <a:xfrm>
            <a:off x="4579930" y="4985470"/>
            <a:ext cx="4564070" cy="374461"/>
          </a:xfrm>
          <a:prstGeom prst="rect">
            <a:avLst/>
          </a:prstGeom>
        </p:spPr>
        <p:txBody>
          <a:bodyPr wrap="none">
            <a:spAutoFit/>
          </a:bodyPr>
          <a:lstStyle/>
          <a:p>
            <a:pPr>
              <a:lnSpc>
                <a:spcPts val="2200"/>
              </a:lnSpc>
              <a:spcBef>
                <a:spcPts val="1200"/>
              </a:spcBef>
            </a:pPr>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④</a:t>
            </a:r>
            <a:r>
              <a:rPr lang="en-US"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都道府県保健所</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管内市町村</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en-US"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8</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20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7" name="楕円 26"/>
          <p:cNvSpPr/>
          <p:nvPr/>
        </p:nvSpPr>
        <p:spPr>
          <a:xfrm>
            <a:off x="1325838" y="5746239"/>
            <a:ext cx="2379640" cy="692105"/>
          </a:xfrm>
          <a:prstGeom prst="ellipse">
            <a:avLst/>
          </a:prstGeom>
          <a:no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1986617" y="5418392"/>
            <a:ext cx="1205467" cy="493135"/>
          </a:xfrm>
          <a:prstGeom prst="roundRect">
            <a:avLst/>
          </a:prstGeom>
          <a:solidFill>
            <a:schemeClr val="bg1"/>
          </a:solidFill>
          <a:ln w="38100">
            <a:solidFill>
              <a:srgbClr val="FC8004"/>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本庁</a:t>
            </a:r>
          </a:p>
        </p:txBody>
      </p:sp>
      <p:sp>
        <p:nvSpPr>
          <p:cNvPr id="29" name="角丸四角形 28"/>
          <p:cNvSpPr/>
          <p:nvPr/>
        </p:nvSpPr>
        <p:spPr>
          <a:xfrm>
            <a:off x="535705" y="5865576"/>
            <a:ext cx="1205467" cy="505880"/>
          </a:xfrm>
          <a:prstGeom prst="roundRect">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出先機関</a:t>
            </a:r>
          </a:p>
        </p:txBody>
      </p:sp>
      <p:sp>
        <p:nvSpPr>
          <p:cNvPr id="32" name="楕円 31"/>
          <p:cNvSpPr/>
          <p:nvPr/>
        </p:nvSpPr>
        <p:spPr>
          <a:xfrm>
            <a:off x="5590486" y="5615318"/>
            <a:ext cx="2201277" cy="823026"/>
          </a:xfrm>
          <a:prstGeom prst="ellipse">
            <a:avLst/>
          </a:prstGeom>
          <a:noFill/>
          <a:ln w="57150">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4722095" y="5665639"/>
            <a:ext cx="1205467" cy="646692"/>
          </a:xfrm>
          <a:prstGeom prst="roundRect">
            <a:avLst/>
          </a:prstGeom>
          <a:solidFill>
            <a:schemeClr val="bg1"/>
          </a:solidFill>
          <a:ln w="38100">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都道府県保健所</a:t>
            </a:r>
          </a:p>
        </p:txBody>
      </p:sp>
      <p:sp>
        <p:nvSpPr>
          <p:cNvPr id="36" name="角丸四角形 35"/>
          <p:cNvSpPr/>
          <p:nvPr/>
        </p:nvSpPr>
        <p:spPr>
          <a:xfrm>
            <a:off x="6264638" y="6130741"/>
            <a:ext cx="1062629" cy="646692"/>
          </a:xfrm>
          <a:prstGeom prst="roundRect">
            <a:avLst/>
          </a:prstGeom>
          <a:solidFill>
            <a:schemeClr val="bg1"/>
          </a:solidFill>
          <a:ln w="381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一般</a:t>
            </a:r>
            <a:endParaRPr kumimoji="1" lang="en-US" altLang="ja-JP" dirty="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dirty="0">
                <a:solidFill>
                  <a:schemeClr val="tx1"/>
                </a:solidFill>
                <a:latin typeface="HG丸ｺﾞｼｯｸM-PRO" panose="020F0600000000000000" pitchFamily="50" charset="-128"/>
                <a:ea typeface="HG丸ｺﾞｼｯｸM-PRO" panose="020F0600000000000000" pitchFamily="50" charset="-128"/>
              </a:rPr>
              <a:t>市町村</a:t>
            </a:r>
          </a:p>
        </p:txBody>
      </p:sp>
      <p:sp>
        <p:nvSpPr>
          <p:cNvPr id="37" name="正方形/長方形 36"/>
          <p:cNvSpPr/>
          <p:nvPr/>
        </p:nvSpPr>
        <p:spPr>
          <a:xfrm>
            <a:off x="1184575" y="944233"/>
            <a:ext cx="5989999" cy="1579920"/>
          </a:xfrm>
          <a:prstGeom prst="rect">
            <a:avLst/>
          </a:prstGeom>
        </p:spPr>
        <p:txBody>
          <a:bodyPr wrap="square">
            <a:spAutoFit/>
          </a:bodyPr>
          <a:lstStyle/>
          <a:p>
            <a:pPr>
              <a:lnSpc>
                <a:spcPts val="2000"/>
              </a:lnSpc>
              <a:spcBef>
                <a:spcPts val="1200"/>
              </a:spcBef>
            </a:pPr>
            <a:r>
              <a:rPr lang="ja-JP" altLang="en-US" sz="2400" u="sng" kern="100" dirty="0">
                <a:solidFill>
                  <a:srgbClr val="FF0066"/>
                </a:solidFill>
                <a:latin typeface="HG丸ｺﾞｼｯｸM-PRO" panose="020F0600000000000000" pitchFamily="50" charset="-128"/>
                <a:ea typeface="HG丸ｺﾞｼｯｸM-PRO" panose="020F0600000000000000" pitchFamily="50" charset="-128"/>
                <a:cs typeface="Times New Roman" panose="02020603050405020304" pitchFamily="18" charset="0"/>
              </a:rPr>
              <a:t>統括保健師の役割機能の共有</a:t>
            </a:r>
            <a:endParaRPr lang="en-US" altLang="ja-JP" sz="2400" u="sng" kern="100" dirty="0">
              <a:solidFill>
                <a:srgbClr val="FF0066"/>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2000"/>
              </a:lnSpc>
              <a:spcBef>
                <a:spcPts val="1200"/>
              </a:spcBef>
            </a:pP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保健師の人材育成・確保　</a:t>
            </a:r>
            <a:endParaRPr lang="en-US"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2000"/>
              </a:lnSpc>
              <a:spcBef>
                <a:spcPts val="1200"/>
              </a:spcBef>
            </a:pP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健康危機管理体制の構築</a:t>
            </a:r>
            <a:endParaRPr lang="en-US"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nSpc>
                <a:spcPts val="2000"/>
              </a:lnSpc>
              <a:spcBef>
                <a:spcPts val="1200"/>
              </a:spcBef>
            </a:pPr>
            <a:r>
              <a:rPr lang="ja-JP" altLang="en-US"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保健活動の課題共有</a:t>
            </a:r>
            <a:endParaRPr lang="en-US"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0" name="楕円 39"/>
          <p:cNvSpPr/>
          <p:nvPr/>
        </p:nvSpPr>
        <p:spPr>
          <a:xfrm>
            <a:off x="5161515" y="1187388"/>
            <a:ext cx="2484717" cy="1330754"/>
          </a:xfrm>
          <a:prstGeom prst="ellipse">
            <a:avLst/>
          </a:prstGeom>
          <a:solidFill>
            <a:srgbClr val="FFFF99"/>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solidFill>
                <a:srgbClr val="FF0066"/>
              </a:solidFill>
              <a:latin typeface="BIZ UDPゴシック" panose="020B0400000000000000" pitchFamily="50" charset="-128"/>
              <a:ea typeface="BIZ UDPゴシック" panose="020B0400000000000000" pitchFamily="50" charset="-128"/>
            </a:endParaRPr>
          </a:p>
        </p:txBody>
      </p:sp>
      <p:sp>
        <p:nvSpPr>
          <p:cNvPr id="43" name="正方形/長方形 42"/>
          <p:cNvSpPr/>
          <p:nvPr/>
        </p:nvSpPr>
        <p:spPr>
          <a:xfrm>
            <a:off x="5209417" y="1331238"/>
            <a:ext cx="2353939" cy="1015663"/>
          </a:xfrm>
          <a:prstGeom prst="rect">
            <a:avLst/>
          </a:prstGeom>
        </p:spPr>
        <p:txBody>
          <a:bodyPr wrap="square">
            <a:spAutoFit/>
          </a:bodyPr>
          <a:lstStyle/>
          <a:p>
            <a:pPr algn="ctr">
              <a:lnSpc>
                <a:spcPts val="2400"/>
              </a:lnSpc>
            </a:pPr>
            <a:r>
              <a:rPr kumimoji="1" lang="ja-JP" altLang="en-US" sz="2200" dirty="0">
                <a:solidFill>
                  <a:srgbClr val="0000FF"/>
                </a:solidFill>
                <a:latin typeface="HG丸ｺﾞｼｯｸM-PRO" panose="020F0600000000000000" pitchFamily="50" charset="-128"/>
                <a:ea typeface="HG丸ｺﾞｼｯｸM-PRO" panose="020F0600000000000000" pitchFamily="50" charset="-128"/>
              </a:rPr>
              <a:t>複数の</a:t>
            </a:r>
            <a:endParaRPr kumimoji="1"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algn="ctr">
              <a:lnSpc>
                <a:spcPts val="2400"/>
              </a:lnSpc>
            </a:pPr>
            <a:r>
              <a:rPr kumimoji="1" lang="ja-JP" altLang="en-US" sz="2200" dirty="0">
                <a:solidFill>
                  <a:srgbClr val="0000FF"/>
                </a:solidFill>
                <a:latin typeface="HG丸ｺﾞｼｯｸM-PRO" panose="020F0600000000000000" pitchFamily="50" charset="-128"/>
                <a:ea typeface="HG丸ｺﾞｼｯｸM-PRO" panose="020F0600000000000000" pitchFamily="50" charset="-128"/>
              </a:rPr>
              <a:t>ネットワーク</a:t>
            </a:r>
            <a:endParaRPr kumimoji="1" lang="en-US" altLang="ja-JP" sz="2200" dirty="0">
              <a:solidFill>
                <a:srgbClr val="0000FF"/>
              </a:solidFill>
              <a:latin typeface="HG丸ｺﾞｼｯｸM-PRO" panose="020F0600000000000000" pitchFamily="50" charset="-128"/>
              <a:ea typeface="HG丸ｺﾞｼｯｸM-PRO" panose="020F0600000000000000" pitchFamily="50" charset="-128"/>
            </a:endParaRPr>
          </a:p>
          <a:p>
            <a:pPr algn="ctr">
              <a:lnSpc>
                <a:spcPts val="2400"/>
              </a:lnSpc>
            </a:pPr>
            <a:r>
              <a:rPr kumimoji="1" lang="ja-JP" altLang="en-US" sz="2200" dirty="0">
                <a:solidFill>
                  <a:srgbClr val="0000FF"/>
                </a:solidFill>
                <a:latin typeface="HG丸ｺﾞｼｯｸM-PRO" panose="020F0600000000000000" pitchFamily="50" charset="-128"/>
                <a:ea typeface="HG丸ｺﾞｼｯｸM-PRO" panose="020F0600000000000000" pitchFamily="50" charset="-128"/>
              </a:rPr>
              <a:t>に参加</a:t>
            </a:r>
          </a:p>
        </p:txBody>
      </p:sp>
      <p:sp>
        <p:nvSpPr>
          <p:cNvPr id="45" name="正方形/長方形 44"/>
          <p:cNvSpPr/>
          <p:nvPr/>
        </p:nvSpPr>
        <p:spPr>
          <a:xfrm rot="21318487">
            <a:off x="7201382" y="667587"/>
            <a:ext cx="1697757" cy="2063440"/>
          </a:xfrm>
          <a:prstGeom prst="rect">
            <a:avLst/>
          </a:prstGeom>
        </p:spPr>
        <p:txBody>
          <a:bodyPr wrap="none">
            <a:prstTxWarp prst="textFadeLeft">
              <a:avLst>
                <a:gd name="adj" fmla="val 23451"/>
              </a:avLst>
            </a:prstTxWarp>
            <a:spAutoFit/>
          </a:bodyPr>
          <a:lstStyle/>
          <a:p>
            <a:endParaRPr lang="en-US" altLang="ja-JP" kern="100" dirty="0">
              <a:solidFill>
                <a:srgbClr val="FF0066"/>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sz="2000" kern="100" dirty="0">
                <a:solidFill>
                  <a:srgbClr val="FF0066"/>
                </a:solidFill>
                <a:latin typeface="BIZ UDPゴシック" panose="020B0400000000000000" pitchFamily="50" charset="-128"/>
                <a:ea typeface="BIZ UDPゴシック" panose="020B0400000000000000" pitchFamily="50" charset="-128"/>
                <a:cs typeface="Times New Roman" panose="02020603050405020304" pitchFamily="18" charset="0"/>
              </a:rPr>
              <a:t>公式的な会議・研修</a:t>
            </a:r>
            <a:endParaRPr lang="en-US" altLang="ja-JP" sz="2000" kern="100" dirty="0">
              <a:solidFill>
                <a:srgbClr val="FF0066"/>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solidFill>
                  <a:srgbClr val="FF0066"/>
                </a:solidFill>
                <a:latin typeface="BIZ UDPゴシック" panose="020B0400000000000000" pitchFamily="50" charset="-128"/>
                <a:ea typeface="BIZ UDPゴシック" panose="020B0400000000000000" pitchFamily="50" charset="-128"/>
                <a:cs typeface="Times New Roman" panose="02020603050405020304" pitchFamily="18" charset="0"/>
              </a:rPr>
              <a:t>  日常的な交流･協働</a:t>
            </a:r>
            <a:endParaRPr lang="ja-JP" altLang="en-US" dirty="0">
              <a:solidFill>
                <a:srgbClr val="FF0066"/>
              </a:solidFill>
              <a:latin typeface="BIZ UDPゴシック" panose="020B0400000000000000" pitchFamily="50" charset="-128"/>
              <a:ea typeface="BIZ UDPゴシック" panose="020B0400000000000000" pitchFamily="50" charset="-128"/>
            </a:endParaRPr>
          </a:p>
          <a:p>
            <a:endParaRPr lang="en-US" altLang="ja-JP" sz="400" kern="100" dirty="0">
              <a:solidFill>
                <a:srgbClr val="FF0066"/>
              </a:solidFill>
              <a:latin typeface="BIZ UDPゴシック" panose="020B0400000000000000" pitchFamily="50" charset="-128"/>
              <a:ea typeface="BIZ UDPゴシック" panose="020B0400000000000000" pitchFamily="50" charset="-128"/>
              <a:cs typeface="Times New Roman" panose="02020603050405020304" pitchFamily="18" charset="0"/>
            </a:endParaRPr>
          </a:p>
          <a:p>
            <a:r>
              <a:rPr lang="ja-JP" altLang="en-US" kern="100" dirty="0">
                <a:solidFill>
                  <a:srgbClr val="FF0066"/>
                </a:solidFill>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000" kern="100" dirty="0">
                <a:solidFill>
                  <a:srgbClr val="FF0066"/>
                </a:solidFill>
                <a:latin typeface="BIZ UDPゴシック" panose="020B0400000000000000" pitchFamily="50" charset="-128"/>
                <a:ea typeface="BIZ UDPゴシック" panose="020B0400000000000000" pitchFamily="50" charset="-128"/>
                <a:cs typeface="Times New Roman" panose="02020603050405020304" pitchFamily="18" charset="0"/>
              </a:rPr>
              <a:t>対面･</a:t>
            </a:r>
            <a:r>
              <a:rPr lang="en-US" altLang="ja-JP" sz="2000" kern="100" dirty="0">
                <a:solidFill>
                  <a:srgbClr val="FF0066"/>
                </a:solidFill>
                <a:latin typeface="BIZ UDPゴシック" panose="020B0400000000000000" pitchFamily="50" charset="-128"/>
                <a:ea typeface="BIZ UDPゴシック" panose="020B0400000000000000" pitchFamily="50" charset="-128"/>
                <a:cs typeface="Times New Roman" panose="02020603050405020304" pitchFamily="18" charset="0"/>
              </a:rPr>
              <a:t>WEB</a:t>
            </a:r>
          </a:p>
          <a:p>
            <a:r>
              <a:rPr lang="ja-JP" altLang="en-US" dirty="0">
                <a:solidFill>
                  <a:srgbClr val="FF0066"/>
                </a:solidFill>
                <a:latin typeface="BIZ UDPゴシック" panose="020B0400000000000000" pitchFamily="50" charset="-128"/>
                <a:ea typeface="BIZ UDPゴシック" panose="020B0400000000000000" pitchFamily="50" charset="-128"/>
              </a:rPr>
              <a:t> </a:t>
            </a:r>
            <a:r>
              <a:rPr lang="ja-JP" altLang="en-US" sz="2000" dirty="0">
                <a:solidFill>
                  <a:srgbClr val="FF0066"/>
                </a:solidFill>
                <a:latin typeface="BIZ UDPゴシック" panose="020B0400000000000000" pitchFamily="50" charset="-128"/>
                <a:ea typeface="BIZ UDPゴシック" panose="020B0400000000000000" pitchFamily="50" charset="-128"/>
              </a:rPr>
              <a:t>電話・メール</a:t>
            </a:r>
            <a:endParaRPr lang="en-US" altLang="ja-JP" sz="2000" dirty="0">
              <a:solidFill>
                <a:srgbClr val="FF0066"/>
              </a:solidFill>
              <a:latin typeface="BIZ UDPゴシック" panose="020B0400000000000000" pitchFamily="50" charset="-128"/>
              <a:ea typeface="BIZ UDPゴシック" panose="020B0400000000000000" pitchFamily="50" charset="-128"/>
            </a:endParaRPr>
          </a:p>
          <a:p>
            <a:r>
              <a:rPr lang="ja-JP" altLang="en-US" sz="2000" dirty="0">
                <a:solidFill>
                  <a:srgbClr val="FF0066"/>
                </a:solidFill>
                <a:latin typeface="BIZ UDPゴシック" panose="020B0400000000000000" pitchFamily="50" charset="-128"/>
                <a:ea typeface="BIZ UDPゴシック" panose="020B0400000000000000" pitchFamily="50" charset="-128"/>
              </a:rPr>
              <a:t>庁内ﾁｬｯﾄ・</a:t>
            </a:r>
            <a:r>
              <a:rPr lang="en-US" altLang="ja-JP" sz="2000" dirty="0">
                <a:solidFill>
                  <a:srgbClr val="FF0066"/>
                </a:solidFill>
                <a:latin typeface="BIZ UDPゴシック" panose="020B0400000000000000" pitchFamily="50" charset="-128"/>
                <a:ea typeface="BIZ UDPゴシック" panose="020B0400000000000000" pitchFamily="50" charset="-128"/>
              </a:rPr>
              <a:t>LINE</a:t>
            </a:r>
            <a:endParaRPr lang="ja-JP" altLang="en-US" sz="2000" dirty="0">
              <a:solidFill>
                <a:srgbClr val="FF0066"/>
              </a:solidFill>
              <a:latin typeface="BIZ UDPゴシック" panose="020B0400000000000000" pitchFamily="50" charset="-128"/>
              <a:ea typeface="BIZ UDPゴシック" panose="020B0400000000000000" pitchFamily="50" charset="-128"/>
            </a:endParaRPr>
          </a:p>
        </p:txBody>
      </p:sp>
      <p:sp>
        <p:nvSpPr>
          <p:cNvPr id="46" name="正方形/長方形 45"/>
          <p:cNvSpPr/>
          <p:nvPr/>
        </p:nvSpPr>
        <p:spPr>
          <a:xfrm>
            <a:off x="5457546" y="983263"/>
            <a:ext cx="2028298" cy="369332"/>
          </a:xfrm>
          <a:prstGeom prst="rect">
            <a:avLst/>
          </a:prstGeom>
        </p:spPr>
        <p:txBody>
          <a:bodyPr wrap="square">
            <a:spAutoFit/>
          </a:bodyPr>
          <a:lstStyle/>
          <a:p>
            <a:pPr>
              <a:spcBef>
                <a:spcPts val="1200"/>
              </a:spcBef>
            </a:pPr>
            <a:r>
              <a:rPr lang="ja-JP" altLang="en-US" kern="100" dirty="0">
                <a:solidFill>
                  <a:srgbClr val="FF0066"/>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全国～同一組織内</a:t>
            </a:r>
            <a:endParaRPr lang="en-US" altLang="ja-JP" kern="100" dirty="0">
              <a:solidFill>
                <a:srgbClr val="FF0066"/>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727447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8128"/>
            <a:ext cx="9144000" cy="622585"/>
          </a:xfrm>
          <a:solidFill>
            <a:srgbClr val="FFFF66"/>
          </a:solidFill>
        </p:spPr>
        <p:txBody>
          <a:bodyPr anchor="t" anchorCtr="0">
            <a:noAutofit/>
          </a:bodyPr>
          <a:lstStyle/>
          <a:p>
            <a:pPr algn="l"/>
            <a:r>
              <a:rPr lang="ja-JP" altLang="en-US" sz="3600" dirty="0">
                <a:solidFill>
                  <a:srgbClr val="0000FF"/>
                </a:solidFill>
                <a:latin typeface="HG丸ｺﾞｼｯｸM-PRO" panose="020F0600000000000000" pitchFamily="50" charset="-128"/>
                <a:ea typeface="HG丸ｺﾞｼｯｸM-PRO" panose="020F0600000000000000" pitchFamily="50" charset="-128"/>
              </a:rPr>
              <a:t>　結果２　構築･維持･発展要因　</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0" name="スライド番号プレースホルダー 9"/>
          <p:cNvSpPr>
            <a:spLocks noGrp="1"/>
          </p:cNvSpPr>
          <p:nvPr>
            <p:ph type="sldNum" sz="quarter" idx="12"/>
          </p:nvPr>
        </p:nvSpPr>
        <p:spPr>
          <a:xfrm>
            <a:off x="8441634" y="6396843"/>
            <a:ext cx="591875" cy="267303"/>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46</a:t>
            </a:fld>
            <a:endParaRPr kumimoji="1" lang="ja-JP" altLang="en-US" sz="1600" dirty="0">
              <a:solidFill>
                <a:schemeClr val="tx1"/>
              </a:solidFill>
              <a:latin typeface="ＭＳ Ｐゴシック" panose="020B0600070205080204" pitchFamily="50" charset="-128"/>
            </a:endParaRPr>
          </a:p>
        </p:txBody>
      </p:sp>
      <p:sp>
        <p:nvSpPr>
          <p:cNvPr id="3" name="正方形/長方形 2"/>
          <p:cNvSpPr/>
          <p:nvPr/>
        </p:nvSpPr>
        <p:spPr>
          <a:xfrm>
            <a:off x="278467" y="1002818"/>
            <a:ext cx="1626532" cy="954107"/>
          </a:xfrm>
          <a:prstGeom prst="rect">
            <a:avLst/>
          </a:prstGeom>
          <a:solidFill>
            <a:srgbClr val="CCFFFF"/>
          </a:solidFill>
          <a:ln>
            <a:solidFill>
              <a:srgbClr val="0000FF"/>
            </a:solidFill>
          </a:ln>
        </p:spPr>
        <p:txBody>
          <a:bodyPr wrap="square">
            <a:spAutoFit/>
          </a:bodyPr>
          <a:lstStyle/>
          <a:p>
            <a:pPr>
              <a:lnSpc>
                <a:spcPct val="100000"/>
              </a:lnSpc>
            </a:pPr>
            <a:r>
              <a:rPr lang="ja-JP" altLang="en-US" sz="2800" kern="100" dirty="0">
                <a:solidFill>
                  <a:srgbClr val="0000FF"/>
                </a:solidFill>
                <a:latin typeface="HG丸ｺﾞｼｯｸM-PRO" panose="020F0600000000000000" pitchFamily="50" charset="-128"/>
                <a:ea typeface="HG丸ｺﾞｼｯｸM-PRO" panose="020F0600000000000000" pitchFamily="50" charset="-128"/>
              </a:rPr>
              <a:t>構築のきっかけ</a:t>
            </a:r>
            <a:endParaRPr lang="en-US" altLang="ja-JP" sz="2800" b="1" kern="100" dirty="0">
              <a:solidFill>
                <a:srgbClr val="006600"/>
              </a:solidFill>
              <a:latin typeface="HG丸ｺﾞｼｯｸM-PRO" panose="020F0600000000000000" pitchFamily="50" charset="-128"/>
              <a:ea typeface="HG丸ｺﾞｼｯｸM-PRO" panose="020F0600000000000000" pitchFamily="50" charset="-128"/>
            </a:endParaRPr>
          </a:p>
        </p:txBody>
      </p:sp>
      <p:sp>
        <p:nvSpPr>
          <p:cNvPr id="4" name="正方形/長方形 3"/>
          <p:cNvSpPr/>
          <p:nvPr/>
        </p:nvSpPr>
        <p:spPr>
          <a:xfrm>
            <a:off x="1904999" y="912140"/>
            <a:ext cx="6928853" cy="1938992"/>
          </a:xfrm>
          <a:prstGeom prst="rect">
            <a:avLst/>
          </a:prstGeom>
        </p:spPr>
        <p:txBody>
          <a:bodyPr wrap="square">
            <a:spAutoFit/>
          </a:bodyPr>
          <a:lstStyle/>
          <a:p>
            <a:pPr marL="342900" indent="-342900">
              <a:buFont typeface="Wingdings" panose="05000000000000000000" pitchFamily="2" charset="2"/>
              <a:buChar char="u"/>
            </a:pPr>
            <a:r>
              <a:rPr lang="ja-JP" altLang="ja-JP"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国</a:t>
            </a:r>
            <a:r>
              <a:rPr lang="ja-JP" altLang="en-US"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の指針</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都道府県内自治体</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が</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問題提起</a:t>
            </a:r>
            <a:endParaRPr lang="en-US"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342900" indent="-342900">
              <a:buFont typeface="Wingdings" panose="05000000000000000000" pitchFamily="2" charset="2"/>
              <a:buChar char="u"/>
            </a:pP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人材育成</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確保、健康危機管理、</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地域保健</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活動</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の推進など</a:t>
            </a:r>
            <a:r>
              <a:rPr lang="ja-JP" altLang="ja-JP"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共通課題の認識</a:t>
            </a:r>
            <a:endParaRPr lang="en-US" altLang="ja-JP"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342900" indent="-342900">
              <a:buFont typeface="Wingdings" panose="05000000000000000000" pitchFamily="2" charset="2"/>
              <a:buChar char="u"/>
            </a:pPr>
            <a:r>
              <a:rPr lang="ja-JP" altLang="en-US" sz="2400" kern="0" dirty="0">
                <a:latin typeface="HG丸ｺﾞｼｯｸM-PRO" panose="020F0600000000000000" pitchFamily="50" charset="-128"/>
                <a:ea typeface="HG丸ｺﾞｼｯｸM-PRO" panose="020F0600000000000000" pitchFamily="50" charset="-128"/>
                <a:cs typeface="Times New Roman" panose="02020603050405020304" pitchFamily="18" charset="0"/>
              </a:rPr>
              <a:t>保健師の活動指針等の</a:t>
            </a:r>
            <a:r>
              <a:rPr lang="ja-JP" altLang="en-US" sz="2400" kern="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共同作成</a:t>
            </a:r>
            <a:endParaRPr lang="en-US" altLang="ja-JP" sz="2400" kern="0" dirty="0">
              <a:solidFill>
                <a:srgbClr val="FF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342900" indent="-342900">
              <a:buFont typeface="Wingdings" panose="05000000000000000000" pitchFamily="2" charset="2"/>
              <a:buChar char="u"/>
            </a:pPr>
            <a:r>
              <a:rPr lang="ja-JP" altLang="en-US" sz="2400" kern="0" dirty="0">
                <a:latin typeface="HG丸ｺﾞｼｯｸM-PRO" panose="020F0600000000000000" pitchFamily="50" charset="-128"/>
                <a:ea typeface="HG丸ｺﾞｼｯｸM-PRO" panose="020F0600000000000000" pitchFamily="50" charset="-128"/>
                <a:cs typeface="Times New Roman" panose="02020603050405020304" pitchFamily="18" charset="0"/>
              </a:rPr>
              <a:t>会議設置要綱、統括保健師の役割を明記</a:t>
            </a:r>
            <a:endParaRPr lang="ja-JP" altLang="ja-JP" sz="24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7" name="正方形/長方形 6"/>
          <p:cNvSpPr/>
          <p:nvPr/>
        </p:nvSpPr>
        <p:spPr>
          <a:xfrm>
            <a:off x="278467" y="3041174"/>
            <a:ext cx="1626532" cy="954107"/>
          </a:xfrm>
          <a:prstGeom prst="rect">
            <a:avLst/>
          </a:prstGeom>
          <a:solidFill>
            <a:srgbClr val="CCFFFF"/>
          </a:solidFill>
          <a:ln>
            <a:solidFill>
              <a:srgbClr val="0000FF"/>
            </a:solidFill>
          </a:ln>
        </p:spPr>
        <p:txBody>
          <a:bodyPr wrap="square">
            <a:spAutoFit/>
          </a:bodyPr>
          <a:lstStyle/>
          <a:p>
            <a:pPr>
              <a:lnSpc>
                <a:spcPct val="100000"/>
              </a:lnSpc>
            </a:pPr>
            <a:r>
              <a:rPr lang="ja-JP" altLang="en-US" sz="2800" kern="100" dirty="0">
                <a:solidFill>
                  <a:srgbClr val="0000FF"/>
                </a:solidFill>
                <a:latin typeface="HG丸ｺﾞｼｯｸM-PRO" panose="020F0600000000000000" pitchFamily="50" charset="-128"/>
                <a:ea typeface="HG丸ｺﾞｼｯｸM-PRO" panose="020F0600000000000000" pitchFamily="50" charset="-128"/>
              </a:rPr>
              <a:t>維持発展の要因</a:t>
            </a:r>
            <a:endParaRPr lang="en-US" altLang="ja-JP" sz="2800" b="1" kern="100" dirty="0">
              <a:solidFill>
                <a:srgbClr val="006600"/>
              </a:solidFill>
              <a:latin typeface="HG丸ｺﾞｼｯｸM-PRO" panose="020F0600000000000000" pitchFamily="50" charset="-128"/>
              <a:ea typeface="HG丸ｺﾞｼｯｸM-PRO" panose="020F0600000000000000" pitchFamily="50" charset="-128"/>
            </a:endParaRPr>
          </a:p>
        </p:txBody>
      </p:sp>
      <p:sp>
        <p:nvSpPr>
          <p:cNvPr id="5" name="正方形/長方形 4"/>
          <p:cNvSpPr/>
          <p:nvPr/>
        </p:nvSpPr>
        <p:spPr>
          <a:xfrm>
            <a:off x="1904999" y="2982559"/>
            <a:ext cx="6756401" cy="2308324"/>
          </a:xfrm>
          <a:prstGeom prst="rect">
            <a:avLst/>
          </a:prstGeom>
        </p:spPr>
        <p:txBody>
          <a:bodyPr wrap="square">
            <a:spAutoFit/>
          </a:bodyPr>
          <a:lstStyle/>
          <a:p>
            <a:pPr marL="342900" indent="-342900">
              <a:buFont typeface="Wingdings" panose="05000000000000000000" pitchFamily="2" charset="2"/>
              <a:buChar char="u"/>
            </a:pPr>
            <a:r>
              <a:rPr lang="ja-JP" altLang="ja-JP"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日常的な交流</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公私</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協働</a:t>
            </a:r>
            <a:endParaRPr lang="en-US"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342900" indent="-342900">
              <a:buFont typeface="Wingdings" panose="05000000000000000000" pitchFamily="2" charset="2"/>
              <a:buChar char="u"/>
            </a:pPr>
            <a:r>
              <a:rPr lang="ja-JP" altLang="ja-JP"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対面</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電話</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・メール・</a:t>
            </a:r>
            <a:r>
              <a:rPr lang="en-US" altLang="ja-JP"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LINE</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・庁内チャット</a:t>
            </a:r>
            <a:endParaRPr lang="en-US"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342900" indent="-342900">
              <a:buFont typeface="Wingdings" panose="05000000000000000000" pitchFamily="2" charset="2"/>
              <a:buChar char="u"/>
            </a:pPr>
            <a:r>
              <a:rPr lang="ja-JP" altLang="en-US" sz="2400" kern="0" dirty="0">
                <a:latin typeface="HG丸ｺﾞｼｯｸM-PRO" panose="020F0600000000000000" pitchFamily="50" charset="-128"/>
                <a:ea typeface="HG丸ｺﾞｼｯｸM-PRO" panose="020F0600000000000000" pitchFamily="50" charset="-128"/>
                <a:cs typeface="Times New Roman" panose="02020603050405020304" pitchFamily="18" charset="0"/>
              </a:rPr>
              <a:t>都道府県統括のリーダーシップ</a:t>
            </a:r>
            <a:endParaRPr lang="en-US" altLang="ja-JP" sz="2400" kern="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342900" indent="-342900">
              <a:buFont typeface="Wingdings" panose="05000000000000000000" pitchFamily="2" charset="2"/>
              <a:buChar char="u"/>
            </a:pPr>
            <a:r>
              <a:rPr lang="ja-JP" altLang="en-US" sz="2400" kern="0" dirty="0">
                <a:latin typeface="HG丸ｺﾞｼｯｸM-PRO" panose="020F0600000000000000" pitchFamily="50" charset="-128"/>
                <a:ea typeface="HG丸ｺﾞｼｯｸM-PRO" panose="020F0600000000000000" pitchFamily="50" charset="-128"/>
                <a:cs typeface="Times New Roman" panose="02020603050405020304" pitchFamily="18" charset="0"/>
              </a:rPr>
              <a:t>ネットワークの公的位置づけ（</a:t>
            </a:r>
            <a:r>
              <a:rPr lang="ja-JP" altLang="en-US" sz="2400" kern="0" dirty="0">
                <a:solidFill>
                  <a:srgbClr val="FF0066"/>
                </a:solidFill>
                <a:latin typeface="HG丸ｺﾞｼｯｸM-PRO" panose="020F0600000000000000" pitchFamily="50" charset="-128"/>
                <a:ea typeface="HG丸ｺﾞｼｯｸM-PRO" panose="020F0600000000000000" pitchFamily="50" charset="-128"/>
                <a:cs typeface="Times New Roman" panose="02020603050405020304" pitchFamily="18" charset="0"/>
              </a:rPr>
              <a:t>定期会議</a:t>
            </a:r>
            <a:r>
              <a:rPr lang="ja-JP" altLang="en-US" sz="2400" kern="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en-US" altLang="ja-JP" sz="2400" kern="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342900" indent="-342900">
              <a:buFont typeface="Wingdings" panose="05000000000000000000" pitchFamily="2" charset="2"/>
              <a:buChar char="u"/>
            </a:pP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健康危機</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発生・</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統括</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の</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役割</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発揮上の</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課題</a:t>
            </a:r>
            <a:endParaRPr lang="en-US"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　</a:t>
            </a:r>
            <a:r>
              <a:rPr lang="ja-JP" altLang="en-US" sz="2400" i="1"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2400" i="1"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ネットワークの必要性</a:t>
            </a:r>
            <a:r>
              <a:rPr lang="ja-JP" altLang="en-US" sz="2400" i="1"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・メリットを実感</a:t>
            </a:r>
            <a:endParaRPr lang="ja-JP" altLang="ja-JP" sz="2400" i="1" kern="100" dirty="0">
              <a:solidFill>
                <a:srgbClr val="FF0066"/>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9" name="正方形/長方形 8"/>
          <p:cNvSpPr/>
          <p:nvPr/>
        </p:nvSpPr>
        <p:spPr>
          <a:xfrm>
            <a:off x="278467" y="5442736"/>
            <a:ext cx="1512233" cy="523220"/>
          </a:xfrm>
          <a:prstGeom prst="rect">
            <a:avLst/>
          </a:prstGeom>
          <a:solidFill>
            <a:srgbClr val="CCFFFF"/>
          </a:solidFill>
          <a:ln>
            <a:solidFill>
              <a:srgbClr val="0000FF"/>
            </a:solidFill>
          </a:ln>
        </p:spPr>
        <p:txBody>
          <a:bodyPr wrap="square">
            <a:spAutoFit/>
          </a:bodyPr>
          <a:lstStyle/>
          <a:p>
            <a:pPr algn="ctr">
              <a:lnSpc>
                <a:spcPct val="100000"/>
              </a:lnSpc>
            </a:pPr>
            <a:r>
              <a:rPr lang="ja-JP" altLang="en-US" sz="2800" kern="100" dirty="0">
                <a:solidFill>
                  <a:srgbClr val="0000FF"/>
                </a:solidFill>
                <a:latin typeface="HG丸ｺﾞｼｯｸM-PRO" panose="020F0600000000000000" pitchFamily="50" charset="-128"/>
                <a:ea typeface="HG丸ｺﾞｼｯｸM-PRO" panose="020F0600000000000000" pitchFamily="50" charset="-128"/>
              </a:rPr>
              <a:t>課</a:t>
            </a:r>
            <a:r>
              <a:rPr lang="ja-JP" altLang="en-US" sz="2000" kern="100" dirty="0">
                <a:solidFill>
                  <a:srgbClr val="0000FF"/>
                </a:solidFill>
                <a:latin typeface="HG丸ｺﾞｼｯｸM-PRO" panose="020F0600000000000000" pitchFamily="50" charset="-128"/>
                <a:ea typeface="HG丸ｺﾞｼｯｸM-PRO" panose="020F0600000000000000" pitchFamily="50" charset="-128"/>
              </a:rPr>
              <a:t>　</a:t>
            </a:r>
            <a:r>
              <a:rPr lang="ja-JP" altLang="en-US" sz="2800" kern="100" dirty="0">
                <a:solidFill>
                  <a:srgbClr val="0000FF"/>
                </a:solidFill>
                <a:latin typeface="HG丸ｺﾞｼｯｸM-PRO" panose="020F0600000000000000" pitchFamily="50" charset="-128"/>
                <a:ea typeface="HG丸ｺﾞｼｯｸM-PRO" panose="020F0600000000000000" pitchFamily="50" charset="-128"/>
              </a:rPr>
              <a:t>題</a:t>
            </a:r>
            <a:endParaRPr lang="en-US" altLang="ja-JP" sz="2800" b="1" kern="100" dirty="0">
              <a:solidFill>
                <a:srgbClr val="006600"/>
              </a:solidFill>
              <a:latin typeface="HG丸ｺﾞｼｯｸM-PRO" panose="020F0600000000000000" pitchFamily="50" charset="-128"/>
              <a:ea typeface="HG丸ｺﾞｼｯｸM-PRO" panose="020F0600000000000000" pitchFamily="50" charset="-128"/>
            </a:endParaRPr>
          </a:p>
        </p:txBody>
      </p:sp>
      <p:sp>
        <p:nvSpPr>
          <p:cNvPr id="6" name="正方形/長方形 5"/>
          <p:cNvSpPr/>
          <p:nvPr/>
        </p:nvSpPr>
        <p:spPr>
          <a:xfrm>
            <a:off x="1904999" y="5366809"/>
            <a:ext cx="5763116" cy="1200329"/>
          </a:xfrm>
          <a:prstGeom prst="rect">
            <a:avLst/>
          </a:prstGeom>
        </p:spPr>
        <p:txBody>
          <a:bodyPr wrap="none">
            <a:spAutoFit/>
          </a:bodyPr>
          <a:lstStyle/>
          <a:p>
            <a:pPr marL="342900" indent="-342900" defTabSz="914400">
              <a:buFont typeface="Wingdings" panose="05000000000000000000" pitchFamily="2" charset="2"/>
              <a:buChar char="u"/>
            </a:pPr>
            <a:r>
              <a:rPr kumimoji="1" lang="ja-JP" altLang="en-US"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次世代への継承体制</a:t>
            </a:r>
            <a:endParaRPr lang="en-US" altLang="ja-JP"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342900" indent="-342900">
              <a:buFont typeface="Wingdings" panose="05000000000000000000" pitchFamily="2" charset="2"/>
              <a:buChar char="u"/>
            </a:pP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統括設置</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、配置の</a:t>
            </a: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成果の周知</a:t>
            </a:r>
            <a:endParaRPr lang="en-US"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endParaRPr>
          </a:p>
          <a:p>
            <a:pPr marL="342900" indent="-342900">
              <a:buFont typeface="Wingdings" panose="05000000000000000000" pitchFamily="2" charset="2"/>
              <a:buChar char="u"/>
            </a:pPr>
            <a:r>
              <a:rPr lang="ja-JP" altLang="ja-JP"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統括業務の時間確保</a:t>
            </a:r>
            <a:r>
              <a:rPr lang="ja-JP" altLang="en-US" sz="2400" kern="0" dirty="0">
                <a:latin typeface="HG丸ｺﾞｼｯｸM-PRO" panose="020F0600000000000000" pitchFamily="50" charset="-128"/>
                <a:ea typeface="HG丸ｺﾞｼｯｸM-PRO" panose="020F0600000000000000" pitchFamily="50" charset="-128"/>
                <a:cs typeface="ＭＳ Ｐゴシック" panose="020B0600070205080204" pitchFamily="50" charset="-128"/>
              </a:rPr>
              <a:t>、</a:t>
            </a:r>
            <a:r>
              <a:rPr lang="ja-JP" altLang="ja-JP"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統括補佐</a:t>
            </a:r>
            <a:r>
              <a:rPr lang="ja-JP" altLang="en-US" sz="2400" kern="0" dirty="0">
                <a:solidFill>
                  <a:srgbClr val="FF0066"/>
                </a:solidFill>
                <a:latin typeface="HG丸ｺﾞｼｯｸM-PRO" panose="020F0600000000000000" pitchFamily="50" charset="-128"/>
                <a:ea typeface="HG丸ｺﾞｼｯｸM-PRO" panose="020F0600000000000000" pitchFamily="50" charset="-128"/>
                <a:cs typeface="ＭＳ Ｐゴシック" panose="020B0600070205080204" pitchFamily="50" charset="-128"/>
              </a:rPr>
              <a:t>の配置</a:t>
            </a:r>
            <a:endParaRPr lang="ja-JP" altLang="ja-JP" sz="2400" kern="100" dirty="0">
              <a:solidFill>
                <a:srgbClr val="FF0066"/>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1" name="正方形/長方形 10"/>
          <p:cNvSpPr/>
          <p:nvPr/>
        </p:nvSpPr>
        <p:spPr>
          <a:xfrm>
            <a:off x="6718300" y="5659197"/>
            <a:ext cx="2315209" cy="369332"/>
          </a:xfrm>
          <a:prstGeom prst="rect">
            <a:avLst/>
          </a:prstGeom>
        </p:spPr>
        <p:txBody>
          <a:bodyPr wrap="square">
            <a:spAutoFit/>
          </a:bodyPr>
          <a:lstStyle/>
          <a:p>
            <a:pPr>
              <a:spcBef>
                <a:spcPts val="1200"/>
              </a:spcBef>
            </a:pPr>
            <a:r>
              <a:rPr lang="ja-JP" altLang="en-US"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＊統括：統括保健師</a:t>
            </a:r>
            <a:endParaRPr lang="en-US" altLang="ja-JP"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Tree>
    <p:extLst>
      <p:ext uri="{BB962C8B-B14F-4D97-AF65-F5344CB8AC3E}">
        <p14:creationId xmlns:p14="http://schemas.microsoft.com/office/powerpoint/2010/main" val="14862088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8128"/>
            <a:ext cx="9144000" cy="622585"/>
          </a:xfrm>
          <a:solidFill>
            <a:srgbClr val="FFFF66"/>
          </a:solidFill>
        </p:spPr>
        <p:txBody>
          <a:bodyPr anchor="t" anchorCtr="0">
            <a:noAutofit/>
          </a:bodyPr>
          <a:lstStyle/>
          <a:p>
            <a:pPr algn="l"/>
            <a:r>
              <a:rPr lang="ja-JP" altLang="en-US" sz="3600" dirty="0">
                <a:solidFill>
                  <a:srgbClr val="0000FF"/>
                </a:solidFill>
                <a:latin typeface="HG丸ｺﾞｼｯｸM-PRO" panose="020F0600000000000000" pitchFamily="50" charset="-128"/>
                <a:ea typeface="HG丸ｺﾞｼｯｸM-PRO" panose="020F0600000000000000" pitchFamily="50" charset="-128"/>
              </a:rPr>
              <a:t>　結果３　ネットワークの成果　</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0" name="スライド番号プレースホルダー 9"/>
          <p:cNvSpPr>
            <a:spLocks noGrp="1"/>
          </p:cNvSpPr>
          <p:nvPr>
            <p:ph type="sldNum" sz="quarter" idx="12"/>
          </p:nvPr>
        </p:nvSpPr>
        <p:spPr>
          <a:xfrm>
            <a:off x="8390862" y="6290718"/>
            <a:ext cx="618380" cy="428282"/>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47</a:t>
            </a:fld>
            <a:endParaRPr kumimoji="1" lang="ja-JP" altLang="en-US" sz="1600" dirty="0">
              <a:solidFill>
                <a:schemeClr val="tx1"/>
              </a:solidFill>
              <a:latin typeface="ＭＳ Ｐゴシック" panose="020B0600070205080204" pitchFamily="50" charset="-128"/>
            </a:endParaRPr>
          </a:p>
        </p:txBody>
      </p:sp>
      <p:graphicFrame>
        <p:nvGraphicFramePr>
          <p:cNvPr id="19" name="表 18"/>
          <p:cNvGraphicFramePr>
            <a:graphicFrameLocks noGrp="1"/>
          </p:cNvGraphicFramePr>
          <p:nvPr/>
        </p:nvGraphicFramePr>
        <p:xfrm>
          <a:off x="134758" y="979066"/>
          <a:ext cx="8874484" cy="5530399"/>
        </p:xfrm>
        <a:graphic>
          <a:graphicData uri="http://schemas.openxmlformats.org/drawingml/2006/table">
            <a:tbl>
              <a:tblPr firstRow="1" firstCol="1" bandRow="1"/>
              <a:tblGrid>
                <a:gridCol w="4942363">
                  <a:extLst>
                    <a:ext uri="{9D8B030D-6E8A-4147-A177-3AD203B41FA5}">
                      <a16:colId xmlns:a16="http://schemas.microsoft.com/office/drawing/2014/main" val="2058136372"/>
                    </a:ext>
                  </a:extLst>
                </a:gridCol>
                <a:gridCol w="3932121">
                  <a:extLst>
                    <a:ext uri="{9D8B030D-6E8A-4147-A177-3AD203B41FA5}">
                      <a16:colId xmlns:a16="http://schemas.microsoft.com/office/drawing/2014/main" val="1705093503"/>
                    </a:ext>
                  </a:extLst>
                </a:gridCol>
              </a:tblGrid>
              <a:tr h="821239">
                <a:tc>
                  <a:txBody>
                    <a:bodyPr/>
                    <a:lstStyle/>
                    <a:p>
                      <a:pPr indent="34290" algn="ctr">
                        <a:lnSpc>
                          <a:spcPct val="100000"/>
                        </a:lnSpc>
                        <a:spcAft>
                          <a:spcPts val="0"/>
                        </a:spcAft>
                      </a:pPr>
                      <a:r>
                        <a:rPr lang="ja-JP" altLang="en-US" sz="2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①統括保健師の機能発揮による</a:t>
                      </a:r>
                      <a:endParaRPr lang="en-US" altLang="ja-JP" sz="2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34290" algn="ctr">
                        <a:lnSpc>
                          <a:spcPct val="100000"/>
                        </a:lnSpc>
                        <a:spcAft>
                          <a:spcPts val="0"/>
                        </a:spcAft>
                      </a:pPr>
                      <a:r>
                        <a:rPr lang="ja-JP" sz="2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保健師</a:t>
                      </a:r>
                      <a:r>
                        <a:rPr lang="ja-JP" altLang="en-US" sz="2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a:t>
                      </a:r>
                      <a:r>
                        <a:rPr lang="ja-JP" sz="2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組織</a:t>
                      </a:r>
                      <a:r>
                        <a:rPr lang="ja-JP" altLang="en-US" sz="2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体制の</a:t>
                      </a:r>
                      <a:r>
                        <a:rPr lang="ja-JP" sz="2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強化</a:t>
                      </a:r>
                    </a:p>
                  </a:txBody>
                  <a:tcPr marL="65270" marR="6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lnSpc>
                          <a:spcPct val="100000"/>
                        </a:lnSpc>
                        <a:spcAft>
                          <a:spcPts val="0"/>
                        </a:spcAft>
                      </a:pPr>
                      <a:r>
                        <a:rPr lang="ja-JP" altLang="en-US" sz="2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②</a:t>
                      </a:r>
                      <a:r>
                        <a:rPr lang="ja-JP" sz="2400" b="0"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住民サービスの向上</a:t>
                      </a:r>
                    </a:p>
                  </a:txBody>
                  <a:tcPr marL="65270" marR="6527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868634568"/>
                  </a:ext>
                </a:extLst>
              </a:tr>
              <a:tr h="4490413">
                <a:tc>
                  <a:txBody>
                    <a:bodyPr/>
                    <a:lstStyle/>
                    <a:p>
                      <a:pPr marL="0" lvl="0" indent="0" algn="l">
                        <a:lnSpc>
                          <a:spcPct val="100000"/>
                        </a:lnSpc>
                        <a:spcBef>
                          <a:spcPts val="600"/>
                        </a:spcBef>
                        <a:spcAft>
                          <a:spcPts val="0"/>
                        </a:spcAft>
                        <a:buFont typeface="Wingdings" panose="05000000000000000000" pitchFamily="2" charset="2"/>
                        <a:buNone/>
                      </a:pPr>
                      <a:endParaRPr lang="en-US" altLang="ja-JP" sz="3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08000" lvl="0" indent="-342900" algn="l">
                        <a:lnSpc>
                          <a:spcPct val="100000"/>
                        </a:lnSpc>
                        <a:spcBef>
                          <a:spcPts val="600"/>
                        </a:spcBef>
                        <a:spcAft>
                          <a:spcPts val="0"/>
                        </a:spcAft>
                        <a:buFont typeface="Wingdings" panose="05000000000000000000" pitchFamily="2" charset="2"/>
                        <a:buChar char=""/>
                      </a:pPr>
                      <a:r>
                        <a:rPr lang="ja-JP"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保健師</a:t>
                      </a:r>
                      <a:r>
                        <a:rPr lang="ja-JP" altLang="en-US"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の組織体制が</a:t>
                      </a:r>
                      <a:r>
                        <a:rPr lang="ja-JP"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強化　</a:t>
                      </a:r>
                      <a:endParaRPr lang="en-US" altLang="ja-JP"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0" lvl="0" indent="0" algn="l">
                        <a:lnSpc>
                          <a:spcPct val="100000"/>
                        </a:lnSpc>
                        <a:spcAft>
                          <a:spcPts val="0"/>
                        </a:spcAft>
                        <a:buFont typeface="Wingdings" panose="05000000000000000000" pitchFamily="2" charset="2"/>
                        <a:buNone/>
                      </a:pPr>
                      <a:r>
                        <a:rPr lang="ja-JP" altLang="en-US"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a:t>
                      </a:r>
                      <a:r>
                        <a:rPr lang="ja-JP"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健康危機</a:t>
                      </a:r>
                      <a:r>
                        <a:rPr lang="ja-JP" altLang="en-US"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発生時）</a:t>
                      </a:r>
                      <a:endParaRPr lang="ja-JP" sz="24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531813" indent="-531813" algn="l">
                        <a:lnSpc>
                          <a:spcPct val="100000"/>
                        </a:lnSpc>
                        <a:spcAft>
                          <a:spcPts val="0"/>
                        </a:spcAft>
                      </a:pP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例</a:t>
                      </a:r>
                      <a:r>
                        <a:rPr lang="ja-JP" altLang="en-US" sz="2200" b="0" kern="100" baseline="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コロナ逼迫状況</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を統括間で</a:t>
                      </a: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共有</a:t>
                      </a:r>
                      <a:endParaRPr lang="en-US" alt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531813" indent="-531813" algn="l">
                        <a:lnSpc>
                          <a:spcPct val="100000"/>
                        </a:lnSpc>
                        <a:spcAft>
                          <a:spcPts val="0"/>
                        </a:spcAft>
                      </a:pP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➡市町村から保健所へ</a:t>
                      </a:r>
                      <a:r>
                        <a:rPr lang="ja-JP" sz="2200" b="0"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迅速に応援</a:t>
                      </a:r>
                      <a:endParaRPr lang="ja-JP" sz="1800" b="0"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542925" indent="-542925" algn="l">
                        <a:lnSpc>
                          <a:spcPct val="100000"/>
                        </a:lnSpc>
                        <a:spcAft>
                          <a:spcPts val="0"/>
                        </a:spcAft>
                      </a:pP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例</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能登半島</a:t>
                      </a:r>
                      <a:r>
                        <a:rPr lang="ja-JP" sz="2200" b="0"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地震発生直後</a:t>
                      </a: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から統括間で連絡。政令市を含め</a:t>
                      </a:r>
                      <a:r>
                        <a:rPr lang="ja-JP"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合同派遣チーム</a:t>
                      </a: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を編成</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迅速に派遣</a:t>
                      </a:r>
                      <a:endParaRPr lang="en-US" altLang="ja-JP" sz="18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542925" indent="-542925" algn="l">
                        <a:lnSpc>
                          <a:spcPct val="100000"/>
                        </a:lnSpc>
                        <a:spcAft>
                          <a:spcPts val="0"/>
                        </a:spcAft>
                      </a:pPr>
                      <a:endParaRPr lang="ja-JP" sz="9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342900" indent="-342900" algn="l">
                        <a:lnSpc>
                          <a:spcPct val="100000"/>
                        </a:lnSpc>
                        <a:spcAft>
                          <a:spcPts val="0"/>
                        </a:spcAft>
                        <a:buFont typeface="Wingdings" panose="05000000000000000000" pitchFamily="2" charset="2"/>
                        <a:buChar char="u"/>
                      </a:pPr>
                      <a:r>
                        <a:rPr lang="ja-JP"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統括保健師の役割</a:t>
                      </a:r>
                      <a:r>
                        <a:rPr lang="ja-JP" altLang="en-US"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発揮を促進</a:t>
                      </a:r>
                      <a:r>
                        <a:rPr lang="ja-JP"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sz="2200" b="0" kern="100" dirty="0">
                          <a:solidFill>
                            <a:srgbClr val="0000FF"/>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542925" indent="-542925" algn="l">
                        <a:lnSpc>
                          <a:spcPct val="100000"/>
                        </a:lnSpc>
                        <a:spcAft>
                          <a:spcPts val="0"/>
                        </a:spcAft>
                      </a:pP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例）</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統括としての意識が高まり活動</a:t>
                      </a:r>
                      <a:endParaRPr lang="en-US" alt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542925" indent="-542925" algn="l">
                        <a:lnSpc>
                          <a:spcPct val="100000"/>
                        </a:lnSpc>
                        <a:spcAft>
                          <a:spcPts val="0"/>
                        </a:spcAft>
                      </a:pP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例）</a:t>
                      </a: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他の統括</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から</a:t>
                      </a: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アドバイスを</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得て</a:t>
                      </a:r>
                      <a:r>
                        <a:rPr lang="ja-JP"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役割</a:t>
                      </a:r>
                      <a:r>
                        <a:rPr lang="ja-JP" altLang="en-US"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や</a:t>
                      </a:r>
                      <a:r>
                        <a:rPr lang="ja-JP"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期待が明確</a:t>
                      </a:r>
                      <a:r>
                        <a:rPr lang="ja-JP" altLang="en-US"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化</a:t>
                      </a:r>
                      <a:endParaRPr lang="en-US" altLang="ja-JP"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542925" indent="-542925" algn="l">
                        <a:lnSpc>
                          <a:spcPct val="100000"/>
                        </a:lnSpc>
                        <a:spcAft>
                          <a:spcPts val="0"/>
                        </a:spcAft>
                      </a:pPr>
                      <a:r>
                        <a:rPr lang="ja-JP" altLang="en-US"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的確</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に役割遂行</a:t>
                      </a:r>
                      <a:endParaRPr lang="ja-JP" sz="18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270" marR="6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a:lnSpc>
                          <a:spcPct val="100000"/>
                        </a:lnSpc>
                        <a:spcAft>
                          <a:spcPts val="0"/>
                        </a:spcAft>
                        <a:buFont typeface="Wingdings" panose="05000000000000000000" pitchFamily="2" charset="2"/>
                        <a:buNone/>
                      </a:pPr>
                      <a:endParaRPr lang="en-US" altLang="ja-JP" sz="3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342900" lvl="0" indent="-342900" algn="l">
                        <a:lnSpc>
                          <a:spcPct val="100000"/>
                        </a:lnSpc>
                        <a:spcAft>
                          <a:spcPts val="0"/>
                        </a:spcAft>
                        <a:buFont typeface="Wingdings" panose="05000000000000000000" pitchFamily="2" charset="2"/>
                        <a:buChar char=""/>
                      </a:pPr>
                      <a:r>
                        <a:rPr lang="ja-JP" altLang="en-US"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コロナの感染拡大時</a:t>
                      </a:r>
                      <a:endParaRPr lang="ja-JP" sz="24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542925" indent="-542925" algn="l">
                        <a:lnSpc>
                          <a:spcPct val="100000"/>
                        </a:lnSpc>
                        <a:spcAft>
                          <a:spcPts val="0"/>
                        </a:spcAft>
                      </a:pP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例）</a:t>
                      </a:r>
                      <a:r>
                        <a:rPr lang="ja-JP" sz="2200" b="0"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救急医療体制の整備</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に</a:t>
                      </a: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つながった。</a:t>
                      </a:r>
                      <a:endParaRPr lang="en-US" altLang="ja-JP" sz="18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lnSpc>
                          <a:spcPct val="100000"/>
                        </a:lnSpc>
                        <a:spcAft>
                          <a:spcPts val="0"/>
                        </a:spcAft>
                      </a:pP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例）統括保健師が窓口になり</a:t>
                      </a:r>
                      <a:endParaRPr lang="en-US" alt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l">
                        <a:lnSpc>
                          <a:spcPct val="100000"/>
                        </a:lnSpc>
                        <a:spcAft>
                          <a:spcPts val="0"/>
                        </a:spcAft>
                      </a:pP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　　市保健師が応援➡</a:t>
                      </a:r>
                      <a:r>
                        <a:rPr lang="ja-JP" altLang="en-US"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住民</a:t>
                      </a:r>
                      <a:endParaRPr lang="en-US" altLang="ja-JP"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r>
                        <a:rPr lang="ja-JP" altLang="en-US"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サービスの充実</a:t>
                      </a:r>
                      <a:endParaRPr lang="en-US" altLang="ja-JP" sz="18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algn="l">
                        <a:lnSpc>
                          <a:spcPct val="100000"/>
                        </a:lnSpc>
                        <a:spcAft>
                          <a:spcPts val="0"/>
                        </a:spcAft>
                      </a:pPr>
                      <a:endParaRPr lang="en-US" altLang="ja-JP" sz="9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342900" lvl="0" indent="-342900" algn="l">
                        <a:lnSpc>
                          <a:spcPct val="100000"/>
                        </a:lnSpc>
                        <a:spcAft>
                          <a:spcPts val="0"/>
                        </a:spcAft>
                        <a:buFont typeface="Wingdings" panose="05000000000000000000" pitchFamily="2" charset="2"/>
                        <a:buChar char=""/>
                      </a:pPr>
                      <a:r>
                        <a:rPr lang="ja-JP" altLang="en-US" sz="2400" b="0" kern="100" dirty="0">
                          <a:solidFill>
                            <a:srgbClr val="0000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地域保健活動における住民サービスの向上</a:t>
                      </a:r>
                      <a:endParaRPr lang="ja-JP" sz="2400" b="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542925" lvl="0" indent="-542925" algn="l">
                        <a:lnSpc>
                          <a:spcPct val="100000"/>
                        </a:lnSpc>
                        <a:spcAft>
                          <a:spcPts val="0"/>
                        </a:spcAft>
                        <a:buSzPts val="800"/>
                        <a:buFont typeface="HG丸ｺﾞｼｯｸM-PRO" panose="020F0600000000000000" pitchFamily="50" charset="-128"/>
                        <a:buNone/>
                      </a:pP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例）</a:t>
                      </a:r>
                      <a:r>
                        <a:rPr lang="ja-JP" sz="2200" b="0" u="none" kern="100" dirty="0">
                          <a:solidFill>
                            <a:srgbClr val="FF0066"/>
                          </a:solidFill>
                          <a:effectLst/>
                          <a:latin typeface="BIZ UDPゴシック" panose="020B0400000000000000" pitchFamily="50" charset="-128"/>
                          <a:ea typeface="BIZ UDPゴシック" panose="020B0400000000000000" pitchFamily="50" charset="-128"/>
                          <a:cs typeface="Times New Roman" panose="02020603050405020304" pitchFamily="18" charset="0"/>
                        </a:rPr>
                        <a:t>新規事業</a:t>
                      </a:r>
                      <a:r>
                        <a:rPr lang="ja-JP" sz="2200" b="0" u="none" kern="100" dirty="0">
                          <a:solidFill>
                            <a:schemeClr val="tx1"/>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a:t>
                      </a:r>
                      <a:r>
                        <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統括間で相談</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でき、</a:t>
                      </a:r>
                      <a:r>
                        <a:rPr lang="ja-JP" altLang="en-US" sz="2200" b="0" u="sng" kern="100" dirty="0">
                          <a:solidFill>
                            <a:srgbClr val="FF0066"/>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充実した</a:t>
                      </a:r>
                      <a:r>
                        <a:rPr lang="ja-JP" sz="2200" b="0" u="sng" kern="100" dirty="0">
                          <a:solidFill>
                            <a:srgbClr val="FF0066"/>
                          </a:solidFill>
                          <a:effectLst/>
                          <a:latin typeface="HG丸ｺﾞｼｯｸM-PRO" panose="020F0600000000000000" pitchFamily="50" charset="-128"/>
                          <a:ea typeface="HG丸ｺﾞｼｯｸM-PRO" panose="020F0600000000000000" pitchFamily="50" charset="-128"/>
                          <a:cs typeface="Times New Roman" panose="02020603050405020304" pitchFamily="18" charset="0"/>
                        </a:rPr>
                        <a:t>住民サービス</a:t>
                      </a:r>
                      <a:r>
                        <a:rPr lang="ja-JP" altLang="en-US"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の仕組みができた。</a:t>
                      </a:r>
                      <a:endParaRPr lang="en-US" alt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542925" lvl="0" indent="-542925" algn="l">
                        <a:lnSpc>
                          <a:spcPct val="100000"/>
                        </a:lnSpc>
                        <a:spcAft>
                          <a:spcPts val="0"/>
                        </a:spcAft>
                        <a:buSzPts val="800"/>
                        <a:buFont typeface="HG丸ｺﾞｼｯｸM-PRO" panose="020F0600000000000000" pitchFamily="50" charset="-128"/>
                        <a:buNone/>
                      </a:pPr>
                      <a:endParaRPr lang="ja-JP" sz="2200" b="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65270" marR="6527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999199"/>
                  </a:ext>
                </a:extLst>
              </a:tr>
            </a:tbl>
          </a:graphicData>
        </a:graphic>
      </p:graphicFrame>
    </p:spTree>
    <p:extLst>
      <p:ext uri="{BB962C8B-B14F-4D97-AF65-F5344CB8AC3E}">
        <p14:creationId xmlns:p14="http://schemas.microsoft.com/office/powerpoint/2010/main" val="196708650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8129"/>
            <a:ext cx="9144000" cy="1047820"/>
          </a:xfrm>
          <a:solidFill>
            <a:srgbClr val="FFFF66"/>
          </a:solidFill>
        </p:spPr>
        <p:txBody>
          <a:bodyPr anchor="t" anchorCtr="0">
            <a:noAutofit/>
          </a:bodyPr>
          <a:lstStyle/>
          <a:p>
            <a:pPr marL="185738" indent="-185738" algn="l">
              <a:tabLst>
                <a:tab pos="2332038" algn="l"/>
                <a:tab pos="2425700" algn="l"/>
              </a:tabLst>
            </a:pPr>
            <a:r>
              <a:rPr lang="ja-JP" altLang="en-US" sz="3600" dirty="0">
                <a:solidFill>
                  <a:srgbClr val="0000FF"/>
                </a:solidFill>
                <a:latin typeface="HG丸ｺﾞｼｯｸM-PRO" panose="020F0600000000000000" pitchFamily="50" charset="-128"/>
                <a:ea typeface="HG丸ｺﾞｼｯｸM-PRO" panose="020F0600000000000000" pitchFamily="50" charset="-128"/>
              </a:rPr>
              <a:t> まとめ　  </a:t>
            </a:r>
            <a:r>
              <a:rPr lang="ja-JP" altLang="en-US" sz="3200" dirty="0">
                <a:solidFill>
                  <a:srgbClr val="0000FF"/>
                </a:solidFill>
                <a:latin typeface="HG丸ｺﾞｼｯｸM-PRO" panose="020F0600000000000000" pitchFamily="50" charset="-128"/>
                <a:ea typeface="HG丸ｺﾞｼｯｸM-PRO" panose="020F0600000000000000" pitchFamily="50" charset="-128"/>
              </a:rPr>
              <a:t>統括保健師間ネットワークによる</a:t>
            </a:r>
            <a:br>
              <a:rPr lang="en-US" altLang="ja-JP" sz="3200" dirty="0">
                <a:solidFill>
                  <a:srgbClr val="0000FF"/>
                </a:solidFill>
                <a:latin typeface="HG丸ｺﾞｼｯｸM-PRO" panose="020F0600000000000000" pitchFamily="50" charset="-128"/>
                <a:ea typeface="HG丸ｺﾞｼｯｸM-PRO" panose="020F0600000000000000" pitchFamily="50" charset="-128"/>
              </a:rPr>
            </a:br>
            <a:r>
              <a:rPr lang="ja-JP" altLang="en-US" sz="3200" dirty="0">
                <a:solidFill>
                  <a:srgbClr val="0000FF"/>
                </a:solidFill>
                <a:latin typeface="HG丸ｺﾞｼｯｸM-PRO" panose="020F0600000000000000" pitchFamily="50" charset="-128"/>
                <a:ea typeface="HG丸ｺﾞｼｯｸM-PRO" panose="020F0600000000000000" pitchFamily="50" charset="-128"/>
              </a:rPr>
              <a:t>　　</a:t>
            </a:r>
            <a:r>
              <a:rPr lang="ja-JP" altLang="en-US" sz="1600" dirty="0">
                <a:solidFill>
                  <a:srgbClr val="0000FF"/>
                </a:solidFill>
                <a:latin typeface="HG丸ｺﾞｼｯｸM-PRO" panose="020F0600000000000000" pitchFamily="50" charset="-128"/>
                <a:ea typeface="HG丸ｺﾞｼｯｸM-PRO" panose="020F0600000000000000" pitchFamily="50" charset="-128"/>
              </a:rPr>
              <a:t>　　　</a:t>
            </a:r>
            <a:r>
              <a:rPr lang="ja-JP" altLang="en-US" sz="2400" dirty="0">
                <a:solidFill>
                  <a:srgbClr val="0000FF"/>
                </a:solidFill>
                <a:latin typeface="HG丸ｺﾞｼｯｸM-PRO" panose="020F0600000000000000" pitchFamily="50" charset="-128"/>
                <a:ea typeface="HG丸ｺﾞｼｯｸM-PRO" panose="020F0600000000000000" pitchFamily="50" charset="-128"/>
              </a:rPr>
              <a:t>　</a:t>
            </a:r>
            <a:r>
              <a:rPr lang="ja-JP" altLang="en-US" sz="3200" dirty="0">
                <a:solidFill>
                  <a:srgbClr val="0000FF"/>
                </a:solidFill>
                <a:latin typeface="HG丸ｺﾞｼｯｸM-PRO" panose="020F0600000000000000" pitchFamily="50" charset="-128"/>
                <a:ea typeface="HG丸ｺﾞｼｯｸM-PRO" panose="020F0600000000000000" pitchFamily="50" charset="-128"/>
              </a:rPr>
              <a:t>　健康危機管理体制の推進　</a:t>
            </a:r>
            <a:br>
              <a:rPr lang="en-US" altLang="ja-JP" sz="3600" dirty="0">
                <a:solidFill>
                  <a:srgbClr val="0000FF"/>
                </a:solidFill>
                <a:latin typeface="HG丸ｺﾞｼｯｸM-PRO" panose="020F0600000000000000" pitchFamily="50" charset="-128"/>
                <a:ea typeface="HG丸ｺﾞｼｯｸM-PRO" panose="020F0600000000000000" pitchFamily="50" charset="-128"/>
              </a:rPr>
            </a:b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0" name="スライド番号プレースホルダー 9"/>
          <p:cNvSpPr>
            <a:spLocks noGrp="1"/>
          </p:cNvSpPr>
          <p:nvPr>
            <p:ph type="sldNum" sz="quarter" idx="12"/>
          </p:nvPr>
        </p:nvSpPr>
        <p:spPr>
          <a:xfrm>
            <a:off x="8256104" y="6396843"/>
            <a:ext cx="777406" cy="389930"/>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48</a:t>
            </a:fld>
            <a:endParaRPr kumimoji="1" lang="ja-JP" altLang="en-US" sz="1600" dirty="0">
              <a:solidFill>
                <a:schemeClr val="tx1"/>
              </a:solidFill>
              <a:latin typeface="ＭＳ Ｐゴシック" panose="020B0600070205080204" pitchFamily="50" charset="-128"/>
            </a:endParaRPr>
          </a:p>
        </p:txBody>
      </p:sp>
      <p:sp>
        <p:nvSpPr>
          <p:cNvPr id="9" name="正方形/長方形 8"/>
          <p:cNvSpPr/>
          <p:nvPr/>
        </p:nvSpPr>
        <p:spPr>
          <a:xfrm>
            <a:off x="271669" y="1282758"/>
            <a:ext cx="8600661" cy="2862322"/>
          </a:xfrm>
          <a:prstGeom prst="rect">
            <a:avLst/>
          </a:prstGeom>
        </p:spPr>
        <p:txBody>
          <a:bodyPr wrap="square">
            <a:spAutoFit/>
          </a:bodyPr>
          <a:lstStyle/>
          <a:p>
            <a:pPr marL="542925" indent="-542925">
              <a:lnSpc>
                <a:spcPts val="2800"/>
              </a:lnSpc>
              <a:spcBef>
                <a:spcPts val="1200"/>
              </a:spcBef>
              <a:buFont typeface="Wingdings" panose="05000000000000000000" pitchFamily="2" charset="2"/>
              <a:buChar char="u"/>
              <a:tabLst>
                <a:tab pos="1166813" algn="l"/>
              </a:tabLst>
            </a:pPr>
            <a:r>
              <a:rPr lang="ja-JP" altLang="en-US" sz="26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コロナ拡大　</a:t>
            </a:r>
            <a:r>
              <a:rPr lang="ja-JP" altLang="en-US" sz="2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相談しやすく 市町村から速やかに応援</a:t>
            </a:r>
            <a:endParaRPr lang="en-US" altLang="ja-JP" sz="2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542925" indent="-542925">
              <a:lnSpc>
                <a:spcPts val="2800"/>
              </a:lnSpc>
              <a:spcBef>
                <a:spcPts val="1200"/>
              </a:spcBef>
              <a:buFont typeface="Wingdings" panose="05000000000000000000" pitchFamily="2" charset="2"/>
              <a:buChar char="u"/>
              <a:tabLst>
                <a:tab pos="1166813" algn="l"/>
              </a:tabLst>
            </a:pPr>
            <a:r>
              <a:rPr lang="ja-JP" altLang="en-US" sz="26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能登半島地震　</a:t>
            </a:r>
            <a:r>
              <a:rPr lang="ja-JP" altLang="en-US" sz="2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発災直後から連絡➡</a:t>
            </a:r>
            <a:r>
              <a:rPr lang="ja-JP" altLang="en-US" sz="26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応援派遣を準備</a:t>
            </a:r>
            <a:endParaRPr lang="en-US" altLang="ja-JP" sz="26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08038" indent="-357188">
              <a:lnSpc>
                <a:spcPts val="2800"/>
              </a:lnSpc>
              <a:spcBef>
                <a:spcPts val="1200"/>
              </a:spcBef>
              <a:buFont typeface="Arial" panose="020B0604020202020204" pitchFamily="34" charset="0"/>
              <a:buChar char="•"/>
            </a:pPr>
            <a:r>
              <a:rPr lang="ja-JP" altLang="en-US" sz="2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複数自治体合同チームを編成</a:t>
            </a:r>
            <a:r>
              <a:rPr lang="en-US" altLang="ja-JP" sz="2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2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現地活動情報の伝達共有など、</a:t>
            </a:r>
            <a:r>
              <a:rPr lang="ja-JP" altLang="en-US" sz="26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長期派遣の連携体制を迅速に整備</a:t>
            </a:r>
            <a:endParaRPr lang="en-US" altLang="ja-JP" sz="26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08038" indent="-357188">
              <a:lnSpc>
                <a:spcPts val="2800"/>
              </a:lnSpc>
              <a:spcBef>
                <a:spcPts val="1200"/>
              </a:spcBef>
              <a:buFont typeface="Arial" panose="020B0604020202020204" pitchFamily="34" charset="0"/>
              <a:buChar char="•"/>
            </a:pPr>
            <a:r>
              <a:rPr lang="ja-JP" altLang="en-US" sz="2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派遣経験を共有し、受援・連携体制の検討を予定</a:t>
            </a:r>
            <a:endParaRPr lang="en-US" altLang="ja-JP" sz="26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08038" indent="-357188">
              <a:lnSpc>
                <a:spcPts val="2800"/>
              </a:lnSpc>
              <a:spcBef>
                <a:spcPts val="1200"/>
              </a:spcBef>
              <a:buFont typeface="Arial" panose="020B0604020202020204" pitchFamily="34" charset="0"/>
              <a:buChar char="•"/>
            </a:pPr>
            <a:r>
              <a:rPr lang="ja-JP" altLang="en-US" sz="26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災害支援体制の強化にもつながっている</a:t>
            </a:r>
            <a:endParaRPr lang="ja-JP" altLang="en-US" sz="24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 name="正方形/長方形 5"/>
          <p:cNvSpPr/>
          <p:nvPr/>
        </p:nvSpPr>
        <p:spPr>
          <a:xfrm>
            <a:off x="649355" y="4611757"/>
            <a:ext cx="8222975" cy="1990288"/>
          </a:xfrm>
          <a:prstGeom prst="rect">
            <a:avLst/>
          </a:prstGeom>
        </p:spPr>
        <p:txBody>
          <a:bodyPr wrap="square">
            <a:spAutoFit/>
          </a:bodyPr>
          <a:lstStyle/>
          <a:p>
            <a:pPr>
              <a:lnSpc>
                <a:spcPts val="2800"/>
              </a:lnSpc>
              <a:spcBef>
                <a:spcPts val="1200"/>
              </a:spcBef>
            </a:pPr>
            <a:r>
              <a:rPr lang="ja-JP" altLang="en-US"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各自がマネジメント機能を発揮＋協力体制を整備</a:t>
            </a: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08038" indent="-357188">
              <a:lnSpc>
                <a:spcPts val="2800"/>
              </a:lnSpc>
              <a:spcBef>
                <a:spcPts val="1200"/>
              </a:spcBef>
              <a:buFont typeface="Arial" panose="020B0604020202020204" pitchFamily="34" charset="0"/>
              <a:buChar char="•"/>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迅速かつ持続性の高い応援派遣体制を構築</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808038" indent="-357188">
              <a:lnSpc>
                <a:spcPts val="2800"/>
              </a:lnSpc>
              <a:spcBef>
                <a:spcPts val="1200"/>
              </a:spcBef>
              <a:buFont typeface="Arial" panose="020B0604020202020204" pitchFamily="34" charset="0"/>
              <a:buChar char="•"/>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健康危機に共同で取組・経験を共有</a:t>
            </a:r>
            <a:endParaRPr lang="en-US" altLang="ja-JP"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marL="450850">
              <a:lnSpc>
                <a:spcPts val="2800"/>
              </a:lnSpc>
              <a:spcBef>
                <a:spcPts val="1200"/>
              </a:spcBef>
            </a:pPr>
            <a:r>
              <a:rPr lang="ja-JP" altLang="en-US" sz="28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en-US" sz="28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➡連携強固・健康危機管理体制の強化</a:t>
            </a:r>
          </a:p>
        </p:txBody>
      </p:sp>
      <p:sp>
        <p:nvSpPr>
          <p:cNvPr id="11" name="下矢印 10"/>
          <p:cNvSpPr/>
          <p:nvPr/>
        </p:nvSpPr>
        <p:spPr>
          <a:xfrm>
            <a:off x="3896139" y="4145080"/>
            <a:ext cx="1245704" cy="466677"/>
          </a:xfrm>
          <a:prstGeom prst="downArrow">
            <a:avLst>
              <a:gd name="adj1" fmla="val 56383"/>
              <a:gd name="adj2" fmla="val 50000"/>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524494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8128"/>
            <a:ext cx="9144000" cy="622585"/>
          </a:xfrm>
          <a:solidFill>
            <a:srgbClr val="FFFF66"/>
          </a:solidFill>
        </p:spPr>
        <p:txBody>
          <a:bodyPr anchor="t" anchorCtr="0">
            <a:noAutofit/>
          </a:bodyPr>
          <a:lstStyle/>
          <a:p>
            <a:pPr algn="l"/>
            <a:r>
              <a:rPr lang="ja-JP" altLang="en-US" sz="3600" dirty="0">
                <a:solidFill>
                  <a:srgbClr val="0000FF"/>
                </a:solidFill>
                <a:latin typeface="HG丸ｺﾞｼｯｸM-PRO" panose="020F0600000000000000" pitchFamily="50" charset="-128"/>
                <a:ea typeface="HG丸ｺﾞｼｯｸM-PRO" panose="020F0600000000000000" pitchFamily="50" charset="-128"/>
              </a:rPr>
              <a:t> まとめ２　</a:t>
            </a:r>
            <a:r>
              <a:rPr lang="ja-JP" altLang="ja-JP" sz="2900" dirty="0">
                <a:solidFill>
                  <a:srgbClr val="0000FF"/>
                </a:solidFill>
                <a:latin typeface="HG丸ｺﾞｼｯｸM-PRO" panose="020F0600000000000000" pitchFamily="50" charset="-128"/>
                <a:ea typeface="HG丸ｺﾞｼｯｸM-PRO" panose="020F0600000000000000" pitchFamily="50" charset="-128"/>
              </a:rPr>
              <a:t>形態</a:t>
            </a:r>
            <a:r>
              <a:rPr lang="ja-JP" altLang="en-US" sz="2900" dirty="0">
                <a:solidFill>
                  <a:srgbClr val="0000FF"/>
                </a:solidFill>
                <a:latin typeface="HG丸ｺﾞｼｯｸM-PRO" panose="020F0600000000000000" pitchFamily="50" charset="-128"/>
                <a:ea typeface="HG丸ｺﾞｼｯｸM-PRO" panose="020F0600000000000000" pitchFamily="50" charset="-128"/>
              </a:rPr>
              <a:t>･</a:t>
            </a:r>
            <a:r>
              <a:rPr lang="ja-JP" altLang="ja-JP" sz="2900" dirty="0">
                <a:solidFill>
                  <a:srgbClr val="0000FF"/>
                </a:solidFill>
                <a:latin typeface="HG丸ｺﾞｼｯｸM-PRO" panose="020F0600000000000000" pitchFamily="50" charset="-128"/>
                <a:ea typeface="HG丸ｺﾞｼｯｸM-PRO" panose="020F0600000000000000" pitchFamily="50" charset="-128"/>
              </a:rPr>
              <a:t>構築</a:t>
            </a:r>
            <a:r>
              <a:rPr lang="ja-JP" altLang="en-US" sz="2900" dirty="0">
                <a:solidFill>
                  <a:srgbClr val="0000FF"/>
                </a:solidFill>
                <a:latin typeface="HG丸ｺﾞｼｯｸM-PRO" panose="020F0600000000000000" pitchFamily="50" charset="-128"/>
                <a:ea typeface="HG丸ｺﾞｼｯｸM-PRO" panose="020F0600000000000000" pitchFamily="50" charset="-128"/>
              </a:rPr>
              <a:t>･</a:t>
            </a:r>
            <a:r>
              <a:rPr lang="ja-JP" altLang="ja-JP" sz="2900" dirty="0">
                <a:solidFill>
                  <a:srgbClr val="0000FF"/>
                </a:solidFill>
                <a:latin typeface="HG丸ｺﾞｼｯｸM-PRO" panose="020F0600000000000000" pitchFamily="50" charset="-128"/>
                <a:ea typeface="HG丸ｺﾞｼｯｸM-PRO" panose="020F0600000000000000" pitchFamily="50" charset="-128"/>
              </a:rPr>
              <a:t>維持発展</a:t>
            </a:r>
            <a:r>
              <a:rPr lang="ja-JP" altLang="en-US" sz="2900" dirty="0">
                <a:solidFill>
                  <a:srgbClr val="0000FF"/>
                </a:solidFill>
                <a:latin typeface="HG丸ｺﾞｼｯｸM-PRO" panose="020F0600000000000000" pitchFamily="50" charset="-128"/>
                <a:ea typeface="HG丸ｺﾞｼｯｸM-PRO" panose="020F0600000000000000" pitchFamily="50" charset="-128"/>
              </a:rPr>
              <a:t>の</a:t>
            </a:r>
            <a:r>
              <a:rPr lang="ja-JP" altLang="ja-JP" sz="2900" dirty="0">
                <a:solidFill>
                  <a:srgbClr val="0000FF"/>
                </a:solidFill>
                <a:latin typeface="HG丸ｺﾞｼｯｸM-PRO" panose="020F0600000000000000" pitchFamily="50" charset="-128"/>
                <a:ea typeface="HG丸ｺﾞｼｯｸM-PRO" panose="020F0600000000000000" pitchFamily="50" charset="-128"/>
              </a:rPr>
              <a:t>要因</a:t>
            </a:r>
            <a:r>
              <a:rPr lang="ja-JP" altLang="en-US" sz="2900" dirty="0">
                <a:solidFill>
                  <a:srgbClr val="0000FF"/>
                </a:solidFill>
                <a:latin typeface="HG丸ｺﾞｼｯｸM-PRO" panose="020F0600000000000000" pitchFamily="50" charset="-128"/>
                <a:ea typeface="HG丸ｺﾞｼｯｸM-PRO" panose="020F0600000000000000" pitchFamily="50" charset="-128"/>
              </a:rPr>
              <a:t>･</a:t>
            </a:r>
            <a:r>
              <a:rPr lang="ja-JP" altLang="ja-JP" sz="2900" dirty="0">
                <a:solidFill>
                  <a:srgbClr val="0000FF"/>
                </a:solidFill>
                <a:latin typeface="HG丸ｺﾞｼｯｸM-PRO" panose="020F0600000000000000" pitchFamily="50" charset="-128"/>
                <a:ea typeface="HG丸ｺﾞｼｯｸM-PRO" panose="020F0600000000000000" pitchFamily="50" charset="-128"/>
              </a:rPr>
              <a:t>成果の関連</a:t>
            </a:r>
            <a:r>
              <a:rPr lang="ja-JP" altLang="en-US" sz="2400" dirty="0">
                <a:solidFill>
                  <a:srgbClr val="0000FF"/>
                </a:solidFill>
                <a:latin typeface="HG丸ｺﾞｼｯｸM-PRO" panose="020F0600000000000000" pitchFamily="50" charset="-128"/>
                <a:ea typeface="HG丸ｺﾞｼｯｸM-PRO" panose="020F0600000000000000" pitchFamily="50" charset="-128"/>
              </a:rPr>
              <a:t>　</a:t>
            </a:r>
            <a:r>
              <a:rPr lang="ja-JP" altLang="en-US" sz="3600" dirty="0">
                <a:solidFill>
                  <a:srgbClr val="0000FF"/>
                </a:solidFill>
                <a:latin typeface="HG丸ｺﾞｼｯｸM-PRO" panose="020F0600000000000000" pitchFamily="50" charset="-128"/>
                <a:ea typeface="HG丸ｺﾞｼｯｸM-PRO" panose="020F0600000000000000" pitchFamily="50" charset="-128"/>
              </a:rPr>
              <a:t>　</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pic>
        <p:nvPicPr>
          <p:cNvPr id="14" name="図 13"/>
          <p:cNvPicPr/>
          <p:nvPr/>
        </p:nvPicPr>
        <p:blipFill>
          <a:blip r:embed="rId3" cstate="print">
            <a:extLst>
              <a:ext uri="{28A0092B-C50C-407E-A947-70E740481C1C}">
                <a14:useLocalDpi xmlns:a14="http://schemas.microsoft.com/office/drawing/2010/main" val="0"/>
              </a:ext>
            </a:extLst>
          </a:blip>
          <a:stretch>
            <a:fillRect/>
          </a:stretch>
        </p:blipFill>
        <p:spPr>
          <a:xfrm>
            <a:off x="344556" y="851940"/>
            <a:ext cx="8454887" cy="6006060"/>
          </a:xfrm>
          <a:prstGeom prst="rect">
            <a:avLst/>
          </a:prstGeom>
        </p:spPr>
      </p:pic>
      <p:sp>
        <p:nvSpPr>
          <p:cNvPr id="15" name="スライド番号プレースホルダー 9"/>
          <p:cNvSpPr>
            <a:spLocks noGrp="1"/>
          </p:cNvSpPr>
          <p:nvPr>
            <p:ph type="sldNum" sz="quarter" idx="12"/>
          </p:nvPr>
        </p:nvSpPr>
        <p:spPr>
          <a:xfrm>
            <a:off x="8256104" y="6396843"/>
            <a:ext cx="777406" cy="389930"/>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49</a:t>
            </a:fld>
            <a:endParaRPr kumimoji="1" lang="ja-JP" altLang="en-US" sz="1600" dirty="0">
              <a:solidFill>
                <a:schemeClr val="tx1"/>
              </a:solidFill>
              <a:latin typeface="ＭＳ Ｐゴシック" panose="020B0600070205080204" pitchFamily="50" charset="-128"/>
            </a:endParaRPr>
          </a:p>
        </p:txBody>
      </p:sp>
    </p:spTree>
    <p:extLst>
      <p:ext uri="{BB962C8B-B14F-4D97-AF65-F5344CB8AC3E}">
        <p14:creationId xmlns:p14="http://schemas.microsoft.com/office/powerpoint/2010/main" val="4014226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2123728" y="260648"/>
            <a:ext cx="6750750" cy="679113"/>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メイリオ" panose="020B0604030504040204" pitchFamily="50" charset="-128"/>
                <a:ea typeface="メイリオ" panose="020B0604030504040204" pitchFamily="50" charset="-128"/>
              </a:rPr>
              <a:t>展開期：昭和から平成・令和へ</a:t>
            </a:r>
            <a:endParaRPr kumimoji="1" lang="ja-JP" altLang="en-US" sz="2800" dirty="0">
              <a:solidFill>
                <a:sysClr val="windowText" lastClr="000000"/>
              </a:solidFill>
            </a:endParaRPr>
          </a:p>
        </p:txBody>
      </p:sp>
      <p:sp>
        <p:nvSpPr>
          <p:cNvPr id="5" name="テキスト ボックス 4"/>
          <p:cNvSpPr txBox="1"/>
          <p:nvPr/>
        </p:nvSpPr>
        <p:spPr>
          <a:xfrm>
            <a:off x="341530" y="1154291"/>
            <a:ext cx="8532948" cy="4154984"/>
          </a:xfrm>
          <a:prstGeom prst="rect">
            <a:avLst/>
          </a:prstGeom>
          <a:solidFill>
            <a:schemeClr val="accent5">
              <a:lumMod val="20000"/>
              <a:lumOff val="80000"/>
            </a:schemeClr>
          </a:solidFill>
        </p:spPr>
        <p:txBody>
          <a:bodyPr wrap="square" rtlCol="0">
            <a:spAutoFit/>
          </a:bodyPr>
          <a:lstStyle/>
          <a:p>
            <a:r>
              <a:rPr lang="ja-JP" altLang="en-US" sz="2400" dirty="0">
                <a:latin typeface="メイリオ" panose="020B0604030504040204" pitchFamily="50" charset="-128"/>
                <a:ea typeface="メイリオ" panose="020B0604030504040204" pitchFamily="50" charset="-128"/>
              </a:rPr>
              <a:t>○昭和</a:t>
            </a:r>
            <a:r>
              <a:rPr lang="en-US" altLang="ja-JP" sz="2400" dirty="0">
                <a:latin typeface="メイリオ" panose="020B0604030504040204" pitchFamily="50" charset="-128"/>
                <a:ea typeface="メイリオ" panose="020B0604030504040204" pitchFamily="50" charset="-128"/>
              </a:rPr>
              <a:t>54</a:t>
            </a:r>
            <a:r>
              <a:rPr lang="ja-JP" altLang="en-US" sz="2400" dirty="0">
                <a:latin typeface="メイリオ" panose="020B0604030504040204" pitchFamily="50" charset="-128"/>
                <a:ea typeface="メイリオ" panose="020B0604030504040204" pitchFamily="50" charset="-128"/>
              </a:rPr>
              <a:t>年３月</a:t>
            </a:r>
            <a:r>
              <a:rPr lang="en-US" altLang="ja-JP" sz="2400" dirty="0">
                <a:latin typeface="メイリオ" panose="020B0604030504040204" pitchFamily="50" charset="-128"/>
                <a:ea typeface="メイリオ" panose="020B0604030504040204" pitchFamily="50" charset="-128"/>
              </a:rPr>
              <a:t>22</a:t>
            </a:r>
            <a:r>
              <a:rPr lang="ja-JP" altLang="en-US" sz="2400" dirty="0">
                <a:latin typeface="メイリオ" panose="020B0604030504040204" pitchFamily="50" charset="-128"/>
                <a:ea typeface="メイリオ" panose="020B0604030504040204" pitchFamily="50" charset="-128"/>
              </a:rPr>
              <a:t>日　全国保健師長会設立</a:t>
            </a:r>
          </a:p>
          <a:p>
            <a:r>
              <a:rPr lang="ja-JP" altLang="en-US" sz="2400" dirty="0">
                <a:latin typeface="メイリオ" panose="020B0604030504040204" pitchFamily="50" charset="-128"/>
                <a:ea typeface="メイリオ" panose="020B0604030504040204" pitchFamily="50" charset="-128"/>
              </a:rPr>
              <a:t>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目的：保健師業務の進歩発展と会員相互の連携親睦を図り、</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もって地域住民の健康に寄与し、わが国の公衆衛生の向　　</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上に資することを目的とする。</a:t>
            </a:r>
            <a:endParaRPr lang="en-US" altLang="ja-JP" sz="2400" dirty="0">
              <a:latin typeface="メイリオ" panose="020B0604030504040204" pitchFamily="50" charset="-128"/>
              <a:ea typeface="メイリオ" panose="020B0604030504040204" pitchFamily="50" charset="-128"/>
            </a:endParaRPr>
          </a:p>
          <a:p>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事業</a:t>
            </a:r>
            <a:r>
              <a:rPr lang="en-US" altLang="ja-JP" sz="2400" dirty="0">
                <a:latin typeface="メイリオ" panose="020B0604030504040204" pitchFamily="50" charset="-128"/>
                <a:ea typeface="メイリオ" panose="020B0604030504040204" pitchFamily="50" charset="-128"/>
              </a:rPr>
              <a:t>:</a:t>
            </a:r>
            <a:r>
              <a:rPr lang="ja-JP" altLang="en-US" sz="2400" dirty="0">
                <a:latin typeface="メイリオ" panose="020B0604030504040204" pitchFamily="50" charset="-128"/>
                <a:ea typeface="メイリオ" panose="020B0604030504040204" pitchFamily="50" charset="-128"/>
              </a:rPr>
              <a:t>保健師業務に関する情報交換</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保健師業務について研修・調査研究</a:t>
            </a:r>
            <a:endParaRPr lang="en-US" altLang="ja-JP" sz="2400" dirty="0">
              <a:latin typeface="メイリオ" panose="020B0604030504040204" pitchFamily="50" charset="-128"/>
              <a:ea typeface="メイリオ" panose="020B0604030504040204" pitchFamily="50" charset="-128"/>
            </a:endParaRPr>
          </a:p>
          <a:p>
            <a:endParaRPr lang="ja-JP" altLang="en-US"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○昭和</a:t>
            </a:r>
            <a:r>
              <a:rPr lang="en-US" altLang="ja-JP" sz="2400" dirty="0">
                <a:latin typeface="メイリオ" panose="020B0604030504040204" pitchFamily="50" charset="-128"/>
                <a:ea typeface="メイリオ" panose="020B0604030504040204" pitchFamily="50" charset="-128"/>
              </a:rPr>
              <a:t>56</a:t>
            </a:r>
            <a:r>
              <a:rPr lang="ja-JP" altLang="en-US" sz="2400" dirty="0">
                <a:latin typeface="メイリオ" panose="020B0604030504040204" pitchFamily="50" charset="-128"/>
                <a:ea typeface="メイリオ" panose="020B0604030504040204" pitchFamily="50" charset="-128"/>
              </a:rPr>
              <a:t>年</a:t>
            </a:r>
            <a:endParaRPr lang="en-US" altLang="ja-JP" sz="2400" dirty="0">
              <a:latin typeface="メイリオ" panose="020B0604030504040204" pitchFamily="50" charset="-128"/>
              <a:ea typeface="メイリオ" panose="020B0604030504040204" pitchFamily="50" charset="-128"/>
            </a:endParaRPr>
          </a:p>
          <a:p>
            <a:r>
              <a:rPr lang="ja-JP" altLang="en-US" sz="2400" dirty="0">
                <a:latin typeface="メイリオ" panose="020B0604030504040204" pitchFamily="50" charset="-128"/>
                <a:ea typeface="メイリオ" panose="020B0604030504040204" pitchFamily="50" charset="-128"/>
              </a:rPr>
              <a:t>　規約改正し、市町村保健師が加入しやすい体制へ</a:t>
            </a:r>
            <a:r>
              <a:rPr kumimoji="1" lang="ja-JP" altLang="en-US" sz="2400" dirty="0">
                <a:latin typeface="メイリオ" panose="020B0604030504040204" pitchFamily="50" charset="-128"/>
                <a:ea typeface="メイリオ" panose="020B0604030504040204" pitchFamily="50" charset="-128"/>
              </a:rPr>
              <a:t>　</a:t>
            </a:r>
            <a:r>
              <a:rPr lang="ja-JP" altLang="en-US" sz="2400" dirty="0"/>
              <a:t>　</a:t>
            </a:r>
            <a:endParaRPr kumimoji="1" lang="ja-JP" altLang="en-US" sz="2400" dirty="0"/>
          </a:p>
        </p:txBody>
      </p:sp>
      <p:sp>
        <p:nvSpPr>
          <p:cNvPr id="6" name="テキスト ボックス 5"/>
          <p:cNvSpPr txBox="1"/>
          <p:nvPr/>
        </p:nvSpPr>
        <p:spPr>
          <a:xfrm>
            <a:off x="3330170" y="6399189"/>
            <a:ext cx="5616624" cy="369332"/>
          </a:xfrm>
          <a:prstGeom prst="rect">
            <a:avLst/>
          </a:prstGeom>
          <a:noFill/>
        </p:spPr>
        <p:txBody>
          <a:bodyPr wrap="square" rtlCol="0">
            <a:spAutoFit/>
          </a:bodyPr>
          <a:lstStyle/>
          <a:p>
            <a:r>
              <a:rPr kumimoji="1" lang="ja-JP" altLang="en-US" dirty="0"/>
              <a:t>　</a:t>
            </a:r>
            <a:r>
              <a:rPr kumimoji="1" lang="ja-JP" altLang="en-US" sz="1600" dirty="0">
                <a:latin typeface="メイリオ" panose="020B0604030504040204" pitchFamily="50" charset="-128"/>
                <a:ea typeface="メイリオ" panose="020B0604030504040204" pitchFamily="50" charset="-128"/>
              </a:rPr>
              <a:t>出典：　全国保健師長会のあゆみ　</a:t>
            </a:r>
            <a:r>
              <a:rPr kumimoji="1" lang="en-US" altLang="ja-JP" sz="1600" dirty="0">
                <a:latin typeface="メイリオ" panose="020B0604030504040204" pitchFamily="50" charset="-128"/>
                <a:ea typeface="メイリオ" panose="020B0604030504040204" pitchFamily="50" charset="-128"/>
              </a:rPr>
              <a:t>10</a:t>
            </a:r>
            <a:r>
              <a:rPr kumimoji="1" lang="ja-JP" altLang="en-US" sz="1600" dirty="0">
                <a:latin typeface="メイリオ" panose="020B0604030504040204" pitchFamily="50" charset="-128"/>
                <a:ea typeface="メイリオ" panose="020B0604030504040204" pitchFamily="50" charset="-128"/>
              </a:rPr>
              <a:t>周年記念誌</a:t>
            </a:r>
          </a:p>
        </p:txBody>
      </p:sp>
      <p:pic>
        <p:nvPicPr>
          <p:cNvPr id="9" name="Picture 2" descr="全国保健師長会シンボルマーク">
            <a:extLst>
              <a:ext uri="{FF2B5EF4-FFF2-40B4-BE49-F238E27FC236}">
                <a16:creationId xmlns:a16="http://schemas.microsoft.com/office/drawing/2014/main" id="{84246219-731F-470B-AD31-9D311742808D}"/>
              </a:ext>
            </a:extLst>
          </p:cNvPr>
          <p:cNvPicPr>
            <a:picLocks noChangeAspect="1" noChangeArrowheads="1"/>
          </p:cNvPicPr>
          <p:nvPr/>
        </p:nvPicPr>
        <p:blipFill>
          <a:blip r:embed="rId3" cstate="print"/>
          <a:srcRect/>
          <a:stretch>
            <a:fillRect/>
          </a:stretch>
        </p:blipFill>
        <p:spPr bwMode="auto">
          <a:xfrm>
            <a:off x="341530" y="79505"/>
            <a:ext cx="1612178" cy="1074786"/>
          </a:xfrm>
          <a:prstGeom prst="rect">
            <a:avLst/>
          </a:prstGeom>
          <a:noFill/>
        </p:spPr>
      </p:pic>
      <p:sp>
        <p:nvSpPr>
          <p:cNvPr id="7" name="額縁 6"/>
          <p:cNvSpPr/>
          <p:nvPr/>
        </p:nvSpPr>
        <p:spPr>
          <a:xfrm>
            <a:off x="3419872" y="5373216"/>
            <a:ext cx="5184576" cy="936104"/>
          </a:xfrm>
          <a:prstGeom prst="bevel">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rgbClr val="FF0000"/>
                </a:solidFill>
                <a:latin typeface="メイリオ" panose="020B0604030504040204" pitchFamily="50" charset="-128"/>
                <a:ea typeface="メイリオ" panose="020B0604030504040204" pitchFamily="50" charset="-128"/>
              </a:rPr>
              <a:t>令和６年３月末現在　　</a:t>
            </a:r>
            <a:r>
              <a:rPr lang="en-US" altLang="ja-JP" sz="2400" dirty="0">
                <a:solidFill>
                  <a:srgbClr val="FF0000"/>
                </a:solidFill>
                <a:latin typeface="メイリオ" panose="020B0604030504040204" pitchFamily="50" charset="-128"/>
                <a:ea typeface="メイリオ" panose="020B0604030504040204" pitchFamily="50" charset="-128"/>
              </a:rPr>
              <a:t>5,454</a:t>
            </a:r>
            <a:r>
              <a:rPr lang="ja-JP" altLang="en-US" sz="2400" dirty="0">
                <a:solidFill>
                  <a:srgbClr val="FF0000"/>
                </a:solidFill>
                <a:latin typeface="メイリオ" panose="020B0604030504040204" pitchFamily="50" charset="-128"/>
                <a:ea typeface="メイリオ" panose="020B0604030504040204" pitchFamily="50" charset="-128"/>
              </a:rPr>
              <a:t>人</a:t>
            </a:r>
            <a:r>
              <a:rPr lang="ja-JP" altLang="en-US" sz="2400" dirty="0">
                <a:solidFill>
                  <a:schemeClr val="tx1"/>
                </a:solidFill>
                <a:latin typeface="メイリオ" panose="020B0604030504040204" pitchFamily="50" charset="-128"/>
                <a:ea typeface="メイリオ" panose="020B0604030504040204" pitchFamily="50" charset="-128"/>
              </a:rPr>
              <a:t>　</a:t>
            </a:r>
            <a:endParaRPr kumimoji="1" lang="ja-JP" altLang="en-US" sz="2400" dirty="0">
              <a:solidFill>
                <a:schemeClr val="tx1"/>
              </a:solidFill>
              <a:latin typeface="メイリオ" panose="020B0604030504040204" pitchFamily="50" charset="-128"/>
              <a:ea typeface="メイリオ" panose="020B0604030504040204" pitchFamily="50" charset="-128"/>
            </a:endParaRPr>
          </a:p>
        </p:txBody>
      </p:sp>
      <p:sp>
        <p:nvSpPr>
          <p:cNvPr id="2" name="スライド番号プレースホルダー 1">
            <a:extLst>
              <a:ext uri="{FF2B5EF4-FFF2-40B4-BE49-F238E27FC236}">
                <a16:creationId xmlns:a16="http://schemas.microsoft.com/office/drawing/2014/main" id="{45776897-F622-4510-8F97-0077CC6EF5B3}"/>
              </a:ext>
            </a:extLst>
          </p:cNvPr>
          <p:cNvSpPr>
            <a:spLocks noGrp="1"/>
          </p:cNvSpPr>
          <p:nvPr>
            <p:ph type="sldNum" sz="quarter" idx="12"/>
          </p:nvPr>
        </p:nvSpPr>
        <p:spPr/>
        <p:txBody>
          <a:bodyPr/>
          <a:lstStyle/>
          <a:p>
            <a:fld id="{6858C846-3C34-46F6-875C-B9401992BA52}" type="slidenum">
              <a:rPr lang="ja-JP" altLang="en-US" sz="1600" smtClean="0">
                <a:solidFill>
                  <a:schemeClr val="tx1"/>
                </a:solidFill>
              </a:rPr>
              <a:pPr/>
              <a:t>5</a:t>
            </a:fld>
            <a:endParaRPr lang="ja-JP" altLang="en-US" sz="1600">
              <a:solidFill>
                <a:schemeClr val="tx1"/>
              </a:solidFill>
            </a:endParaRPr>
          </a:p>
        </p:txBody>
      </p:sp>
    </p:spTree>
    <p:extLst>
      <p:ext uri="{BB962C8B-B14F-4D97-AF65-F5344CB8AC3E}">
        <p14:creationId xmlns:p14="http://schemas.microsoft.com/office/powerpoint/2010/main" val="21690581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2897405"/>
            <a:ext cx="9144000" cy="743189"/>
          </a:xfrm>
          <a:solidFill>
            <a:srgbClr val="FFFF66"/>
          </a:solidFill>
        </p:spPr>
        <p:txBody>
          <a:bodyPr tIns="108000" bIns="108000" anchor="t" anchorCtr="0">
            <a:noAutofit/>
          </a:bodyPr>
          <a:lstStyle/>
          <a:p>
            <a:pPr algn="l">
              <a:lnSpc>
                <a:spcPct val="100000"/>
              </a:lnSpc>
            </a:pPr>
            <a:r>
              <a:rPr lang="ja-JP" altLang="en-US" sz="32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ja-JP" altLang="ja-JP" sz="32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報告書＆概要版</a:t>
            </a:r>
            <a:r>
              <a:rPr lang="ja-JP" altLang="en-US" sz="32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の掲載</a:t>
            </a:r>
            <a:endParaRPr lang="ja-JP" altLang="ja-JP" sz="32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5" name="スライド番号プレースホルダー 9"/>
          <p:cNvSpPr>
            <a:spLocks noGrp="1"/>
          </p:cNvSpPr>
          <p:nvPr>
            <p:ph type="sldNum" sz="quarter" idx="12"/>
          </p:nvPr>
        </p:nvSpPr>
        <p:spPr>
          <a:xfrm>
            <a:off x="8366594" y="6171001"/>
            <a:ext cx="777406" cy="389930"/>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50</a:t>
            </a:fld>
            <a:endParaRPr kumimoji="1" lang="ja-JP" altLang="en-US" sz="1600" dirty="0">
              <a:solidFill>
                <a:schemeClr val="tx1"/>
              </a:solidFill>
              <a:latin typeface="ＭＳ Ｐゴシック" panose="020B0600070205080204" pitchFamily="50" charset="-128"/>
            </a:endParaRPr>
          </a:p>
        </p:txBody>
      </p:sp>
      <p:sp>
        <p:nvSpPr>
          <p:cNvPr id="3" name="正方形/長方形 2"/>
          <p:cNvSpPr/>
          <p:nvPr/>
        </p:nvSpPr>
        <p:spPr>
          <a:xfrm>
            <a:off x="369653" y="4914559"/>
            <a:ext cx="4357690" cy="1446550"/>
          </a:xfrm>
          <a:prstGeom prst="rect">
            <a:avLst/>
          </a:prstGeom>
        </p:spPr>
        <p:txBody>
          <a:bodyPr wrap="square">
            <a:spAutoFit/>
          </a:bodyPr>
          <a:lstStyle/>
          <a:p>
            <a:pPr indent="133350"/>
            <a:r>
              <a:rPr lang="ja-JP" altLang="ja-JP" sz="28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＜日本公衆衛生協会＞</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http://www.jpha.</a:t>
            </a:r>
          </a:p>
          <a:p>
            <a:pPr indent="133350"/>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or.jp/sub/</a:t>
            </a:r>
          </a:p>
          <a:p>
            <a:pPr indent="133350"/>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menu04_2.html</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6" name="正方形/長方形 5"/>
          <p:cNvSpPr/>
          <p:nvPr/>
        </p:nvSpPr>
        <p:spPr>
          <a:xfrm>
            <a:off x="4644920" y="4933697"/>
            <a:ext cx="4021583" cy="1138773"/>
          </a:xfrm>
          <a:prstGeom prst="rect">
            <a:avLst/>
          </a:prstGeom>
        </p:spPr>
        <p:txBody>
          <a:bodyPr wrap="square">
            <a:spAutoFit/>
          </a:bodyPr>
          <a:lstStyle/>
          <a:p>
            <a:pPr algn="ctr"/>
            <a:r>
              <a:rPr lang="ja-JP" altLang="ja-JP" sz="28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＜全国保健師長会＞</a:t>
            </a:r>
            <a:endParaRPr lang="en-US" altLang="ja-JP" sz="28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133350"/>
            <a:r>
              <a:rPr lang="en-US" altLang="ja-JP" sz="2000" kern="0" dirty="0">
                <a:latin typeface="HG丸ｺﾞｼｯｸM-PRO" panose="020F0600000000000000" pitchFamily="50" charset="-128"/>
                <a:ea typeface="HG丸ｺﾞｼｯｸM-PRO" panose="020F0600000000000000" pitchFamily="50" charset="-128"/>
                <a:cs typeface="Yu Gothic UI" panose="020B0500000000000000" pitchFamily="50" charset="-128"/>
              </a:rPr>
              <a:t>http://www</a:t>
            </a:r>
          </a:p>
          <a:p>
            <a:pPr indent="133350"/>
            <a:r>
              <a:rPr lang="en-US" altLang="ja-JP" sz="2000" kern="0" dirty="0">
                <a:latin typeface="HG丸ｺﾞｼｯｸM-PRO" panose="020F0600000000000000" pitchFamily="50" charset="-128"/>
                <a:ea typeface="HG丸ｺﾞｼｯｸM-PRO" panose="020F0600000000000000" pitchFamily="50" charset="-128"/>
                <a:cs typeface="Yu Gothic UI" panose="020B0500000000000000" pitchFamily="50" charset="-128"/>
              </a:rPr>
              <a:t>nacphn.jp/03/</a:t>
            </a:r>
          </a:p>
        </p:txBody>
      </p:sp>
      <p:pic>
        <p:nvPicPr>
          <p:cNvPr id="9" name="図 8"/>
          <p:cNvPicPr/>
          <p:nvPr/>
        </p:nvPicPr>
        <p:blipFill>
          <a:blip r:embed="rId3" cstate="print">
            <a:extLst>
              <a:ext uri="{28A0092B-C50C-407E-A947-70E740481C1C}">
                <a14:useLocalDpi xmlns:a14="http://schemas.microsoft.com/office/drawing/2010/main" val="0"/>
              </a:ext>
            </a:extLst>
          </a:blip>
          <a:stretch>
            <a:fillRect/>
          </a:stretch>
        </p:blipFill>
        <p:spPr>
          <a:xfrm>
            <a:off x="2805084" y="5553273"/>
            <a:ext cx="1105331" cy="1080835"/>
          </a:xfrm>
          <a:prstGeom prst="rect">
            <a:avLst/>
          </a:prstGeom>
        </p:spPr>
      </p:pic>
      <p:pic>
        <p:nvPicPr>
          <p:cNvPr id="10" name="図 9"/>
          <p:cNvPicPr/>
          <p:nvPr/>
        </p:nvPicPr>
        <p:blipFill>
          <a:blip r:embed="rId4" cstate="print">
            <a:extLst>
              <a:ext uri="{28A0092B-C50C-407E-A947-70E740481C1C}">
                <a14:useLocalDpi xmlns:a14="http://schemas.microsoft.com/office/drawing/2010/main" val="0"/>
              </a:ext>
            </a:extLst>
          </a:blip>
          <a:stretch>
            <a:fillRect/>
          </a:stretch>
        </p:blipFill>
        <p:spPr>
          <a:xfrm>
            <a:off x="7031437" y="5553273"/>
            <a:ext cx="1154245" cy="1105944"/>
          </a:xfrm>
          <a:prstGeom prst="rect">
            <a:avLst/>
          </a:prstGeom>
        </p:spPr>
      </p:pic>
      <p:sp>
        <p:nvSpPr>
          <p:cNvPr id="7" name="正方形/長方形 6"/>
          <p:cNvSpPr/>
          <p:nvPr/>
        </p:nvSpPr>
        <p:spPr>
          <a:xfrm>
            <a:off x="209905" y="3640594"/>
            <a:ext cx="5190355" cy="1323439"/>
          </a:xfrm>
          <a:prstGeom prst="rect">
            <a:avLst/>
          </a:prstGeom>
        </p:spPr>
        <p:txBody>
          <a:bodyPr wrap="square">
            <a:spAutoFit/>
          </a:bodyPr>
          <a:lstStyle/>
          <a:p>
            <a:r>
              <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令和５年度 地域保健総合推進事業</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r>
              <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「健康危機管理における保健活動を推進する統括保健師間ネットワーク構築に関する調査事業」</a:t>
            </a:r>
            <a:endParaRPr lang="ja-JP" altLang="en-US" sz="2000" dirty="0"/>
          </a:p>
        </p:txBody>
      </p:sp>
      <p:pic>
        <p:nvPicPr>
          <p:cNvPr id="8" name="図 7"/>
          <p:cNvPicPr>
            <a:picLocks noChangeAspect="1"/>
          </p:cNvPicPr>
          <p:nvPr/>
        </p:nvPicPr>
        <p:blipFill>
          <a:blip r:embed="rId5"/>
          <a:stretch>
            <a:fillRect/>
          </a:stretch>
        </p:blipFill>
        <p:spPr>
          <a:xfrm>
            <a:off x="7312242" y="2558133"/>
            <a:ext cx="1601880" cy="2268592"/>
          </a:xfrm>
          <a:prstGeom prst="rect">
            <a:avLst/>
          </a:prstGeom>
          <a:ln w="3175">
            <a:solidFill>
              <a:schemeClr val="bg1">
                <a:lumMod val="50000"/>
              </a:schemeClr>
            </a:solidFill>
          </a:ln>
        </p:spPr>
      </p:pic>
      <p:pic>
        <p:nvPicPr>
          <p:cNvPr id="11" name="図 10"/>
          <p:cNvPicPr>
            <a:picLocks noChangeAspect="1"/>
          </p:cNvPicPr>
          <p:nvPr/>
        </p:nvPicPr>
        <p:blipFill>
          <a:blip r:embed="rId6"/>
          <a:stretch>
            <a:fillRect/>
          </a:stretch>
        </p:blipFill>
        <p:spPr>
          <a:xfrm>
            <a:off x="5543094" y="2545845"/>
            <a:ext cx="1626314" cy="2268592"/>
          </a:xfrm>
          <a:prstGeom prst="rect">
            <a:avLst/>
          </a:prstGeom>
          <a:ln w="3175">
            <a:solidFill>
              <a:schemeClr val="bg1">
                <a:lumMod val="50000"/>
              </a:schemeClr>
            </a:solidFill>
          </a:ln>
        </p:spPr>
      </p:pic>
      <p:sp>
        <p:nvSpPr>
          <p:cNvPr id="12" name="正方形/長方形 11"/>
          <p:cNvSpPr/>
          <p:nvPr/>
        </p:nvSpPr>
        <p:spPr>
          <a:xfrm>
            <a:off x="158205" y="2544709"/>
            <a:ext cx="2646878" cy="461665"/>
          </a:xfrm>
          <a:prstGeom prst="rect">
            <a:avLst/>
          </a:prstGeom>
        </p:spPr>
        <p:txBody>
          <a:bodyPr wrap="none">
            <a:spAutoFit/>
          </a:bodyPr>
          <a:lstStyle/>
          <a:p>
            <a:r>
              <a:rPr lang="ja-JP" altLang="en-US" sz="2400" kern="100" dirty="0">
                <a:solidFill>
                  <a:srgbClr val="FF0066"/>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もっと知りたい！</a:t>
            </a:r>
            <a:endParaRPr lang="ja-JP" altLang="en-US" sz="2400" dirty="0">
              <a:solidFill>
                <a:srgbClr val="FF0066"/>
              </a:solidFill>
            </a:endParaRPr>
          </a:p>
        </p:txBody>
      </p:sp>
      <p:sp>
        <p:nvSpPr>
          <p:cNvPr id="13" name="タイトル 1"/>
          <p:cNvSpPr txBox="1">
            <a:spLocks/>
          </p:cNvSpPr>
          <p:nvPr/>
        </p:nvSpPr>
        <p:spPr>
          <a:xfrm>
            <a:off x="-21037" y="293521"/>
            <a:ext cx="9144000" cy="720668"/>
          </a:xfrm>
          <a:prstGeom prst="rect">
            <a:avLst/>
          </a:prstGeom>
          <a:solidFill>
            <a:srgbClr val="FFFF66"/>
          </a:solidFill>
        </p:spPr>
        <p:txBody>
          <a:bodyPr vert="horz" lIns="91440" tIns="108000" rIns="91440" bIns="10800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pPr>
            <a:r>
              <a:rPr lang="ja-JP" altLang="en-US" sz="26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統括保健師間のネットワーク推進特別委員会</a:t>
            </a:r>
            <a:endParaRPr lang="ja-JP" altLang="ja-JP" sz="2600" dirty="0">
              <a:solidFill>
                <a:srgbClr val="0000FF"/>
              </a:solidFill>
              <a:latin typeface="HG丸ｺﾞｼｯｸM-PRO" panose="020F0600000000000000" pitchFamily="50" charset="-128"/>
              <a:ea typeface="HG丸ｺﾞｼｯｸM-PRO" panose="020F0600000000000000" pitchFamily="50" charset="-128"/>
            </a:endParaRPr>
          </a:p>
          <a:p>
            <a:pPr algn="l">
              <a:lnSpc>
                <a:spcPct val="100000"/>
              </a:lnSpc>
            </a:pPr>
            <a:endParaRPr lang="ja-JP" altLang="ja-JP" sz="28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7" name="正方形/長方形 16"/>
          <p:cNvSpPr/>
          <p:nvPr/>
        </p:nvSpPr>
        <p:spPr>
          <a:xfrm>
            <a:off x="187624" y="1041821"/>
            <a:ext cx="8772939" cy="1200329"/>
          </a:xfrm>
          <a:prstGeom prst="rect">
            <a:avLst/>
          </a:prstGeom>
        </p:spPr>
        <p:txBody>
          <a:bodyPr wrap="square">
            <a:spAutoFit/>
          </a:bodyPr>
          <a:lstStyle/>
          <a:p>
            <a:r>
              <a:rPr lang="ja-JP" altLang="en-US" sz="2400" dirty="0">
                <a:latin typeface="HG丸ｺﾞｼｯｸM-PRO" panose="020F0600000000000000" pitchFamily="50" charset="-128"/>
                <a:ea typeface="HG丸ｺﾞｼｯｸM-PRO" panose="020F0600000000000000" pitchFamily="50" charset="-128"/>
              </a:rPr>
              <a:t>問合せ先　富岡　神奈川県平塚保健福祉事務所秦野センター</a:t>
            </a:r>
            <a:r>
              <a:rPr lang="en-US" altLang="ja-JP" sz="2400" dirty="0">
                <a:latin typeface="HG丸ｺﾞｼｯｸM-PRO" panose="020F0600000000000000" pitchFamily="50" charset="-128"/>
                <a:ea typeface="HG丸ｺﾞｼｯｸM-PRO" panose="020F0600000000000000" pitchFamily="50" charset="-128"/>
              </a:rPr>
              <a:t>                      </a:t>
            </a:r>
            <a:r>
              <a:rPr lang="ja-JP" altLang="en-US" sz="2400" dirty="0">
                <a:latin typeface="HG丸ｺﾞｼｯｸM-PRO" panose="020F0600000000000000" pitchFamily="50" charset="-128"/>
                <a:ea typeface="HG丸ｺﾞｼｯｸM-PRO" panose="020F0600000000000000" pitchFamily="50" charset="-128"/>
              </a:rPr>
              <a:t>　</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　０４６３－８２－１４２８</a:t>
            </a:r>
            <a:endParaRPr lang="en-US" altLang="ja-JP" sz="2400" dirty="0">
              <a:latin typeface="HG丸ｺﾞｼｯｸM-PRO" panose="020F0600000000000000" pitchFamily="50" charset="-128"/>
              <a:ea typeface="HG丸ｺﾞｼｯｸM-PRO" panose="020F0600000000000000" pitchFamily="50" charset="-128"/>
            </a:endParaRPr>
          </a:p>
          <a:p>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EMAIL</a:t>
            </a:r>
            <a:r>
              <a:rPr lang="ja-JP" altLang="en-US" sz="2400" dirty="0">
                <a:latin typeface="HG丸ｺﾞｼｯｸM-PRO" panose="020F0600000000000000" pitchFamily="50" charset="-128"/>
                <a:ea typeface="HG丸ｺﾞｼｯｸM-PRO" panose="020F0600000000000000" pitchFamily="50" charset="-128"/>
              </a:rPr>
              <a:t>　</a:t>
            </a:r>
            <a:r>
              <a:rPr lang="en-US" altLang="ja-JP" sz="2400" dirty="0">
                <a:latin typeface="HG丸ｺﾞｼｯｸM-PRO" panose="020F0600000000000000" pitchFamily="50" charset="-128"/>
                <a:ea typeface="HG丸ｺﾞｼｯｸM-PRO" panose="020F0600000000000000" pitchFamily="50" charset="-128"/>
              </a:rPr>
              <a:t>j.tomioka.d8g@pref.kanagawa.lg.jp</a:t>
            </a:r>
            <a:r>
              <a:rPr lang="ja-JP" altLang="en-US" sz="2400" dirty="0">
                <a:latin typeface="HG丸ｺﾞｼｯｸM-PRO" panose="020F0600000000000000" pitchFamily="50" charset="-128"/>
                <a:ea typeface="HG丸ｺﾞｼｯｸM-PRO" panose="020F0600000000000000" pitchFamily="50" charset="-128"/>
              </a:rPr>
              <a:t>　</a:t>
            </a:r>
          </a:p>
        </p:txBody>
      </p:sp>
      <p:sp>
        <p:nvSpPr>
          <p:cNvPr id="18" name="正方形/長方形 17"/>
          <p:cNvSpPr/>
          <p:nvPr/>
        </p:nvSpPr>
        <p:spPr>
          <a:xfrm>
            <a:off x="0" y="15050"/>
            <a:ext cx="4006380" cy="461665"/>
          </a:xfrm>
          <a:prstGeom prst="rect">
            <a:avLst/>
          </a:prstGeom>
        </p:spPr>
        <p:txBody>
          <a:bodyPr wrap="square">
            <a:spAutoFit/>
          </a:bodyPr>
          <a:lstStyle/>
          <a:p>
            <a:r>
              <a:rPr lang="ja-JP" altLang="en-US" sz="2400" dirty="0">
                <a:solidFill>
                  <a:srgbClr val="FF0066"/>
                </a:solidFill>
                <a:latin typeface="HG丸ｺﾞｼｯｸM-PRO" panose="020F0600000000000000" pitchFamily="50" charset="-128"/>
                <a:ea typeface="HG丸ｺﾞｼｯｸM-PRO" panose="020F0600000000000000" pitchFamily="50" charset="-128"/>
              </a:rPr>
              <a:t>全国保健師長会 </a:t>
            </a:r>
            <a:r>
              <a:rPr lang="en-US" altLang="ja-JP" sz="2400" dirty="0">
                <a:solidFill>
                  <a:srgbClr val="FF0066"/>
                </a:solidFill>
                <a:latin typeface="HG丸ｺﾞｼｯｸM-PRO" panose="020F0600000000000000" pitchFamily="50" charset="-128"/>
                <a:ea typeface="HG丸ｺﾞｼｯｸM-PRO" panose="020F0600000000000000" pitchFamily="50" charset="-128"/>
              </a:rPr>
              <a:t>R6</a:t>
            </a:r>
            <a:r>
              <a:rPr lang="ja-JP" altLang="en-US" sz="2400" dirty="0">
                <a:solidFill>
                  <a:srgbClr val="FF0066"/>
                </a:solidFill>
                <a:latin typeface="HG丸ｺﾞｼｯｸM-PRO" panose="020F0600000000000000" pitchFamily="50" charset="-128"/>
                <a:ea typeface="HG丸ｺﾞｼｯｸM-PRO" panose="020F0600000000000000" pitchFamily="50" charset="-128"/>
              </a:rPr>
              <a:t>新設！</a:t>
            </a:r>
          </a:p>
        </p:txBody>
      </p:sp>
    </p:spTree>
    <p:extLst>
      <p:ext uri="{BB962C8B-B14F-4D97-AF65-F5344CB8AC3E}">
        <p14:creationId xmlns:p14="http://schemas.microsoft.com/office/powerpoint/2010/main" val="881124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488441" y="1131497"/>
            <a:ext cx="8547404" cy="1087565"/>
          </a:xfrm>
        </p:spPr>
        <p:txBody>
          <a:bodyPr>
            <a:noAutofit/>
          </a:bodyPr>
          <a:lstStyle/>
          <a:p>
            <a:pPr>
              <a:lnSpc>
                <a:spcPts val="2800"/>
              </a:lnSpc>
            </a:pPr>
            <a:r>
              <a:rPr lang="ja-JP" altLang="ja-JP" dirty="0">
                <a:latin typeface="HG丸ｺﾞｼｯｸM-PRO" panose="020F0600000000000000" pitchFamily="50" charset="-128"/>
                <a:ea typeface="HG丸ｺﾞｼｯｸM-PRO" panose="020F0600000000000000" pitchFamily="50" charset="-128"/>
              </a:rPr>
              <a:t>　　　</a:t>
            </a:r>
            <a:br>
              <a:rPr lang="ja-JP" altLang="ja-JP" dirty="0">
                <a:latin typeface="HG丸ｺﾞｼｯｸM-PRO" panose="020F0600000000000000" pitchFamily="50" charset="-128"/>
                <a:ea typeface="HG丸ｺﾞｼｯｸM-PRO" panose="020F0600000000000000" pitchFamily="50" charset="-128"/>
              </a:rPr>
            </a:br>
            <a:endParaRPr kumimoji="1" lang="ja-JP" altLang="en-US" dirty="0">
              <a:latin typeface="HG丸ｺﾞｼｯｸM-PRO" panose="020F0600000000000000" pitchFamily="50" charset="-128"/>
              <a:ea typeface="HG丸ｺﾞｼｯｸM-PRO" panose="020F0600000000000000" pitchFamily="50" charset="-128"/>
            </a:endParaRPr>
          </a:p>
        </p:txBody>
      </p:sp>
      <p:graphicFrame>
        <p:nvGraphicFramePr>
          <p:cNvPr id="20" name="表 19"/>
          <p:cNvGraphicFramePr>
            <a:graphicFrameLocks noGrp="1"/>
          </p:cNvGraphicFramePr>
          <p:nvPr/>
        </p:nvGraphicFramePr>
        <p:xfrm>
          <a:off x="160389" y="909261"/>
          <a:ext cx="8823221" cy="5848639"/>
        </p:xfrm>
        <a:graphic>
          <a:graphicData uri="http://schemas.openxmlformats.org/drawingml/2006/table">
            <a:tbl>
              <a:tblPr>
                <a:tableStyleId>{5C22544A-7EE6-4342-B048-85BDC9FD1C3A}</a:tableStyleId>
              </a:tblPr>
              <a:tblGrid>
                <a:gridCol w="755667">
                  <a:extLst>
                    <a:ext uri="{9D8B030D-6E8A-4147-A177-3AD203B41FA5}">
                      <a16:colId xmlns:a16="http://schemas.microsoft.com/office/drawing/2014/main" val="2645367693"/>
                    </a:ext>
                  </a:extLst>
                </a:gridCol>
                <a:gridCol w="1480436">
                  <a:extLst>
                    <a:ext uri="{9D8B030D-6E8A-4147-A177-3AD203B41FA5}">
                      <a16:colId xmlns:a16="http://schemas.microsoft.com/office/drawing/2014/main" val="1537712656"/>
                    </a:ext>
                  </a:extLst>
                </a:gridCol>
                <a:gridCol w="4726773">
                  <a:extLst>
                    <a:ext uri="{9D8B030D-6E8A-4147-A177-3AD203B41FA5}">
                      <a16:colId xmlns:a16="http://schemas.microsoft.com/office/drawing/2014/main" val="1439182119"/>
                    </a:ext>
                  </a:extLst>
                </a:gridCol>
                <a:gridCol w="1860345">
                  <a:extLst>
                    <a:ext uri="{9D8B030D-6E8A-4147-A177-3AD203B41FA5}">
                      <a16:colId xmlns:a16="http://schemas.microsoft.com/office/drawing/2014/main" val="1033084533"/>
                    </a:ext>
                  </a:extLst>
                </a:gridCol>
              </a:tblGrid>
              <a:tr h="495007">
                <a:tc>
                  <a:txBody>
                    <a:bodyPr/>
                    <a:lstStyle/>
                    <a:p>
                      <a:pPr marL="133350" indent="133350" algn="just">
                        <a:spcAft>
                          <a:spcPts val="0"/>
                        </a:spcAft>
                      </a:pPr>
                      <a:r>
                        <a:rPr lang="en-US" sz="1600" kern="100" dirty="0">
                          <a:effectLst/>
                          <a:latin typeface="HG丸ｺﾞｼｯｸM-PRO" panose="020F0600000000000000" pitchFamily="50" charset="-128"/>
                          <a:ea typeface="HG丸ｺﾞｼｯｸM-PRO" panose="020F0600000000000000" pitchFamily="50" charset="-128"/>
                        </a:rPr>
                        <a:t> </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lnSpc>
                          <a:spcPct val="100000"/>
                        </a:lnSpc>
                        <a:spcAft>
                          <a:spcPts val="0"/>
                        </a:spcAft>
                      </a:pPr>
                      <a:r>
                        <a:rPr lang="ja-JP" sz="1800" kern="100" dirty="0">
                          <a:effectLst/>
                          <a:latin typeface="HG丸ｺﾞｼｯｸM-PRO" panose="020F0600000000000000" pitchFamily="50" charset="-128"/>
                          <a:ea typeface="HG丸ｺﾞｼｯｸM-PRO" panose="020F0600000000000000" pitchFamily="50" charset="-128"/>
                        </a:rPr>
                        <a:t>氏　名</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lnSpc>
                          <a:spcPct val="100000"/>
                        </a:lnSpc>
                        <a:spcAft>
                          <a:spcPts val="0"/>
                        </a:spcAft>
                      </a:pPr>
                      <a:r>
                        <a:rPr lang="ja-JP" sz="1800" kern="100" dirty="0">
                          <a:effectLst/>
                          <a:latin typeface="HG丸ｺﾞｼｯｸM-PRO" panose="020F0600000000000000" pitchFamily="50" charset="-128"/>
                          <a:ea typeface="HG丸ｺﾞｼｯｸM-PRO" panose="020F0600000000000000" pitchFamily="50" charset="-128"/>
                        </a:rPr>
                        <a:t>所属・職位</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tc>
                  <a:txBody>
                    <a:bodyPr/>
                    <a:lstStyle/>
                    <a:p>
                      <a:pPr algn="ctr">
                        <a:lnSpc>
                          <a:spcPct val="100000"/>
                        </a:lnSpc>
                        <a:spcAft>
                          <a:spcPts val="0"/>
                        </a:spcAft>
                      </a:pPr>
                      <a:r>
                        <a:rPr lang="ja-JP" altLang="en-US"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全国保健師長会</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576311960"/>
                  </a:ext>
                </a:extLst>
              </a:tr>
              <a:tr h="533888">
                <a:tc>
                  <a:txBody>
                    <a:bodyPr/>
                    <a:lstStyle/>
                    <a:p>
                      <a:pPr algn="just">
                        <a:spcAft>
                          <a:spcPts val="0"/>
                        </a:spcAft>
                      </a:pPr>
                      <a:r>
                        <a:rPr lang="ja-JP" sz="1600" kern="100" dirty="0">
                          <a:effectLst/>
                          <a:latin typeface="HG丸ｺﾞｼｯｸM-PRO" panose="020F0600000000000000" pitchFamily="50" charset="-128"/>
                          <a:ea typeface="HG丸ｺﾞｼｯｸM-PRO" panose="020F0600000000000000" pitchFamily="50" charset="-128"/>
                        </a:rPr>
                        <a:t>分担</a:t>
                      </a:r>
                      <a:endParaRPr lang="en-US" altLang="ja-JP" sz="16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600" kern="100" dirty="0">
                          <a:effectLst/>
                          <a:latin typeface="HG丸ｺﾞｼｯｸM-PRO" panose="020F0600000000000000" pitchFamily="50" charset="-128"/>
                          <a:ea typeface="HG丸ｺﾞｼｯｸM-PRO" panose="020F0600000000000000" pitchFamily="50" charset="-128"/>
                        </a:rPr>
                        <a:t>事業者</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富岡　順子</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神奈川県平塚保健福祉事務所保健福祉部長</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HG丸ｺﾞｼｯｸM-PRO" panose="020F0600000000000000" pitchFamily="50" charset="-128"/>
                          <a:ea typeface="HG丸ｺﾞｼｯｸM-PRO" panose="020F0600000000000000" pitchFamily="50" charset="-128"/>
                        </a:rPr>
                        <a:t>都道府県部会長</a:t>
                      </a: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1532388"/>
                  </a:ext>
                </a:extLst>
              </a:tr>
              <a:tr h="533888">
                <a:tc rowSpan="9">
                  <a:txBody>
                    <a:bodyPr/>
                    <a:lstStyle/>
                    <a:p>
                      <a:pPr algn="just">
                        <a:spcAft>
                          <a:spcPts val="0"/>
                        </a:spcAft>
                      </a:pPr>
                      <a:r>
                        <a:rPr lang="ja-JP" sz="1600" kern="100" dirty="0">
                          <a:effectLst/>
                          <a:latin typeface="HG丸ｺﾞｼｯｸM-PRO" panose="020F0600000000000000" pitchFamily="50" charset="-128"/>
                          <a:ea typeface="HG丸ｺﾞｼｯｸM-PRO" panose="020F0600000000000000" pitchFamily="50" charset="-128"/>
                        </a:rPr>
                        <a:t>協力</a:t>
                      </a:r>
                      <a:endParaRPr lang="en-US" altLang="ja-JP" sz="1600" kern="1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600" kern="100" dirty="0">
                          <a:effectLst/>
                          <a:latin typeface="HG丸ｺﾞｼｯｸM-PRO" panose="020F0600000000000000" pitchFamily="50" charset="-128"/>
                          <a:ea typeface="HG丸ｺﾞｼｯｸM-PRO" panose="020F0600000000000000" pitchFamily="50" charset="-128"/>
                        </a:rPr>
                        <a:t>事業者</a:t>
                      </a:r>
                      <a:endParaRPr lang="ja-JP" sz="16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福田　昭子</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山口県</a:t>
                      </a:r>
                      <a:r>
                        <a:rPr lang="ja-JP" sz="1800" kern="0" dirty="0">
                          <a:effectLst/>
                          <a:latin typeface="HG丸ｺﾞｼｯｸM-PRO" panose="020F0600000000000000" pitchFamily="50" charset="-128"/>
                          <a:ea typeface="HG丸ｺﾞｼｯｸM-PRO" panose="020F0600000000000000" pitchFamily="50" charset="-128"/>
                        </a:rPr>
                        <a:t>長門健康福祉センター保健環境部主幹</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rowSpan="4">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HG丸ｺﾞｼｯｸM-PRO" panose="020F0600000000000000" pitchFamily="50" charset="-128"/>
                          <a:ea typeface="HG丸ｺﾞｼｯｸM-PRO" panose="020F0600000000000000" pitchFamily="50" charset="-128"/>
                        </a:rPr>
                        <a:t>都道府県部会員</a:t>
                      </a: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6137881"/>
                  </a:ext>
                </a:extLst>
              </a:tr>
              <a:tr h="533888">
                <a:tc vMerge="1">
                  <a:txBody>
                    <a:bodyPr/>
                    <a:lstStyle/>
                    <a:p>
                      <a:endParaRPr kumimoji="1" lang="ja-JP" altLang="en-US"/>
                    </a:p>
                  </a:txBody>
                  <a:tcPr/>
                </a:tc>
                <a:tc>
                  <a:txBody>
                    <a:bodyPr/>
                    <a:lstStyle/>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加藤　孝子</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岩手県健康国保課技術主幹兼地域保健対策</a:t>
                      </a:r>
                      <a:endParaRPr lang="en-US" altLang="ja-JP" sz="1800" kern="1200" dirty="0">
                        <a:effectLst/>
                        <a:latin typeface="HG丸ｺﾞｼｯｸM-PRO" panose="020F0600000000000000" pitchFamily="50" charset="-128"/>
                        <a:ea typeface="HG丸ｺﾞｼｯｸM-PRO" panose="020F0600000000000000" pitchFamily="50" charset="-128"/>
                      </a:endParaRPr>
                    </a:p>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特命課長</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just">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26795636"/>
                  </a:ext>
                </a:extLst>
              </a:tr>
              <a:tr h="533888">
                <a:tc vMerge="1">
                  <a:txBody>
                    <a:bodyPr/>
                    <a:lstStyle/>
                    <a:p>
                      <a:endParaRPr kumimoji="1" lang="ja-JP" altLang="en-US"/>
                    </a:p>
                  </a:txBody>
                  <a:tcPr/>
                </a:tc>
                <a:tc>
                  <a:txBody>
                    <a:bodyPr/>
                    <a:lstStyle/>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濵坂　浩子</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00" dirty="0">
                          <a:effectLst/>
                          <a:latin typeface="HG丸ｺﾞｼｯｸM-PRO" panose="020F0600000000000000" pitchFamily="50" charset="-128"/>
                          <a:ea typeface="HG丸ｺﾞｼｯｸM-PRO" panose="020F0600000000000000" pitchFamily="50" charset="-128"/>
                        </a:rPr>
                        <a:t>福井県丹南健康福祉センター福祉保健部長</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just">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416965"/>
                  </a:ext>
                </a:extLst>
              </a:tr>
              <a:tr h="533888">
                <a:tc vMerge="1">
                  <a:txBody>
                    <a:bodyPr/>
                    <a:lstStyle/>
                    <a:p>
                      <a:endParaRPr kumimoji="1" lang="ja-JP" altLang="en-US"/>
                    </a:p>
                  </a:txBody>
                  <a:tcPr/>
                </a:tc>
                <a:tc>
                  <a:txBody>
                    <a:bodyPr/>
                    <a:lstStyle/>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北林　恭子</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福岡県</a:t>
                      </a:r>
                      <a:r>
                        <a:rPr lang="zh-TW" sz="1800" kern="1200" dirty="0">
                          <a:effectLst/>
                          <a:latin typeface="HG丸ｺﾞｼｯｸM-PRO" panose="020F0600000000000000" pitchFamily="50" charset="-128"/>
                          <a:ea typeface="HG丸ｺﾞｼｯｸM-PRO" panose="020F0600000000000000" pitchFamily="50" charset="-128"/>
                        </a:rPr>
                        <a:t>筑紫保健福祉環境事務</a:t>
                      </a:r>
                      <a:r>
                        <a:rPr lang="ja-JP" sz="1800" kern="1200" dirty="0">
                          <a:effectLst/>
                          <a:latin typeface="HG丸ｺﾞｼｯｸM-PRO" panose="020F0600000000000000" pitchFamily="50" charset="-128"/>
                          <a:ea typeface="HG丸ｺﾞｼｯｸM-PRO" panose="020F0600000000000000" pitchFamily="50" charset="-128"/>
                        </a:rPr>
                        <a:t>所</a:t>
                      </a:r>
                      <a:r>
                        <a:rPr lang="zh-TW" sz="1800" kern="1200" dirty="0">
                          <a:effectLst/>
                          <a:latin typeface="HG丸ｺﾞｼｯｸM-PRO" panose="020F0600000000000000" pitchFamily="50" charset="-128"/>
                          <a:ea typeface="HG丸ｺﾞｼｯｸM-PRO" panose="020F0600000000000000" pitchFamily="50" charset="-128"/>
                        </a:rPr>
                        <a:t>健康増進課</a:t>
                      </a:r>
                      <a:r>
                        <a:rPr lang="ja-JP" sz="1800" kern="1200" dirty="0">
                          <a:effectLst/>
                          <a:latin typeface="HG丸ｺﾞｼｯｸM-PRO" panose="020F0600000000000000" pitchFamily="50" charset="-128"/>
                          <a:ea typeface="HG丸ｺﾞｼｯｸM-PRO" panose="020F0600000000000000" pitchFamily="50" charset="-128"/>
                        </a:rPr>
                        <a:t>長</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vMerge="1">
                  <a:txBody>
                    <a:bodyPr/>
                    <a:lstStyle/>
                    <a:p>
                      <a:pPr algn="just">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00658225"/>
                  </a:ext>
                </a:extLst>
              </a:tr>
              <a:tr h="533888">
                <a:tc vMerge="1">
                  <a:txBody>
                    <a:bodyPr/>
                    <a:lstStyle/>
                    <a:p>
                      <a:endParaRPr kumimoji="1" lang="ja-JP" altLang="en-US"/>
                    </a:p>
                  </a:txBody>
                  <a:tcPr/>
                </a:tc>
                <a:tc>
                  <a:txBody>
                    <a:bodyPr/>
                    <a:lstStyle/>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木櫛　聖子</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熊本市健康づくり推進課副課長</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600" kern="100" dirty="0">
                          <a:effectLst/>
                          <a:latin typeface="HG丸ｺﾞｼｯｸM-PRO" panose="020F0600000000000000" pitchFamily="50" charset="-128"/>
                          <a:ea typeface="HG丸ｺﾞｼｯｸM-PRO" panose="020F0600000000000000" pitchFamily="50" charset="-128"/>
                        </a:rPr>
                        <a:t>政令</a:t>
                      </a:r>
                      <a:r>
                        <a:rPr lang="ja-JP" altLang="ja-JP" sz="1600" kern="0" dirty="0">
                          <a:effectLst/>
                          <a:latin typeface="HG丸ｺﾞｼｯｸM-PRO" panose="020F0600000000000000" pitchFamily="50" charset="-128"/>
                          <a:ea typeface="HG丸ｺﾞｼｯｸM-PRO" panose="020F0600000000000000" pitchFamily="50" charset="-128"/>
                        </a:rPr>
                        <a:t>指定都市</a:t>
                      </a:r>
                      <a:r>
                        <a:rPr lang="ja-JP" altLang="en-US" sz="1600" kern="0" dirty="0">
                          <a:effectLst/>
                          <a:latin typeface="HG丸ｺﾞｼｯｸM-PRO" panose="020F0600000000000000" pitchFamily="50" charset="-128"/>
                          <a:ea typeface="HG丸ｺﾞｼｯｸM-PRO" panose="020F0600000000000000" pitchFamily="50" charset="-128"/>
                        </a:rPr>
                        <a:t>･</a:t>
                      </a:r>
                      <a:r>
                        <a:rPr lang="ja-JP" altLang="ja-JP" sz="1600" kern="0" dirty="0">
                          <a:effectLst/>
                          <a:latin typeface="HG丸ｺﾞｼｯｸM-PRO" panose="020F0600000000000000" pitchFamily="50" charset="-128"/>
                          <a:ea typeface="HG丸ｺﾞｼｯｸM-PRO" panose="020F0600000000000000" pitchFamily="50" charset="-128"/>
                        </a:rPr>
                        <a:t>中核市</a:t>
                      </a:r>
                      <a:r>
                        <a:rPr lang="ja-JP" altLang="en-US" sz="1600" kern="0" dirty="0">
                          <a:effectLst/>
                          <a:latin typeface="HG丸ｺﾞｼｯｸM-PRO" panose="020F0600000000000000" pitchFamily="50" charset="-128"/>
                          <a:ea typeface="HG丸ｺﾞｼｯｸM-PRO" panose="020F0600000000000000" pitchFamily="50" charset="-128"/>
                        </a:rPr>
                        <a:t>･</a:t>
                      </a:r>
                      <a:r>
                        <a:rPr lang="ja-JP" altLang="ja-JP" sz="1600" kern="0" dirty="0">
                          <a:effectLst/>
                          <a:latin typeface="HG丸ｺﾞｼｯｸM-PRO" panose="020F0600000000000000" pitchFamily="50" charset="-128"/>
                          <a:ea typeface="HG丸ｺﾞｼｯｸM-PRO" panose="020F0600000000000000" pitchFamily="50" charset="-128"/>
                        </a:rPr>
                        <a:t>特別</a:t>
                      </a:r>
                      <a:r>
                        <a:rPr lang="zh-CN" altLang="ja-JP" sz="1600" kern="0" dirty="0">
                          <a:effectLst/>
                          <a:latin typeface="HG丸ｺﾞｼｯｸM-PRO" panose="020F0600000000000000" pitchFamily="50" charset="-128"/>
                          <a:ea typeface="HG丸ｺﾞｼｯｸM-PRO" panose="020F0600000000000000" pitchFamily="50" charset="-128"/>
                        </a:rPr>
                        <a:t>区部会員</a:t>
                      </a:r>
                      <a:endParaRPr lang="ja-JP" altLang="ja-JP" sz="1600" kern="100" dirty="0">
                        <a:effectLst/>
                        <a:latin typeface="HG丸ｺﾞｼｯｸM-PRO" panose="020F0600000000000000" pitchFamily="50" charset="-128"/>
                        <a:ea typeface="HG丸ｺﾞｼｯｸM-PRO" panose="020F0600000000000000" pitchFamily="50" charset="-128"/>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1176339"/>
                  </a:ext>
                </a:extLst>
              </a:tr>
              <a:tr h="533888">
                <a:tc vMerge="1">
                  <a:txBody>
                    <a:bodyPr/>
                    <a:lstStyle/>
                    <a:p>
                      <a:endParaRPr kumimoji="1" lang="ja-JP" altLang="en-US"/>
                    </a:p>
                  </a:txBody>
                  <a:tcPr/>
                </a:tc>
                <a:tc>
                  <a:txBody>
                    <a:bodyPr/>
                    <a:lstStyle/>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生田目</a:t>
                      </a:r>
                      <a:r>
                        <a:rPr lang="en-US" altLang="ja-JP" sz="1800" kern="1200" baseline="0" dirty="0">
                          <a:effectLst/>
                          <a:latin typeface="HG丸ｺﾞｼｯｸM-PRO" panose="020F0600000000000000" pitchFamily="50" charset="-128"/>
                          <a:ea typeface="HG丸ｺﾞｼｯｸM-PRO" panose="020F0600000000000000" pitchFamily="50" charset="-128"/>
                        </a:rPr>
                        <a:t>  </a:t>
                      </a:r>
                      <a:r>
                        <a:rPr lang="ja-JP" sz="1800" kern="1200" dirty="0">
                          <a:effectLst/>
                          <a:latin typeface="HG丸ｺﾞｼｯｸM-PRO" panose="020F0600000000000000" pitchFamily="50" charset="-128"/>
                          <a:ea typeface="HG丸ｺﾞｼｯｸM-PRO" panose="020F0600000000000000" pitchFamily="50" charset="-128"/>
                        </a:rPr>
                        <a:t>晴美</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秋田県大仙市健康増進センター所長</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800" kern="0" dirty="0">
                          <a:effectLst/>
                          <a:latin typeface="HG丸ｺﾞｼｯｸM-PRO" panose="020F0600000000000000" pitchFamily="50" charset="-128"/>
                          <a:ea typeface="HG丸ｺﾞｼｯｸM-PRO" panose="020F0600000000000000" pitchFamily="50" charset="-128"/>
                        </a:rPr>
                        <a:t>市町村部会</a:t>
                      </a:r>
                      <a:endParaRPr lang="ja-JP" altLang="ja-JP" sz="1800" kern="100" dirty="0">
                        <a:effectLst/>
                        <a:latin typeface="HG丸ｺﾞｼｯｸM-PRO" panose="020F0600000000000000" pitchFamily="50" charset="-128"/>
                        <a:ea typeface="HG丸ｺﾞｼｯｸM-PRO" panose="020F0600000000000000" pitchFamily="50" charset="-128"/>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99637223"/>
                  </a:ext>
                </a:extLst>
              </a:tr>
              <a:tr h="533888">
                <a:tc vMerge="1">
                  <a:txBody>
                    <a:bodyPr/>
                    <a:lstStyle/>
                    <a:p>
                      <a:endParaRPr kumimoji="1" lang="ja-JP" altLang="en-US"/>
                    </a:p>
                  </a:txBody>
                  <a:tcPr/>
                </a:tc>
                <a:tc>
                  <a:txBody>
                    <a:bodyPr/>
                    <a:lstStyle/>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前田　香</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algn="just">
                        <a:spcAft>
                          <a:spcPts val="0"/>
                        </a:spcAft>
                      </a:pPr>
                      <a:r>
                        <a:rPr lang="ja-JP" sz="1800" kern="1200" dirty="0">
                          <a:effectLst/>
                          <a:latin typeface="HG丸ｺﾞｼｯｸM-PRO" panose="020F0600000000000000" pitchFamily="50" charset="-128"/>
                          <a:ea typeface="HG丸ｺﾞｼｯｸM-PRO" panose="020F0600000000000000" pitchFamily="50" charset="-128"/>
                        </a:rPr>
                        <a:t>福島県保健福祉部健康づくり推進課主幹</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ja-JP" altLang="ja-JP" sz="1800" kern="100" dirty="0">
                          <a:effectLst/>
                          <a:latin typeface="HG丸ｺﾞｼｯｸM-PRO" panose="020F0600000000000000" pitchFamily="50" charset="-128"/>
                          <a:ea typeface="HG丸ｺﾞｼｯｸM-PRO" panose="020F0600000000000000" pitchFamily="50" charset="-128"/>
                        </a:rPr>
                        <a:t>副会長</a:t>
                      </a: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96626864"/>
                  </a:ext>
                </a:extLst>
              </a:tr>
              <a:tr h="533888">
                <a:tc vMerge="1">
                  <a:txBody>
                    <a:bodyPr/>
                    <a:lstStyle/>
                    <a:p>
                      <a:endParaRPr kumimoji="1" lang="ja-JP" altLang="en-US"/>
                    </a:p>
                  </a:txBody>
                  <a:tcPr/>
                </a:tc>
                <a:tc>
                  <a:txBody>
                    <a:bodyPr/>
                    <a:lstStyle/>
                    <a:p>
                      <a:pPr algn="just">
                        <a:lnSpc>
                          <a:spcPct val="100000"/>
                        </a:lnSpc>
                        <a:spcAft>
                          <a:spcPts val="0"/>
                        </a:spcAft>
                      </a:pPr>
                      <a:r>
                        <a:rPr lang="ja-JP" sz="1800" kern="1200" dirty="0">
                          <a:effectLst/>
                          <a:latin typeface="HG丸ｺﾞｼｯｸM-PRO" panose="020F0600000000000000" pitchFamily="50" charset="-128"/>
                          <a:ea typeface="HG丸ｺﾞｼｯｸM-PRO" panose="020F0600000000000000" pitchFamily="50" charset="-128"/>
                        </a:rPr>
                        <a:t>雨宮　有子</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ja-JP" sz="1800" kern="1200" dirty="0">
                          <a:effectLst/>
                          <a:latin typeface="HG丸ｺﾞｼｯｸM-PRO" panose="020F0600000000000000" pitchFamily="50" charset="-128"/>
                          <a:ea typeface="HG丸ｺﾞｼｯｸM-PRO" panose="020F0600000000000000" pitchFamily="50" charset="-128"/>
                        </a:rPr>
                        <a:t>千葉県立保健医療大学健康科学部看護学科准教授</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31984951"/>
                  </a:ext>
                </a:extLst>
              </a:tr>
              <a:tr h="533888">
                <a:tc vMerge="1">
                  <a:txBody>
                    <a:bodyPr/>
                    <a:lstStyle/>
                    <a:p>
                      <a:endParaRPr kumimoji="1" lang="ja-JP" altLang="en-US"/>
                    </a:p>
                  </a:txBody>
                  <a:tcPr/>
                </a:tc>
                <a:tc>
                  <a:txBody>
                    <a:bodyPr/>
                    <a:lstStyle/>
                    <a:p>
                      <a:pPr algn="just">
                        <a:lnSpc>
                          <a:spcPct val="100000"/>
                        </a:lnSpc>
                        <a:spcAft>
                          <a:spcPts val="0"/>
                        </a:spcAft>
                      </a:pPr>
                      <a:r>
                        <a:rPr lang="ja-JP" sz="1800" kern="1200" dirty="0">
                          <a:effectLst/>
                          <a:latin typeface="HG丸ｺﾞｼｯｸM-PRO" panose="020F0600000000000000" pitchFamily="50" charset="-128"/>
                          <a:ea typeface="HG丸ｺﾞｼｯｸM-PRO" panose="020F0600000000000000" pitchFamily="50" charset="-128"/>
                        </a:rPr>
                        <a:t>牛尾　裕子</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gridSpan="2">
                  <a:txBody>
                    <a:bodyPr/>
                    <a:lstStyle/>
                    <a:p>
                      <a:pPr algn="just">
                        <a:lnSpc>
                          <a:spcPct val="100000"/>
                        </a:lnSpc>
                        <a:spcAft>
                          <a:spcPts val="0"/>
                        </a:spcAft>
                      </a:pPr>
                      <a:r>
                        <a:rPr lang="zh-CN" sz="1800" kern="1200" dirty="0">
                          <a:effectLst/>
                          <a:latin typeface="HG丸ｺﾞｼｯｸM-PRO" panose="020F0600000000000000" pitchFamily="50" charset="-128"/>
                          <a:ea typeface="HG丸ｺﾞｼｯｸM-PRO" panose="020F0600000000000000" pitchFamily="50" charset="-128"/>
                        </a:rPr>
                        <a:t>山口大学大学院医学系研究科保健学専攻地域看護学分野教授</a:t>
                      </a: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hMerge="1">
                  <a:txBody>
                    <a:bodyPr/>
                    <a:lstStyle/>
                    <a:p>
                      <a:pPr algn="just">
                        <a:lnSpc>
                          <a:spcPct val="100000"/>
                        </a:lnSpc>
                        <a:spcAft>
                          <a:spcPts val="0"/>
                        </a:spcAft>
                      </a:pPr>
                      <a:endParaRPr lang="ja-JP" sz="1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a:txBody>
                  <a:tcPr marL="58107" marR="58107"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0164033"/>
                  </a:ext>
                </a:extLst>
              </a:tr>
            </a:tbl>
          </a:graphicData>
        </a:graphic>
      </p:graphicFrame>
      <p:sp>
        <p:nvSpPr>
          <p:cNvPr id="28" name="タイトル 1"/>
          <p:cNvSpPr txBox="1">
            <a:spLocks/>
          </p:cNvSpPr>
          <p:nvPr/>
        </p:nvSpPr>
        <p:spPr>
          <a:xfrm>
            <a:off x="0" y="150214"/>
            <a:ext cx="9144000" cy="583993"/>
          </a:xfrm>
          <a:prstGeom prst="rect">
            <a:avLst/>
          </a:prstGeom>
          <a:solidFill>
            <a:srgbClr val="FFFF66"/>
          </a:solidFill>
        </p:spPr>
        <p:txBody>
          <a:bodyPr vert="horz" lIns="91440" tIns="45720" rIns="91440" bIns="45720" rtlCol="0" anchor="t"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marL="185738" indent="-185738">
              <a:tabLst>
                <a:tab pos="2332038" algn="l"/>
                <a:tab pos="2425700" algn="l"/>
              </a:tabLst>
            </a:pPr>
            <a:r>
              <a:rPr lang="ja-JP" altLang="en-US" sz="3200" dirty="0">
                <a:solidFill>
                  <a:srgbClr val="0000FF"/>
                </a:solidFill>
                <a:latin typeface="HG丸ｺﾞｼｯｸM-PRO" panose="020F0600000000000000" pitchFamily="50" charset="-128"/>
                <a:ea typeface="HG丸ｺﾞｼｯｸM-PRO" panose="020F0600000000000000" pitchFamily="50" charset="-128"/>
              </a:rPr>
              <a:t>  </a:t>
            </a:r>
            <a:r>
              <a:rPr lang="en-US" altLang="ja-JP" sz="3200" dirty="0">
                <a:solidFill>
                  <a:srgbClr val="0000FF"/>
                </a:solidFill>
                <a:latin typeface="HG丸ｺﾞｼｯｸM-PRO" panose="020F0600000000000000" pitchFamily="50" charset="-128"/>
                <a:ea typeface="HG丸ｺﾞｼｯｸM-PRO" panose="020F0600000000000000" pitchFamily="50" charset="-128"/>
              </a:rPr>
              <a:t>R5</a:t>
            </a:r>
            <a:r>
              <a:rPr lang="ja-JP" altLang="en-US" sz="3200" dirty="0">
                <a:solidFill>
                  <a:srgbClr val="0000FF"/>
                </a:solidFill>
                <a:latin typeface="HG丸ｺﾞｼｯｸM-PRO" panose="020F0600000000000000" pitchFamily="50" charset="-128"/>
                <a:ea typeface="HG丸ｺﾞｼｯｸM-PRO" panose="020F0600000000000000" pitchFamily="50" charset="-128"/>
              </a:rPr>
              <a:t>年度 地域保健総合推進事業 組織体制　　</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29" name="スライド番号プレースホルダー 6"/>
          <p:cNvSpPr>
            <a:spLocks noGrp="1"/>
          </p:cNvSpPr>
          <p:nvPr>
            <p:ph type="sldNum" sz="quarter" idx="12"/>
          </p:nvPr>
        </p:nvSpPr>
        <p:spPr>
          <a:xfrm>
            <a:off x="8477456" y="6479537"/>
            <a:ext cx="666544" cy="278363"/>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51</a:t>
            </a:fld>
            <a:endParaRPr kumimoji="1" lang="ja-JP" altLang="en-US" sz="1600" dirty="0">
              <a:solidFill>
                <a:schemeClr val="tx1"/>
              </a:solidFill>
              <a:latin typeface="ＭＳ Ｐゴシック" panose="020B0600070205080204" pitchFamily="50" charset="-128"/>
            </a:endParaRPr>
          </a:p>
        </p:txBody>
      </p:sp>
    </p:spTree>
    <p:extLst>
      <p:ext uri="{BB962C8B-B14F-4D97-AF65-F5344CB8AC3E}">
        <p14:creationId xmlns:p14="http://schemas.microsoft.com/office/powerpoint/2010/main" val="125248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8128"/>
            <a:ext cx="9144000" cy="725792"/>
          </a:xfrm>
          <a:solidFill>
            <a:srgbClr val="FFFF66"/>
          </a:solidFill>
        </p:spPr>
        <p:txBody>
          <a:bodyPr anchor="ctr" anchorCtr="0">
            <a:noAutofit/>
          </a:bodyPr>
          <a:lstStyle/>
          <a:p>
            <a:pPr algn="l"/>
            <a:r>
              <a:rPr lang="en-US" altLang="ja-JP" sz="3600" dirty="0">
                <a:solidFill>
                  <a:srgbClr val="0000FF"/>
                </a:solidFill>
                <a:latin typeface="HG丸ｺﾞｼｯｸM-PRO" panose="020F0600000000000000" pitchFamily="50" charset="-128"/>
                <a:ea typeface="HG丸ｺﾞｼｯｸM-PRO" panose="020F0600000000000000" pitchFamily="50" charset="-128"/>
              </a:rPr>
              <a:t>【</a:t>
            </a:r>
            <a:r>
              <a:rPr lang="ja-JP" altLang="en-US" sz="3600" dirty="0">
                <a:solidFill>
                  <a:srgbClr val="0000FF"/>
                </a:solidFill>
                <a:latin typeface="HG丸ｺﾞｼｯｸM-PRO" panose="020F0600000000000000" pitchFamily="50" charset="-128"/>
                <a:ea typeface="HG丸ｺﾞｼｯｸM-PRO" panose="020F0600000000000000" pitchFamily="50" charset="-128"/>
              </a:rPr>
              <a:t>参考</a:t>
            </a:r>
            <a:r>
              <a:rPr lang="en-US" altLang="ja-JP" sz="3600" dirty="0">
                <a:solidFill>
                  <a:srgbClr val="0000FF"/>
                </a:solidFill>
                <a:latin typeface="HG丸ｺﾞｼｯｸM-PRO" panose="020F0600000000000000" pitchFamily="50" charset="-128"/>
                <a:ea typeface="HG丸ｺﾞｼｯｸM-PRO" panose="020F0600000000000000" pitchFamily="50" charset="-128"/>
              </a:rPr>
              <a:t>】</a:t>
            </a:r>
            <a:r>
              <a:rPr lang="ja-JP" altLang="en-US" sz="3600" dirty="0">
                <a:solidFill>
                  <a:srgbClr val="0000FF"/>
                </a:solidFill>
                <a:latin typeface="HG丸ｺﾞｼｯｸM-PRO" panose="020F0600000000000000" pitchFamily="50" charset="-128"/>
                <a:ea typeface="HG丸ｺﾞｼｯｸM-PRO" panose="020F0600000000000000" pitchFamily="50" charset="-128"/>
              </a:rPr>
              <a:t>各自治体のネットワーク①</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0" name="スライド番号プレースホルダー 9"/>
          <p:cNvSpPr>
            <a:spLocks noGrp="1"/>
          </p:cNvSpPr>
          <p:nvPr>
            <p:ph type="sldNum" sz="quarter" idx="12"/>
          </p:nvPr>
        </p:nvSpPr>
        <p:spPr>
          <a:xfrm>
            <a:off x="8388424" y="6574995"/>
            <a:ext cx="666891" cy="195374"/>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52</a:t>
            </a:fld>
            <a:endParaRPr kumimoji="1" lang="ja-JP" altLang="en-US" sz="1600" dirty="0">
              <a:solidFill>
                <a:schemeClr val="tx1"/>
              </a:solidFill>
              <a:latin typeface="ＭＳ Ｐゴシック" panose="020B0600070205080204" pitchFamily="50" charset="-128"/>
            </a:endParaRPr>
          </a:p>
        </p:txBody>
      </p:sp>
      <p:pic>
        <p:nvPicPr>
          <p:cNvPr id="18" name="図 17"/>
          <p:cNvPicPr/>
          <p:nvPr/>
        </p:nvPicPr>
        <p:blipFill>
          <a:blip r:embed="rId3" cstate="print">
            <a:extLst>
              <a:ext uri="{28A0092B-C50C-407E-A947-70E740481C1C}">
                <a14:useLocalDpi xmlns:a14="http://schemas.microsoft.com/office/drawing/2010/main" val="0"/>
              </a:ext>
            </a:extLst>
          </a:blip>
          <a:stretch>
            <a:fillRect/>
          </a:stretch>
        </p:blipFill>
        <p:spPr>
          <a:xfrm>
            <a:off x="11086" y="3619240"/>
            <a:ext cx="4743767" cy="2955755"/>
          </a:xfrm>
          <a:prstGeom prst="rect">
            <a:avLst/>
          </a:prstGeom>
        </p:spPr>
      </p:pic>
      <p:pic>
        <p:nvPicPr>
          <p:cNvPr id="23" name="図 22"/>
          <p:cNvPicPr/>
          <p:nvPr/>
        </p:nvPicPr>
        <p:blipFill>
          <a:blip r:embed="rId4">
            <a:extLst>
              <a:ext uri="{28A0092B-C50C-407E-A947-70E740481C1C}">
                <a14:useLocalDpi xmlns:a14="http://schemas.microsoft.com/office/drawing/2010/main" val="0"/>
              </a:ext>
            </a:extLst>
          </a:blip>
          <a:srcRect/>
          <a:stretch>
            <a:fillRect/>
          </a:stretch>
        </p:blipFill>
        <p:spPr bwMode="auto">
          <a:xfrm>
            <a:off x="5330506" y="1681252"/>
            <a:ext cx="1491041" cy="1825210"/>
          </a:xfrm>
          <a:prstGeom prst="rect">
            <a:avLst/>
          </a:prstGeom>
          <a:noFill/>
          <a:ln>
            <a:noFill/>
          </a:ln>
        </p:spPr>
      </p:pic>
      <p:pic>
        <p:nvPicPr>
          <p:cNvPr id="24" name="図 23"/>
          <p:cNvPicPr/>
          <p:nvPr/>
        </p:nvPicPr>
        <p:blipFill>
          <a:blip r:embed="rId5" cstate="print">
            <a:extLst>
              <a:ext uri="{BEBA8EAE-BF5A-486C-A8C5-ECC9F3942E4B}">
                <a14:imgProps xmlns:a14="http://schemas.microsoft.com/office/drawing/2010/main">
                  <a14:imgLayer r:embed="rId6">
                    <a14:imgEffect>
                      <a14:backgroundRemoval t="9845" b="93782" l="980" r="100000">
                        <a14:foregroundMark x1="76471" y1="31606" x2="76471" y2="31606"/>
                        <a14:foregroundMark x1="79739" y1="31606" x2="92157" y2="31606"/>
                        <a14:foregroundMark x1="88889" y1="34197" x2="88889" y2="34197"/>
                        <a14:foregroundMark x1="88889" y1="35233" x2="86275" y2="44560"/>
                        <a14:foregroundMark x1="86275" y1="44560" x2="86275" y2="44560"/>
                        <a14:foregroundMark x1="86275" y1="44560" x2="81373" y2="54922"/>
                        <a14:foregroundMark x1="81373" y1="54922" x2="81373" y2="54922"/>
                      </a14:backgroundRemoval>
                    </a14:imgEffect>
                  </a14:imgLayer>
                </a14:imgProps>
              </a:ext>
              <a:ext uri="{28A0092B-C50C-407E-A947-70E740481C1C}">
                <a14:useLocalDpi xmlns:a14="http://schemas.microsoft.com/office/drawing/2010/main" val="0"/>
              </a:ext>
            </a:extLst>
          </a:blip>
          <a:stretch>
            <a:fillRect/>
          </a:stretch>
        </p:blipFill>
        <p:spPr>
          <a:xfrm>
            <a:off x="5485307" y="2459099"/>
            <a:ext cx="649673" cy="520546"/>
          </a:xfrm>
          <a:prstGeom prst="rect">
            <a:avLst/>
          </a:prstGeom>
        </p:spPr>
      </p:pic>
      <p:pic>
        <p:nvPicPr>
          <p:cNvPr id="25" name="図 24"/>
          <p:cNvPicPr/>
          <p:nvPr/>
        </p:nvPicPr>
        <p:blipFill>
          <a:blip r:embed="rId7" cstate="print">
            <a:extLst>
              <a:ext uri="{BEBA8EAE-BF5A-486C-A8C5-ECC9F3942E4B}">
                <a14:imgProps xmlns:a14="http://schemas.microsoft.com/office/drawing/2010/main">
                  <a14:imgLayer r:embed="rId8">
                    <a14:imgEffect>
                      <a14:backgroundRemoval t="0" b="100000" l="9353" r="98201"/>
                    </a14:imgEffect>
                  </a14:imgLayer>
                </a14:imgProps>
              </a:ext>
              <a:ext uri="{28A0092B-C50C-407E-A947-70E740481C1C}">
                <a14:useLocalDpi xmlns:a14="http://schemas.microsoft.com/office/drawing/2010/main" val="0"/>
              </a:ext>
            </a:extLst>
          </a:blip>
          <a:srcRect/>
          <a:stretch>
            <a:fillRect/>
          </a:stretch>
        </p:blipFill>
        <p:spPr bwMode="auto">
          <a:xfrm>
            <a:off x="2261468" y="1744135"/>
            <a:ext cx="2202498" cy="1650179"/>
          </a:xfrm>
          <a:prstGeom prst="rect">
            <a:avLst/>
          </a:prstGeom>
          <a:noFill/>
          <a:ln>
            <a:noFill/>
          </a:ln>
        </p:spPr>
      </p:pic>
      <p:pic>
        <p:nvPicPr>
          <p:cNvPr id="27" name="図 26"/>
          <p:cNvPicPr/>
          <p:nvPr/>
        </p:nvPicPr>
        <p:blipFill>
          <a:blip r:embed="rId9" cstate="print">
            <a:extLst>
              <a:ext uri="{28A0092B-C50C-407E-A947-70E740481C1C}">
                <a14:useLocalDpi xmlns:a14="http://schemas.microsoft.com/office/drawing/2010/main" val="0"/>
              </a:ext>
            </a:extLst>
          </a:blip>
          <a:stretch>
            <a:fillRect/>
          </a:stretch>
        </p:blipFill>
        <p:spPr>
          <a:xfrm>
            <a:off x="4754853" y="3855720"/>
            <a:ext cx="4175787" cy="2583813"/>
          </a:xfrm>
          <a:prstGeom prst="rect">
            <a:avLst/>
          </a:prstGeom>
        </p:spPr>
      </p:pic>
      <p:sp>
        <p:nvSpPr>
          <p:cNvPr id="28" name="正方形/長方形 27"/>
          <p:cNvSpPr/>
          <p:nvPr/>
        </p:nvSpPr>
        <p:spPr>
          <a:xfrm>
            <a:off x="6345407" y="1003856"/>
            <a:ext cx="1261884" cy="523220"/>
          </a:xfrm>
          <a:prstGeom prst="rect">
            <a:avLst/>
          </a:prstGeom>
          <a:solidFill>
            <a:srgbClr val="FFFF99"/>
          </a:solidFill>
          <a:ln w="19050">
            <a:solidFill>
              <a:srgbClr val="0000FF"/>
            </a:solidFill>
          </a:ln>
        </p:spPr>
        <p:txBody>
          <a:bodyPr wrap="none">
            <a:spAutoFit/>
          </a:bodyPr>
          <a:lstStyle/>
          <a:p>
            <a:r>
              <a:rPr lang="ja-JP" altLang="ja-JP" sz="28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仙台市</a:t>
            </a:r>
            <a:endParaRPr lang="ja-JP" altLang="en-US" sz="2800" dirty="0">
              <a:solidFill>
                <a:srgbClr val="0000FF"/>
              </a:solidFill>
            </a:endParaRPr>
          </a:p>
        </p:txBody>
      </p:sp>
      <p:sp>
        <p:nvSpPr>
          <p:cNvPr id="29" name="正方形/長方形 28"/>
          <p:cNvSpPr/>
          <p:nvPr/>
        </p:nvSpPr>
        <p:spPr>
          <a:xfrm>
            <a:off x="1752027" y="995990"/>
            <a:ext cx="1261884" cy="523220"/>
          </a:xfrm>
          <a:prstGeom prst="rect">
            <a:avLst/>
          </a:prstGeom>
          <a:solidFill>
            <a:srgbClr val="FFFF99"/>
          </a:solidFill>
          <a:ln w="19050">
            <a:solidFill>
              <a:srgbClr val="0000FF"/>
            </a:solidFill>
          </a:ln>
        </p:spPr>
        <p:txBody>
          <a:bodyPr wrap="none">
            <a:spAutoFit/>
          </a:bodyPr>
          <a:lstStyle/>
          <a:p>
            <a:r>
              <a:rPr lang="ja-JP" altLang="ja-JP" sz="28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北海道</a:t>
            </a:r>
            <a:endParaRPr lang="ja-JP" altLang="en-US" sz="2800" dirty="0">
              <a:solidFill>
                <a:srgbClr val="0000FF"/>
              </a:solidFill>
            </a:endParaRPr>
          </a:p>
        </p:txBody>
      </p:sp>
      <p:sp>
        <p:nvSpPr>
          <p:cNvPr id="32" name="正方形/長方形 31"/>
          <p:cNvSpPr/>
          <p:nvPr/>
        </p:nvSpPr>
        <p:spPr>
          <a:xfrm>
            <a:off x="11086" y="1801286"/>
            <a:ext cx="2348971" cy="1528624"/>
          </a:xfrm>
          <a:prstGeom prst="rect">
            <a:avLst/>
          </a:prstGeom>
        </p:spPr>
        <p:txBody>
          <a:bodyPr wrap="square">
            <a:spAutoFit/>
          </a:bodyPr>
          <a:lstStyle/>
          <a:p>
            <a:pPr algn="ctr">
              <a:lnSpc>
                <a:spcPts val="2800"/>
              </a:lnSpc>
              <a:spcAft>
                <a:spcPts val="0"/>
              </a:spcAft>
            </a:pPr>
            <a:r>
              <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179</a:t>
            </a:r>
            <a:r>
              <a:rPr lang="ja-JP" altLang="en-US"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市町村</a:t>
            </a:r>
            <a:endPar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人口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514</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保健師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2,107</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統括配置</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41.7</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3" name="正方形/長方形 32"/>
          <p:cNvSpPr/>
          <p:nvPr/>
        </p:nvSpPr>
        <p:spPr>
          <a:xfrm>
            <a:off x="6851674" y="1801286"/>
            <a:ext cx="2078966" cy="1528624"/>
          </a:xfrm>
          <a:prstGeom prst="rect">
            <a:avLst/>
          </a:prstGeom>
        </p:spPr>
        <p:txBody>
          <a:bodyPr wrap="square">
            <a:spAutoFit/>
          </a:bodyPr>
          <a:lstStyle/>
          <a:p>
            <a:pPr algn="ctr">
              <a:lnSpc>
                <a:spcPts val="2800"/>
              </a:lnSpc>
              <a:spcAft>
                <a:spcPts val="0"/>
              </a:spcAft>
            </a:pPr>
            <a:r>
              <a:rPr lang="ja-JP" altLang="en-US" sz="24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政令指定都市</a:t>
            </a:r>
            <a:endParaRPr lang="en-US" altLang="ja-JP" sz="24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人口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109</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保健師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230</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統括配置</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100</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en-US" sz="2000" dirty="0"/>
          </a:p>
        </p:txBody>
      </p:sp>
    </p:spTree>
    <p:extLst>
      <p:ext uri="{BB962C8B-B14F-4D97-AF65-F5344CB8AC3E}">
        <p14:creationId xmlns:p14="http://schemas.microsoft.com/office/powerpoint/2010/main" val="251072462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a:xfrm>
            <a:off x="8190893" y="6439534"/>
            <a:ext cx="750122" cy="341162"/>
          </a:xfrm>
        </p:spPr>
        <p:txBody>
          <a:bodyPr/>
          <a:lstStyle/>
          <a:p>
            <a:fld id="{0F5EEDAC-5184-4B4D-A1BD-4BF6FB3AD019}" type="slidenum">
              <a:rPr kumimoji="1" lang="ja-JP" altLang="en-US" sz="1600" smtClean="0">
                <a:solidFill>
                  <a:schemeClr val="tx1"/>
                </a:solidFill>
                <a:latin typeface="+mn-ea"/>
                <a:ea typeface="+mn-ea"/>
              </a:rPr>
              <a:t>53</a:t>
            </a:fld>
            <a:endParaRPr kumimoji="1" lang="ja-JP" altLang="en-US" sz="1600" dirty="0">
              <a:solidFill>
                <a:schemeClr val="tx1"/>
              </a:solidFill>
              <a:latin typeface="+mn-ea"/>
              <a:ea typeface="+mn-ea"/>
            </a:endParaRPr>
          </a:p>
        </p:txBody>
      </p:sp>
      <p:pic>
        <p:nvPicPr>
          <p:cNvPr id="12" name="図 11"/>
          <p:cNvPicPr/>
          <p:nvPr/>
        </p:nvPicPr>
        <p:blipFill>
          <a:blip r:embed="rId3" cstate="print">
            <a:extLst>
              <a:ext uri="{BEBA8EAE-BF5A-486C-A8C5-ECC9F3942E4B}">
                <a14:imgProps xmlns:a14="http://schemas.microsoft.com/office/drawing/2010/main">
                  <a14:imgLayer r:embed="rId4">
                    <a14:imgEffect>
                      <a14:backgroundRemoval t="0" b="96284" l="258" r="99485">
                        <a14:foregroundMark x1="37629" y1="67568" x2="45619" y2="66554"/>
                        <a14:foregroundMark x1="45619" y1="65878" x2="45619" y2="65878"/>
                        <a14:backgroundMark x1="48196" y1="69932" x2="45619" y2="99662"/>
                        <a14:backgroundMark x1="46649" y1="88176" x2="46649" y2="89865"/>
                        <a14:backgroundMark x1="45103" y1="71284" x2="45103" y2="71284"/>
                        <a14:backgroundMark x1="45103" y1="71284" x2="45103" y2="71284"/>
                        <a14:backgroundMark x1="51804" y1="64865" x2="44072" y2="72297"/>
                        <a14:backgroundMark x1="44072" y1="72297" x2="44072" y2="72297"/>
                      </a14:backgroundRemoval>
                    </a14:imgEffect>
                  </a14:imgLayer>
                </a14:imgProps>
              </a:ext>
              <a:ext uri="{28A0092B-C50C-407E-A947-70E740481C1C}">
                <a14:useLocalDpi xmlns:a14="http://schemas.microsoft.com/office/drawing/2010/main" val="0"/>
              </a:ext>
            </a:extLst>
          </a:blip>
          <a:srcRect t="2012" r="3391" b="4727"/>
          <a:stretch>
            <a:fillRect/>
          </a:stretch>
        </p:blipFill>
        <p:spPr bwMode="auto">
          <a:xfrm>
            <a:off x="2029564" y="1755781"/>
            <a:ext cx="2333652" cy="1661270"/>
          </a:xfrm>
          <a:prstGeom prst="rect">
            <a:avLst/>
          </a:prstGeom>
          <a:ln>
            <a:noFill/>
          </a:ln>
          <a:extLst>
            <a:ext uri="{53640926-AAD7-44D8-BBD7-CCE9431645EC}">
              <a14:shadowObscured xmlns:a14="http://schemas.microsoft.com/office/drawing/2010/main"/>
            </a:ext>
          </a:extLst>
        </p:spPr>
      </p:pic>
      <p:pic>
        <p:nvPicPr>
          <p:cNvPr id="13" name="図 12"/>
          <p:cNvPicPr/>
          <p:nvPr/>
        </p:nvPicPr>
        <p:blipFill>
          <a:blip r:embed="rId5" cstate="print">
            <a:extLst>
              <a:ext uri="{BEBA8EAE-BF5A-486C-A8C5-ECC9F3942E4B}">
                <a14:imgProps xmlns:a14="http://schemas.microsoft.com/office/drawing/2010/main">
                  <a14:imgLayer r:embed="rId6">
                    <a14:imgEffect>
                      <a14:backgroundRemoval t="0" b="100000" l="771" r="100000">
                        <a14:foregroundMark x1="31105" y1="87417" x2="31105" y2="94371"/>
                        <a14:foregroundMark x1="92802" y1="40397" x2="91260" y2="52649"/>
                        <a14:foregroundMark x1="3342" y1="23510" x2="7969" y2="12252"/>
                        <a14:foregroundMark x1="8997" y1="11921" x2="12596" y2="15232"/>
                        <a14:foregroundMark x1="13625" y1="15232" x2="20823" y2="1325"/>
                        <a14:foregroundMark x1="10026" y1="54967" x2="4884" y2="38411"/>
                        <a14:foregroundMark x1="3342" y1="37086" x2="2571" y2="32450"/>
                        <a14:foregroundMark x1="2571" y1="32119" x2="6941" y2="26821"/>
                        <a14:foregroundMark x1="23393" y1="92053" x2="22622" y2="89735"/>
                        <a14:foregroundMark x1="30848" y1="97682" x2="34447" y2="96689"/>
                        <a14:foregroundMark x1="37018" y1="81788" x2="38303" y2="72185"/>
                        <a14:foregroundMark x1="42931" y1="68212" x2="47301" y2="72848"/>
                        <a14:foregroundMark x1="50386" y1="72848" x2="46787" y2="72848"/>
                        <a14:foregroundMark x1="50386" y1="73841" x2="52185" y2="75166"/>
                        <a14:foregroundMark x1="62725" y1="75828" x2="69666" y2="73179"/>
                        <a14:foregroundMark x1="74550" y1="72848" x2="82776" y2="63245"/>
                        <a14:foregroundMark x1="84833" y1="61921" x2="90231" y2="56623"/>
                        <a14:foregroundMark x1="96915" y1="40066" x2="97172" y2="48344"/>
                        <a14:foregroundMark x1="95887" y1="54305" x2="90746" y2="58609"/>
                        <a14:foregroundMark x1="42674" y1="7947" x2="44987" y2="9934"/>
                        <a14:foregroundMark x1="46015" y1="13576" x2="51157" y2="13907"/>
                        <a14:foregroundMark x1="56298" y1="8940" x2="58612" y2="9603"/>
                        <a14:foregroundMark x1="63496" y1="10927" x2="66067" y2="14901"/>
                        <a14:foregroundMark x1="66581" y1="14570" x2="71979" y2="16887"/>
                        <a14:foregroundMark x1="73265" y1="16887" x2="77635" y2="14570"/>
                        <a14:foregroundMark x1="78920" y1="14570" x2="80720" y2="20199"/>
                        <a14:foregroundMark x1="82005" y1="22185" x2="83548" y2="27152"/>
                        <a14:foregroundMark x1="85090" y1="29801" x2="89460" y2="33113"/>
                        <a14:foregroundMark x1="89460" y1="33113" x2="94087" y2="35430"/>
                        <a14:foregroundMark x1="23650" y1="1656" x2="27506" y2="3642"/>
                        <a14:foregroundMark x1="30334" y1="8609" x2="33162" y2="11258"/>
                        <a14:backgroundMark x1="68895" y1="7285" x2="68895" y2="7285"/>
                        <a14:backgroundMark x1="62725" y1="5298" x2="72751" y2="8609"/>
                        <a14:backgroundMark x1="65553" y1="8278" x2="70951" y2="11589"/>
                        <a14:backgroundMark x1="33676" y1="3974" x2="42159" y2="5960"/>
                        <a14:backgroundMark x1="51414" y1="79801" x2="80206" y2="80464"/>
                        <a14:backgroundMark x1="5398" y1="89073" x2="19023" y2="89404"/>
                        <a14:backgroundMark x1="61954" y1="77483" x2="65296" y2="77152"/>
                        <a14:backgroundMark x1="58355" y1="4636" x2="60925" y2="8278"/>
                        <a14:backgroundMark x1="60925" y1="8609" x2="64267" y2="10927"/>
                        <a14:backgroundMark x1="28535" y1="2318" x2="28535" y2="662"/>
                      </a14:backgroundRemoval>
                    </a14:imgEffect>
                  </a14:imgLayer>
                </a14:imgProps>
              </a:ext>
              <a:ext uri="{28A0092B-C50C-407E-A947-70E740481C1C}">
                <a14:useLocalDpi xmlns:a14="http://schemas.microsoft.com/office/drawing/2010/main" val="0"/>
              </a:ext>
            </a:extLst>
          </a:blip>
          <a:stretch>
            <a:fillRect/>
          </a:stretch>
        </p:blipFill>
        <p:spPr>
          <a:xfrm>
            <a:off x="4887055" y="1755781"/>
            <a:ext cx="2325275" cy="1661270"/>
          </a:xfrm>
          <a:prstGeom prst="rect">
            <a:avLst/>
          </a:prstGeom>
        </p:spPr>
      </p:pic>
      <p:pic>
        <p:nvPicPr>
          <p:cNvPr id="14" name="図 13"/>
          <p:cNvPicPr/>
          <p:nvPr/>
        </p:nvPicPr>
        <p:blipFill rotWithShape="1">
          <a:blip r:embed="rId7">
            <a:extLst>
              <a:ext uri="{28A0092B-C50C-407E-A947-70E740481C1C}">
                <a14:useLocalDpi xmlns:a14="http://schemas.microsoft.com/office/drawing/2010/main" val="0"/>
              </a:ext>
            </a:extLst>
          </a:blip>
          <a:srcRect b="3865"/>
          <a:stretch/>
        </p:blipFill>
        <p:spPr bwMode="auto">
          <a:xfrm>
            <a:off x="134405" y="3817621"/>
            <a:ext cx="4323295" cy="2621912"/>
          </a:xfrm>
          <a:prstGeom prst="rect">
            <a:avLst/>
          </a:prstGeom>
          <a:ln>
            <a:noFill/>
          </a:ln>
          <a:extLst>
            <a:ext uri="{53640926-AAD7-44D8-BBD7-CCE9431645EC}">
              <a14:shadowObscured xmlns:a14="http://schemas.microsoft.com/office/drawing/2010/main"/>
            </a:ext>
          </a:extLst>
        </p:spPr>
      </p:pic>
      <p:pic>
        <p:nvPicPr>
          <p:cNvPr id="15" name="図 14"/>
          <p:cNvPicPr/>
          <p:nvPr/>
        </p:nvPicPr>
        <p:blipFill>
          <a:blip r:embed="rId8">
            <a:extLst>
              <a:ext uri="{28A0092B-C50C-407E-A947-70E740481C1C}">
                <a14:useLocalDpi xmlns:a14="http://schemas.microsoft.com/office/drawing/2010/main" val="0"/>
              </a:ext>
            </a:extLst>
          </a:blip>
          <a:stretch>
            <a:fillRect/>
          </a:stretch>
        </p:blipFill>
        <p:spPr>
          <a:xfrm>
            <a:off x="4572000" y="3691891"/>
            <a:ext cx="4369015" cy="2747642"/>
          </a:xfrm>
          <a:prstGeom prst="rect">
            <a:avLst/>
          </a:prstGeom>
        </p:spPr>
      </p:pic>
      <p:sp>
        <p:nvSpPr>
          <p:cNvPr id="16" name="正方形/長方形 15"/>
          <p:cNvSpPr/>
          <p:nvPr/>
        </p:nvSpPr>
        <p:spPr>
          <a:xfrm>
            <a:off x="6212873" y="995858"/>
            <a:ext cx="1261884" cy="523220"/>
          </a:xfrm>
          <a:prstGeom prst="rect">
            <a:avLst/>
          </a:prstGeom>
          <a:solidFill>
            <a:srgbClr val="FFFF99"/>
          </a:solidFill>
          <a:ln w="19050">
            <a:solidFill>
              <a:srgbClr val="0000FF"/>
            </a:solidFill>
          </a:ln>
        </p:spPr>
        <p:txBody>
          <a:bodyPr wrap="none">
            <a:spAutoFit/>
          </a:bodyPr>
          <a:lstStyle/>
          <a:p>
            <a:r>
              <a:rPr lang="ja-JP" altLang="en-US" sz="28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山梨県</a:t>
            </a:r>
            <a:endParaRPr lang="ja-JP" altLang="en-US" sz="2800" dirty="0">
              <a:solidFill>
                <a:srgbClr val="0000FF"/>
              </a:solidFill>
            </a:endParaRPr>
          </a:p>
        </p:txBody>
      </p:sp>
      <p:sp>
        <p:nvSpPr>
          <p:cNvPr id="17" name="正方形/長方形 16"/>
          <p:cNvSpPr/>
          <p:nvPr/>
        </p:nvSpPr>
        <p:spPr>
          <a:xfrm>
            <a:off x="1595978" y="977048"/>
            <a:ext cx="1620957" cy="523220"/>
          </a:xfrm>
          <a:prstGeom prst="rect">
            <a:avLst/>
          </a:prstGeom>
          <a:solidFill>
            <a:srgbClr val="FFFF99"/>
          </a:solidFill>
          <a:ln w="19050">
            <a:solidFill>
              <a:srgbClr val="0000FF"/>
            </a:solidFill>
          </a:ln>
        </p:spPr>
        <p:txBody>
          <a:bodyPr wrap="none">
            <a:spAutoFit/>
          </a:bodyPr>
          <a:lstStyle/>
          <a:p>
            <a:r>
              <a:rPr lang="ja-JP" altLang="en-US" sz="28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神奈川県</a:t>
            </a:r>
            <a:endParaRPr lang="ja-JP" altLang="en-US" sz="2800" dirty="0">
              <a:solidFill>
                <a:srgbClr val="0000FF"/>
              </a:solidFill>
            </a:endParaRPr>
          </a:p>
        </p:txBody>
      </p:sp>
      <p:sp>
        <p:nvSpPr>
          <p:cNvPr id="3" name="正方形/長方形 2"/>
          <p:cNvSpPr/>
          <p:nvPr/>
        </p:nvSpPr>
        <p:spPr>
          <a:xfrm>
            <a:off x="-147856" y="1783375"/>
            <a:ext cx="2520022" cy="1528624"/>
          </a:xfrm>
          <a:prstGeom prst="rect">
            <a:avLst/>
          </a:prstGeom>
        </p:spPr>
        <p:txBody>
          <a:bodyPr wrap="square">
            <a:spAutoFit/>
          </a:bodyPr>
          <a:lstStyle/>
          <a:p>
            <a:pPr algn="ctr">
              <a:lnSpc>
                <a:spcPts val="2800"/>
              </a:lnSpc>
              <a:spcAft>
                <a:spcPts val="0"/>
              </a:spcAft>
            </a:pPr>
            <a:r>
              <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33</a:t>
            </a:r>
            <a:r>
              <a:rPr lang="ja-JP" altLang="en-US"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市町村</a:t>
            </a:r>
            <a:endPar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人口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923</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保健師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1,642</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統括配置</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77.8</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正方形/長方形 3"/>
          <p:cNvSpPr/>
          <p:nvPr/>
        </p:nvSpPr>
        <p:spPr>
          <a:xfrm>
            <a:off x="6843815" y="1822104"/>
            <a:ext cx="2300185" cy="1528624"/>
          </a:xfrm>
          <a:prstGeom prst="rect">
            <a:avLst/>
          </a:prstGeom>
        </p:spPr>
        <p:txBody>
          <a:bodyPr wrap="square">
            <a:spAutoFit/>
          </a:bodyPr>
          <a:lstStyle/>
          <a:p>
            <a:pPr algn="ctr">
              <a:lnSpc>
                <a:spcPts val="2800"/>
              </a:lnSpc>
              <a:spcAft>
                <a:spcPts val="0"/>
              </a:spcAft>
            </a:pPr>
            <a:r>
              <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27</a:t>
            </a:r>
            <a:r>
              <a:rPr lang="ja-JP" altLang="en-US"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市町</a:t>
            </a:r>
            <a:r>
              <a:rPr lang="ja-JP" altLang="en-US" sz="28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村</a:t>
            </a:r>
            <a:endParaRPr lang="en-US" altLang="ja-JP" sz="2800"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人口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80</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保健師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410</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統括配置</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88.5</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18" name="タイトル 1"/>
          <p:cNvSpPr>
            <a:spLocks noGrp="1"/>
          </p:cNvSpPr>
          <p:nvPr>
            <p:ph type="ctrTitle"/>
          </p:nvPr>
        </p:nvSpPr>
        <p:spPr>
          <a:xfrm>
            <a:off x="0" y="138695"/>
            <a:ext cx="9144000" cy="715610"/>
          </a:xfrm>
          <a:solidFill>
            <a:srgbClr val="FFFF66"/>
          </a:solidFill>
        </p:spPr>
        <p:txBody>
          <a:bodyPr anchor="t" anchorCtr="0">
            <a:noAutofit/>
          </a:bodyPr>
          <a:lstStyle/>
          <a:p>
            <a:pPr algn="l"/>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4000" dirty="0">
                <a:solidFill>
                  <a:srgbClr val="0000FF"/>
                </a:solidFill>
                <a:latin typeface="HG丸ｺﾞｼｯｸM-PRO" panose="020F0600000000000000" pitchFamily="50" charset="-128"/>
                <a:ea typeface="HG丸ｺﾞｼｯｸM-PRO" panose="020F0600000000000000" pitchFamily="50" charset="-128"/>
              </a:rPr>
              <a:t>結果１　</a:t>
            </a:r>
            <a:r>
              <a:rPr lang="ja-JP" altLang="en-US" sz="3600" dirty="0">
                <a:solidFill>
                  <a:srgbClr val="0000FF"/>
                </a:solidFill>
                <a:latin typeface="HG丸ｺﾞｼｯｸM-PRO" panose="020F0600000000000000" pitchFamily="50" charset="-128"/>
                <a:ea typeface="HG丸ｺﾞｼｯｸM-PRO" panose="020F0600000000000000" pitchFamily="50" charset="-128"/>
              </a:rPr>
              <a:t>各自治体のネットワーク②</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9" name="タイトル 1"/>
          <p:cNvSpPr txBox="1">
            <a:spLocks/>
          </p:cNvSpPr>
          <p:nvPr/>
        </p:nvSpPr>
        <p:spPr>
          <a:xfrm>
            <a:off x="0" y="158128"/>
            <a:ext cx="9144000" cy="725792"/>
          </a:xfrm>
          <a:prstGeom prst="rect">
            <a:avLst/>
          </a:prstGeom>
          <a:solidFill>
            <a:srgbClr val="FFFF66"/>
          </a:solid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solidFill>
                  <a:srgbClr val="0000FF"/>
                </a:solidFill>
                <a:latin typeface="HG丸ｺﾞｼｯｸM-PRO" panose="020F0600000000000000" pitchFamily="50" charset="-128"/>
                <a:ea typeface="HG丸ｺﾞｼｯｸM-PRO" panose="020F0600000000000000" pitchFamily="50" charset="-128"/>
              </a:rPr>
              <a:t>【</a:t>
            </a:r>
            <a:r>
              <a:rPr lang="ja-JP" altLang="en-US" sz="3600" dirty="0">
                <a:solidFill>
                  <a:srgbClr val="0000FF"/>
                </a:solidFill>
                <a:latin typeface="HG丸ｺﾞｼｯｸM-PRO" panose="020F0600000000000000" pitchFamily="50" charset="-128"/>
                <a:ea typeface="HG丸ｺﾞｼｯｸM-PRO" panose="020F0600000000000000" pitchFamily="50" charset="-128"/>
              </a:rPr>
              <a:t>参考</a:t>
            </a:r>
            <a:r>
              <a:rPr lang="en-US" altLang="ja-JP" sz="3600" dirty="0">
                <a:solidFill>
                  <a:srgbClr val="0000FF"/>
                </a:solidFill>
                <a:latin typeface="HG丸ｺﾞｼｯｸM-PRO" panose="020F0600000000000000" pitchFamily="50" charset="-128"/>
                <a:ea typeface="HG丸ｺﾞｼｯｸM-PRO" panose="020F0600000000000000" pitchFamily="50" charset="-128"/>
              </a:rPr>
              <a:t>】</a:t>
            </a:r>
            <a:r>
              <a:rPr lang="ja-JP" altLang="en-US" sz="3600" dirty="0">
                <a:solidFill>
                  <a:srgbClr val="0000FF"/>
                </a:solidFill>
                <a:latin typeface="HG丸ｺﾞｼｯｸM-PRO" panose="020F0600000000000000" pitchFamily="50" charset="-128"/>
                <a:ea typeface="HG丸ｺﾞｼｯｸM-PRO" panose="020F0600000000000000" pitchFamily="50" charset="-128"/>
              </a:rPr>
              <a:t>各自治体のネットワーク②</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9233366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8128"/>
            <a:ext cx="9144000" cy="695312"/>
          </a:xfrm>
          <a:solidFill>
            <a:srgbClr val="FFFF66"/>
          </a:solidFill>
        </p:spPr>
        <p:txBody>
          <a:bodyPr anchor="t" anchorCtr="0">
            <a:noAutofit/>
          </a:bodyPr>
          <a:lstStyle/>
          <a:p>
            <a:pPr algn="l"/>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4000" dirty="0">
                <a:solidFill>
                  <a:srgbClr val="0000FF"/>
                </a:solidFill>
                <a:latin typeface="HG丸ｺﾞｼｯｸM-PRO" panose="020F0600000000000000" pitchFamily="50" charset="-128"/>
                <a:ea typeface="HG丸ｺﾞｼｯｸM-PRO" panose="020F0600000000000000" pitchFamily="50" charset="-128"/>
              </a:rPr>
              <a:t>結果１</a:t>
            </a:r>
            <a:r>
              <a:rPr lang="ja-JP" altLang="en-US" sz="3600" dirty="0">
                <a:solidFill>
                  <a:srgbClr val="0000FF"/>
                </a:solidFill>
                <a:latin typeface="HG丸ｺﾞｼｯｸM-PRO" panose="020F0600000000000000" pitchFamily="50" charset="-128"/>
                <a:ea typeface="HG丸ｺﾞｼｯｸM-PRO" panose="020F0600000000000000" pitchFamily="50" charset="-128"/>
              </a:rPr>
              <a:t>　各自治体のネットワーク③</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6212873" y="995858"/>
            <a:ext cx="1261884" cy="523220"/>
          </a:xfrm>
          <a:prstGeom prst="rect">
            <a:avLst/>
          </a:prstGeom>
          <a:solidFill>
            <a:srgbClr val="FFFF99"/>
          </a:solidFill>
          <a:ln w="19050">
            <a:solidFill>
              <a:srgbClr val="0000FF"/>
            </a:solidFill>
          </a:ln>
        </p:spPr>
        <p:txBody>
          <a:bodyPr wrap="none">
            <a:spAutoFit/>
          </a:bodyPr>
          <a:lstStyle/>
          <a:p>
            <a:r>
              <a:rPr lang="ja-JP" altLang="en-US" sz="28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愛知県</a:t>
            </a:r>
            <a:endParaRPr lang="ja-JP" altLang="en-US" sz="2800" dirty="0">
              <a:solidFill>
                <a:srgbClr val="0000FF"/>
              </a:solidFill>
            </a:endParaRPr>
          </a:p>
        </p:txBody>
      </p:sp>
      <p:sp>
        <p:nvSpPr>
          <p:cNvPr id="17" name="正方形/長方形 16"/>
          <p:cNvSpPr/>
          <p:nvPr/>
        </p:nvSpPr>
        <p:spPr>
          <a:xfrm>
            <a:off x="1595978" y="977048"/>
            <a:ext cx="1261884" cy="523220"/>
          </a:xfrm>
          <a:prstGeom prst="rect">
            <a:avLst/>
          </a:prstGeom>
          <a:solidFill>
            <a:srgbClr val="FFFF99"/>
          </a:solidFill>
          <a:ln w="19050">
            <a:solidFill>
              <a:srgbClr val="0000FF"/>
            </a:solidFill>
          </a:ln>
        </p:spPr>
        <p:txBody>
          <a:bodyPr wrap="none">
            <a:spAutoFit/>
          </a:bodyPr>
          <a:lstStyle/>
          <a:p>
            <a:r>
              <a:rPr lang="ja-JP" altLang="en-US" sz="28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滋賀県</a:t>
            </a:r>
            <a:endParaRPr lang="ja-JP" altLang="en-US" sz="2800" dirty="0">
              <a:solidFill>
                <a:srgbClr val="0000FF"/>
              </a:solidFill>
            </a:endParaRPr>
          </a:p>
        </p:txBody>
      </p:sp>
      <p:sp>
        <p:nvSpPr>
          <p:cNvPr id="3" name="正方形/長方形 2"/>
          <p:cNvSpPr/>
          <p:nvPr/>
        </p:nvSpPr>
        <p:spPr>
          <a:xfrm>
            <a:off x="0" y="1792578"/>
            <a:ext cx="2520022" cy="1528624"/>
          </a:xfrm>
          <a:prstGeom prst="rect">
            <a:avLst/>
          </a:prstGeom>
        </p:spPr>
        <p:txBody>
          <a:bodyPr wrap="square">
            <a:spAutoFit/>
          </a:bodyPr>
          <a:lstStyle/>
          <a:p>
            <a:pPr algn="ctr">
              <a:lnSpc>
                <a:spcPts val="2800"/>
              </a:lnSpc>
              <a:spcAft>
                <a:spcPts val="0"/>
              </a:spcAft>
            </a:pPr>
            <a:r>
              <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19</a:t>
            </a:r>
            <a:r>
              <a:rPr lang="ja-JP" altLang="en-US"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市町</a:t>
            </a:r>
            <a:endPar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人口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35</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保健師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549</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統括配置</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100</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正方形/長方形 3"/>
          <p:cNvSpPr/>
          <p:nvPr/>
        </p:nvSpPr>
        <p:spPr>
          <a:xfrm>
            <a:off x="6843815" y="1716394"/>
            <a:ext cx="2300185" cy="1528624"/>
          </a:xfrm>
          <a:prstGeom prst="rect">
            <a:avLst/>
          </a:prstGeom>
        </p:spPr>
        <p:txBody>
          <a:bodyPr wrap="square">
            <a:spAutoFit/>
          </a:bodyPr>
          <a:lstStyle/>
          <a:p>
            <a:pPr algn="ctr">
              <a:lnSpc>
                <a:spcPts val="2800"/>
              </a:lnSpc>
              <a:spcAft>
                <a:spcPts val="0"/>
              </a:spcAft>
            </a:pPr>
            <a:r>
              <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54</a:t>
            </a:r>
            <a:r>
              <a:rPr lang="ja-JP" altLang="en-US"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市町村</a:t>
            </a:r>
            <a:endPar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人口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747</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保健師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1,758</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統括配置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59.2</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22" name="図 21"/>
          <p:cNvPicPr/>
          <p:nvPr/>
        </p:nvPicPr>
        <p:blipFill rotWithShape="1">
          <a:blip r:embed="rId3" cstate="print">
            <a:extLst>
              <a:ext uri="{BEBA8EAE-BF5A-486C-A8C5-ECC9F3942E4B}">
                <a14:imgProps xmlns:a14="http://schemas.microsoft.com/office/drawing/2010/main">
                  <a14:imgLayer r:embed="rId4">
                    <a14:imgEffect>
                      <a14:backgroundRemoval t="299" b="100000" l="0" r="100000">
                        <a14:foregroundMark x1="58738" y1="3582" x2="66019" y2="13731"/>
                        <a14:foregroundMark x1="92233" y1="58209" x2="93204" y2="70149"/>
                        <a14:foregroundMark x1="57282" y1="1194" x2="63107" y2="15522"/>
                        <a14:foregroundMark x1="62136" y1="55522" x2="70874" y2="55224"/>
                        <a14:foregroundMark x1="57282" y1="1791" x2="53398" y2="5672"/>
                        <a14:foregroundMark x1="53398" y1="6866" x2="58738" y2="13134"/>
                        <a14:foregroundMark x1="54854" y1="15224" x2="50485" y2="14627"/>
                        <a14:foregroundMark x1="50485" y1="15821" x2="49029" y2="19403"/>
                        <a14:foregroundMark x1="47087" y1="19701" x2="37379" y2="20597"/>
                        <a14:foregroundMark x1="38350" y1="21493" x2="32039" y2="24179"/>
                        <a14:foregroundMark x1="27670" y1="21493" x2="30583" y2="23582"/>
                        <a14:foregroundMark x1="26699" y1="21493" x2="22330" y2="29851"/>
                        <a14:foregroundMark x1="9223" y1="33433" x2="12136" y2="33433"/>
                        <a14:foregroundMark x1="10680" y1="32537" x2="12621" y2="32537"/>
                        <a14:foregroundMark x1="8252" y1="32537" x2="4369" y2="36418"/>
                        <a14:foregroundMark x1="2427" y1="40299" x2="9709" y2="44776"/>
                        <a14:foregroundMark x1="8252" y1="44478" x2="11650" y2="48060"/>
                        <a14:foregroundMark x1="11650" y1="49851" x2="10680" y2="54030"/>
                        <a14:foregroundMark x1="84951" y1="18507" x2="86408" y2="17015"/>
                        <a14:foregroundMark x1="94175" y1="28657" x2="91748" y2="32239"/>
                        <a14:foregroundMark x1="96117" y1="35224" x2="93204" y2="37015"/>
                        <a14:foregroundMark x1="92718" y1="42090" x2="88835" y2="45373"/>
                        <a14:foregroundMark x1="90291" y1="47164" x2="90291" y2="49552"/>
                        <a14:foregroundMark x1="91262" y1="51940" x2="92718" y2="55224"/>
                        <a14:foregroundMark x1="94175" y1="58507" x2="98544" y2="59403"/>
                        <a14:foregroundMark x1="97087" y1="64478" x2="96602" y2="70149"/>
                        <a14:foregroundMark x1="96602" y1="70149" x2="91748" y2="73134"/>
                        <a14:foregroundMark x1="93689" y1="74328" x2="91748" y2="77015"/>
                        <a14:foregroundMark x1="92233" y1="77910" x2="87379" y2="83881"/>
                        <a14:foregroundMark x1="86408" y1="85075" x2="80097" y2="87463"/>
                        <a14:foregroundMark x1="85922" y1="87164" x2="74757" y2="89851"/>
                        <a14:foregroundMark x1="74272" y1="90448" x2="70388" y2="90746"/>
                        <a14:foregroundMark x1="50000" y1="87761" x2="59223" y2="88657"/>
                        <a14:foregroundMark x1="59223" y1="88657" x2="67961" y2="91343"/>
                        <a14:foregroundMark x1="53398" y1="90448" x2="48058" y2="94030"/>
                        <a14:foregroundMark x1="48058" y1="94627" x2="48544" y2="96418"/>
                        <a14:foregroundMark x1="48544" y1="96418" x2="39806" y2="98507"/>
                        <a14:foregroundMark x1="10680" y1="55224" x2="14078" y2="60597"/>
                        <a14:foregroundMark x1="14078" y1="62090" x2="11165" y2="67761"/>
                        <a14:foregroundMark x1="10194" y1="69254" x2="10680" y2="72239"/>
                        <a14:foregroundMark x1="8738" y1="71343" x2="10194" y2="76716"/>
                        <a14:foregroundMark x1="11165" y1="78209" x2="14078" y2="80597"/>
                        <a14:foregroundMark x1="16505" y1="82388" x2="15534" y2="86269"/>
                        <a14:foregroundMark x1="15534" y1="86866" x2="18447" y2="90448"/>
                        <a14:foregroundMark x1="24757" y1="90149" x2="27670" y2="92239"/>
                        <a14:foregroundMark x1="29612" y1="92239" x2="35437" y2="94328"/>
                        <a14:foregroundMark x1="35922" y1="94328" x2="36893" y2="96119"/>
                        <a14:foregroundMark x1="38350" y1="96119" x2="36893" y2="97910"/>
                        <a14:backgroundMark x1="98544" y1="62687" x2="99515" y2="64478"/>
                      </a14:backgroundRemoval>
                    </a14:imgEffect>
                  </a14:imgLayer>
                </a14:imgProps>
              </a:ext>
              <a:ext uri="{28A0092B-C50C-407E-A947-70E740481C1C}">
                <a14:useLocalDpi xmlns:a14="http://schemas.microsoft.com/office/drawing/2010/main" val="0"/>
              </a:ext>
            </a:extLst>
          </a:blip>
          <a:srcRect l="1562"/>
          <a:stretch/>
        </p:blipFill>
        <p:spPr bwMode="auto">
          <a:xfrm>
            <a:off x="2457930" y="1472170"/>
            <a:ext cx="1247455" cy="2132242"/>
          </a:xfrm>
          <a:prstGeom prst="rect">
            <a:avLst/>
          </a:prstGeom>
          <a:ln>
            <a:noFill/>
          </a:ln>
          <a:extLst>
            <a:ext uri="{53640926-AAD7-44D8-BBD7-CCE9431645EC}">
              <a14:shadowObscured xmlns:a14="http://schemas.microsoft.com/office/drawing/2010/main"/>
            </a:ext>
          </a:extLst>
        </p:spPr>
      </p:pic>
      <p:pic>
        <p:nvPicPr>
          <p:cNvPr id="28" name="図 27"/>
          <p:cNvPicPr/>
          <p:nvPr/>
        </p:nvPicPr>
        <p:blipFill rotWithShape="1">
          <a:blip r:embed="rId5" cstate="print">
            <a:extLst>
              <a:ext uri="{BEBA8EAE-BF5A-486C-A8C5-ECC9F3942E4B}">
                <a14:imgProps xmlns:a14="http://schemas.microsoft.com/office/drawing/2010/main">
                  <a14:imgLayer r:embed="rId6">
                    <a14:imgEffect>
                      <a14:backgroundRemoval t="3004" b="99356" l="609" r="97566">
                        <a14:foregroundMark x1="13996" y1="61803" x2="13996" y2="61803"/>
                        <a14:foregroundMark x1="30426" y1="74678" x2="35091" y2="79828"/>
                        <a14:foregroundMark x1="35497" y1="72103" x2="50710" y2="67811"/>
                        <a14:foregroundMark x1="24949" y1="80901" x2="31643" y2="82189"/>
                        <a14:foregroundMark x1="52941" y1="73820" x2="35903" y2="84335"/>
                        <a14:foregroundMark x1="49087" y1="62446" x2="34077" y2="82403"/>
                        <a14:foregroundMark x1="28195" y1="61803" x2="33874" y2="77253"/>
                        <a14:foregroundMark x1="25152" y1="65236" x2="28195" y2="78755"/>
                        <a14:foregroundMark x1="62069" y1="69528" x2="38134" y2="79828"/>
                        <a14:foregroundMark x1="16430" y1="42704" x2="17647" y2="52575"/>
                        <a14:foregroundMark x1="12170" y1="40987" x2="14402" y2="53004"/>
                        <a14:foregroundMark x1="8925" y1="39485" x2="19675" y2="69957"/>
                        <a14:foregroundMark x1="5071" y1="31330" x2="30223" y2="89270"/>
                        <a14:foregroundMark x1="15822" y1="56652" x2="21704" y2="82189"/>
                        <a14:foregroundMark x1="13590" y1="56652" x2="22312" y2="87124"/>
                        <a14:foregroundMark x1="21501" y1="89914" x2="49696" y2="91631"/>
                        <a14:foregroundMark x1="37525" y1="92918" x2="67748" y2="82618"/>
                        <a14:foregroundMark x1="71400" y1="58798" x2="68966" y2="79185"/>
                        <a14:foregroundMark x1="97769" y1="28970" x2="79310" y2="63948"/>
                        <a14:foregroundMark x1="41582" y1="17167" x2="94726" y2="27897"/>
                        <a14:foregroundMark x1="29006" y1="10730" x2="93915" y2="25322"/>
                        <a14:foregroundMark x1="32049" y1="9871" x2="96957" y2="24893"/>
                        <a14:foregroundMark x1="55375" y1="15021" x2="98377" y2="28970"/>
                        <a14:foregroundMark x1="95538" y1="22103" x2="97363" y2="31330"/>
                        <a14:foregroundMark x1="23529" y1="4721" x2="38945" y2="7940"/>
                        <a14:foregroundMark x1="9939" y1="6652" x2="5882" y2="22103"/>
                        <a14:foregroundMark x1="25558" y1="4506" x2="13996" y2="11373"/>
                        <a14:foregroundMark x1="20892" y1="3863" x2="9736" y2="12017"/>
                        <a14:foregroundMark x1="9128" y1="7725" x2="23529" y2="8369"/>
                        <a14:foregroundMark x1="5274" y1="18884" x2="5071" y2="35408"/>
                        <a14:foregroundMark x1="3651" y1="24678" x2="3245" y2="33262"/>
                        <a14:foregroundMark x1="4462" y1="18884" x2="2434" y2="24678"/>
                        <a14:foregroundMark x1="7505" y1="15451" x2="5274" y2="19313"/>
                        <a14:foregroundMark x1="2231" y1="34549" x2="12373" y2="47639"/>
                        <a14:foregroundMark x1="8114" y1="45064" x2="12982" y2="59227"/>
                        <a14:foregroundMark x1="2637" y1="26395" x2="2637" y2="33476"/>
                        <a14:foregroundMark x1="69777" y1="79614" x2="68966" y2="82189"/>
                        <a14:foregroundMark x1="71602" y1="65880" x2="80730" y2="62017"/>
                      </a14:backgroundRemoval>
                    </a14:imgEffect>
                  </a14:imgLayer>
                </a14:imgProps>
              </a:ext>
              <a:ext uri="{28A0092B-C50C-407E-A947-70E740481C1C}">
                <a14:useLocalDpi xmlns:a14="http://schemas.microsoft.com/office/drawing/2010/main" val="0"/>
              </a:ext>
            </a:extLst>
          </a:blip>
          <a:srcRect l="1596" t="3092" r="2595" b="2781"/>
          <a:stretch/>
        </p:blipFill>
        <p:spPr bwMode="auto">
          <a:xfrm>
            <a:off x="4890749" y="1588842"/>
            <a:ext cx="1992948" cy="1732597"/>
          </a:xfrm>
          <a:prstGeom prst="rect">
            <a:avLst/>
          </a:prstGeom>
          <a:noFill/>
          <a:ln>
            <a:noFill/>
          </a:ln>
          <a:extLst>
            <a:ext uri="{53640926-AAD7-44D8-BBD7-CCE9431645EC}">
              <a14:shadowObscured xmlns:a14="http://schemas.microsoft.com/office/drawing/2010/main"/>
            </a:ext>
          </a:extLst>
        </p:spPr>
      </p:pic>
      <p:pic>
        <p:nvPicPr>
          <p:cNvPr id="32" name="図 31"/>
          <p:cNvPicPr/>
          <p:nvPr/>
        </p:nvPicPr>
        <p:blipFill rotWithShape="1">
          <a:blip r:embed="rId7">
            <a:extLst>
              <a:ext uri="{28A0092B-C50C-407E-A947-70E740481C1C}">
                <a14:useLocalDpi xmlns:a14="http://schemas.microsoft.com/office/drawing/2010/main" val="0"/>
              </a:ext>
            </a:extLst>
          </a:blip>
          <a:srcRect l="3333"/>
          <a:stretch/>
        </p:blipFill>
        <p:spPr bwMode="auto">
          <a:xfrm>
            <a:off x="171450" y="3600914"/>
            <a:ext cx="4278851" cy="2548426"/>
          </a:xfrm>
          <a:prstGeom prst="rect">
            <a:avLst/>
          </a:prstGeom>
          <a:ln>
            <a:noFill/>
          </a:ln>
          <a:extLst>
            <a:ext uri="{53640926-AAD7-44D8-BBD7-CCE9431645EC}">
              <a14:shadowObscured xmlns:a14="http://schemas.microsoft.com/office/drawing/2010/main"/>
            </a:ext>
          </a:extLst>
        </p:spPr>
      </p:pic>
      <p:pic>
        <p:nvPicPr>
          <p:cNvPr id="34" name="図 33"/>
          <p:cNvPicPr/>
          <p:nvPr/>
        </p:nvPicPr>
        <p:blipFill rotWithShape="1">
          <a:blip r:embed="rId8">
            <a:extLst>
              <a:ext uri="{28A0092B-C50C-407E-A947-70E740481C1C}">
                <a14:useLocalDpi xmlns:a14="http://schemas.microsoft.com/office/drawing/2010/main" val="0"/>
              </a:ext>
            </a:extLst>
          </a:blip>
          <a:srcRect l="1625" r="2053" b="2726"/>
          <a:stretch/>
        </p:blipFill>
        <p:spPr bwMode="auto">
          <a:xfrm>
            <a:off x="4450301" y="3391203"/>
            <a:ext cx="4442675" cy="3232981"/>
          </a:xfrm>
          <a:prstGeom prst="rect">
            <a:avLst/>
          </a:prstGeom>
          <a:ln>
            <a:noFill/>
          </a:ln>
          <a:extLst>
            <a:ext uri="{53640926-AAD7-44D8-BBD7-CCE9431645EC}">
              <a14:shadowObscured xmlns:a14="http://schemas.microsoft.com/office/drawing/2010/main"/>
            </a:ext>
          </a:extLst>
        </p:spPr>
      </p:pic>
      <p:sp>
        <p:nvSpPr>
          <p:cNvPr id="35" name="スライド番号プレースホルダー 9"/>
          <p:cNvSpPr>
            <a:spLocks noGrp="1"/>
          </p:cNvSpPr>
          <p:nvPr>
            <p:ph type="sldNum" sz="quarter" idx="12"/>
          </p:nvPr>
        </p:nvSpPr>
        <p:spPr>
          <a:xfrm>
            <a:off x="8172400" y="6624183"/>
            <a:ext cx="882915" cy="146185"/>
          </a:xfrm>
        </p:spPr>
        <p:txBody>
          <a:bodyPr/>
          <a:lstStyle/>
          <a:p>
            <a:fld id="{0F5EEDAC-5184-4B4D-A1BD-4BF6FB3AD019}" type="slidenum">
              <a:rPr kumimoji="1" lang="ja-JP" altLang="en-US" sz="1600" smtClean="0">
                <a:solidFill>
                  <a:schemeClr val="tx1"/>
                </a:solidFill>
                <a:latin typeface="+mn-ea"/>
                <a:ea typeface="+mn-ea"/>
              </a:rPr>
              <a:t>54</a:t>
            </a:fld>
            <a:endParaRPr kumimoji="1" lang="ja-JP" altLang="en-US" sz="1600" dirty="0">
              <a:solidFill>
                <a:schemeClr val="tx1"/>
              </a:solidFill>
              <a:latin typeface="+mn-ea"/>
              <a:ea typeface="+mn-ea"/>
            </a:endParaRPr>
          </a:p>
        </p:txBody>
      </p:sp>
      <p:sp>
        <p:nvSpPr>
          <p:cNvPr id="12" name="タイトル 1"/>
          <p:cNvSpPr txBox="1">
            <a:spLocks/>
          </p:cNvSpPr>
          <p:nvPr/>
        </p:nvSpPr>
        <p:spPr>
          <a:xfrm>
            <a:off x="0" y="158128"/>
            <a:ext cx="9144000" cy="725792"/>
          </a:xfrm>
          <a:prstGeom prst="rect">
            <a:avLst/>
          </a:prstGeom>
          <a:solidFill>
            <a:srgbClr val="FFFF66"/>
          </a:solid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solidFill>
                  <a:srgbClr val="0000FF"/>
                </a:solidFill>
                <a:latin typeface="HG丸ｺﾞｼｯｸM-PRO" panose="020F0600000000000000" pitchFamily="50" charset="-128"/>
                <a:ea typeface="HG丸ｺﾞｼｯｸM-PRO" panose="020F0600000000000000" pitchFamily="50" charset="-128"/>
              </a:rPr>
              <a:t>【</a:t>
            </a:r>
            <a:r>
              <a:rPr lang="ja-JP" altLang="en-US" sz="3600" dirty="0">
                <a:solidFill>
                  <a:srgbClr val="0000FF"/>
                </a:solidFill>
                <a:latin typeface="HG丸ｺﾞｼｯｸM-PRO" panose="020F0600000000000000" pitchFamily="50" charset="-128"/>
                <a:ea typeface="HG丸ｺﾞｼｯｸM-PRO" panose="020F0600000000000000" pitchFamily="50" charset="-128"/>
              </a:rPr>
              <a:t>参考</a:t>
            </a:r>
            <a:r>
              <a:rPr lang="en-US" altLang="ja-JP" sz="3600" dirty="0">
                <a:solidFill>
                  <a:srgbClr val="0000FF"/>
                </a:solidFill>
                <a:latin typeface="HG丸ｺﾞｼｯｸM-PRO" panose="020F0600000000000000" pitchFamily="50" charset="-128"/>
                <a:ea typeface="HG丸ｺﾞｼｯｸM-PRO" panose="020F0600000000000000" pitchFamily="50" charset="-128"/>
              </a:rPr>
              <a:t>】</a:t>
            </a:r>
            <a:r>
              <a:rPr lang="ja-JP" altLang="en-US" sz="3600" dirty="0">
                <a:solidFill>
                  <a:srgbClr val="0000FF"/>
                </a:solidFill>
                <a:latin typeface="HG丸ｺﾞｼｯｸM-PRO" panose="020F0600000000000000" pitchFamily="50" charset="-128"/>
                <a:ea typeface="HG丸ｺﾞｼｯｸM-PRO" panose="020F0600000000000000" pitchFamily="50" charset="-128"/>
              </a:rPr>
              <a:t>各自治体のネットワーク③</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20149586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158128"/>
            <a:ext cx="9144000" cy="695312"/>
          </a:xfrm>
          <a:solidFill>
            <a:srgbClr val="FFFF66"/>
          </a:solidFill>
        </p:spPr>
        <p:txBody>
          <a:bodyPr anchor="t" anchorCtr="0">
            <a:noAutofit/>
          </a:bodyPr>
          <a:lstStyle/>
          <a:p>
            <a:pPr algn="l"/>
            <a:r>
              <a:rPr lang="ja-JP" altLang="en-US" sz="2800" dirty="0">
                <a:solidFill>
                  <a:srgbClr val="0000FF"/>
                </a:solidFill>
                <a:latin typeface="HG丸ｺﾞｼｯｸM-PRO" panose="020F0600000000000000" pitchFamily="50" charset="-128"/>
                <a:ea typeface="HG丸ｺﾞｼｯｸM-PRO" panose="020F0600000000000000" pitchFamily="50" charset="-128"/>
              </a:rPr>
              <a:t>　</a:t>
            </a:r>
            <a:r>
              <a:rPr lang="ja-JP" altLang="en-US" sz="4000" dirty="0">
                <a:solidFill>
                  <a:srgbClr val="0000FF"/>
                </a:solidFill>
                <a:latin typeface="HG丸ｺﾞｼｯｸM-PRO" panose="020F0600000000000000" pitchFamily="50" charset="-128"/>
                <a:ea typeface="HG丸ｺﾞｼｯｸM-PRO" panose="020F0600000000000000" pitchFamily="50" charset="-128"/>
              </a:rPr>
              <a:t>結果</a:t>
            </a:r>
            <a:r>
              <a:rPr lang="ja-JP" altLang="en-US" sz="3600" dirty="0">
                <a:solidFill>
                  <a:srgbClr val="0000FF"/>
                </a:solidFill>
                <a:latin typeface="HG丸ｺﾞｼｯｸM-PRO" panose="020F0600000000000000" pitchFamily="50" charset="-128"/>
                <a:ea typeface="HG丸ｺﾞｼｯｸM-PRO" panose="020F0600000000000000" pitchFamily="50" charset="-128"/>
              </a:rPr>
              <a:t>１　各自治体のネットワーク④</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
        <p:nvSpPr>
          <p:cNvPr id="16" name="正方形/長方形 15"/>
          <p:cNvSpPr/>
          <p:nvPr/>
        </p:nvSpPr>
        <p:spPr>
          <a:xfrm>
            <a:off x="6165287" y="999625"/>
            <a:ext cx="1620957" cy="523220"/>
          </a:xfrm>
          <a:prstGeom prst="rect">
            <a:avLst/>
          </a:prstGeom>
          <a:solidFill>
            <a:srgbClr val="FFFF99"/>
          </a:solidFill>
          <a:ln w="19050">
            <a:solidFill>
              <a:srgbClr val="0000FF"/>
            </a:solidFill>
          </a:ln>
        </p:spPr>
        <p:txBody>
          <a:bodyPr wrap="none">
            <a:spAutoFit/>
          </a:bodyPr>
          <a:lstStyle/>
          <a:p>
            <a:r>
              <a:rPr lang="ja-JP" altLang="en-US" sz="28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和歌山県</a:t>
            </a:r>
            <a:endParaRPr lang="ja-JP" altLang="en-US" sz="2800" dirty="0">
              <a:solidFill>
                <a:srgbClr val="0000FF"/>
              </a:solidFill>
            </a:endParaRPr>
          </a:p>
        </p:txBody>
      </p:sp>
      <p:sp>
        <p:nvSpPr>
          <p:cNvPr id="17" name="正方形/長方形 16"/>
          <p:cNvSpPr/>
          <p:nvPr/>
        </p:nvSpPr>
        <p:spPr>
          <a:xfrm>
            <a:off x="1595978" y="977048"/>
            <a:ext cx="1261884" cy="523220"/>
          </a:xfrm>
          <a:prstGeom prst="rect">
            <a:avLst/>
          </a:prstGeom>
          <a:solidFill>
            <a:srgbClr val="FFFF99"/>
          </a:solidFill>
          <a:ln w="19050">
            <a:solidFill>
              <a:srgbClr val="0000FF"/>
            </a:solidFill>
          </a:ln>
        </p:spPr>
        <p:txBody>
          <a:bodyPr wrap="none">
            <a:spAutoFit/>
          </a:bodyPr>
          <a:lstStyle/>
          <a:p>
            <a:r>
              <a:rPr lang="ja-JP" altLang="en-US" sz="28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広島県</a:t>
            </a:r>
            <a:endParaRPr lang="ja-JP" altLang="en-US" sz="2800" dirty="0">
              <a:solidFill>
                <a:srgbClr val="0000FF"/>
              </a:solidFill>
            </a:endParaRPr>
          </a:p>
        </p:txBody>
      </p:sp>
      <p:sp>
        <p:nvSpPr>
          <p:cNvPr id="3" name="正方形/長方形 2"/>
          <p:cNvSpPr/>
          <p:nvPr/>
        </p:nvSpPr>
        <p:spPr>
          <a:xfrm>
            <a:off x="0" y="1792578"/>
            <a:ext cx="2520022" cy="1528624"/>
          </a:xfrm>
          <a:prstGeom prst="rect">
            <a:avLst/>
          </a:prstGeom>
        </p:spPr>
        <p:txBody>
          <a:bodyPr wrap="square">
            <a:spAutoFit/>
          </a:bodyPr>
          <a:lstStyle/>
          <a:p>
            <a:pPr algn="ctr">
              <a:lnSpc>
                <a:spcPts val="2800"/>
              </a:lnSpc>
              <a:spcAft>
                <a:spcPts val="0"/>
              </a:spcAft>
            </a:pPr>
            <a:r>
              <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23</a:t>
            </a:r>
            <a:r>
              <a:rPr lang="ja-JP" altLang="en-US"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市町</a:t>
            </a:r>
            <a:endPar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zh-TW"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人口 </a:t>
            </a:r>
            <a:r>
              <a:rPr lang="en-US" altLang="zh-TW"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279</a:t>
            </a:r>
            <a:r>
              <a:rPr lang="zh-TW"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万人</a:t>
            </a:r>
          </a:p>
          <a:p>
            <a:pPr algn="ctr">
              <a:lnSpc>
                <a:spcPts val="2800"/>
              </a:lnSpc>
              <a:spcAft>
                <a:spcPts val="0"/>
              </a:spcAft>
            </a:pPr>
            <a:r>
              <a:rPr lang="zh-TW"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保健師</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 </a:t>
            </a:r>
            <a:r>
              <a:rPr lang="en-US" altLang="zh-TW"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847</a:t>
            </a:r>
            <a:r>
              <a:rPr lang="zh-TW"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a:t>
            </a:r>
            <a:endParaRPr lang="en-US" altLang="zh-TW"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統括配置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60</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zh-TW"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4" name="正方形/長方形 3"/>
          <p:cNvSpPr/>
          <p:nvPr/>
        </p:nvSpPr>
        <p:spPr>
          <a:xfrm>
            <a:off x="6671638" y="1716394"/>
            <a:ext cx="2300185" cy="1528624"/>
          </a:xfrm>
          <a:prstGeom prst="rect">
            <a:avLst/>
          </a:prstGeom>
        </p:spPr>
        <p:txBody>
          <a:bodyPr wrap="square">
            <a:spAutoFit/>
          </a:bodyPr>
          <a:lstStyle/>
          <a:p>
            <a:pPr algn="ctr">
              <a:lnSpc>
                <a:spcPts val="2800"/>
              </a:lnSpc>
              <a:spcAft>
                <a:spcPts val="0"/>
              </a:spcAft>
            </a:pPr>
            <a:r>
              <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30</a:t>
            </a:r>
            <a:r>
              <a:rPr lang="ja-JP" altLang="en-US"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rPr>
              <a:t>市町村</a:t>
            </a:r>
            <a:endParaRPr lang="en-US" altLang="ja-JP" sz="2800" u="sng" kern="100" dirty="0">
              <a:solidFill>
                <a:srgbClr val="0000FF"/>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人口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89</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万人</a:t>
            </a:r>
            <a:endPar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保健師 </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438</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人</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algn="ctr">
              <a:lnSpc>
                <a:spcPts val="2800"/>
              </a:lnSpc>
              <a:spcAft>
                <a:spcPts val="0"/>
              </a:spcAft>
            </a:pP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統括配置</a:t>
            </a:r>
            <a:r>
              <a:rPr lang="en-US"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100</a:t>
            </a:r>
            <a:r>
              <a:rPr lang="ja-JP" altLang="en-US"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altLang="ja-JP" sz="2000" kern="100" dirty="0">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pic>
        <p:nvPicPr>
          <p:cNvPr id="12" name="図 11"/>
          <p:cNvPicPr/>
          <p:nvPr/>
        </p:nvPicPr>
        <p:blipFill>
          <a:blip r:embed="rId3" cstate="print">
            <a:extLst>
              <a:ext uri="{BEBA8EAE-BF5A-486C-A8C5-ECC9F3942E4B}">
                <a14:imgProps xmlns:a14="http://schemas.microsoft.com/office/drawing/2010/main">
                  <a14:imgLayer r:embed="rId4">
                    <a14:imgEffect>
                      <a14:backgroundRemoval t="0" b="99554" l="3861" r="99228">
                        <a14:foregroundMark x1="5019" y1="63393" x2="18919" y2="63393"/>
                        <a14:foregroundMark x1="59846" y1="28125" x2="59846" y2="28125"/>
                        <a14:foregroundMark x1="37838" y1="49107" x2="40541" y2="63393"/>
                        <a14:foregroundMark x1="24324" y1="45536" x2="36680" y2="66964"/>
                        <a14:foregroundMark x1="61776" y1="72321" x2="54054" y2="87946"/>
                        <a14:foregroundMark x1="65251" y1="75893" x2="58301" y2="83036"/>
                        <a14:foregroundMark x1="86486" y1="78571" x2="89189" y2="87054"/>
                        <a14:foregroundMark x1="39768" y1="83482" x2="36680" y2="90179"/>
                        <a14:foregroundMark x1="37066" y1="91964" x2="39382" y2="92857"/>
                        <a14:foregroundMark x1="44788" y1="87946" x2="49035" y2="95089"/>
                        <a14:foregroundMark x1="62548" y1="82143" x2="60232" y2="87946"/>
                        <a14:foregroundMark x1="64093" y1="87946" x2="52510" y2="94643"/>
                        <a14:foregroundMark x1="21236" y1="74107" x2="24710" y2="82143"/>
                      </a14:backgroundRemoval>
                    </a14:imgEffect>
                  </a14:imgLayer>
                </a14:imgProps>
              </a:ext>
              <a:ext uri="{28A0092B-C50C-407E-A947-70E740481C1C}">
                <a14:useLocalDpi xmlns:a14="http://schemas.microsoft.com/office/drawing/2010/main" val="0"/>
              </a:ext>
            </a:extLst>
          </a:blip>
          <a:stretch>
            <a:fillRect/>
          </a:stretch>
        </p:blipFill>
        <p:spPr>
          <a:xfrm>
            <a:off x="2154959" y="1672119"/>
            <a:ext cx="2387151" cy="1604808"/>
          </a:xfrm>
          <a:prstGeom prst="rect">
            <a:avLst/>
          </a:prstGeom>
        </p:spPr>
      </p:pic>
      <p:pic>
        <p:nvPicPr>
          <p:cNvPr id="13" name="図 12"/>
          <p:cNvPicPr/>
          <p:nvPr/>
        </p:nvPicPr>
        <p:blipFill>
          <a:blip r:embed="rId5" cstate="print">
            <a:extLst>
              <a:ext uri="{BEBA8EAE-BF5A-486C-A8C5-ECC9F3942E4B}">
                <a14:imgProps xmlns:a14="http://schemas.microsoft.com/office/drawing/2010/main">
                  <a14:imgLayer r:embed="rId6">
                    <a14:imgEffect>
                      <a14:backgroundRemoval t="723" b="98072" l="4267" r="94400">
                        <a14:foregroundMark x1="91200" y1="90843" x2="86933" y2="96386"/>
                        <a14:foregroundMark x1="53067" y1="13735" x2="50667" y2="34217"/>
                        <a14:foregroundMark x1="25600" y1="17831" x2="36533" y2="28434"/>
                        <a14:foregroundMark x1="19467" y1="15663" x2="27467" y2="17349"/>
                        <a14:foregroundMark x1="16533" y1="15181" x2="20533" y2="17349"/>
                        <a14:foregroundMark x1="41067" y1="31084" x2="36000" y2="46747"/>
                        <a14:foregroundMark x1="28000" y1="35181" x2="28000" y2="45783"/>
                        <a14:foregroundMark x1="47733" y1="31566" x2="29600" y2="33735"/>
                        <a14:foregroundMark x1="78133" y1="44096" x2="70133" y2="51566"/>
                        <a14:foregroundMark x1="80800" y1="42651" x2="80800" y2="47229"/>
                        <a14:foregroundMark x1="67733" y1="90843" x2="67733" y2="95181"/>
                        <a14:foregroundMark x1="69600" y1="89880" x2="69067" y2="92530"/>
                        <a14:foregroundMark x1="41067" y1="14217" x2="41600" y2="26747"/>
                        <a14:foregroundMark x1="59733" y1="16867" x2="60267" y2="20482"/>
                        <a14:foregroundMark x1="59200" y1="23614" x2="52533" y2="34217"/>
                        <a14:foregroundMark x1="62667" y1="19036" x2="63200" y2="21687"/>
                        <a14:foregroundMark x1="26667" y1="14699" x2="54667" y2="7229"/>
                        <a14:foregroundMark x1="20000" y1="15663" x2="30133" y2="30361"/>
                        <a14:foregroundMark x1="21600" y1="46265" x2="26667" y2="42169"/>
                        <a14:foregroundMark x1="28533" y1="31084" x2="26667" y2="37831"/>
                        <a14:foregroundMark x1="81600" y1="72048" x2="76800" y2="80482"/>
                        <a14:foregroundMark x1="80267" y1="80964" x2="74133" y2="84578"/>
                        <a14:foregroundMark x1="75733" y1="65783" x2="80800" y2="69880"/>
                        <a14:foregroundMark x1="82133" y1="69880" x2="82133" y2="73012"/>
                        <a14:foregroundMark x1="45067" y1="85542" x2="62133" y2="91566"/>
                        <a14:foregroundMark x1="37067" y1="65060" x2="42667" y2="72048"/>
                        <a14:foregroundMark x1="27467" y1="56145" x2="33067" y2="63614"/>
                        <a14:foregroundMark x1="20000" y1="49398" x2="20000" y2="53012"/>
                        <a14:foregroundMark x1="59200" y1="5783" x2="59200" y2="8434"/>
                        <a14:foregroundMark x1="74133" y1="90361" x2="69600" y2="95663"/>
                        <a14:foregroundMark x1="70133" y1="96145" x2="67200" y2="97831"/>
                        <a14:backgroundMark x1="67733" y1="91566" x2="67733" y2="91566"/>
                        <a14:backgroundMark x1="10133" y1="30602" x2="16533" y2="30361"/>
                      </a14:backgroundRemoval>
                    </a14:imgEffect>
                  </a14:imgLayer>
                </a14:imgProps>
              </a:ext>
              <a:ext uri="{28A0092B-C50C-407E-A947-70E740481C1C}">
                <a14:useLocalDpi xmlns:a14="http://schemas.microsoft.com/office/drawing/2010/main" val="0"/>
              </a:ext>
            </a:extLst>
          </a:blip>
          <a:srcRect/>
          <a:stretch>
            <a:fillRect/>
          </a:stretch>
        </p:blipFill>
        <p:spPr bwMode="auto">
          <a:xfrm>
            <a:off x="4799733" y="1170449"/>
            <a:ext cx="2063958" cy="2372352"/>
          </a:xfrm>
          <a:prstGeom prst="rect">
            <a:avLst/>
          </a:prstGeom>
          <a:noFill/>
          <a:ln>
            <a:noFill/>
          </a:ln>
        </p:spPr>
      </p:pic>
      <p:pic>
        <p:nvPicPr>
          <p:cNvPr id="14" name="図 13"/>
          <p:cNvPicPr/>
          <p:nvPr/>
        </p:nvPicPr>
        <p:blipFill>
          <a:blip r:embed="rId7">
            <a:extLst>
              <a:ext uri="{28A0092B-C50C-407E-A947-70E740481C1C}">
                <a14:useLocalDpi xmlns:a14="http://schemas.microsoft.com/office/drawing/2010/main" val="0"/>
              </a:ext>
            </a:extLst>
          </a:blip>
          <a:stretch>
            <a:fillRect/>
          </a:stretch>
        </p:blipFill>
        <p:spPr>
          <a:xfrm>
            <a:off x="102086" y="3613512"/>
            <a:ext cx="4249667" cy="2435211"/>
          </a:xfrm>
          <a:prstGeom prst="rect">
            <a:avLst/>
          </a:prstGeom>
        </p:spPr>
      </p:pic>
      <p:pic>
        <p:nvPicPr>
          <p:cNvPr id="15" name="図 14"/>
          <p:cNvPicPr/>
          <p:nvPr/>
        </p:nvPicPr>
        <p:blipFill>
          <a:blip r:embed="rId8">
            <a:extLst>
              <a:ext uri="{28A0092B-C50C-407E-A947-70E740481C1C}">
                <a14:useLocalDpi xmlns:a14="http://schemas.microsoft.com/office/drawing/2010/main" val="0"/>
              </a:ext>
            </a:extLst>
          </a:blip>
          <a:stretch>
            <a:fillRect/>
          </a:stretch>
        </p:blipFill>
        <p:spPr>
          <a:xfrm>
            <a:off x="4411980" y="3531145"/>
            <a:ext cx="4643335" cy="3195015"/>
          </a:xfrm>
          <a:prstGeom prst="rect">
            <a:avLst/>
          </a:prstGeom>
        </p:spPr>
      </p:pic>
      <p:sp>
        <p:nvSpPr>
          <p:cNvPr id="18" name="スライド番号プレースホルダー 9"/>
          <p:cNvSpPr>
            <a:spLocks noGrp="1"/>
          </p:cNvSpPr>
          <p:nvPr>
            <p:ph type="sldNum" sz="quarter" idx="12"/>
          </p:nvPr>
        </p:nvSpPr>
        <p:spPr>
          <a:xfrm>
            <a:off x="8244408" y="6525345"/>
            <a:ext cx="810907" cy="245024"/>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55</a:t>
            </a:fld>
            <a:endParaRPr kumimoji="1" lang="ja-JP" altLang="en-US" sz="1600" dirty="0">
              <a:solidFill>
                <a:schemeClr val="tx1"/>
              </a:solidFill>
              <a:latin typeface="ＭＳ Ｐゴシック" panose="020B0600070205080204" pitchFamily="50" charset="-128"/>
            </a:endParaRPr>
          </a:p>
        </p:txBody>
      </p:sp>
      <p:sp>
        <p:nvSpPr>
          <p:cNvPr id="19" name="タイトル 1"/>
          <p:cNvSpPr txBox="1">
            <a:spLocks/>
          </p:cNvSpPr>
          <p:nvPr/>
        </p:nvSpPr>
        <p:spPr>
          <a:xfrm>
            <a:off x="0" y="158128"/>
            <a:ext cx="9144000" cy="725792"/>
          </a:xfrm>
          <a:prstGeom prst="rect">
            <a:avLst/>
          </a:prstGeom>
          <a:solidFill>
            <a:srgbClr val="FFFF66"/>
          </a:solidFill>
        </p:spPr>
        <p:txBody>
          <a:bodyPr vert="horz" lIns="91440" tIns="45720" rIns="91440" bIns="45720" rtlCol="0" anchor="ctr" anchorCtr="0">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r>
              <a:rPr lang="en-US" altLang="ja-JP" sz="3600" dirty="0">
                <a:solidFill>
                  <a:srgbClr val="0000FF"/>
                </a:solidFill>
                <a:latin typeface="HG丸ｺﾞｼｯｸM-PRO" panose="020F0600000000000000" pitchFamily="50" charset="-128"/>
                <a:ea typeface="HG丸ｺﾞｼｯｸM-PRO" panose="020F0600000000000000" pitchFamily="50" charset="-128"/>
              </a:rPr>
              <a:t>【</a:t>
            </a:r>
            <a:r>
              <a:rPr lang="ja-JP" altLang="en-US" sz="3600" dirty="0">
                <a:solidFill>
                  <a:srgbClr val="0000FF"/>
                </a:solidFill>
                <a:latin typeface="HG丸ｺﾞｼｯｸM-PRO" panose="020F0600000000000000" pitchFamily="50" charset="-128"/>
                <a:ea typeface="HG丸ｺﾞｼｯｸM-PRO" panose="020F0600000000000000" pitchFamily="50" charset="-128"/>
              </a:rPr>
              <a:t>参考</a:t>
            </a:r>
            <a:r>
              <a:rPr lang="en-US" altLang="ja-JP" sz="3600" dirty="0">
                <a:solidFill>
                  <a:srgbClr val="0000FF"/>
                </a:solidFill>
                <a:latin typeface="HG丸ｺﾞｼｯｸM-PRO" panose="020F0600000000000000" pitchFamily="50" charset="-128"/>
                <a:ea typeface="HG丸ｺﾞｼｯｸM-PRO" panose="020F0600000000000000" pitchFamily="50" charset="-128"/>
              </a:rPr>
              <a:t>】</a:t>
            </a:r>
            <a:r>
              <a:rPr lang="ja-JP" altLang="en-US" sz="3600" dirty="0">
                <a:solidFill>
                  <a:srgbClr val="0000FF"/>
                </a:solidFill>
                <a:latin typeface="HG丸ｺﾞｼｯｸM-PRO" panose="020F0600000000000000" pitchFamily="50" charset="-128"/>
                <a:ea typeface="HG丸ｺﾞｼｯｸM-PRO" panose="020F0600000000000000" pitchFamily="50" charset="-128"/>
              </a:rPr>
              <a:t>各自治体のネットワーク④</a:t>
            </a:r>
            <a:endParaRPr lang="ja-JP" altLang="ja-JP" sz="3600" dirty="0">
              <a:solidFill>
                <a:srgbClr val="0000FF"/>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6845920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435E6956-2D29-E96C-0873-DA20579C25D2}"/>
              </a:ext>
            </a:extLst>
          </p:cNvPr>
          <p:cNvPicPr>
            <a:picLocks noChangeAspect="1"/>
          </p:cNvPicPr>
          <p:nvPr/>
        </p:nvPicPr>
        <p:blipFill>
          <a:blip r:embed="rId2"/>
          <a:stretch>
            <a:fillRect/>
          </a:stretch>
        </p:blipFill>
        <p:spPr>
          <a:xfrm>
            <a:off x="245866" y="162287"/>
            <a:ext cx="8655134" cy="6534235"/>
          </a:xfrm>
          <a:prstGeom prst="rect">
            <a:avLst/>
          </a:prstGeom>
        </p:spPr>
      </p:pic>
      <p:sp>
        <p:nvSpPr>
          <p:cNvPr id="11" name="タイトル 1"/>
          <p:cNvSpPr>
            <a:spLocks noGrp="1"/>
          </p:cNvSpPr>
          <p:nvPr>
            <p:ph type="title"/>
          </p:nvPr>
        </p:nvSpPr>
        <p:spPr>
          <a:xfrm>
            <a:off x="3312582" y="161478"/>
            <a:ext cx="5586985" cy="752983"/>
          </a:xfrm>
          <a:solidFill>
            <a:schemeClr val="bg1"/>
          </a:solidFill>
        </p:spPr>
        <p:txBody>
          <a:bodyPr/>
          <a:lstStyle/>
          <a:p>
            <a:r>
              <a:rPr lang="en-US" altLang="ja-JP" sz="3600" dirty="0">
                <a:latin typeface="メイリオ" panose="020B0604030504040204" pitchFamily="50" charset="-128"/>
                <a:ea typeface="メイリオ" panose="020B0604030504040204" pitchFamily="50" charset="-128"/>
              </a:rPr>
              <a:t>http://www.nacphn.jp/</a:t>
            </a:r>
            <a:endParaRPr kumimoji="1" lang="ja-JP" altLang="en-US" sz="3600" dirty="0">
              <a:latin typeface="メイリオ" panose="020B0604030504040204" pitchFamily="50" charset="-128"/>
              <a:ea typeface="メイリオ" panose="020B0604030504040204" pitchFamily="50" charset="-128"/>
            </a:endParaRPr>
          </a:p>
        </p:txBody>
      </p:sp>
      <p:sp>
        <p:nvSpPr>
          <p:cNvPr id="10" name="角丸四角形吹き出し 9"/>
          <p:cNvSpPr/>
          <p:nvPr/>
        </p:nvSpPr>
        <p:spPr>
          <a:xfrm>
            <a:off x="2627784" y="2946382"/>
            <a:ext cx="3240360" cy="482618"/>
          </a:xfrm>
          <a:prstGeom prst="wedgeRoundRectCallout">
            <a:avLst>
              <a:gd name="adj1" fmla="val -93379"/>
              <a:gd name="adj2" fmla="val 50174"/>
              <a:gd name="adj3" fmla="val 16667"/>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solidFill>
                  <a:srgbClr val="FF0000"/>
                </a:solidFill>
                <a:latin typeface="メイリオ" panose="020B0604030504040204" pitchFamily="50" charset="-128"/>
                <a:ea typeface="メイリオ" panose="020B0604030504040204" pitchFamily="50" charset="-128"/>
              </a:rPr>
              <a:t>最新の情報はこちら！</a:t>
            </a:r>
          </a:p>
        </p:txBody>
      </p:sp>
      <p:sp>
        <p:nvSpPr>
          <p:cNvPr id="5" name="スライド番号プレースホルダー 9">
            <a:extLst>
              <a:ext uri="{FF2B5EF4-FFF2-40B4-BE49-F238E27FC236}">
                <a16:creationId xmlns:a16="http://schemas.microsoft.com/office/drawing/2014/main" id="{C59F0304-9706-4FA3-B98F-F892D77DA849}"/>
              </a:ext>
            </a:extLst>
          </p:cNvPr>
          <p:cNvSpPr>
            <a:spLocks noGrp="1"/>
          </p:cNvSpPr>
          <p:nvPr>
            <p:ph type="sldNum" sz="quarter" idx="12"/>
          </p:nvPr>
        </p:nvSpPr>
        <p:spPr>
          <a:xfrm>
            <a:off x="8244408" y="6525345"/>
            <a:ext cx="810907" cy="245024"/>
          </a:xfrm>
        </p:spPr>
        <p:txBody>
          <a:bodyPr/>
          <a:lstStyle/>
          <a:p>
            <a:fld id="{0F5EEDAC-5184-4B4D-A1BD-4BF6FB3AD019}" type="slidenum">
              <a:rPr kumimoji="1" lang="ja-JP" altLang="en-US" sz="1600" smtClean="0">
                <a:solidFill>
                  <a:schemeClr val="tx1"/>
                </a:solidFill>
                <a:latin typeface="ＭＳ Ｐゴシック" panose="020B0600070205080204" pitchFamily="50" charset="-128"/>
              </a:rPr>
              <a:t>56</a:t>
            </a:fld>
            <a:endParaRPr kumimoji="1" lang="ja-JP" altLang="en-US" sz="1600" dirty="0">
              <a:solidFill>
                <a:schemeClr val="tx1"/>
              </a:solidFill>
              <a:latin typeface="ＭＳ Ｐゴシック" panose="020B0600070205080204" pitchFamily="50" charset="-128"/>
            </a:endParaRPr>
          </a:p>
        </p:txBody>
      </p:sp>
    </p:spTree>
    <p:extLst>
      <p:ext uri="{BB962C8B-B14F-4D97-AF65-F5344CB8AC3E}">
        <p14:creationId xmlns:p14="http://schemas.microsoft.com/office/powerpoint/2010/main" val="34219289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グラフ 2">
            <a:extLst>
              <a:ext uri="{FF2B5EF4-FFF2-40B4-BE49-F238E27FC236}">
                <a16:creationId xmlns:a16="http://schemas.microsoft.com/office/drawing/2014/main" id="{00000000-0008-0000-0100-000009000000}"/>
              </a:ext>
            </a:extLst>
          </p:cNvPr>
          <p:cNvGraphicFramePr>
            <a:graphicFrameLocks/>
          </p:cNvGraphicFramePr>
          <p:nvPr>
            <p:extLst>
              <p:ext uri="{D42A27DB-BD31-4B8C-83A1-F6EECF244321}">
                <p14:modId xmlns:p14="http://schemas.microsoft.com/office/powerpoint/2010/main" val="4074439104"/>
              </p:ext>
            </p:extLst>
          </p:nvPr>
        </p:nvGraphicFramePr>
        <p:xfrm>
          <a:off x="215516" y="1052736"/>
          <a:ext cx="8712968" cy="5668747"/>
        </p:xfrm>
        <a:graphic>
          <a:graphicData uri="http://schemas.openxmlformats.org/drawingml/2006/chart">
            <c:chart xmlns:c="http://schemas.openxmlformats.org/drawingml/2006/chart" xmlns:r="http://schemas.openxmlformats.org/officeDocument/2006/relationships" r:id="rId3"/>
          </a:graphicData>
        </a:graphic>
      </p:graphicFrame>
      <p:sp>
        <p:nvSpPr>
          <p:cNvPr id="6" name="スライド番号プレースホルダ 3"/>
          <p:cNvSpPr>
            <a:spLocks noGrp="1"/>
          </p:cNvSpPr>
          <p:nvPr>
            <p:ph type="sldNum" sz="quarter" idx="12"/>
          </p:nvPr>
        </p:nvSpPr>
        <p:spPr>
          <a:xfrm>
            <a:off x="6553200" y="6356358"/>
            <a:ext cx="2133600" cy="365125"/>
          </a:xfrm>
          <a:noFill/>
        </p:spPr>
        <p:txBody>
          <a:bodyPr/>
          <a:lstStyle/>
          <a:p>
            <a:fld id="{D0D72C12-4FD8-42A3-93C1-BA4F60A5FB76}" type="slidenum">
              <a:rPr lang="en-US" altLang="ja-JP" sz="1600" smtClean="0">
                <a:solidFill>
                  <a:schemeClr val="tx1"/>
                </a:solidFill>
                <a:latin typeface="+mn-ea"/>
                <a:ea typeface="+mn-ea"/>
              </a:rPr>
              <a:pPr/>
              <a:t>6</a:t>
            </a:fld>
            <a:endParaRPr lang="en-US" altLang="ja-JP" sz="1600" dirty="0">
              <a:solidFill>
                <a:schemeClr val="tx1"/>
              </a:solidFill>
              <a:latin typeface="+mn-ea"/>
              <a:ea typeface="+mn-ea"/>
            </a:endParaRPr>
          </a:p>
        </p:txBody>
      </p:sp>
      <p:sp>
        <p:nvSpPr>
          <p:cNvPr id="4" name="タイトル 3"/>
          <p:cNvSpPr>
            <a:spLocks noGrp="1"/>
          </p:cNvSpPr>
          <p:nvPr>
            <p:ph type="title"/>
          </p:nvPr>
        </p:nvSpPr>
        <p:spPr>
          <a:xfrm>
            <a:off x="422663" y="188640"/>
            <a:ext cx="8229600" cy="619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参考</a:t>
            </a:r>
            <a:r>
              <a:rPr kumimoji="1" lang="en-US" altLang="ja-JP" sz="2800" dirty="0">
                <a:solidFill>
                  <a:schemeClr val="tx1"/>
                </a:solidFill>
                <a:latin typeface="メイリオ" panose="020B0604030504040204" pitchFamily="50" charset="-128"/>
                <a:ea typeface="メイリオ" panose="020B0604030504040204" pitchFamily="50" charset="-128"/>
              </a:rPr>
              <a:t>:</a:t>
            </a:r>
            <a:r>
              <a:rPr kumimoji="1" lang="ja-JP" altLang="en-US" sz="2800" dirty="0">
                <a:solidFill>
                  <a:schemeClr val="tx1"/>
                </a:solidFill>
                <a:latin typeface="メイリオ" panose="020B0604030504040204" pitchFamily="50" charset="-128"/>
                <a:ea typeface="メイリオ" panose="020B0604030504040204" pitchFamily="50" charset="-128"/>
              </a:rPr>
              <a:t>部会別会員数の推移</a:t>
            </a:r>
          </a:p>
        </p:txBody>
      </p:sp>
    </p:spTree>
    <p:extLst>
      <p:ext uri="{BB962C8B-B14F-4D97-AF65-F5344CB8AC3E}">
        <p14:creationId xmlns:p14="http://schemas.microsoft.com/office/powerpoint/2010/main" val="4121802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 3"/>
          <p:cNvSpPr>
            <a:spLocks noGrp="1"/>
          </p:cNvSpPr>
          <p:nvPr>
            <p:ph type="sldNum" sz="quarter" idx="12"/>
          </p:nvPr>
        </p:nvSpPr>
        <p:spPr>
          <a:xfrm>
            <a:off x="6553200" y="6356358"/>
            <a:ext cx="2133600" cy="365125"/>
          </a:xfrm>
          <a:noFill/>
        </p:spPr>
        <p:txBody>
          <a:bodyPr/>
          <a:lstStyle/>
          <a:p>
            <a:fld id="{D0D72C12-4FD8-42A3-93C1-BA4F60A5FB76}" type="slidenum">
              <a:rPr lang="en-US" altLang="ja-JP" smtClean="0">
                <a:ea typeface="ＭＳ Ｐゴシック" charset="-128"/>
              </a:rPr>
              <a:pPr/>
              <a:t>7</a:t>
            </a:fld>
            <a:endParaRPr lang="en-US" altLang="ja-JP" dirty="0">
              <a:ea typeface="ＭＳ Ｐゴシック" charset="-128"/>
            </a:endParaRPr>
          </a:p>
        </p:txBody>
      </p:sp>
      <p:sp>
        <p:nvSpPr>
          <p:cNvPr id="4" name="タイトル 3"/>
          <p:cNvSpPr>
            <a:spLocks noGrp="1"/>
          </p:cNvSpPr>
          <p:nvPr>
            <p:ph type="title"/>
          </p:nvPr>
        </p:nvSpPr>
        <p:spPr>
          <a:xfrm>
            <a:off x="446360" y="153388"/>
            <a:ext cx="8229600" cy="6195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a:solidFill>
                  <a:schemeClr val="tx1"/>
                </a:solidFill>
                <a:latin typeface="メイリオ" panose="020B0604030504040204" pitchFamily="50" charset="-128"/>
                <a:ea typeface="メイリオ" panose="020B0604030504040204" pitchFamily="50" charset="-128"/>
              </a:rPr>
              <a:t>参考</a:t>
            </a:r>
            <a:r>
              <a:rPr kumimoji="1" lang="en-US" altLang="ja-JP" sz="2800" dirty="0">
                <a:solidFill>
                  <a:schemeClr val="tx1"/>
                </a:solidFill>
                <a:latin typeface="メイリオ" panose="020B0604030504040204" pitchFamily="50" charset="-128"/>
                <a:ea typeface="メイリオ" panose="020B0604030504040204" pitchFamily="50" charset="-128"/>
              </a:rPr>
              <a:t>:</a:t>
            </a:r>
            <a:r>
              <a:rPr kumimoji="1" lang="ja-JP" altLang="en-US" sz="2800" dirty="0">
                <a:solidFill>
                  <a:schemeClr val="tx1"/>
                </a:solidFill>
                <a:latin typeface="メイリオ" panose="020B0604030504040204" pitchFamily="50" charset="-128"/>
                <a:ea typeface="メイリオ" panose="020B0604030504040204" pitchFamily="50" charset="-128"/>
              </a:rPr>
              <a:t>部会別会員数の推移</a:t>
            </a:r>
          </a:p>
        </p:txBody>
      </p:sp>
      <p:graphicFrame>
        <p:nvGraphicFramePr>
          <p:cNvPr id="7" name="グラフ 6">
            <a:extLst>
              <a:ext uri="{FF2B5EF4-FFF2-40B4-BE49-F238E27FC236}">
                <a16:creationId xmlns:a16="http://schemas.microsoft.com/office/drawing/2014/main" id="{00000000-0008-0000-0200-000002000000}"/>
              </a:ext>
            </a:extLst>
          </p:cNvPr>
          <p:cNvGraphicFramePr>
            <a:graphicFrameLocks/>
          </p:cNvGraphicFramePr>
          <p:nvPr>
            <p:extLst>
              <p:ext uri="{D42A27DB-BD31-4B8C-83A1-F6EECF244321}">
                <p14:modId xmlns:p14="http://schemas.microsoft.com/office/powerpoint/2010/main" val="51795289"/>
              </p:ext>
            </p:extLst>
          </p:nvPr>
        </p:nvGraphicFramePr>
        <p:xfrm>
          <a:off x="107504" y="1052735"/>
          <a:ext cx="8856984" cy="566874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7620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6767882" cy="638944"/>
          </a:xfrm>
        </p:spPr>
        <p:txBody>
          <a:bodyPr/>
          <a:lstStyle/>
          <a:p>
            <a:r>
              <a:rPr kumimoji="1" lang="ja-JP" altLang="en-US" sz="2800" dirty="0">
                <a:latin typeface="メイリオ" panose="020B0604030504040204" pitchFamily="50" charset="-128"/>
                <a:ea typeface="メイリオ" panose="020B0604030504040204" pitchFamily="50" charset="-128"/>
              </a:rPr>
              <a:t>全国保健師長会組織図</a:t>
            </a:r>
            <a:r>
              <a:rPr kumimoji="1" lang="ja-JP" altLang="en-US" sz="2000" dirty="0">
                <a:latin typeface="メイリオ" panose="020B0604030504040204" pitchFamily="50" charset="-128"/>
                <a:ea typeface="メイリオ" panose="020B0604030504040204" pitchFamily="50" charset="-128"/>
              </a:rPr>
              <a:t>（令和６年度）</a:t>
            </a:r>
          </a:p>
        </p:txBody>
      </p:sp>
      <p:cxnSp>
        <p:nvCxnSpPr>
          <p:cNvPr id="9" name="直線コネクタ 8"/>
          <p:cNvCxnSpPr/>
          <p:nvPr/>
        </p:nvCxnSpPr>
        <p:spPr>
          <a:xfrm>
            <a:off x="1115616" y="1556792"/>
            <a:ext cx="0" cy="4248472"/>
          </a:xfrm>
          <a:prstGeom prst="line">
            <a:avLst/>
          </a:prstGeom>
          <a:ln/>
        </p:spPr>
        <p:style>
          <a:lnRef idx="1">
            <a:schemeClr val="dk1"/>
          </a:lnRef>
          <a:fillRef idx="0">
            <a:schemeClr val="dk1"/>
          </a:fillRef>
          <a:effectRef idx="0">
            <a:schemeClr val="dk1"/>
          </a:effectRef>
          <a:fontRef idx="minor">
            <a:schemeClr val="tx1"/>
          </a:fontRef>
        </p:style>
      </p:cxnSp>
      <p:cxnSp>
        <p:nvCxnSpPr>
          <p:cNvPr id="12" name="直線コネクタ 11"/>
          <p:cNvCxnSpPr/>
          <p:nvPr/>
        </p:nvCxnSpPr>
        <p:spPr>
          <a:xfrm>
            <a:off x="1096864" y="1556792"/>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3" name="直線コネクタ 12"/>
          <p:cNvCxnSpPr/>
          <p:nvPr/>
        </p:nvCxnSpPr>
        <p:spPr>
          <a:xfrm>
            <a:off x="1115616" y="3091698"/>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4" name="直線コネクタ 13"/>
          <p:cNvCxnSpPr/>
          <p:nvPr/>
        </p:nvCxnSpPr>
        <p:spPr>
          <a:xfrm>
            <a:off x="1115616" y="4729259"/>
            <a:ext cx="576064" cy="0"/>
          </a:xfrm>
          <a:prstGeom prst="line">
            <a:avLst/>
          </a:prstGeom>
        </p:spPr>
        <p:style>
          <a:lnRef idx="1">
            <a:schemeClr val="dk1"/>
          </a:lnRef>
          <a:fillRef idx="0">
            <a:schemeClr val="dk1"/>
          </a:fillRef>
          <a:effectRef idx="0">
            <a:schemeClr val="dk1"/>
          </a:effectRef>
          <a:fontRef idx="minor">
            <a:schemeClr val="tx1"/>
          </a:fontRef>
        </p:style>
      </p:cxnSp>
      <p:cxnSp>
        <p:nvCxnSpPr>
          <p:cNvPr id="15" name="直線コネクタ 14"/>
          <p:cNvCxnSpPr/>
          <p:nvPr/>
        </p:nvCxnSpPr>
        <p:spPr>
          <a:xfrm>
            <a:off x="1115616" y="5786861"/>
            <a:ext cx="576064" cy="0"/>
          </a:xfrm>
          <a:prstGeom prst="line">
            <a:avLst/>
          </a:prstGeom>
        </p:spPr>
        <p:style>
          <a:lnRef idx="1">
            <a:schemeClr val="dk1"/>
          </a:lnRef>
          <a:fillRef idx="0">
            <a:schemeClr val="dk1"/>
          </a:fillRef>
          <a:effectRef idx="0">
            <a:schemeClr val="dk1"/>
          </a:effectRef>
          <a:fontRef idx="minor">
            <a:schemeClr val="tx1"/>
          </a:fontRef>
        </p:style>
      </p:cxnSp>
      <p:sp>
        <p:nvSpPr>
          <p:cNvPr id="16" name="テキスト ボックス 15"/>
          <p:cNvSpPr txBox="1"/>
          <p:nvPr/>
        </p:nvSpPr>
        <p:spPr>
          <a:xfrm>
            <a:off x="1727645" y="1411917"/>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第１副会長</a:t>
            </a:r>
          </a:p>
        </p:txBody>
      </p:sp>
      <p:sp>
        <p:nvSpPr>
          <p:cNvPr id="17" name="テキスト ボックス 16"/>
          <p:cNvSpPr txBox="1"/>
          <p:nvPr/>
        </p:nvSpPr>
        <p:spPr>
          <a:xfrm>
            <a:off x="1756078" y="2934229"/>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第２副会長</a:t>
            </a:r>
          </a:p>
        </p:txBody>
      </p:sp>
      <p:sp>
        <p:nvSpPr>
          <p:cNvPr id="18" name="テキスト ボックス 17"/>
          <p:cNvSpPr txBox="1"/>
          <p:nvPr/>
        </p:nvSpPr>
        <p:spPr>
          <a:xfrm>
            <a:off x="1696770" y="4625691"/>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第３副会長</a:t>
            </a:r>
          </a:p>
        </p:txBody>
      </p:sp>
      <p:sp>
        <p:nvSpPr>
          <p:cNvPr id="19" name="テキスト ボックス 18"/>
          <p:cNvSpPr txBox="1"/>
          <p:nvPr/>
        </p:nvSpPr>
        <p:spPr>
          <a:xfrm>
            <a:off x="1676337" y="5629888"/>
            <a:ext cx="1800200"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推薦委員会</a:t>
            </a:r>
          </a:p>
        </p:txBody>
      </p:sp>
      <p:sp>
        <p:nvSpPr>
          <p:cNvPr id="20" name="テキスト ボックス 19"/>
          <p:cNvSpPr txBox="1"/>
          <p:nvPr/>
        </p:nvSpPr>
        <p:spPr>
          <a:xfrm>
            <a:off x="122180" y="3301365"/>
            <a:ext cx="864096" cy="400110"/>
          </a:xfrm>
          <a:prstGeom prst="rect">
            <a:avLst/>
          </a:prstGeom>
          <a:noFill/>
        </p:spPr>
        <p:txBody>
          <a:bodyPr wrap="square" rtlCol="0">
            <a:spAutoFit/>
          </a:bodyPr>
          <a:lstStyle/>
          <a:p>
            <a:pPr algn="ctr"/>
            <a:r>
              <a:rPr kumimoji="1" lang="ja-JP" altLang="en-US" sz="2000" dirty="0">
                <a:latin typeface="メイリオ" panose="020B0604030504040204" pitchFamily="50" charset="-128"/>
                <a:ea typeface="メイリオ" panose="020B0604030504040204" pitchFamily="50" charset="-128"/>
              </a:rPr>
              <a:t>会長</a:t>
            </a:r>
          </a:p>
        </p:txBody>
      </p:sp>
      <p:cxnSp>
        <p:nvCxnSpPr>
          <p:cNvPr id="25" name="直線コネクタ 24"/>
          <p:cNvCxnSpPr/>
          <p:nvPr/>
        </p:nvCxnSpPr>
        <p:spPr>
          <a:xfrm flipH="1">
            <a:off x="3133058" y="976007"/>
            <a:ext cx="3528" cy="1050419"/>
          </a:xfrm>
          <a:prstGeom prst="line">
            <a:avLst/>
          </a:prstGeom>
        </p:spPr>
        <p:style>
          <a:lnRef idx="1">
            <a:schemeClr val="dk1"/>
          </a:lnRef>
          <a:fillRef idx="0">
            <a:schemeClr val="dk1"/>
          </a:fillRef>
          <a:effectRef idx="0">
            <a:schemeClr val="dk1"/>
          </a:effectRef>
          <a:fontRef idx="minor">
            <a:schemeClr val="tx1"/>
          </a:fontRef>
        </p:style>
      </p:cxnSp>
      <p:sp>
        <p:nvSpPr>
          <p:cNvPr id="27" name="テキスト ボックス 26"/>
          <p:cNvSpPr txBox="1"/>
          <p:nvPr/>
        </p:nvSpPr>
        <p:spPr>
          <a:xfrm>
            <a:off x="3582080" y="842216"/>
            <a:ext cx="2736304"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代議員</a:t>
            </a:r>
            <a:r>
              <a:rPr kumimoji="1" lang="ja-JP" altLang="en-US" dirty="0">
                <a:latin typeface="メイリオ" panose="020B0604030504040204" pitchFamily="50" charset="-128"/>
                <a:ea typeface="メイリオ" panose="020B0604030504040204" pitchFamily="50" charset="-128"/>
              </a:rPr>
              <a:t>総会担当</a:t>
            </a:r>
          </a:p>
        </p:txBody>
      </p:sp>
      <p:cxnSp>
        <p:nvCxnSpPr>
          <p:cNvPr id="28" name="直線コネクタ 27"/>
          <p:cNvCxnSpPr/>
          <p:nvPr/>
        </p:nvCxnSpPr>
        <p:spPr>
          <a:xfrm>
            <a:off x="3138833" y="2570962"/>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33" name="直線コネクタ 32"/>
          <p:cNvCxnSpPr>
            <a:cxnSpLocks/>
          </p:cNvCxnSpPr>
          <p:nvPr/>
        </p:nvCxnSpPr>
        <p:spPr>
          <a:xfrm flipH="1">
            <a:off x="3155304" y="2570962"/>
            <a:ext cx="1146" cy="1206417"/>
          </a:xfrm>
          <a:prstGeom prst="line">
            <a:avLst/>
          </a:prstGeom>
        </p:spPr>
        <p:style>
          <a:lnRef idx="1">
            <a:schemeClr val="dk1"/>
          </a:lnRef>
          <a:fillRef idx="0">
            <a:schemeClr val="dk1"/>
          </a:fillRef>
          <a:effectRef idx="0">
            <a:schemeClr val="dk1"/>
          </a:effectRef>
          <a:fontRef idx="minor">
            <a:schemeClr val="tx1"/>
          </a:fontRef>
        </p:style>
      </p:cxnSp>
      <p:sp>
        <p:nvSpPr>
          <p:cNvPr id="35" name="テキスト ボックス 34"/>
          <p:cNvSpPr txBox="1"/>
          <p:nvPr/>
        </p:nvSpPr>
        <p:spPr>
          <a:xfrm>
            <a:off x="3544212" y="4128952"/>
            <a:ext cx="2448272"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教育</a:t>
            </a:r>
            <a:r>
              <a:rPr kumimoji="1" lang="ja-JP" altLang="en-US" dirty="0">
                <a:latin typeface="メイリオ" panose="020B0604030504040204" pitchFamily="50" charset="-128"/>
                <a:ea typeface="メイリオ" panose="020B0604030504040204" pitchFamily="50" charset="-128"/>
              </a:rPr>
              <a:t>担当</a:t>
            </a:r>
          </a:p>
        </p:txBody>
      </p:sp>
      <p:sp>
        <p:nvSpPr>
          <p:cNvPr id="37" name="テキスト ボックス 36"/>
          <p:cNvSpPr txBox="1"/>
          <p:nvPr/>
        </p:nvSpPr>
        <p:spPr>
          <a:xfrm>
            <a:off x="3529445" y="4532562"/>
            <a:ext cx="2840957"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学会・学術</a:t>
            </a:r>
            <a:r>
              <a:rPr kumimoji="1" lang="ja-JP" altLang="en-US" dirty="0">
                <a:latin typeface="メイリオ" panose="020B0604030504040204" pitchFamily="50" charset="-128"/>
                <a:ea typeface="メイリオ" panose="020B0604030504040204" pitchFamily="50" charset="-128"/>
              </a:rPr>
              <a:t>担当</a:t>
            </a:r>
          </a:p>
        </p:txBody>
      </p:sp>
      <p:cxnSp>
        <p:nvCxnSpPr>
          <p:cNvPr id="43" name="直線コネクタ 42"/>
          <p:cNvCxnSpPr/>
          <p:nvPr/>
        </p:nvCxnSpPr>
        <p:spPr>
          <a:xfrm>
            <a:off x="3125386" y="4200484"/>
            <a:ext cx="15342" cy="1285388"/>
          </a:xfrm>
          <a:prstGeom prst="line">
            <a:avLst/>
          </a:prstGeom>
        </p:spPr>
        <p:style>
          <a:lnRef idx="1">
            <a:schemeClr val="dk1"/>
          </a:lnRef>
          <a:fillRef idx="0">
            <a:schemeClr val="dk1"/>
          </a:fillRef>
          <a:effectRef idx="0">
            <a:schemeClr val="dk1"/>
          </a:effectRef>
          <a:fontRef idx="minor">
            <a:schemeClr val="tx1"/>
          </a:fontRef>
        </p:style>
      </p:cxnSp>
      <p:sp>
        <p:nvSpPr>
          <p:cNvPr id="47" name="テキスト ボックス 46"/>
          <p:cNvSpPr txBox="1"/>
          <p:nvPr/>
        </p:nvSpPr>
        <p:spPr>
          <a:xfrm>
            <a:off x="3580796" y="2448142"/>
            <a:ext cx="2448272" cy="369332"/>
          </a:xfrm>
          <a:prstGeom prst="rect">
            <a:avLst/>
          </a:prstGeom>
          <a:noFill/>
        </p:spPr>
        <p:txBody>
          <a:bodyPr wrap="square" rtlCol="0">
            <a:spAutoFit/>
          </a:bodyPr>
          <a:lstStyle/>
          <a:p>
            <a:r>
              <a:rPr kumimoji="1" lang="ja-JP" altLang="en-US" dirty="0">
                <a:latin typeface="メイリオ" panose="020B0604030504040204" pitchFamily="50" charset="-128"/>
                <a:ea typeface="メイリオ" panose="020B0604030504040204" pitchFamily="50" charset="-128"/>
              </a:rPr>
              <a:t>広報委員会担当</a:t>
            </a:r>
          </a:p>
        </p:txBody>
      </p:sp>
      <p:sp>
        <p:nvSpPr>
          <p:cNvPr id="48" name="テキスト ボックス 47"/>
          <p:cNvSpPr txBox="1"/>
          <p:nvPr/>
        </p:nvSpPr>
        <p:spPr>
          <a:xfrm>
            <a:off x="3481532" y="4923491"/>
            <a:ext cx="3495992"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市町村部会及びブロック担当常任理事</a:t>
            </a:r>
            <a:endParaRPr kumimoji="1" lang="ja-JP" altLang="en-US" sz="1400" dirty="0">
              <a:latin typeface="メイリオ" panose="020B0604030504040204" pitchFamily="50" charset="-128"/>
              <a:ea typeface="メイリオ" panose="020B0604030504040204" pitchFamily="50" charset="-128"/>
            </a:endParaRPr>
          </a:p>
        </p:txBody>
      </p:sp>
      <p:sp>
        <p:nvSpPr>
          <p:cNvPr id="49" name="テキスト ボックス 48"/>
          <p:cNvSpPr txBox="1"/>
          <p:nvPr/>
        </p:nvSpPr>
        <p:spPr>
          <a:xfrm>
            <a:off x="3468801" y="3614466"/>
            <a:ext cx="3649041"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都道府県部会及びブロック担当常任理事</a:t>
            </a:r>
            <a:endParaRPr kumimoji="1" lang="ja-JP" altLang="en-US" sz="1400" dirty="0">
              <a:latin typeface="メイリオ" panose="020B0604030504040204" pitchFamily="50" charset="-128"/>
              <a:ea typeface="メイリオ" panose="020B0604030504040204" pitchFamily="50" charset="-128"/>
            </a:endParaRPr>
          </a:p>
        </p:txBody>
      </p:sp>
      <p:sp>
        <p:nvSpPr>
          <p:cNvPr id="50" name="テキスト ボックス 49"/>
          <p:cNvSpPr txBox="1"/>
          <p:nvPr/>
        </p:nvSpPr>
        <p:spPr>
          <a:xfrm>
            <a:off x="3567033" y="1753690"/>
            <a:ext cx="3289803"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指定都市・政令指定都市・中核市・</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特別区部会及びブロック担当常任理事</a:t>
            </a:r>
            <a:endParaRPr kumimoji="1" lang="ja-JP" altLang="en-US" sz="1400" dirty="0">
              <a:latin typeface="メイリオ" panose="020B0604030504040204" pitchFamily="50" charset="-128"/>
              <a:ea typeface="メイリオ" panose="020B0604030504040204" pitchFamily="50" charset="-128"/>
            </a:endParaRPr>
          </a:p>
        </p:txBody>
      </p:sp>
      <p:cxnSp>
        <p:nvCxnSpPr>
          <p:cNvPr id="51" name="直線コネクタ 50"/>
          <p:cNvCxnSpPr>
            <a:cxnSpLocks/>
          </p:cNvCxnSpPr>
          <p:nvPr/>
        </p:nvCxnSpPr>
        <p:spPr>
          <a:xfrm flipV="1">
            <a:off x="7019737" y="3248137"/>
            <a:ext cx="324824" cy="13102"/>
          </a:xfrm>
          <a:prstGeom prst="line">
            <a:avLst/>
          </a:prstGeom>
        </p:spPr>
        <p:style>
          <a:lnRef idx="1">
            <a:schemeClr val="dk1"/>
          </a:lnRef>
          <a:fillRef idx="0">
            <a:schemeClr val="dk1"/>
          </a:fillRef>
          <a:effectRef idx="0">
            <a:schemeClr val="dk1"/>
          </a:effectRef>
          <a:fontRef idx="minor">
            <a:schemeClr val="tx1"/>
          </a:fontRef>
        </p:style>
      </p:cxnSp>
      <p:cxnSp>
        <p:nvCxnSpPr>
          <p:cNvPr id="53" name="直線コネクタ 52"/>
          <p:cNvCxnSpPr/>
          <p:nvPr/>
        </p:nvCxnSpPr>
        <p:spPr>
          <a:xfrm>
            <a:off x="6600438" y="1843563"/>
            <a:ext cx="419299" cy="11887"/>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p:cNvCxnSpPr/>
          <p:nvPr/>
        </p:nvCxnSpPr>
        <p:spPr>
          <a:xfrm flipV="1">
            <a:off x="6752770" y="4634697"/>
            <a:ext cx="342539" cy="2475"/>
          </a:xfrm>
          <a:prstGeom prst="line">
            <a:avLst/>
          </a:prstGeom>
        </p:spPr>
        <p:style>
          <a:lnRef idx="1">
            <a:schemeClr val="dk1"/>
          </a:lnRef>
          <a:fillRef idx="0">
            <a:schemeClr val="dk1"/>
          </a:fillRef>
          <a:effectRef idx="0">
            <a:schemeClr val="dk1"/>
          </a:effectRef>
          <a:fontRef idx="minor">
            <a:schemeClr val="tx1"/>
          </a:fontRef>
        </p:style>
      </p:cxnSp>
      <p:cxnSp>
        <p:nvCxnSpPr>
          <p:cNvPr id="55" name="直線コネクタ 54"/>
          <p:cNvCxnSpPr/>
          <p:nvPr/>
        </p:nvCxnSpPr>
        <p:spPr>
          <a:xfrm>
            <a:off x="7020269" y="1843563"/>
            <a:ext cx="25161" cy="2791134"/>
          </a:xfrm>
          <a:prstGeom prst="line">
            <a:avLst/>
          </a:prstGeom>
        </p:spPr>
        <p:style>
          <a:lnRef idx="1">
            <a:schemeClr val="dk1"/>
          </a:lnRef>
          <a:fillRef idx="0">
            <a:schemeClr val="dk1"/>
          </a:fillRef>
          <a:effectRef idx="0">
            <a:schemeClr val="dk1"/>
          </a:effectRef>
          <a:fontRef idx="minor">
            <a:schemeClr val="tx1"/>
          </a:fontRef>
        </p:style>
      </p:cxnSp>
      <p:cxnSp>
        <p:nvCxnSpPr>
          <p:cNvPr id="58" name="直線コネクタ 57"/>
          <p:cNvCxnSpPr/>
          <p:nvPr/>
        </p:nvCxnSpPr>
        <p:spPr>
          <a:xfrm>
            <a:off x="7373099" y="5924580"/>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59" name="直線コネクタ 58"/>
          <p:cNvCxnSpPr/>
          <p:nvPr/>
        </p:nvCxnSpPr>
        <p:spPr>
          <a:xfrm>
            <a:off x="7376635" y="1556792"/>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0" name="直線コネクタ 59"/>
          <p:cNvCxnSpPr/>
          <p:nvPr/>
        </p:nvCxnSpPr>
        <p:spPr>
          <a:xfrm>
            <a:off x="7366086" y="2314654"/>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1" name="直線コネクタ 60"/>
          <p:cNvCxnSpPr/>
          <p:nvPr/>
        </p:nvCxnSpPr>
        <p:spPr>
          <a:xfrm>
            <a:off x="7386575" y="2907032"/>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2" name="直線コネクタ 61"/>
          <p:cNvCxnSpPr/>
          <p:nvPr/>
        </p:nvCxnSpPr>
        <p:spPr>
          <a:xfrm>
            <a:off x="7383443" y="3571799"/>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3" name="直線コネクタ 62"/>
          <p:cNvCxnSpPr/>
          <p:nvPr/>
        </p:nvCxnSpPr>
        <p:spPr>
          <a:xfrm>
            <a:off x="7373099" y="4147017"/>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4" name="直線コネクタ 63"/>
          <p:cNvCxnSpPr/>
          <p:nvPr/>
        </p:nvCxnSpPr>
        <p:spPr>
          <a:xfrm flipV="1">
            <a:off x="7391032" y="4838053"/>
            <a:ext cx="243324" cy="4090"/>
          </a:xfrm>
          <a:prstGeom prst="line">
            <a:avLst/>
          </a:prstGeom>
        </p:spPr>
        <p:style>
          <a:lnRef idx="1">
            <a:schemeClr val="dk1"/>
          </a:lnRef>
          <a:fillRef idx="0">
            <a:schemeClr val="dk1"/>
          </a:fillRef>
          <a:effectRef idx="0">
            <a:schemeClr val="dk1"/>
          </a:effectRef>
          <a:fontRef idx="minor">
            <a:schemeClr val="tx1"/>
          </a:fontRef>
        </p:style>
      </p:cxnSp>
      <p:cxnSp>
        <p:nvCxnSpPr>
          <p:cNvPr id="65" name="直線コネクタ 64"/>
          <p:cNvCxnSpPr/>
          <p:nvPr/>
        </p:nvCxnSpPr>
        <p:spPr>
          <a:xfrm>
            <a:off x="7390111" y="5347839"/>
            <a:ext cx="288032" cy="0"/>
          </a:xfrm>
          <a:prstGeom prst="line">
            <a:avLst/>
          </a:prstGeom>
        </p:spPr>
        <p:style>
          <a:lnRef idx="1">
            <a:schemeClr val="dk1"/>
          </a:lnRef>
          <a:fillRef idx="0">
            <a:schemeClr val="dk1"/>
          </a:fillRef>
          <a:effectRef idx="0">
            <a:schemeClr val="dk1"/>
          </a:effectRef>
          <a:fontRef idx="minor">
            <a:schemeClr val="tx1"/>
          </a:fontRef>
        </p:style>
      </p:cxnSp>
      <p:cxnSp>
        <p:nvCxnSpPr>
          <p:cNvPr id="66" name="直線コネクタ 65"/>
          <p:cNvCxnSpPr/>
          <p:nvPr/>
        </p:nvCxnSpPr>
        <p:spPr>
          <a:xfrm>
            <a:off x="7361396" y="1596583"/>
            <a:ext cx="22736" cy="4327997"/>
          </a:xfrm>
          <a:prstGeom prst="line">
            <a:avLst/>
          </a:prstGeom>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7654118" y="1445913"/>
            <a:ext cx="1445337"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北海道ブロック</a:t>
            </a:r>
          </a:p>
        </p:txBody>
      </p:sp>
      <p:sp>
        <p:nvSpPr>
          <p:cNvPr id="70" name="テキスト ボックス 69"/>
          <p:cNvSpPr txBox="1"/>
          <p:nvPr/>
        </p:nvSpPr>
        <p:spPr>
          <a:xfrm>
            <a:off x="7755651" y="2106396"/>
            <a:ext cx="1331326"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東北ブロック</a:t>
            </a:r>
          </a:p>
        </p:txBody>
      </p:sp>
      <p:cxnSp>
        <p:nvCxnSpPr>
          <p:cNvPr id="76" name="直線コネクタ 75"/>
          <p:cNvCxnSpPr/>
          <p:nvPr/>
        </p:nvCxnSpPr>
        <p:spPr>
          <a:xfrm>
            <a:off x="3140728" y="2944920"/>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1" name="直線コネクタ 80"/>
          <p:cNvCxnSpPr/>
          <p:nvPr/>
        </p:nvCxnSpPr>
        <p:spPr>
          <a:xfrm>
            <a:off x="3156450" y="4227029"/>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2" name="直線コネクタ 81"/>
          <p:cNvCxnSpPr/>
          <p:nvPr/>
        </p:nvCxnSpPr>
        <p:spPr>
          <a:xfrm>
            <a:off x="3125386" y="4580276"/>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3" name="直線コネクタ 82"/>
          <p:cNvCxnSpPr/>
          <p:nvPr/>
        </p:nvCxnSpPr>
        <p:spPr>
          <a:xfrm>
            <a:off x="3156451" y="5010830"/>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4" name="直線コネクタ 83"/>
          <p:cNvCxnSpPr/>
          <p:nvPr/>
        </p:nvCxnSpPr>
        <p:spPr>
          <a:xfrm>
            <a:off x="3138615" y="5481324"/>
            <a:ext cx="358137" cy="0"/>
          </a:xfrm>
          <a:prstGeom prst="line">
            <a:avLst/>
          </a:prstGeom>
        </p:spPr>
        <p:style>
          <a:lnRef idx="1">
            <a:schemeClr val="dk1"/>
          </a:lnRef>
          <a:fillRef idx="0">
            <a:schemeClr val="dk1"/>
          </a:fillRef>
          <a:effectRef idx="0">
            <a:schemeClr val="dk1"/>
          </a:effectRef>
          <a:fontRef idx="minor">
            <a:schemeClr val="tx1"/>
          </a:fontRef>
        </p:style>
      </p:cxnSp>
      <p:sp>
        <p:nvSpPr>
          <p:cNvPr id="85" name="テキスト ボックス 84"/>
          <p:cNvSpPr txBox="1"/>
          <p:nvPr/>
        </p:nvSpPr>
        <p:spPr>
          <a:xfrm>
            <a:off x="7683738" y="2647347"/>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北関東・甲信越</a:t>
            </a:r>
            <a:r>
              <a:rPr kumimoji="1" lang="ja-JP" altLang="en-US" sz="1400" dirty="0">
                <a:latin typeface="メイリオ" panose="020B0604030504040204" pitchFamily="50" charset="-128"/>
                <a:ea typeface="メイリオ" panose="020B0604030504040204" pitchFamily="50" charset="-128"/>
              </a:rPr>
              <a:t>ブロック</a:t>
            </a:r>
          </a:p>
        </p:txBody>
      </p:sp>
      <p:sp>
        <p:nvSpPr>
          <p:cNvPr id="86" name="テキスト ボックス 85"/>
          <p:cNvSpPr txBox="1"/>
          <p:nvPr/>
        </p:nvSpPr>
        <p:spPr>
          <a:xfrm>
            <a:off x="7678143" y="3381014"/>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南関東・東京</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ブロック</a:t>
            </a:r>
          </a:p>
        </p:txBody>
      </p:sp>
      <p:sp>
        <p:nvSpPr>
          <p:cNvPr id="87" name="テキスト ボックス 86"/>
          <p:cNvSpPr txBox="1"/>
          <p:nvPr/>
        </p:nvSpPr>
        <p:spPr>
          <a:xfrm>
            <a:off x="7678143" y="4100529"/>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東海・北陸</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ブロック</a:t>
            </a:r>
          </a:p>
        </p:txBody>
      </p:sp>
      <p:sp>
        <p:nvSpPr>
          <p:cNvPr id="88" name="テキスト ボックス 87"/>
          <p:cNvSpPr txBox="1"/>
          <p:nvPr/>
        </p:nvSpPr>
        <p:spPr>
          <a:xfrm>
            <a:off x="7661131" y="4686209"/>
            <a:ext cx="1331326"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近畿</a:t>
            </a:r>
            <a:r>
              <a:rPr kumimoji="1" lang="ja-JP" altLang="en-US" sz="1400" dirty="0">
                <a:latin typeface="メイリオ" panose="020B0604030504040204" pitchFamily="50" charset="-128"/>
                <a:ea typeface="メイリオ" panose="020B0604030504040204" pitchFamily="50" charset="-128"/>
              </a:rPr>
              <a:t>ブロック</a:t>
            </a:r>
          </a:p>
        </p:txBody>
      </p:sp>
      <p:sp>
        <p:nvSpPr>
          <p:cNvPr id="89" name="テキスト ボックス 88"/>
          <p:cNvSpPr txBox="1"/>
          <p:nvPr/>
        </p:nvSpPr>
        <p:spPr>
          <a:xfrm>
            <a:off x="7678143" y="5142747"/>
            <a:ext cx="1445337" cy="523220"/>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中国・四国</a:t>
            </a:r>
            <a:endParaRPr lang="en-US" altLang="ja-JP" sz="1400" dirty="0">
              <a:latin typeface="メイリオ" panose="020B0604030504040204" pitchFamily="50" charset="-128"/>
              <a:ea typeface="メイリオ" panose="020B0604030504040204" pitchFamily="50" charset="-128"/>
            </a:endParaRPr>
          </a:p>
          <a:p>
            <a:r>
              <a:rPr kumimoji="1" lang="ja-JP" altLang="en-US" sz="1400" dirty="0">
                <a:latin typeface="メイリオ" panose="020B0604030504040204" pitchFamily="50" charset="-128"/>
                <a:ea typeface="メイリオ" panose="020B0604030504040204" pitchFamily="50" charset="-128"/>
              </a:rPr>
              <a:t>ブロック</a:t>
            </a:r>
          </a:p>
        </p:txBody>
      </p:sp>
      <p:sp>
        <p:nvSpPr>
          <p:cNvPr id="90" name="テキスト ボックス 89"/>
          <p:cNvSpPr txBox="1"/>
          <p:nvPr/>
        </p:nvSpPr>
        <p:spPr>
          <a:xfrm>
            <a:off x="7722436" y="5770692"/>
            <a:ext cx="1445337"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九州ブロック</a:t>
            </a:r>
          </a:p>
        </p:txBody>
      </p:sp>
      <p:cxnSp>
        <p:nvCxnSpPr>
          <p:cNvPr id="92" name="直線コネクタ 91"/>
          <p:cNvCxnSpPr/>
          <p:nvPr/>
        </p:nvCxnSpPr>
        <p:spPr>
          <a:xfrm>
            <a:off x="3156450" y="976007"/>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93" name="直線コネクタ 92"/>
          <p:cNvCxnSpPr/>
          <p:nvPr/>
        </p:nvCxnSpPr>
        <p:spPr>
          <a:xfrm>
            <a:off x="3156450" y="1451894"/>
            <a:ext cx="358137" cy="0"/>
          </a:xfrm>
          <a:prstGeom prst="line">
            <a:avLst/>
          </a:prstGeom>
        </p:spPr>
        <p:style>
          <a:lnRef idx="1">
            <a:schemeClr val="dk1"/>
          </a:lnRef>
          <a:fillRef idx="0">
            <a:schemeClr val="dk1"/>
          </a:fillRef>
          <a:effectRef idx="0">
            <a:schemeClr val="dk1"/>
          </a:effectRef>
          <a:fontRef idx="minor">
            <a:schemeClr val="tx1"/>
          </a:fontRef>
        </p:style>
      </p:cxnSp>
      <p:sp>
        <p:nvSpPr>
          <p:cNvPr id="3" name="フローチャート: 代替処理 2"/>
          <p:cNvSpPr/>
          <p:nvPr/>
        </p:nvSpPr>
        <p:spPr>
          <a:xfrm>
            <a:off x="7202389" y="1188593"/>
            <a:ext cx="1841409" cy="5025764"/>
          </a:xfrm>
          <a:prstGeom prst="flowChartAlternateProcess">
            <a:avLst/>
          </a:prstGeom>
          <a:noFill/>
          <a:ln>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下矢印 3"/>
          <p:cNvSpPr/>
          <p:nvPr/>
        </p:nvSpPr>
        <p:spPr>
          <a:xfrm>
            <a:off x="7756037" y="396263"/>
            <a:ext cx="905785" cy="995509"/>
          </a:xfrm>
          <a:prstGeom prst="down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p>
        </p:txBody>
      </p:sp>
      <p:sp>
        <p:nvSpPr>
          <p:cNvPr id="67" name="テキスト ボックス 66"/>
          <p:cNvSpPr txBox="1"/>
          <p:nvPr/>
        </p:nvSpPr>
        <p:spPr>
          <a:xfrm>
            <a:off x="3472788" y="5346108"/>
            <a:ext cx="3231108" cy="369332"/>
          </a:xfrm>
          <a:prstGeom prst="rect">
            <a:avLst/>
          </a:prstGeom>
          <a:noFill/>
        </p:spPr>
        <p:txBody>
          <a:bodyPr wrap="square" rtlCol="0">
            <a:spAutoFit/>
          </a:bodyPr>
          <a:lstStyle/>
          <a:p>
            <a:r>
              <a:rPr lang="ja-JP" altLang="en-US" dirty="0">
                <a:latin typeface="メイリオ" panose="020B0604030504040204" pitchFamily="50" charset="-128"/>
                <a:ea typeface="メイリオ" panose="020B0604030504040204" pitchFamily="50" charset="-128"/>
              </a:rPr>
              <a:t>特別委員会</a:t>
            </a:r>
            <a:r>
              <a:rPr lang="ja-JP" altLang="en-US" sz="1400" dirty="0">
                <a:latin typeface="メイリオ" panose="020B0604030504040204" pitchFamily="50" charset="-128"/>
                <a:ea typeface="メイリオ" panose="020B0604030504040204" pitchFamily="50" charset="-128"/>
              </a:rPr>
              <a:t>（健康日本</a:t>
            </a:r>
            <a:r>
              <a:rPr lang="en-US" altLang="ja-JP" sz="1400" dirty="0">
                <a:latin typeface="メイリオ" panose="020B0604030504040204" pitchFamily="50" charset="-128"/>
                <a:ea typeface="メイリオ" panose="020B0604030504040204" pitchFamily="50" charset="-128"/>
              </a:rPr>
              <a:t>21</a:t>
            </a:r>
            <a:r>
              <a:rPr lang="ja-JP" altLang="en-US" sz="1400" dirty="0">
                <a:latin typeface="メイリオ" panose="020B0604030504040204" pitchFamily="50" charset="-128"/>
                <a:ea typeface="メイリオ" panose="020B0604030504040204" pitchFamily="50" charset="-128"/>
              </a:rPr>
              <a:t>）</a:t>
            </a:r>
            <a:endParaRPr kumimoji="1" lang="ja-JP" altLang="en-US" sz="1400" dirty="0">
              <a:latin typeface="メイリオ" panose="020B0604030504040204" pitchFamily="50" charset="-128"/>
              <a:ea typeface="メイリオ" panose="020B0604030504040204" pitchFamily="50" charset="-128"/>
            </a:endParaRPr>
          </a:p>
        </p:txBody>
      </p:sp>
      <p:sp>
        <p:nvSpPr>
          <p:cNvPr id="7" name="正方形/長方形 6"/>
          <p:cNvSpPr/>
          <p:nvPr/>
        </p:nvSpPr>
        <p:spPr>
          <a:xfrm>
            <a:off x="3549072" y="2817474"/>
            <a:ext cx="2492990" cy="369332"/>
          </a:xfrm>
          <a:prstGeom prst="rect">
            <a:avLst/>
          </a:prstGeom>
        </p:spPr>
        <p:txBody>
          <a:bodyPr wrap="none">
            <a:spAutoFit/>
          </a:bodyPr>
          <a:lstStyle/>
          <a:p>
            <a:r>
              <a:rPr lang="ja-JP" altLang="ja-JP" kern="0" dirty="0">
                <a:latin typeface="メイリオ" panose="020B0604030504040204" pitchFamily="50" charset="-128"/>
                <a:ea typeface="メイリオ" panose="020B0604030504040204" pitchFamily="50" charset="-128"/>
                <a:cs typeface="ＭＳ Ｐゴシック" panose="020B0600070205080204" pitchFamily="50" charset="-128"/>
              </a:rPr>
              <a:t>公衆衛生情報編集会議</a:t>
            </a:r>
            <a:endParaRPr lang="ja-JP" altLang="en-US" dirty="0">
              <a:latin typeface="メイリオ" panose="020B0604030504040204" pitchFamily="50" charset="-128"/>
              <a:ea typeface="メイリオ" panose="020B0604030504040204" pitchFamily="50" charset="-128"/>
            </a:endParaRPr>
          </a:p>
        </p:txBody>
      </p:sp>
      <p:cxnSp>
        <p:nvCxnSpPr>
          <p:cNvPr id="71" name="直線コネクタ 70"/>
          <p:cNvCxnSpPr/>
          <p:nvPr/>
        </p:nvCxnSpPr>
        <p:spPr>
          <a:xfrm>
            <a:off x="3133057" y="2026426"/>
            <a:ext cx="358137" cy="0"/>
          </a:xfrm>
          <a:prstGeom prst="line">
            <a:avLst/>
          </a:prstGeom>
        </p:spPr>
        <p:style>
          <a:lnRef idx="1">
            <a:schemeClr val="dk1"/>
          </a:lnRef>
          <a:fillRef idx="0">
            <a:schemeClr val="dk1"/>
          </a:fillRef>
          <a:effectRef idx="0">
            <a:schemeClr val="dk1"/>
          </a:effectRef>
          <a:fontRef idx="minor">
            <a:schemeClr val="tx1"/>
          </a:fontRef>
        </p:style>
      </p:cxnSp>
      <p:sp>
        <p:nvSpPr>
          <p:cNvPr id="72" name="テキスト ボックス 71"/>
          <p:cNvSpPr txBox="1"/>
          <p:nvPr/>
        </p:nvSpPr>
        <p:spPr>
          <a:xfrm>
            <a:off x="3567033" y="1319042"/>
            <a:ext cx="3324990"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理事会・拡大常任理事会・常任理事会</a:t>
            </a:r>
            <a:endParaRPr kumimoji="1" lang="ja-JP" altLang="en-US" sz="1400" dirty="0">
              <a:latin typeface="メイリオ" panose="020B0604030504040204" pitchFamily="50" charset="-128"/>
              <a:ea typeface="メイリオ" panose="020B0604030504040204" pitchFamily="50" charset="-128"/>
            </a:endParaRPr>
          </a:p>
        </p:txBody>
      </p:sp>
      <p:sp>
        <p:nvSpPr>
          <p:cNvPr id="91" name="テキスト ボックス 90"/>
          <p:cNvSpPr txBox="1"/>
          <p:nvPr/>
        </p:nvSpPr>
        <p:spPr>
          <a:xfrm>
            <a:off x="2404436" y="6113519"/>
            <a:ext cx="4762356" cy="1077218"/>
          </a:xfrm>
          <a:prstGeom prst="rect">
            <a:avLst/>
          </a:prstGeom>
          <a:no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特別委員会（災害時保健活動）は会長</a:t>
            </a:r>
            <a:endParaRPr lang="en-US" altLang="ja-JP" sz="1600" dirty="0">
              <a:latin typeface="メイリオ" panose="020B0604030504040204" pitchFamily="50" charset="-128"/>
              <a:ea typeface="メイリオ" panose="020B0604030504040204" pitchFamily="50" charset="-128"/>
            </a:endParaRPr>
          </a:p>
          <a:p>
            <a:r>
              <a:rPr lang="ja-JP" altLang="en-US" sz="1600" dirty="0">
                <a:latin typeface="メイリオ" panose="020B0604030504040204" pitchFamily="50" charset="-128"/>
                <a:ea typeface="メイリオ" panose="020B0604030504040204" pitchFamily="50" charset="-128"/>
              </a:rPr>
              <a:t>　特別委員会（すこやか親子）は総務担当理事</a:t>
            </a:r>
          </a:p>
          <a:p>
            <a:endParaRPr lang="en-US" altLang="ja-JP" sz="1600" dirty="0">
              <a:latin typeface="メイリオ" panose="020B0604030504040204" pitchFamily="50" charset="-128"/>
              <a:ea typeface="メイリオ" panose="020B0604030504040204" pitchFamily="50" charset="-128"/>
            </a:endParaRPr>
          </a:p>
          <a:p>
            <a:endParaRPr kumimoji="1" lang="ja-JP" altLang="en-US" sz="1600" dirty="0">
              <a:latin typeface="メイリオ" panose="020B0604030504040204" pitchFamily="50" charset="-128"/>
              <a:ea typeface="メイリオ" panose="020B0604030504040204" pitchFamily="50" charset="-128"/>
            </a:endParaRPr>
          </a:p>
        </p:txBody>
      </p:sp>
      <p:cxnSp>
        <p:nvCxnSpPr>
          <p:cNvPr id="94" name="直線コネクタ 93"/>
          <p:cNvCxnSpPr/>
          <p:nvPr/>
        </p:nvCxnSpPr>
        <p:spPr>
          <a:xfrm>
            <a:off x="3138833" y="3760581"/>
            <a:ext cx="358137" cy="0"/>
          </a:xfrm>
          <a:prstGeom prst="line">
            <a:avLst/>
          </a:prstGeom>
        </p:spPr>
        <p:style>
          <a:lnRef idx="1">
            <a:schemeClr val="dk1"/>
          </a:lnRef>
          <a:fillRef idx="0">
            <a:schemeClr val="dk1"/>
          </a:fillRef>
          <a:effectRef idx="0">
            <a:schemeClr val="dk1"/>
          </a:effectRef>
          <a:fontRef idx="minor">
            <a:schemeClr val="tx1"/>
          </a:fontRef>
        </p:style>
      </p:cxnSp>
      <p:cxnSp>
        <p:nvCxnSpPr>
          <p:cNvPr id="8" name="直線コネクタ 7">
            <a:extLst>
              <a:ext uri="{FF2B5EF4-FFF2-40B4-BE49-F238E27FC236}">
                <a16:creationId xmlns:a16="http://schemas.microsoft.com/office/drawing/2014/main" id="{D59630FF-DF76-4390-EBD3-A991E017A509}"/>
              </a:ext>
            </a:extLst>
          </p:cNvPr>
          <p:cNvCxnSpPr/>
          <p:nvPr/>
        </p:nvCxnSpPr>
        <p:spPr>
          <a:xfrm>
            <a:off x="3165608" y="3381014"/>
            <a:ext cx="358137" cy="0"/>
          </a:xfrm>
          <a:prstGeom prst="line">
            <a:avLst/>
          </a:prstGeom>
        </p:spPr>
        <p:style>
          <a:lnRef idx="1">
            <a:schemeClr val="dk1"/>
          </a:lnRef>
          <a:fillRef idx="0">
            <a:schemeClr val="dk1"/>
          </a:fillRef>
          <a:effectRef idx="0">
            <a:schemeClr val="dk1"/>
          </a:effectRef>
          <a:fontRef idx="minor">
            <a:schemeClr val="tx1"/>
          </a:fontRef>
        </p:style>
      </p:cxnSp>
      <p:sp>
        <p:nvSpPr>
          <p:cNvPr id="21" name="テキスト ボックス 20">
            <a:extLst>
              <a:ext uri="{FF2B5EF4-FFF2-40B4-BE49-F238E27FC236}">
                <a16:creationId xmlns:a16="http://schemas.microsoft.com/office/drawing/2014/main" id="{7EC27840-9BBC-6593-BA5F-7FA3F7C40FC7}"/>
              </a:ext>
            </a:extLst>
          </p:cNvPr>
          <p:cNvSpPr txBox="1"/>
          <p:nvPr/>
        </p:nvSpPr>
        <p:spPr>
          <a:xfrm>
            <a:off x="3540580" y="3286800"/>
            <a:ext cx="3567625" cy="307777"/>
          </a:xfrm>
          <a:prstGeom prst="rect">
            <a:avLst/>
          </a:prstGeom>
          <a:noFill/>
        </p:spPr>
        <p:txBody>
          <a:bodyPr wrap="square" rtlCol="0">
            <a:spAutoFit/>
          </a:bodyPr>
          <a:lstStyle/>
          <a:p>
            <a:r>
              <a:rPr lang="ja-JP" altLang="en-US" sz="1400" dirty="0">
                <a:latin typeface="メイリオ" panose="020B0604030504040204" pitchFamily="50" charset="-128"/>
                <a:ea typeface="メイリオ" panose="020B0604030504040204" pitchFamily="50" charset="-128"/>
              </a:rPr>
              <a:t>特別委員会（保健師間ネットワーク推進）</a:t>
            </a:r>
            <a:endParaRPr kumimoji="1" lang="ja-JP" altLang="en-US" sz="1400" dirty="0">
              <a:latin typeface="メイリオ" panose="020B0604030504040204" pitchFamily="50" charset="-128"/>
              <a:ea typeface="メイリオ" panose="020B0604030504040204" pitchFamily="50" charset="-128"/>
            </a:endParaRPr>
          </a:p>
        </p:txBody>
      </p:sp>
      <p:sp>
        <p:nvSpPr>
          <p:cNvPr id="5" name="スライド番号プレースホルダー 4">
            <a:extLst>
              <a:ext uri="{FF2B5EF4-FFF2-40B4-BE49-F238E27FC236}">
                <a16:creationId xmlns:a16="http://schemas.microsoft.com/office/drawing/2014/main" id="{03C02C38-41E7-4F6A-AAB9-B6C688AA1C32}"/>
              </a:ext>
            </a:extLst>
          </p:cNvPr>
          <p:cNvSpPr>
            <a:spLocks noGrp="1"/>
          </p:cNvSpPr>
          <p:nvPr>
            <p:ph type="sldNum" sz="quarter" idx="12"/>
          </p:nvPr>
        </p:nvSpPr>
        <p:spPr/>
        <p:txBody>
          <a:bodyPr/>
          <a:lstStyle/>
          <a:p>
            <a:fld id="{633CEBA1-E717-431A-BB84-F0F6FF5144AC}" type="slidenum">
              <a:rPr lang="ja-JP" altLang="en-US" sz="1600" smtClean="0">
                <a:solidFill>
                  <a:schemeClr val="tx1"/>
                </a:solidFill>
              </a:rPr>
              <a:pPr/>
              <a:t>8</a:t>
            </a:fld>
            <a:endParaRPr lang="ja-JP" altLang="en-US" sz="1600">
              <a:solidFill>
                <a:schemeClr val="tx1"/>
              </a:solidFill>
            </a:endParaRPr>
          </a:p>
        </p:txBody>
      </p:sp>
    </p:spTree>
    <p:extLst>
      <p:ext uri="{BB962C8B-B14F-4D97-AF65-F5344CB8AC3E}">
        <p14:creationId xmlns:p14="http://schemas.microsoft.com/office/powerpoint/2010/main" val="2838592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a:xfrm>
            <a:off x="179512" y="1628800"/>
            <a:ext cx="8784976" cy="5040560"/>
          </a:xfrm>
          <a:gradFill>
            <a:gsLst>
              <a:gs pos="27000">
                <a:schemeClr val="tx2">
                  <a:lumMod val="40000"/>
                  <a:lumOff val="60000"/>
                </a:schemeClr>
              </a:gs>
              <a:gs pos="0">
                <a:srgbClr val="00B0F0"/>
              </a:gs>
              <a:gs pos="0">
                <a:schemeClr val="tx2">
                  <a:lumMod val="40000"/>
                  <a:lumOff val="60000"/>
                </a:schemeClr>
              </a:gs>
              <a:gs pos="54000">
                <a:schemeClr val="bg1"/>
              </a:gs>
            </a:gsLst>
            <a:lin ang="2700000" scaled="1"/>
          </a:gradFill>
          <a:effectLst>
            <a:softEdge rad="635000"/>
          </a:effectLst>
        </p:spPr>
        <p:txBody>
          <a:bodyPr rtlCol="0" anchor="ctr">
            <a:normAutofit lnSpcReduction="10000"/>
          </a:bodyPr>
          <a:lstStyle/>
          <a:p>
            <a:pPr eaLnBrk="1" fontAlgn="auto" hangingPunct="1">
              <a:spcAft>
                <a:spcPts val="0"/>
              </a:spcAft>
              <a:buFont typeface="Arial" pitchFamily="34" charset="0"/>
              <a:buNone/>
              <a:defRPr/>
            </a:pPr>
            <a:r>
              <a:rPr lang="ja-JP" altLang="en-US" sz="2400" b="1" dirty="0">
                <a:latin typeface="メイリオ" panose="020B0604030504040204" pitchFamily="50" charset="-128"/>
                <a:ea typeface="メイリオ" panose="020B0604030504040204" pitchFamily="50" charset="-128"/>
              </a:rPr>
              <a:t>変わりゆく地域の健康課題に対峙する公衆衛生看護活動の展開</a:t>
            </a:r>
            <a:endParaRPr lang="en-US" altLang="ja-JP" sz="2400" b="1" dirty="0">
              <a:latin typeface="メイリオ" panose="020B0604030504040204" pitchFamily="50" charset="-128"/>
              <a:ea typeface="メイリオ" panose="020B0604030504040204" pitchFamily="50" charset="-128"/>
            </a:endParaRPr>
          </a:p>
          <a:p>
            <a:pPr eaLnBrk="1" fontAlgn="auto" hangingPunct="1">
              <a:spcAft>
                <a:spcPts val="0"/>
              </a:spcAft>
              <a:buFont typeface="Arial" pitchFamily="34" charset="0"/>
              <a:buNone/>
              <a:defRPr/>
            </a:pPr>
            <a:r>
              <a:rPr lang="ja-JP" altLang="en-US" b="1" dirty="0">
                <a:latin typeface="メイリオ" panose="020B0604030504040204" pitchFamily="50" charset="-128"/>
                <a:ea typeface="メイリオ" panose="020B0604030504040204" pitchFamily="50" charset="-128"/>
              </a:rPr>
              <a:t>   </a:t>
            </a:r>
            <a:r>
              <a:rPr lang="ja-JP" altLang="en-US" sz="2400" b="1" dirty="0">
                <a:latin typeface="メイリオ" panose="020B0604030504040204" pitchFamily="50" charset="-128"/>
                <a:ea typeface="メイリオ" panose="020B0604030504040204" pitchFamily="50" charset="-128"/>
              </a:rPr>
              <a:t>　～「誰ひとり取り残されない」保健師活動の転換期を</a:t>
            </a:r>
            <a:endParaRPr lang="en-US" altLang="ja-JP" sz="2400" b="1" dirty="0">
              <a:latin typeface="メイリオ" panose="020B0604030504040204" pitchFamily="50" charset="-128"/>
              <a:ea typeface="メイリオ" panose="020B0604030504040204" pitchFamily="50" charset="-128"/>
            </a:endParaRPr>
          </a:p>
          <a:p>
            <a:pPr eaLnBrk="1" fontAlgn="auto" hangingPunct="1">
              <a:spcAft>
                <a:spcPts val="0"/>
              </a:spcAft>
              <a:buFont typeface="Arial" pitchFamily="34" charset="0"/>
              <a:buNone/>
              <a:defRPr/>
            </a:pPr>
            <a:r>
              <a:rPr lang="ja-JP" altLang="en-US" sz="2400" b="1" dirty="0">
                <a:latin typeface="メイリオ" panose="020B0604030504040204" pitchFamily="50" charset="-128"/>
                <a:ea typeface="メイリオ" panose="020B0604030504040204" pitchFamily="50" charset="-128"/>
              </a:rPr>
              <a:t>　　　　　仲間とともに乗り越える～</a:t>
            </a:r>
            <a:endParaRPr lang="en-US" altLang="ja-JP" sz="2400" b="1" dirty="0">
              <a:latin typeface="メイリオ" panose="020B0604030504040204" pitchFamily="50" charset="-128"/>
              <a:ea typeface="メイリオ" panose="020B0604030504040204" pitchFamily="50" charset="-128"/>
            </a:endParaRPr>
          </a:p>
          <a:p>
            <a:pPr eaLnBrk="1" fontAlgn="auto" hangingPunct="1">
              <a:spcAft>
                <a:spcPts val="0"/>
              </a:spcAft>
              <a:buFont typeface="Arial" pitchFamily="34" charset="0"/>
              <a:buNone/>
              <a:defRPr/>
            </a:pPr>
            <a:endParaRPr lang="en-US" altLang="ja-JP" sz="1200" dirty="0">
              <a:latin typeface="メイリオ" panose="020B0604030504040204" pitchFamily="50" charset="-128"/>
              <a:ea typeface="メイリオ" panose="020B0604030504040204" pitchFamily="50" charset="-128"/>
            </a:endParaRPr>
          </a:p>
          <a:p>
            <a:pPr eaLnBrk="1" fontAlgn="auto" hangingPunct="1">
              <a:spcAft>
                <a:spcPts val="0"/>
              </a:spcAft>
              <a:buNone/>
              <a:defRPr/>
            </a:pPr>
            <a:r>
              <a:rPr lang="ja-JP" altLang="en-US" sz="2800" dirty="0">
                <a:latin typeface="メイリオ" panose="020B0604030504040204" pitchFamily="50" charset="-128"/>
                <a:ea typeface="メイリオ" panose="020B0604030504040204" pitchFamily="50" charset="-128"/>
              </a:rPr>
              <a:t>１　地域保健活動の推進にかかるマネジメント機能の発揮に向けた取組みの推進</a:t>
            </a:r>
            <a:endParaRPr lang="en-US" altLang="ja-JP" sz="2800" dirty="0">
              <a:latin typeface="メイリオ" panose="020B0604030504040204" pitchFamily="50" charset="-128"/>
              <a:ea typeface="メイリオ" panose="020B0604030504040204" pitchFamily="50" charset="-128"/>
            </a:endParaRPr>
          </a:p>
          <a:p>
            <a:pPr eaLnBrk="1" fontAlgn="auto" hangingPunct="1">
              <a:spcAft>
                <a:spcPts val="0"/>
              </a:spcAft>
              <a:buNone/>
              <a:defRPr/>
            </a:pPr>
            <a:r>
              <a:rPr lang="ja-JP" altLang="en-US" sz="2800" dirty="0">
                <a:latin typeface="メイリオ" panose="020B0604030504040204" pitchFamily="50" charset="-128"/>
                <a:ea typeface="メイリオ" panose="020B0604030504040204" pitchFamily="50" charset="-128"/>
              </a:rPr>
              <a:t>２　地域診断と科学的根拠に基づく公衆衛生看護活動及び人材育成の推進</a:t>
            </a:r>
            <a:endParaRPr lang="en-US" altLang="ja-JP" sz="2800" dirty="0">
              <a:latin typeface="メイリオ" panose="020B0604030504040204" pitchFamily="50" charset="-128"/>
              <a:ea typeface="メイリオ" panose="020B0604030504040204" pitchFamily="50" charset="-128"/>
            </a:endParaRPr>
          </a:p>
          <a:p>
            <a:pPr eaLnBrk="1" fontAlgn="auto" hangingPunct="1">
              <a:spcAft>
                <a:spcPts val="0"/>
              </a:spcAft>
              <a:buNone/>
              <a:defRPr/>
            </a:pPr>
            <a:r>
              <a:rPr lang="ja-JP" altLang="en-US" sz="2800" dirty="0">
                <a:latin typeface="メイリオ" panose="020B0604030504040204" pitchFamily="50" charset="-128"/>
                <a:ea typeface="メイリオ" panose="020B0604030504040204" pitchFamily="50" charset="-128"/>
              </a:rPr>
              <a:t>３　自治体間のネットワークの構築やブロック、支部における効果的な活動の推進</a:t>
            </a:r>
            <a:endParaRPr lang="en-US" altLang="ja-JP" sz="2800" dirty="0">
              <a:latin typeface="メイリオ" panose="020B0604030504040204" pitchFamily="50" charset="-128"/>
              <a:ea typeface="メイリオ" panose="020B0604030504040204" pitchFamily="50" charset="-128"/>
            </a:endParaRPr>
          </a:p>
          <a:p>
            <a:pPr eaLnBrk="1" fontAlgn="auto" hangingPunct="1">
              <a:spcAft>
                <a:spcPts val="0"/>
              </a:spcAft>
              <a:buNone/>
              <a:defRPr/>
            </a:pPr>
            <a:r>
              <a:rPr lang="ja-JP" altLang="en-US" sz="2800" dirty="0">
                <a:latin typeface="メイリオ" panose="020B0604030504040204" pitchFamily="50" charset="-128"/>
                <a:ea typeface="メイリオ" panose="020B0604030504040204" pitchFamily="50" charset="-128"/>
              </a:rPr>
              <a:t>４　地域の公衆衛生看護活動の推進に向けた会からの情報発信の促進</a:t>
            </a:r>
            <a:endParaRPr lang="ja-JP" altLang="en-US" sz="2800" dirty="0"/>
          </a:p>
        </p:txBody>
      </p:sp>
      <p:sp>
        <p:nvSpPr>
          <p:cNvPr id="20482" name="タイトル 1"/>
          <p:cNvSpPr>
            <a:spLocks noGrp="1"/>
          </p:cNvSpPr>
          <p:nvPr>
            <p:ph type="title"/>
          </p:nvPr>
        </p:nvSpPr>
        <p:spPr>
          <a:xfrm>
            <a:off x="500063" y="428625"/>
            <a:ext cx="8229600" cy="840136"/>
          </a:xfrm>
        </p:spPr>
        <p:txBody>
          <a:bodyPr/>
          <a:lstStyle/>
          <a:p>
            <a:pPr eaLnBrk="1" hangingPunct="1"/>
            <a:r>
              <a:rPr lang="ja-JP" altLang="en-US" sz="3600" b="1" dirty="0">
                <a:latin typeface="HG丸ｺﾞｼｯｸM-PRO" pitchFamily="50" charset="-128"/>
                <a:ea typeface="HG丸ｺﾞｼｯｸM-PRO" pitchFamily="50" charset="-128"/>
              </a:rPr>
              <a:t>　　令和６年度　全国保健師長会</a:t>
            </a:r>
            <a:br>
              <a:rPr lang="en-US" altLang="ja-JP" sz="3600" b="1" dirty="0">
                <a:latin typeface="HG丸ｺﾞｼｯｸM-PRO" pitchFamily="50" charset="-128"/>
                <a:ea typeface="HG丸ｺﾞｼｯｸM-PRO" pitchFamily="50" charset="-128"/>
              </a:rPr>
            </a:br>
            <a:r>
              <a:rPr lang="ja-JP" altLang="en-US" sz="3600" b="1" dirty="0">
                <a:latin typeface="HG丸ｺﾞｼｯｸM-PRO" pitchFamily="50" charset="-128"/>
                <a:ea typeface="HG丸ｺﾞｼｯｸM-PRO" pitchFamily="50" charset="-128"/>
              </a:rPr>
              <a:t>　　</a:t>
            </a:r>
            <a:r>
              <a:rPr lang="ja-JP" altLang="en-US" sz="3600" b="1" dirty="0">
                <a:solidFill>
                  <a:srgbClr val="0000FF"/>
                </a:solidFill>
                <a:latin typeface="HG丸ｺﾞｼｯｸM-PRO" pitchFamily="50" charset="-128"/>
                <a:ea typeface="HG丸ｺﾞｼｯｸM-PRO" pitchFamily="50" charset="-128"/>
              </a:rPr>
              <a:t>活動方針</a:t>
            </a:r>
          </a:p>
        </p:txBody>
      </p:sp>
      <p:sp>
        <p:nvSpPr>
          <p:cNvPr id="4" name="スライド番号プレースホルダ 3"/>
          <p:cNvSpPr>
            <a:spLocks noGrp="1"/>
          </p:cNvSpPr>
          <p:nvPr>
            <p:ph type="sldNum" sz="quarter" idx="12"/>
          </p:nvPr>
        </p:nvSpPr>
        <p:spPr/>
        <p:txBody>
          <a:bodyPr/>
          <a:lstStyle/>
          <a:p>
            <a:pPr>
              <a:defRPr/>
            </a:pPr>
            <a:fld id="{1C6274A4-8A20-4730-8E2B-4B3CB2E19F13}" type="slidenum">
              <a:rPr lang="ja-JP" altLang="en-US" sz="1600">
                <a:solidFill>
                  <a:schemeClr val="tx1"/>
                </a:solidFill>
              </a:rPr>
              <a:pPr>
                <a:defRPr/>
              </a:pPr>
              <a:t>9</a:t>
            </a:fld>
            <a:endParaRPr lang="ja-JP" altLang="en-US" sz="1600">
              <a:solidFill>
                <a:schemeClr val="tx1"/>
              </a:solidFill>
            </a:endParaRPr>
          </a:p>
        </p:txBody>
      </p:sp>
      <p:pic>
        <p:nvPicPr>
          <p:cNvPr id="5" name="Picture 2" descr="全国保健師長会シンボルマーク">
            <a:extLst>
              <a:ext uri="{FF2B5EF4-FFF2-40B4-BE49-F238E27FC236}">
                <a16:creationId xmlns:a16="http://schemas.microsoft.com/office/drawing/2014/main" id="{84246219-731F-470B-AD31-9D311742808D}"/>
              </a:ext>
            </a:extLst>
          </p:cNvPr>
          <p:cNvPicPr>
            <a:picLocks noChangeAspect="1" noChangeArrowheads="1"/>
          </p:cNvPicPr>
          <p:nvPr/>
        </p:nvPicPr>
        <p:blipFill>
          <a:blip r:embed="rId3" cstate="print"/>
          <a:srcRect/>
          <a:stretch>
            <a:fillRect/>
          </a:stretch>
        </p:blipFill>
        <p:spPr bwMode="auto">
          <a:xfrm>
            <a:off x="179512" y="141556"/>
            <a:ext cx="1576557" cy="1051038"/>
          </a:xfrm>
          <a:prstGeom prst="rect">
            <a:avLst/>
          </a:prstGeom>
          <a:noFill/>
        </p:spPr>
      </p:pic>
    </p:spTree>
    <p:extLst>
      <p:ext uri="{BB962C8B-B14F-4D97-AF65-F5344CB8AC3E}">
        <p14:creationId xmlns:p14="http://schemas.microsoft.com/office/powerpoint/2010/main" val="403034165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M PLUS 1p Medium"/>
        <a:ea typeface="M PLUS 1p Medium"/>
        <a:cs typeface=""/>
      </a:majorFont>
      <a:minorFont>
        <a:latin typeface="M PLUS 1p"/>
        <a:ea typeface="M PLUS 1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14727</Words>
  <Application>Microsoft Office PowerPoint</Application>
  <PresentationFormat>画面に合わせる (4:3)</PresentationFormat>
  <Paragraphs>1122</Paragraphs>
  <Slides>56</Slides>
  <Notes>51</Notes>
  <HiddenSlides>0</HiddenSlides>
  <MMClips>0</MMClips>
  <ScaleCrop>false</ScaleCrop>
  <HeadingPairs>
    <vt:vector size="6" baseType="variant">
      <vt:variant>
        <vt:lpstr>使用されているフォント</vt:lpstr>
      </vt:variant>
      <vt:variant>
        <vt:i4>20</vt:i4>
      </vt:variant>
      <vt:variant>
        <vt:lpstr>テーマ</vt:lpstr>
      </vt:variant>
      <vt:variant>
        <vt:i4>4</vt:i4>
      </vt:variant>
      <vt:variant>
        <vt:lpstr>スライド タイトル</vt:lpstr>
      </vt:variant>
      <vt:variant>
        <vt:i4>56</vt:i4>
      </vt:variant>
    </vt:vector>
  </HeadingPairs>
  <TitlesOfParts>
    <vt:vector size="80" baseType="lpstr">
      <vt:lpstr>BIZ UDPゴシック</vt:lpstr>
      <vt:lpstr>HGP創英角ｺﾞｼｯｸUB</vt:lpstr>
      <vt:lpstr>HGP創英角ﾎﾟｯﾌﾟ体</vt:lpstr>
      <vt:lpstr>HGP明朝B</vt:lpstr>
      <vt:lpstr>HGS創英角ﾎﾟｯﾌﾟ体</vt:lpstr>
      <vt:lpstr>HG丸ｺﾞｼｯｸM-PRO</vt:lpstr>
      <vt:lpstr>M PLUS 1p</vt:lpstr>
      <vt:lpstr>M PLUS 1p Medium</vt:lpstr>
      <vt:lpstr>Meiryo UI</vt:lpstr>
      <vt:lpstr>ＭＳ Ｐゴシック</vt:lpstr>
      <vt:lpstr>ＭＳ ゴシック</vt:lpstr>
      <vt:lpstr>UD デジタル 教科書体 N-R</vt:lpstr>
      <vt:lpstr>Meiryo</vt:lpstr>
      <vt:lpstr>Meiryo</vt:lpstr>
      <vt:lpstr>游ゴシック</vt:lpstr>
      <vt:lpstr>游ゴシック Light</vt:lpstr>
      <vt:lpstr>Arial</vt:lpstr>
      <vt:lpstr>Calibri</vt:lpstr>
      <vt:lpstr>Calibri Light</vt:lpstr>
      <vt:lpstr>Wingdings</vt:lpstr>
      <vt:lpstr>Office ​​テーマ</vt:lpstr>
      <vt:lpstr>Office テーマ</vt:lpstr>
      <vt:lpstr>1_Office テーマ</vt:lpstr>
      <vt:lpstr>2_Office テーマ</vt:lpstr>
      <vt:lpstr>令和６年度  　全国保健師長会活動報告</vt:lpstr>
      <vt:lpstr>　　全国保健師長会</vt:lpstr>
      <vt:lpstr>PowerPoint プレゼンテーション</vt:lpstr>
      <vt:lpstr>PowerPoint プレゼンテーション</vt:lpstr>
      <vt:lpstr>PowerPoint プレゼンテーション</vt:lpstr>
      <vt:lpstr>参考:部会別会員数の推移</vt:lpstr>
      <vt:lpstr>参考:部会別会員数の推移</vt:lpstr>
      <vt:lpstr>全国保健師長会組織図（令和６年度）</vt:lpstr>
      <vt:lpstr>　　令和６年度　全国保健師長会 　　活動方針</vt:lpstr>
      <vt:lpstr>　　令和６年度　全国保健師長会 　　最重点活動目標</vt:lpstr>
      <vt:lpstr>PowerPoint プレゼンテーション</vt:lpstr>
      <vt:lpstr>PowerPoint プレゼンテーション</vt:lpstr>
      <vt:lpstr>PowerPoint プレゼンテーション</vt:lpstr>
      <vt:lpstr>PowerPoint プレゼンテーション</vt:lpstr>
      <vt:lpstr>保健師関連団体合意のコアバリュー・コアコンピテンシー等明確化へ</vt:lpstr>
      <vt:lpstr>PowerPoint プレゼンテーション</vt:lpstr>
      <vt:lpstr>PowerPoint プレゼンテーション</vt:lpstr>
      <vt:lpstr>PowerPoint プレゼンテーション</vt:lpstr>
      <vt:lpstr>保健師のコアバリューとコアコンピテンシー：イメージ図（中間報告）</vt:lpstr>
      <vt:lpstr>PowerPoint プレゼンテーション</vt:lpstr>
      <vt:lpstr>【背　景】</vt:lpstr>
      <vt:lpstr>【目的】</vt:lpstr>
      <vt:lpstr>PowerPoint プレゼンテーション</vt:lpstr>
      <vt:lpstr>【結果】</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【背 景】</vt:lpstr>
      <vt:lpstr>【目 的】</vt:lpstr>
      <vt:lpstr>【結 果　①】</vt:lpstr>
      <vt:lpstr>【結 果　②】</vt:lpstr>
      <vt:lpstr>PowerPoint プレゼンテーション</vt:lpstr>
      <vt:lpstr>PowerPoint プレゼンテーション</vt:lpstr>
      <vt:lpstr>PowerPoint プレゼンテーション</vt:lpstr>
      <vt:lpstr>健康危機管理における保健活動を推進する 統括保健師間ネットワーク構築に関する調査事業  </vt:lpstr>
      <vt:lpstr>調査事業の背景</vt:lpstr>
      <vt:lpstr>事業目的・方法</vt:lpstr>
      <vt:lpstr>　結果１ 　ネットワークの形態　</vt:lpstr>
      <vt:lpstr>　結果２　構築･維持･発展要因　</vt:lpstr>
      <vt:lpstr>　結果３　ネットワークの成果　</vt:lpstr>
      <vt:lpstr> まとめ　  統括保健師間ネットワークによる 　　　　　　　健康危機管理体制の推進　 </vt:lpstr>
      <vt:lpstr> まとめ２　形態･構築･維持発展の要因･成果の関連　　</vt:lpstr>
      <vt:lpstr>　報告書＆概要版の掲載</vt:lpstr>
      <vt:lpstr>PowerPoint プレゼンテーション</vt:lpstr>
      <vt:lpstr>【参考】各自治体のネットワーク①</vt:lpstr>
      <vt:lpstr>　結果１　各自治体のネットワーク②</vt:lpstr>
      <vt:lpstr>　結果１　各自治体のネットワーク③</vt:lpstr>
      <vt:lpstr>　結果１　各自治体のネットワーク④</vt:lpstr>
      <vt:lpstr>http://www.nacphn.jp/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令和６年度  　全国保健師長会活動報告</dc:title>
  <dc:creator>奥津 秀子</dc:creator>
  <cp:lastModifiedBy>tuji</cp:lastModifiedBy>
  <cp:revision>17</cp:revision>
  <dcterms:modified xsi:type="dcterms:W3CDTF">2024-06-26T02:32:20Z</dcterms:modified>
</cp:coreProperties>
</file>