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52"/>
  </p:notesMasterIdLst>
  <p:handoutMasterIdLst>
    <p:handoutMasterId r:id="rId53"/>
  </p:handoutMasterIdLst>
  <p:sldIdLst>
    <p:sldId id="338" r:id="rId3"/>
    <p:sldId id="744" r:id="rId4"/>
    <p:sldId id="811" r:id="rId5"/>
    <p:sldId id="812" r:id="rId6"/>
    <p:sldId id="813" r:id="rId7"/>
    <p:sldId id="783" r:id="rId8"/>
    <p:sldId id="816" r:id="rId9"/>
    <p:sldId id="817" r:id="rId10"/>
    <p:sldId id="746" r:id="rId11"/>
    <p:sldId id="747" r:id="rId12"/>
    <p:sldId id="928" r:id="rId13"/>
    <p:sldId id="922" r:id="rId14"/>
    <p:sldId id="867" r:id="rId15"/>
    <p:sldId id="953" r:id="rId16"/>
    <p:sldId id="954" r:id="rId17"/>
    <p:sldId id="955" r:id="rId18"/>
    <p:sldId id="270" r:id="rId19"/>
    <p:sldId id="956" r:id="rId20"/>
    <p:sldId id="957" r:id="rId21"/>
    <p:sldId id="826" r:id="rId22"/>
    <p:sldId id="312" r:id="rId23"/>
    <p:sldId id="959" r:id="rId24"/>
    <p:sldId id="319" r:id="rId25"/>
    <p:sldId id="322" r:id="rId26"/>
    <p:sldId id="325" r:id="rId27"/>
    <p:sldId id="326" r:id="rId28"/>
    <p:sldId id="328" r:id="rId29"/>
    <p:sldId id="327" r:id="rId30"/>
    <p:sldId id="321" r:id="rId31"/>
    <p:sldId id="329" r:id="rId32"/>
    <p:sldId id="256" r:id="rId33"/>
    <p:sldId id="262" r:id="rId34"/>
    <p:sldId id="278" r:id="rId35"/>
    <p:sldId id="266" r:id="rId36"/>
    <p:sldId id="267" r:id="rId37"/>
    <p:sldId id="268" r:id="rId38"/>
    <p:sldId id="281" r:id="rId39"/>
    <p:sldId id="271" r:id="rId40"/>
    <p:sldId id="277" r:id="rId41"/>
    <p:sldId id="958" r:id="rId42"/>
    <p:sldId id="280" r:id="rId43"/>
    <p:sldId id="273" r:id="rId44"/>
    <p:sldId id="274" r:id="rId45"/>
    <p:sldId id="275" r:id="rId46"/>
    <p:sldId id="276" r:id="rId47"/>
    <p:sldId id="284" r:id="rId48"/>
    <p:sldId id="283" r:id="rId49"/>
    <p:sldId id="258" r:id="rId50"/>
    <p:sldId id="923" r:id="rId51"/>
  </p:sldIdLst>
  <p:sldSz cx="9144000" cy="6858000" type="screen4x3"/>
  <p:notesSz cx="7102475" cy="10233025"/>
  <p:defaultTextStyle>
    <a:defPPr>
      <a:defRPr lang="ja-JP"/>
    </a:defPPr>
    <a:lvl1pPr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2"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FF9900"/>
    <a:srgbClr val="33CC33"/>
    <a:srgbClr val="FF6600"/>
    <a:srgbClr val="99FF66"/>
    <a:srgbClr val="FF66FF"/>
    <a:srgbClr val="FFCCFF"/>
    <a:srgbClr val="99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9" autoAdjust="0"/>
    <p:restoredTop sz="62959" autoAdjust="0"/>
  </p:normalViewPr>
  <p:slideViewPr>
    <p:cSldViewPr>
      <p:cViewPr varScale="1">
        <p:scale>
          <a:sx n="103" d="100"/>
          <a:sy n="103" d="100"/>
        </p:scale>
        <p:origin x="360" y="102"/>
      </p:cViewPr>
      <p:guideLst>
        <p:guide orient="horz" pos="2160"/>
        <p:guide pos="2880"/>
      </p:guideLst>
    </p:cSldViewPr>
  </p:slideViewPr>
  <p:outlineViewPr>
    <p:cViewPr>
      <p:scale>
        <a:sx n="33" d="100"/>
        <a:sy n="33" d="100"/>
      </p:scale>
      <p:origin x="0" y="51354"/>
    </p:cViewPr>
  </p:outlineViewPr>
  <p:notesTextViewPr>
    <p:cViewPr>
      <p:scale>
        <a:sx n="1" d="1"/>
        <a:sy n="1" d="1"/>
      </p:scale>
      <p:origin x="0" y="0"/>
    </p:cViewPr>
  </p:notesTextViewPr>
  <p:sorterViewPr>
    <p:cViewPr varScale="1">
      <p:scale>
        <a:sx n="1" d="1"/>
        <a:sy n="1" d="1"/>
      </p:scale>
      <p:origin x="0" y="-978"/>
    </p:cViewPr>
  </p:sorterViewPr>
  <p:notesViewPr>
    <p:cSldViewPr>
      <p:cViewPr>
        <p:scale>
          <a:sx n="66" d="100"/>
          <a:sy n="66" d="100"/>
        </p:scale>
        <p:origin x="-2646" y="726"/>
      </p:cViewPr>
      <p:guideLst>
        <p:guide orient="horz" pos="3222"/>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tint val="40000"/>
        <a:alpha val="90000"/>
      </a:schemeClr>
    </dgm:fillClrLst>
    <dgm:linClrLst meth="repeat">
      <a:schemeClr val="accent1">
        <a:tint val="40000"/>
        <a:alpha val="90000"/>
      </a:schemeClr>
    </dgm:linClrLst>
    <dgm:effectClrLst/>
    <dgm:txLinClrLst/>
    <dgm:txFillClrLst meth="repeat">
      <a:schemeClr val="dk1"/>
    </dgm:txFillClrLst>
    <dgm:txEffectClrLst/>
  </dgm:styleLbl>
  <dgm:styleLbl name="alignAccFollowNode1">
    <dgm:fillClrLst meth="repeat">
      <a:schemeClr val="accent1">
        <a:tint val="40000"/>
        <a:alpha val="90000"/>
      </a:schemeClr>
    </dgm:fillClrLst>
    <dgm:linClrLst meth="repeat">
      <a:schemeClr val="accent1">
        <a:tint val="40000"/>
        <a:alpha val="90000"/>
      </a:schemeClr>
    </dgm:linClrLst>
    <dgm:effectClrLst/>
    <dgm:txLinClrLst/>
    <dgm:txFillClrLst meth="repeat">
      <a:schemeClr val="dk1"/>
    </dgm:txFillClrLst>
    <dgm:txEffectClrLst/>
  </dgm:styleLbl>
  <dgm:styleLbl name="bgAccFollowNode1">
    <dgm:fillClrLst meth="repeat">
      <a:schemeClr val="accent1">
        <a:tint val="40000"/>
        <a:alpha val="90000"/>
      </a:schemeClr>
    </dgm:fillClrLst>
    <dgm:linClrLst meth="repeat">
      <a:schemeClr val="accent1">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EB73C3-6645-4E22-94E5-A753DC829BF7}" type="doc">
      <dgm:prSet loTypeId="urn:microsoft.com/office/officeart/2005/8/layout/vList2" loCatId="list" qsTypeId="urn:microsoft.com/office/officeart/2005/8/quickstyle/simple1" qsCatId="simple" csTypeId="urn:microsoft.com/office/officeart/2005/8/colors/accent1_2#2" csCatId="accent1" phldr="1"/>
      <dgm:spPr/>
      <dgm:t>
        <a:bodyPr/>
        <a:lstStyle/>
        <a:p>
          <a:endParaRPr lang="en-US"/>
        </a:p>
      </dgm:t>
    </dgm:pt>
    <dgm:pt modelId="{6755BFA6-F993-48B3-90E5-8149E336013E}">
      <dgm:prSet/>
      <dgm:spPr>
        <a:solidFill>
          <a:schemeClr val="accent1">
            <a:lumMod val="50000"/>
          </a:schemeClr>
        </a:solidFill>
      </dgm:spPr>
      <dgm:t>
        <a:bodyPr/>
        <a:lstStyle/>
        <a:p>
          <a:r>
            <a:rPr kumimoji="1" lang="ja-JP" altLang="en-US" dirty="0"/>
            <a:t>俯瞰して業務や職場を見るようにしたい</a:t>
          </a:r>
          <a:endParaRPr lang="en-US" dirty="0"/>
        </a:p>
      </dgm:t>
    </dgm:pt>
    <dgm:pt modelId="{E3856707-5BF0-4541-98F6-AE3A2344AFC1}" type="parTrans" cxnId="{C9B62AED-C0E6-4BE9-894E-B5CF1936EA52}">
      <dgm:prSet/>
      <dgm:spPr/>
      <dgm:t>
        <a:bodyPr/>
        <a:lstStyle/>
        <a:p>
          <a:endParaRPr lang="en-US"/>
        </a:p>
      </dgm:t>
    </dgm:pt>
    <dgm:pt modelId="{CDBD48CF-D1E6-45D2-9DB6-27D592EC6163}" type="sibTrans" cxnId="{C9B62AED-C0E6-4BE9-894E-B5CF1936EA52}">
      <dgm:prSet/>
      <dgm:spPr/>
      <dgm:t>
        <a:bodyPr/>
        <a:lstStyle/>
        <a:p>
          <a:endParaRPr lang="en-US"/>
        </a:p>
      </dgm:t>
    </dgm:pt>
    <dgm:pt modelId="{564E064D-5279-4757-871D-99D111415649}">
      <dgm:prSet/>
      <dgm:spPr/>
      <dgm:t>
        <a:bodyPr/>
        <a:lstStyle/>
        <a:p>
          <a:r>
            <a:rPr kumimoji="1" lang="ja-JP" altLang="en-US" dirty="0"/>
            <a:t>管理職の視点をもちながら業務を行うことが必要</a:t>
          </a:r>
          <a:endParaRPr lang="en-US" dirty="0"/>
        </a:p>
      </dgm:t>
    </dgm:pt>
    <dgm:pt modelId="{D6014D7F-BCA2-49BA-A458-786F1AC334C0}" type="parTrans" cxnId="{CAE9992F-A234-4D09-B0E6-774878C2593E}">
      <dgm:prSet/>
      <dgm:spPr/>
      <dgm:t>
        <a:bodyPr/>
        <a:lstStyle/>
        <a:p>
          <a:endParaRPr lang="en-US"/>
        </a:p>
      </dgm:t>
    </dgm:pt>
    <dgm:pt modelId="{A7E6DB14-7D3F-4B9F-B98E-E68945289AD2}" type="sibTrans" cxnId="{CAE9992F-A234-4D09-B0E6-774878C2593E}">
      <dgm:prSet/>
      <dgm:spPr/>
      <dgm:t>
        <a:bodyPr/>
        <a:lstStyle/>
        <a:p>
          <a:endParaRPr lang="en-US"/>
        </a:p>
      </dgm:t>
    </dgm:pt>
    <dgm:pt modelId="{26406585-7F74-4524-A6E1-1B0E282F51DE}">
      <dgm:prSet/>
      <dgm:spPr/>
      <dgm:t>
        <a:bodyPr/>
        <a:lstStyle/>
        <a:p>
          <a:r>
            <a:rPr lang="ja-JP" altLang="en-US" dirty="0"/>
            <a:t>事業毎の定期的な打合せや会議をしたい</a:t>
          </a:r>
          <a:endParaRPr lang="en-US" dirty="0"/>
        </a:p>
      </dgm:t>
    </dgm:pt>
    <dgm:pt modelId="{4FD82428-CFAD-4E6C-B439-FB5FB702E964}" type="parTrans" cxnId="{12E13519-2D00-4F69-931D-18DAF52BCC6E}">
      <dgm:prSet/>
      <dgm:spPr/>
      <dgm:t>
        <a:bodyPr/>
        <a:lstStyle/>
        <a:p>
          <a:endParaRPr kumimoji="1" lang="ja-JP" altLang="en-US"/>
        </a:p>
      </dgm:t>
    </dgm:pt>
    <dgm:pt modelId="{362263C9-3D8D-409A-AE75-0D7C0E302E4D}" type="sibTrans" cxnId="{12E13519-2D00-4F69-931D-18DAF52BCC6E}">
      <dgm:prSet/>
      <dgm:spPr/>
      <dgm:t>
        <a:bodyPr/>
        <a:lstStyle/>
        <a:p>
          <a:endParaRPr kumimoji="1" lang="ja-JP" altLang="en-US"/>
        </a:p>
      </dgm:t>
    </dgm:pt>
    <dgm:pt modelId="{917E8D28-E7B4-49B5-B241-1716FE9607E7}">
      <dgm:prSet/>
      <dgm:spPr>
        <a:solidFill>
          <a:schemeClr val="accent1">
            <a:lumMod val="50000"/>
          </a:schemeClr>
        </a:solidFill>
      </dgm:spPr>
      <dgm:t>
        <a:bodyPr/>
        <a:lstStyle/>
        <a:p>
          <a:r>
            <a:rPr kumimoji="1" lang="ja-JP" altLang="en-US" dirty="0"/>
            <a:t>スタッフみんなに関心をもつ</a:t>
          </a:r>
          <a:endParaRPr lang="en-US" dirty="0"/>
        </a:p>
      </dgm:t>
    </dgm:pt>
    <dgm:pt modelId="{BC10B23B-A782-4DD0-BA97-90D541D91C1E}" type="parTrans" cxnId="{266D6613-43C8-4DC2-869B-6CDA1153EE1B}">
      <dgm:prSet/>
      <dgm:spPr/>
      <dgm:t>
        <a:bodyPr/>
        <a:lstStyle/>
        <a:p>
          <a:endParaRPr lang="en-US"/>
        </a:p>
      </dgm:t>
    </dgm:pt>
    <dgm:pt modelId="{9FC2915D-94C1-4870-B0C5-8995536B1DF4}" type="sibTrans" cxnId="{266D6613-43C8-4DC2-869B-6CDA1153EE1B}">
      <dgm:prSet/>
      <dgm:spPr/>
      <dgm:t>
        <a:bodyPr/>
        <a:lstStyle/>
        <a:p>
          <a:endParaRPr lang="en-US"/>
        </a:p>
      </dgm:t>
    </dgm:pt>
    <dgm:pt modelId="{143AC488-6FA0-494E-AAB2-2E779769F102}">
      <dgm:prSet/>
      <dgm:spPr/>
      <dgm:t>
        <a:bodyPr/>
        <a:lstStyle/>
        <a:p>
          <a:r>
            <a:rPr kumimoji="1" lang="ja-JP" altLang="en-US" dirty="0"/>
            <a:t>普段から周囲の人や後輩に声をかける</a:t>
          </a:r>
          <a:endParaRPr lang="en-US" dirty="0"/>
        </a:p>
      </dgm:t>
    </dgm:pt>
    <dgm:pt modelId="{8FD60D3C-3A4E-4540-977F-9A34B3B68C27}" type="parTrans" cxnId="{E41FC26E-729E-4C59-A323-AE15A6612082}">
      <dgm:prSet/>
      <dgm:spPr/>
      <dgm:t>
        <a:bodyPr/>
        <a:lstStyle/>
        <a:p>
          <a:endParaRPr lang="en-US"/>
        </a:p>
      </dgm:t>
    </dgm:pt>
    <dgm:pt modelId="{42F05BC3-64B3-4ADD-81CA-9D2BDF5F7499}" type="sibTrans" cxnId="{E41FC26E-729E-4C59-A323-AE15A6612082}">
      <dgm:prSet/>
      <dgm:spPr/>
      <dgm:t>
        <a:bodyPr/>
        <a:lstStyle/>
        <a:p>
          <a:endParaRPr lang="en-US"/>
        </a:p>
      </dgm:t>
    </dgm:pt>
    <dgm:pt modelId="{0F730565-D6CB-49BB-9AB0-3BB854EE307A}">
      <dgm:prSet/>
      <dgm:spPr>
        <a:solidFill>
          <a:schemeClr val="accent1">
            <a:lumMod val="50000"/>
          </a:schemeClr>
        </a:solidFill>
      </dgm:spPr>
      <dgm:t>
        <a:bodyPr/>
        <a:lstStyle/>
        <a:p>
          <a:r>
            <a:rPr kumimoji="1" lang="ja-JP" altLang="en-US" dirty="0"/>
            <a:t>後輩の考えを引き出す関わりをしたい</a:t>
          </a:r>
          <a:endParaRPr lang="en-US" dirty="0"/>
        </a:p>
      </dgm:t>
    </dgm:pt>
    <dgm:pt modelId="{CAEEC073-64DF-4368-ABFA-264DA1FF0EB6}" type="parTrans" cxnId="{EB134CE2-25ED-4BFE-83AA-73DF9780DDE1}">
      <dgm:prSet/>
      <dgm:spPr/>
      <dgm:t>
        <a:bodyPr/>
        <a:lstStyle/>
        <a:p>
          <a:endParaRPr lang="en-US"/>
        </a:p>
      </dgm:t>
    </dgm:pt>
    <dgm:pt modelId="{B7AA290B-C171-4110-817A-179950D5A19A}" type="sibTrans" cxnId="{EB134CE2-25ED-4BFE-83AA-73DF9780DDE1}">
      <dgm:prSet/>
      <dgm:spPr/>
      <dgm:t>
        <a:bodyPr/>
        <a:lstStyle/>
        <a:p>
          <a:endParaRPr lang="en-US"/>
        </a:p>
      </dgm:t>
    </dgm:pt>
    <dgm:pt modelId="{88DB2B58-E0A1-4814-BAEB-6326FD9D2F87}">
      <dgm:prSet/>
      <dgm:spPr/>
      <dgm:t>
        <a:bodyPr/>
        <a:lstStyle/>
        <a:p>
          <a:r>
            <a:rPr kumimoji="1" lang="ja-JP" altLang="en-US" dirty="0"/>
            <a:t>質問にはすぐに答えず考えを引き出す質問をする</a:t>
          </a:r>
          <a:endParaRPr lang="en-US" dirty="0"/>
        </a:p>
      </dgm:t>
    </dgm:pt>
    <dgm:pt modelId="{792FF04E-57DD-42BC-AAA7-8565D5541A2F}" type="parTrans" cxnId="{72DA342B-E050-4DDB-83E7-82A694D1FE5D}">
      <dgm:prSet/>
      <dgm:spPr/>
      <dgm:t>
        <a:bodyPr/>
        <a:lstStyle/>
        <a:p>
          <a:endParaRPr lang="en-US"/>
        </a:p>
      </dgm:t>
    </dgm:pt>
    <dgm:pt modelId="{128A0CBE-97EC-4B8A-A096-E0003C223A07}" type="sibTrans" cxnId="{72DA342B-E050-4DDB-83E7-82A694D1FE5D}">
      <dgm:prSet/>
      <dgm:spPr/>
      <dgm:t>
        <a:bodyPr/>
        <a:lstStyle/>
        <a:p>
          <a:endParaRPr lang="en-US"/>
        </a:p>
      </dgm:t>
    </dgm:pt>
    <dgm:pt modelId="{818E8FE8-CA1B-4862-B6E1-BFAA89EE3F3D}">
      <dgm:prSet custT="1"/>
      <dgm:spPr>
        <a:solidFill>
          <a:schemeClr val="accent1">
            <a:lumMod val="50000"/>
          </a:schemeClr>
        </a:solidFill>
      </dgm:spPr>
      <dgm:t>
        <a:bodyPr/>
        <a:lstStyle/>
        <a:p>
          <a:r>
            <a:rPr kumimoji="1" lang="ja-JP" altLang="en-US" sz="2000" dirty="0"/>
            <a:t>忙しくてもスタッフから相談があったら話を聞く</a:t>
          </a:r>
          <a:endParaRPr lang="en-US" sz="2000" dirty="0"/>
        </a:p>
      </dgm:t>
    </dgm:pt>
    <dgm:pt modelId="{8C0918EC-07B8-44EF-AE93-BEC746CD8C5C}" type="parTrans" cxnId="{EF53591B-ECFC-4ACE-B7A6-6FFB85E9443D}">
      <dgm:prSet/>
      <dgm:spPr/>
      <dgm:t>
        <a:bodyPr/>
        <a:lstStyle/>
        <a:p>
          <a:endParaRPr lang="en-US"/>
        </a:p>
      </dgm:t>
    </dgm:pt>
    <dgm:pt modelId="{1B79A008-1F87-48F5-8C61-87BA4ADE3DCD}" type="sibTrans" cxnId="{EF53591B-ECFC-4ACE-B7A6-6FFB85E9443D}">
      <dgm:prSet/>
      <dgm:spPr/>
      <dgm:t>
        <a:bodyPr/>
        <a:lstStyle/>
        <a:p>
          <a:endParaRPr lang="en-US"/>
        </a:p>
      </dgm:t>
    </dgm:pt>
    <dgm:pt modelId="{C1979404-412C-4952-A10E-464EF242B20B}">
      <dgm:prSet/>
      <dgm:spPr/>
      <dgm:t>
        <a:bodyPr/>
        <a:lstStyle/>
        <a:p>
          <a:r>
            <a:rPr kumimoji="1" lang="ja-JP" altLang="en-US" dirty="0"/>
            <a:t>一時的に仕事は増えるが結果楽になるかもしれない</a:t>
          </a:r>
          <a:endParaRPr lang="en-US" dirty="0"/>
        </a:p>
      </dgm:t>
    </dgm:pt>
    <dgm:pt modelId="{1F7B7952-5B9F-48B1-83F4-111872147A22}" type="parTrans" cxnId="{3211732E-D995-4185-9EC6-2A2A9764D314}">
      <dgm:prSet/>
      <dgm:spPr/>
      <dgm:t>
        <a:bodyPr/>
        <a:lstStyle/>
        <a:p>
          <a:endParaRPr lang="en-US"/>
        </a:p>
      </dgm:t>
    </dgm:pt>
    <dgm:pt modelId="{AF9A60AD-1532-4A1A-BD0D-6EBD95B8AA0F}" type="sibTrans" cxnId="{3211732E-D995-4185-9EC6-2A2A9764D314}">
      <dgm:prSet/>
      <dgm:spPr/>
      <dgm:t>
        <a:bodyPr/>
        <a:lstStyle/>
        <a:p>
          <a:endParaRPr lang="en-US"/>
        </a:p>
      </dgm:t>
    </dgm:pt>
    <dgm:pt modelId="{FFD5942D-166B-42C5-B8C8-AF0EB6BCD8DF}">
      <dgm:prSet/>
      <dgm:spPr/>
      <dgm:t>
        <a:bodyPr/>
        <a:lstStyle/>
        <a:p>
          <a:r>
            <a:rPr lang="ja-JP" altLang="en-US" dirty="0"/>
            <a:t>「相談に来てくれて、ありがとう」と言う</a:t>
          </a:r>
          <a:endParaRPr lang="en-US" dirty="0"/>
        </a:p>
      </dgm:t>
    </dgm:pt>
    <dgm:pt modelId="{0B78C7B8-A85E-4C8F-8429-1049ECB1C084}" type="parTrans" cxnId="{1A84F8B4-E5ED-4C95-B64C-7AA73D0E5A65}">
      <dgm:prSet/>
      <dgm:spPr/>
      <dgm:t>
        <a:bodyPr/>
        <a:lstStyle/>
        <a:p>
          <a:endParaRPr kumimoji="1" lang="ja-JP" altLang="en-US"/>
        </a:p>
      </dgm:t>
    </dgm:pt>
    <dgm:pt modelId="{9556E68B-13F5-4F40-BEF4-25E96B0A0121}" type="sibTrans" cxnId="{1A84F8B4-E5ED-4C95-B64C-7AA73D0E5A65}">
      <dgm:prSet/>
      <dgm:spPr/>
      <dgm:t>
        <a:bodyPr/>
        <a:lstStyle/>
        <a:p>
          <a:endParaRPr kumimoji="1" lang="ja-JP" altLang="en-US"/>
        </a:p>
      </dgm:t>
    </dgm:pt>
    <dgm:pt modelId="{B47DBD5B-A784-4070-8C43-B5191A00DA14}" type="pres">
      <dgm:prSet presAssocID="{D1EB73C3-6645-4E22-94E5-A753DC829BF7}" presName="linear" presStyleCnt="0">
        <dgm:presLayoutVars>
          <dgm:animLvl val="lvl"/>
          <dgm:resizeHandles val="exact"/>
        </dgm:presLayoutVars>
      </dgm:prSet>
      <dgm:spPr/>
    </dgm:pt>
    <dgm:pt modelId="{BBEE2E76-560F-46D8-A5B8-2157D1977356}" type="pres">
      <dgm:prSet presAssocID="{6755BFA6-F993-48B3-90E5-8149E336013E}" presName="parentText" presStyleLbl="node1" presStyleIdx="0" presStyleCnt="4" custScaleY="70921" custLinFactNeighborY="-29803">
        <dgm:presLayoutVars>
          <dgm:chMax val="0"/>
          <dgm:bulletEnabled val="1"/>
        </dgm:presLayoutVars>
      </dgm:prSet>
      <dgm:spPr/>
    </dgm:pt>
    <dgm:pt modelId="{7A656A0D-F036-4E73-A6E4-BA96E9B6207F}" type="pres">
      <dgm:prSet presAssocID="{6755BFA6-F993-48B3-90E5-8149E336013E}" presName="childText" presStyleLbl="revTx" presStyleIdx="0" presStyleCnt="4">
        <dgm:presLayoutVars>
          <dgm:bulletEnabled val="1"/>
        </dgm:presLayoutVars>
      </dgm:prSet>
      <dgm:spPr/>
    </dgm:pt>
    <dgm:pt modelId="{9D124113-E51A-41BA-A875-CDB0B1A47C2A}" type="pres">
      <dgm:prSet presAssocID="{917E8D28-E7B4-49B5-B241-1716FE9607E7}" presName="parentText" presStyleLbl="node1" presStyleIdx="1" presStyleCnt="4" custScaleY="47109">
        <dgm:presLayoutVars>
          <dgm:chMax val="0"/>
          <dgm:bulletEnabled val="1"/>
        </dgm:presLayoutVars>
      </dgm:prSet>
      <dgm:spPr/>
    </dgm:pt>
    <dgm:pt modelId="{BEDEC81F-AD3F-41DE-97CE-2A75A7B381D9}" type="pres">
      <dgm:prSet presAssocID="{917E8D28-E7B4-49B5-B241-1716FE9607E7}" presName="childText" presStyleLbl="revTx" presStyleIdx="1" presStyleCnt="4">
        <dgm:presLayoutVars>
          <dgm:bulletEnabled val="1"/>
        </dgm:presLayoutVars>
      </dgm:prSet>
      <dgm:spPr/>
    </dgm:pt>
    <dgm:pt modelId="{8EE370A7-2D75-4EFD-8BEA-F408471AF87E}" type="pres">
      <dgm:prSet presAssocID="{0F730565-D6CB-49BB-9AB0-3BB854EE307A}" presName="parentText" presStyleLbl="node1" presStyleIdx="2" presStyleCnt="4" custScaleY="63768">
        <dgm:presLayoutVars>
          <dgm:chMax val="0"/>
          <dgm:bulletEnabled val="1"/>
        </dgm:presLayoutVars>
      </dgm:prSet>
      <dgm:spPr/>
    </dgm:pt>
    <dgm:pt modelId="{12130216-47AF-4A1A-B14B-19F4CB41FABC}" type="pres">
      <dgm:prSet presAssocID="{0F730565-D6CB-49BB-9AB0-3BB854EE307A}" presName="childText" presStyleLbl="revTx" presStyleIdx="2" presStyleCnt="4">
        <dgm:presLayoutVars>
          <dgm:bulletEnabled val="1"/>
        </dgm:presLayoutVars>
      </dgm:prSet>
      <dgm:spPr/>
    </dgm:pt>
    <dgm:pt modelId="{0CFA8EC2-47EE-40C7-8919-F8489D60348A}" type="pres">
      <dgm:prSet presAssocID="{818E8FE8-CA1B-4862-B6E1-BFAA89EE3F3D}" presName="parentText" presStyleLbl="node1" presStyleIdx="3" presStyleCnt="4">
        <dgm:presLayoutVars>
          <dgm:chMax val="0"/>
          <dgm:bulletEnabled val="1"/>
        </dgm:presLayoutVars>
      </dgm:prSet>
      <dgm:spPr/>
    </dgm:pt>
    <dgm:pt modelId="{45FB5F40-10C8-40B4-B9EF-6669FFA0BAD3}" type="pres">
      <dgm:prSet presAssocID="{818E8FE8-CA1B-4862-B6E1-BFAA89EE3F3D}" presName="childText" presStyleLbl="revTx" presStyleIdx="3" presStyleCnt="4">
        <dgm:presLayoutVars>
          <dgm:bulletEnabled val="1"/>
        </dgm:presLayoutVars>
      </dgm:prSet>
      <dgm:spPr/>
    </dgm:pt>
  </dgm:ptLst>
  <dgm:cxnLst>
    <dgm:cxn modelId="{9BBE960A-CD73-4BAD-9254-6DF43B87E5B1}" type="presOf" srcId="{818E8FE8-CA1B-4862-B6E1-BFAA89EE3F3D}" destId="{0CFA8EC2-47EE-40C7-8919-F8489D60348A}" srcOrd="0" destOrd="0" presId="urn:microsoft.com/office/officeart/2005/8/layout/vList2"/>
    <dgm:cxn modelId="{266D6613-43C8-4DC2-869B-6CDA1153EE1B}" srcId="{D1EB73C3-6645-4E22-94E5-A753DC829BF7}" destId="{917E8D28-E7B4-49B5-B241-1716FE9607E7}" srcOrd="1" destOrd="0" parTransId="{BC10B23B-A782-4DD0-BA97-90D541D91C1E}" sibTransId="{9FC2915D-94C1-4870-B0C5-8995536B1DF4}"/>
    <dgm:cxn modelId="{12E13519-2D00-4F69-931D-18DAF52BCC6E}" srcId="{6755BFA6-F993-48B3-90E5-8149E336013E}" destId="{26406585-7F74-4524-A6E1-1B0E282F51DE}" srcOrd="1" destOrd="0" parTransId="{4FD82428-CFAD-4E6C-B439-FB5FB702E964}" sibTransId="{362263C9-3D8D-409A-AE75-0D7C0E302E4D}"/>
    <dgm:cxn modelId="{EF53591B-ECFC-4ACE-B7A6-6FFB85E9443D}" srcId="{D1EB73C3-6645-4E22-94E5-A753DC829BF7}" destId="{818E8FE8-CA1B-4862-B6E1-BFAA89EE3F3D}" srcOrd="3" destOrd="0" parTransId="{8C0918EC-07B8-44EF-AE93-BEC746CD8C5C}" sibTransId="{1B79A008-1F87-48F5-8C61-87BA4ADE3DCD}"/>
    <dgm:cxn modelId="{72DA342B-E050-4DDB-83E7-82A694D1FE5D}" srcId="{0F730565-D6CB-49BB-9AB0-3BB854EE307A}" destId="{88DB2B58-E0A1-4814-BAEB-6326FD9D2F87}" srcOrd="0" destOrd="0" parTransId="{792FF04E-57DD-42BC-AAA7-8565D5541A2F}" sibTransId="{128A0CBE-97EC-4B8A-A096-E0003C223A07}"/>
    <dgm:cxn modelId="{3211732E-D995-4185-9EC6-2A2A9764D314}" srcId="{818E8FE8-CA1B-4862-B6E1-BFAA89EE3F3D}" destId="{C1979404-412C-4952-A10E-464EF242B20B}" srcOrd="0" destOrd="0" parTransId="{1F7B7952-5B9F-48B1-83F4-111872147A22}" sibTransId="{AF9A60AD-1532-4A1A-BD0D-6EBD95B8AA0F}"/>
    <dgm:cxn modelId="{CAE9992F-A234-4D09-B0E6-774878C2593E}" srcId="{6755BFA6-F993-48B3-90E5-8149E336013E}" destId="{564E064D-5279-4757-871D-99D111415649}" srcOrd="0" destOrd="0" parTransId="{D6014D7F-BCA2-49BA-A458-786F1AC334C0}" sibTransId="{A7E6DB14-7D3F-4B9F-B98E-E68945289AD2}"/>
    <dgm:cxn modelId="{E41FC26E-729E-4C59-A323-AE15A6612082}" srcId="{917E8D28-E7B4-49B5-B241-1716FE9607E7}" destId="{143AC488-6FA0-494E-AAB2-2E779769F102}" srcOrd="0" destOrd="0" parTransId="{8FD60D3C-3A4E-4540-977F-9A34B3B68C27}" sibTransId="{42F05BC3-64B3-4ADD-81CA-9D2BDF5F7499}"/>
    <dgm:cxn modelId="{5FCB9155-4208-44DC-AF51-214D8EEE0F02}" type="presOf" srcId="{FFD5942D-166B-42C5-B8C8-AF0EB6BCD8DF}" destId="{45FB5F40-10C8-40B4-B9EF-6669FFA0BAD3}" srcOrd="0" destOrd="1" presId="urn:microsoft.com/office/officeart/2005/8/layout/vList2"/>
    <dgm:cxn modelId="{3D35C356-819C-423E-BBBF-53E7920D30C0}" type="presOf" srcId="{143AC488-6FA0-494E-AAB2-2E779769F102}" destId="{BEDEC81F-AD3F-41DE-97CE-2A75A7B381D9}" srcOrd="0" destOrd="0" presId="urn:microsoft.com/office/officeart/2005/8/layout/vList2"/>
    <dgm:cxn modelId="{9B14927F-DFA4-4FD9-BB19-673DA7846283}" type="presOf" srcId="{C1979404-412C-4952-A10E-464EF242B20B}" destId="{45FB5F40-10C8-40B4-B9EF-6669FFA0BAD3}" srcOrd="0" destOrd="0" presId="urn:microsoft.com/office/officeart/2005/8/layout/vList2"/>
    <dgm:cxn modelId="{0832F1A4-A1A5-4AA8-9929-9188FD6BADB2}" type="presOf" srcId="{88DB2B58-E0A1-4814-BAEB-6326FD9D2F87}" destId="{12130216-47AF-4A1A-B14B-19F4CB41FABC}" srcOrd="0" destOrd="0" presId="urn:microsoft.com/office/officeart/2005/8/layout/vList2"/>
    <dgm:cxn modelId="{1A84F8B4-E5ED-4C95-B64C-7AA73D0E5A65}" srcId="{818E8FE8-CA1B-4862-B6E1-BFAA89EE3F3D}" destId="{FFD5942D-166B-42C5-B8C8-AF0EB6BCD8DF}" srcOrd="1" destOrd="0" parTransId="{0B78C7B8-A85E-4C8F-8429-1049ECB1C084}" sibTransId="{9556E68B-13F5-4F40-BEF4-25E96B0A0121}"/>
    <dgm:cxn modelId="{0EC52EBB-D575-4E4F-B142-65D98F7EAC4E}" type="presOf" srcId="{917E8D28-E7B4-49B5-B241-1716FE9607E7}" destId="{9D124113-E51A-41BA-A875-CDB0B1A47C2A}" srcOrd="0" destOrd="0" presId="urn:microsoft.com/office/officeart/2005/8/layout/vList2"/>
    <dgm:cxn modelId="{841CCFC9-CA33-436D-9811-531EB784ACEE}" type="presOf" srcId="{D1EB73C3-6645-4E22-94E5-A753DC829BF7}" destId="{B47DBD5B-A784-4070-8C43-B5191A00DA14}" srcOrd="0" destOrd="0" presId="urn:microsoft.com/office/officeart/2005/8/layout/vList2"/>
    <dgm:cxn modelId="{3073EBD1-6731-4D78-A713-248E70123E05}" type="presOf" srcId="{6755BFA6-F993-48B3-90E5-8149E336013E}" destId="{BBEE2E76-560F-46D8-A5B8-2157D1977356}" srcOrd="0" destOrd="0" presId="urn:microsoft.com/office/officeart/2005/8/layout/vList2"/>
    <dgm:cxn modelId="{EB134CE2-25ED-4BFE-83AA-73DF9780DDE1}" srcId="{D1EB73C3-6645-4E22-94E5-A753DC829BF7}" destId="{0F730565-D6CB-49BB-9AB0-3BB854EE307A}" srcOrd="2" destOrd="0" parTransId="{CAEEC073-64DF-4368-ABFA-264DA1FF0EB6}" sibTransId="{B7AA290B-C171-4110-817A-179950D5A19A}"/>
    <dgm:cxn modelId="{4DEE17E5-A21B-4E43-8B53-A2E903B4F9B6}" type="presOf" srcId="{26406585-7F74-4524-A6E1-1B0E282F51DE}" destId="{7A656A0D-F036-4E73-A6E4-BA96E9B6207F}" srcOrd="0" destOrd="1" presId="urn:microsoft.com/office/officeart/2005/8/layout/vList2"/>
    <dgm:cxn modelId="{905BBDEC-59C1-4B5E-8E63-0E9BEB14533A}" type="presOf" srcId="{564E064D-5279-4757-871D-99D111415649}" destId="{7A656A0D-F036-4E73-A6E4-BA96E9B6207F}" srcOrd="0" destOrd="0" presId="urn:microsoft.com/office/officeart/2005/8/layout/vList2"/>
    <dgm:cxn modelId="{C9B62AED-C0E6-4BE9-894E-B5CF1936EA52}" srcId="{D1EB73C3-6645-4E22-94E5-A753DC829BF7}" destId="{6755BFA6-F993-48B3-90E5-8149E336013E}" srcOrd="0" destOrd="0" parTransId="{E3856707-5BF0-4541-98F6-AE3A2344AFC1}" sibTransId="{CDBD48CF-D1E6-45D2-9DB6-27D592EC6163}"/>
    <dgm:cxn modelId="{21A534F5-6970-4A55-972F-A6A6437A97A5}" type="presOf" srcId="{0F730565-D6CB-49BB-9AB0-3BB854EE307A}" destId="{8EE370A7-2D75-4EFD-8BEA-F408471AF87E}" srcOrd="0" destOrd="0" presId="urn:microsoft.com/office/officeart/2005/8/layout/vList2"/>
    <dgm:cxn modelId="{DFF5A478-FE4F-4D96-BB12-A440F4D8F864}" type="presParOf" srcId="{B47DBD5B-A784-4070-8C43-B5191A00DA14}" destId="{BBEE2E76-560F-46D8-A5B8-2157D1977356}" srcOrd="0" destOrd="0" presId="urn:microsoft.com/office/officeart/2005/8/layout/vList2"/>
    <dgm:cxn modelId="{2C8D5FE8-731A-4839-8774-E510EABEE88E}" type="presParOf" srcId="{B47DBD5B-A784-4070-8C43-B5191A00DA14}" destId="{7A656A0D-F036-4E73-A6E4-BA96E9B6207F}" srcOrd="1" destOrd="0" presId="urn:microsoft.com/office/officeart/2005/8/layout/vList2"/>
    <dgm:cxn modelId="{8D0FB5BE-9270-479E-BBE6-018896198EAB}" type="presParOf" srcId="{B47DBD5B-A784-4070-8C43-B5191A00DA14}" destId="{9D124113-E51A-41BA-A875-CDB0B1A47C2A}" srcOrd="2" destOrd="0" presId="urn:microsoft.com/office/officeart/2005/8/layout/vList2"/>
    <dgm:cxn modelId="{BE5D7E10-98F9-43C2-A10F-29D88313ABE5}" type="presParOf" srcId="{B47DBD5B-A784-4070-8C43-B5191A00DA14}" destId="{BEDEC81F-AD3F-41DE-97CE-2A75A7B381D9}" srcOrd="3" destOrd="0" presId="urn:microsoft.com/office/officeart/2005/8/layout/vList2"/>
    <dgm:cxn modelId="{80665558-AAA2-4413-B7A2-853971B3D1B2}" type="presParOf" srcId="{B47DBD5B-A784-4070-8C43-B5191A00DA14}" destId="{8EE370A7-2D75-4EFD-8BEA-F408471AF87E}" srcOrd="4" destOrd="0" presId="urn:microsoft.com/office/officeart/2005/8/layout/vList2"/>
    <dgm:cxn modelId="{E2FBC42C-BC8B-491F-B6D1-A3E07738B025}" type="presParOf" srcId="{B47DBD5B-A784-4070-8C43-B5191A00DA14}" destId="{12130216-47AF-4A1A-B14B-19F4CB41FABC}" srcOrd="5" destOrd="0" presId="urn:microsoft.com/office/officeart/2005/8/layout/vList2"/>
    <dgm:cxn modelId="{E3D7FF6D-FECA-484F-85D4-6A2F59253A47}" type="presParOf" srcId="{B47DBD5B-A784-4070-8C43-B5191A00DA14}" destId="{0CFA8EC2-47EE-40C7-8919-F8489D60348A}" srcOrd="6" destOrd="0" presId="urn:microsoft.com/office/officeart/2005/8/layout/vList2"/>
    <dgm:cxn modelId="{D5D1D72D-1CE5-4216-AE1E-7D7E3C4C93B9}" type="presParOf" srcId="{B47DBD5B-A784-4070-8C43-B5191A00DA14}" destId="{45FB5F40-10C8-40B4-B9EF-6669FFA0BAD3}"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E2E76-560F-46D8-A5B8-2157D1977356}">
      <dsp:nvSpPr>
        <dsp:cNvPr id="0" name=""/>
        <dsp:cNvSpPr/>
      </dsp:nvSpPr>
      <dsp:spPr>
        <a:xfrm>
          <a:off x="0" y="0"/>
          <a:ext cx="4013234" cy="578301"/>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kumimoji="1" lang="ja-JP" altLang="en-US" sz="1500" kern="1200" dirty="0"/>
            <a:t>俯瞰して業務や職場を見るようにしたい</a:t>
          </a:r>
          <a:endParaRPr lang="en-US" sz="1500" kern="1200" dirty="0"/>
        </a:p>
      </dsp:txBody>
      <dsp:txXfrm>
        <a:off x="28230" y="28230"/>
        <a:ext cx="3956774" cy="521841"/>
      </dsp:txXfrm>
    </dsp:sp>
    <dsp:sp modelId="{7A656A0D-F036-4E73-A6E4-BA96E9B6207F}">
      <dsp:nvSpPr>
        <dsp:cNvPr id="0" name=""/>
        <dsp:cNvSpPr/>
      </dsp:nvSpPr>
      <dsp:spPr>
        <a:xfrm>
          <a:off x="0" y="602058"/>
          <a:ext cx="4013234" cy="503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420" tIns="19050" rIns="106680" bIns="19050" numCol="1" spcCol="1270" anchor="t" anchorCtr="0">
          <a:noAutofit/>
        </a:bodyPr>
        <a:lstStyle/>
        <a:p>
          <a:pPr marL="114300" lvl="1" indent="-114300" algn="l" defTabSz="533400">
            <a:lnSpc>
              <a:spcPct val="90000"/>
            </a:lnSpc>
            <a:spcBef>
              <a:spcPct val="0"/>
            </a:spcBef>
            <a:spcAft>
              <a:spcPct val="20000"/>
            </a:spcAft>
            <a:buChar char="•"/>
          </a:pPr>
          <a:r>
            <a:rPr kumimoji="1" lang="ja-JP" altLang="en-US" sz="1200" kern="1200" dirty="0"/>
            <a:t>管理職の視点をもちながら業務を行うことが必要</a:t>
          </a:r>
          <a:endParaRPr lang="en-US" sz="1200" kern="1200" dirty="0"/>
        </a:p>
        <a:p>
          <a:pPr marL="114300" lvl="1" indent="-114300" algn="l" defTabSz="533400">
            <a:lnSpc>
              <a:spcPct val="90000"/>
            </a:lnSpc>
            <a:spcBef>
              <a:spcPct val="0"/>
            </a:spcBef>
            <a:spcAft>
              <a:spcPct val="20000"/>
            </a:spcAft>
            <a:buChar char="•"/>
          </a:pPr>
          <a:r>
            <a:rPr lang="ja-JP" altLang="en-US" sz="1200" kern="1200" dirty="0"/>
            <a:t>事業毎の定期的な打合せや会議をしたい</a:t>
          </a:r>
          <a:endParaRPr lang="en-US" sz="1200" kern="1200" dirty="0"/>
        </a:p>
      </dsp:txBody>
      <dsp:txXfrm>
        <a:off x="0" y="602058"/>
        <a:ext cx="4013234" cy="503010"/>
      </dsp:txXfrm>
    </dsp:sp>
    <dsp:sp modelId="{9D124113-E51A-41BA-A875-CDB0B1A47C2A}">
      <dsp:nvSpPr>
        <dsp:cNvPr id="0" name=""/>
        <dsp:cNvSpPr/>
      </dsp:nvSpPr>
      <dsp:spPr>
        <a:xfrm>
          <a:off x="0" y="1105068"/>
          <a:ext cx="4013234" cy="384134"/>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kumimoji="1" lang="ja-JP" altLang="en-US" sz="1500" kern="1200" dirty="0"/>
            <a:t>スタッフみんなに関心をもつ</a:t>
          </a:r>
          <a:endParaRPr lang="en-US" sz="1500" kern="1200" dirty="0"/>
        </a:p>
      </dsp:txBody>
      <dsp:txXfrm>
        <a:off x="18752" y="1123820"/>
        <a:ext cx="3975730" cy="346630"/>
      </dsp:txXfrm>
    </dsp:sp>
    <dsp:sp modelId="{BEDEC81F-AD3F-41DE-97CE-2A75A7B381D9}">
      <dsp:nvSpPr>
        <dsp:cNvPr id="0" name=""/>
        <dsp:cNvSpPr/>
      </dsp:nvSpPr>
      <dsp:spPr>
        <a:xfrm>
          <a:off x="0" y="1489203"/>
          <a:ext cx="4013234"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420" tIns="19050" rIns="106680" bIns="19050" numCol="1" spcCol="1270" anchor="t" anchorCtr="0">
          <a:noAutofit/>
        </a:bodyPr>
        <a:lstStyle/>
        <a:p>
          <a:pPr marL="114300" lvl="1" indent="-114300" algn="l" defTabSz="533400">
            <a:lnSpc>
              <a:spcPct val="90000"/>
            </a:lnSpc>
            <a:spcBef>
              <a:spcPct val="0"/>
            </a:spcBef>
            <a:spcAft>
              <a:spcPct val="20000"/>
            </a:spcAft>
            <a:buChar char="•"/>
          </a:pPr>
          <a:r>
            <a:rPr kumimoji="1" lang="ja-JP" altLang="en-US" sz="1200" kern="1200" dirty="0"/>
            <a:t>普段から周囲の人や後輩に声をかける</a:t>
          </a:r>
          <a:endParaRPr lang="en-US" sz="1200" kern="1200" dirty="0"/>
        </a:p>
      </dsp:txBody>
      <dsp:txXfrm>
        <a:off x="0" y="1489203"/>
        <a:ext cx="4013234" cy="298080"/>
      </dsp:txXfrm>
    </dsp:sp>
    <dsp:sp modelId="{8EE370A7-2D75-4EFD-8BEA-F408471AF87E}">
      <dsp:nvSpPr>
        <dsp:cNvPr id="0" name=""/>
        <dsp:cNvSpPr/>
      </dsp:nvSpPr>
      <dsp:spPr>
        <a:xfrm>
          <a:off x="0" y="1787283"/>
          <a:ext cx="4013234" cy="519975"/>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kumimoji="1" lang="ja-JP" altLang="en-US" sz="1500" kern="1200" dirty="0"/>
            <a:t>後輩の考えを引き出す関わりをしたい</a:t>
          </a:r>
          <a:endParaRPr lang="en-US" sz="1500" kern="1200" dirty="0"/>
        </a:p>
      </dsp:txBody>
      <dsp:txXfrm>
        <a:off x="25383" y="1812666"/>
        <a:ext cx="3962468" cy="469209"/>
      </dsp:txXfrm>
    </dsp:sp>
    <dsp:sp modelId="{12130216-47AF-4A1A-B14B-19F4CB41FABC}">
      <dsp:nvSpPr>
        <dsp:cNvPr id="0" name=""/>
        <dsp:cNvSpPr/>
      </dsp:nvSpPr>
      <dsp:spPr>
        <a:xfrm>
          <a:off x="0" y="2307258"/>
          <a:ext cx="4013234"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420" tIns="19050" rIns="106680" bIns="19050" numCol="1" spcCol="1270" anchor="t" anchorCtr="0">
          <a:noAutofit/>
        </a:bodyPr>
        <a:lstStyle/>
        <a:p>
          <a:pPr marL="114300" lvl="1" indent="-114300" algn="l" defTabSz="533400">
            <a:lnSpc>
              <a:spcPct val="90000"/>
            </a:lnSpc>
            <a:spcBef>
              <a:spcPct val="0"/>
            </a:spcBef>
            <a:spcAft>
              <a:spcPct val="20000"/>
            </a:spcAft>
            <a:buChar char="•"/>
          </a:pPr>
          <a:r>
            <a:rPr kumimoji="1" lang="ja-JP" altLang="en-US" sz="1200" kern="1200" dirty="0"/>
            <a:t>質問にはすぐに答えず考えを引き出す質問をする</a:t>
          </a:r>
          <a:endParaRPr lang="en-US" sz="1200" kern="1200" dirty="0"/>
        </a:p>
      </dsp:txBody>
      <dsp:txXfrm>
        <a:off x="0" y="2307258"/>
        <a:ext cx="4013234" cy="298080"/>
      </dsp:txXfrm>
    </dsp:sp>
    <dsp:sp modelId="{0CFA8EC2-47EE-40C7-8919-F8489D60348A}">
      <dsp:nvSpPr>
        <dsp:cNvPr id="0" name=""/>
        <dsp:cNvSpPr/>
      </dsp:nvSpPr>
      <dsp:spPr>
        <a:xfrm>
          <a:off x="0" y="2605338"/>
          <a:ext cx="4013234" cy="815416"/>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kern="1200" dirty="0"/>
            <a:t>忙しくてもスタッフから相談があったら話を聞く</a:t>
          </a:r>
          <a:endParaRPr lang="en-US" sz="2000" kern="1200" dirty="0"/>
        </a:p>
      </dsp:txBody>
      <dsp:txXfrm>
        <a:off x="39805" y="2645143"/>
        <a:ext cx="3933624" cy="735806"/>
      </dsp:txXfrm>
    </dsp:sp>
    <dsp:sp modelId="{45FB5F40-10C8-40B4-B9EF-6669FFA0BAD3}">
      <dsp:nvSpPr>
        <dsp:cNvPr id="0" name=""/>
        <dsp:cNvSpPr/>
      </dsp:nvSpPr>
      <dsp:spPr>
        <a:xfrm>
          <a:off x="0" y="3420755"/>
          <a:ext cx="4013234" cy="503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420" tIns="19050" rIns="106680" bIns="19050" numCol="1" spcCol="1270" anchor="t" anchorCtr="0">
          <a:noAutofit/>
        </a:bodyPr>
        <a:lstStyle/>
        <a:p>
          <a:pPr marL="114300" lvl="1" indent="-114300" algn="l" defTabSz="533400">
            <a:lnSpc>
              <a:spcPct val="90000"/>
            </a:lnSpc>
            <a:spcBef>
              <a:spcPct val="0"/>
            </a:spcBef>
            <a:spcAft>
              <a:spcPct val="20000"/>
            </a:spcAft>
            <a:buChar char="•"/>
          </a:pPr>
          <a:r>
            <a:rPr kumimoji="1" lang="ja-JP" altLang="en-US" sz="1200" kern="1200" dirty="0"/>
            <a:t>一時的に仕事は増えるが結果楽になるかもしれない</a:t>
          </a:r>
          <a:endParaRPr lang="en-US" sz="1200" kern="1200" dirty="0"/>
        </a:p>
        <a:p>
          <a:pPr marL="114300" lvl="1" indent="-114300" algn="l" defTabSz="533400">
            <a:lnSpc>
              <a:spcPct val="90000"/>
            </a:lnSpc>
            <a:spcBef>
              <a:spcPct val="0"/>
            </a:spcBef>
            <a:spcAft>
              <a:spcPct val="20000"/>
            </a:spcAft>
            <a:buChar char="•"/>
          </a:pPr>
          <a:r>
            <a:rPr lang="ja-JP" altLang="en-US" sz="1200" kern="1200" dirty="0"/>
            <a:t>「相談に来てくれて、ありがとう」と言う</a:t>
          </a:r>
          <a:endParaRPr lang="en-US" sz="1200" kern="1200" dirty="0"/>
        </a:p>
      </dsp:txBody>
      <dsp:txXfrm>
        <a:off x="0" y="3420755"/>
        <a:ext cx="4013234" cy="5030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3078353" cy="513709"/>
          </a:xfrm>
          <a:prstGeom prst="rect">
            <a:avLst/>
          </a:prstGeom>
        </p:spPr>
        <p:txBody>
          <a:bodyPr vert="horz" lIns="95463" tIns="47732" rIns="95463" bIns="47732"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2448" y="3"/>
            <a:ext cx="3078352" cy="513709"/>
          </a:xfrm>
          <a:prstGeom prst="rect">
            <a:avLst/>
          </a:prstGeom>
        </p:spPr>
        <p:txBody>
          <a:bodyPr vert="horz" lIns="95463" tIns="47732" rIns="95463" bIns="47732" rtlCol="0"/>
          <a:lstStyle>
            <a:lvl1pPr algn="r">
              <a:defRPr sz="1300"/>
            </a:lvl1pPr>
          </a:lstStyle>
          <a:p>
            <a:fld id="{E699F11E-F085-45BC-BC79-29C041AEFF1E}" type="datetimeFigureOut">
              <a:rPr kumimoji="1" lang="ja-JP" altLang="en-US" smtClean="0"/>
              <a:t>2025/7/17</a:t>
            </a:fld>
            <a:endParaRPr kumimoji="1" lang="ja-JP" altLang="en-US"/>
          </a:p>
        </p:txBody>
      </p:sp>
      <p:sp>
        <p:nvSpPr>
          <p:cNvPr id="4" name="フッター プレースホルダー 3"/>
          <p:cNvSpPr>
            <a:spLocks noGrp="1"/>
          </p:cNvSpPr>
          <p:nvPr>
            <p:ph type="ftr" sz="quarter" idx="2"/>
          </p:nvPr>
        </p:nvSpPr>
        <p:spPr>
          <a:xfrm>
            <a:off x="3" y="9719318"/>
            <a:ext cx="3078353" cy="513709"/>
          </a:xfrm>
          <a:prstGeom prst="rect">
            <a:avLst/>
          </a:prstGeom>
        </p:spPr>
        <p:txBody>
          <a:bodyPr vert="horz" lIns="95463" tIns="47732" rIns="95463" bIns="47732"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2448" y="9719318"/>
            <a:ext cx="3078352" cy="513709"/>
          </a:xfrm>
          <a:prstGeom prst="rect">
            <a:avLst/>
          </a:prstGeom>
        </p:spPr>
        <p:txBody>
          <a:bodyPr vert="horz" lIns="95463" tIns="47732" rIns="95463" bIns="47732" rtlCol="0" anchor="b"/>
          <a:lstStyle>
            <a:lvl1pPr algn="r">
              <a:defRPr sz="1300"/>
            </a:lvl1pPr>
          </a:lstStyle>
          <a:p>
            <a:fld id="{ECE489AB-53E2-4AC5-916A-BFDDAFF294E5}" type="slidenum">
              <a:rPr kumimoji="1" lang="ja-JP" altLang="en-US" smtClean="0"/>
              <a:t>‹#›</a:t>
            </a:fld>
            <a:endParaRPr kumimoji="1" lang="ja-JP" altLang="en-US"/>
          </a:p>
        </p:txBody>
      </p:sp>
    </p:spTree>
    <p:extLst>
      <p:ext uri="{BB962C8B-B14F-4D97-AF65-F5344CB8AC3E}">
        <p14:creationId xmlns:p14="http://schemas.microsoft.com/office/powerpoint/2010/main" val="3213517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3" y="3"/>
            <a:ext cx="3078353" cy="512063"/>
          </a:xfrm>
          <a:prstGeom prst="rect">
            <a:avLst/>
          </a:prstGeom>
        </p:spPr>
        <p:txBody>
          <a:bodyPr vert="horz" lIns="95457" tIns="47729" rIns="95457" bIns="47729" rtlCol="0"/>
          <a:lstStyle>
            <a:lvl1pPr algn="l">
              <a:defRPr sz="1300"/>
            </a:lvl1pPr>
          </a:lstStyle>
          <a:p>
            <a:endParaRPr kumimoji="1" lang="ja-JP" altLang="en-US"/>
          </a:p>
        </p:txBody>
      </p:sp>
      <p:sp>
        <p:nvSpPr>
          <p:cNvPr id="3" name="日付プレースホルダ 2"/>
          <p:cNvSpPr>
            <a:spLocks noGrp="1"/>
          </p:cNvSpPr>
          <p:nvPr>
            <p:ph type="dt" idx="1"/>
          </p:nvPr>
        </p:nvSpPr>
        <p:spPr>
          <a:xfrm>
            <a:off x="4022448" y="3"/>
            <a:ext cx="3078352" cy="512063"/>
          </a:xfrm>
          <a:prstGeom prst="rect">
            <a:avLst/>
          </a:prstGeom>
        </p:spPr>
        <p:txBody>
          <a:bodyPr vert="horz" lIns="95457" tIns="47729" rIns="95457" bIns="47729" rtlCol="0"/>
          <a:lstStyle>
            <a:lvl1pPr algn="r">
              <a:defRPr sz="1300"/>
            </a:lvl1pPr>
          </a:lstStyle>
          <a:p>
            <a:fld id="{A8D36363-0BA9-423D-9758-C13BD096AF5B}" type="datetimeFigureOut">
              <a:rPr kumimoji="1" lang="ja-JP" altLang="en-US" smtClean="0"/>
              <a:pPr/>
              <a:t>2025/7/17</a:t>
            </a:fld>
            <a:endParaRPr kumimoji="1" lang="ja-JP" altLang="en-US"/>
          </a:p>
        </p:txBody>
      </p:sp>
      <p:sp>
        <p:nvSpPr>
          <p:cNvPr id="4" name="スライド イメージ プレースホルダ 3"/>
          <p:cNvSpPr>
            <a:spLocks noGrp="1" noRot="1" noChangeAspect="1"/>
          </p:cNvSpPr>
          <p:nvPr>
            <p:ph type="sldImg" idx="2"/>
          </p:nvPr>
        </p:nvSpPr>
        <p:spPr>
          <a:xfrm>
            <a:off x="990600" y="766763"/>
            <a:ext cx="5121275" cy="3840162"/>
          </a:xfrm>
          <a:prstGeom prst="rect">
            <a:avLst/>
          </a:prstGeom>
          <a:noFill/>
          <a:ln w="12700">
            <a:solidFill>
              <a:prstClr val="black"/>
            </a:solidFill>
          </a:ln>
        </p:spPr>
        <p:txBody>
          <a:bodyPr vert="horz" lIns="95457" tIns="47729" rIns="95457" bIns="47729" rtlCol="0" anchor="ctr"/>
          <a:lstStyle/>
          <a:p>
            <a:endParaRPr lang="ja-JP" altLang="en-US"/>
          </a:p>
        </p:txBody>
      </p:sp>
      <p:sp>
        <p:nvSpPr>
          <p:cNvPr id="5" name="ノート プレースホルダ 4"/>
          <p:cNvSpPr>
            <a:spLocks noGrp="1"/>
          </p:cNvSpPr>
          <p:nvPr>
            <p:ph type="body" sz="quarter" idx="3"/>
          </p:nvPr>
        </p:nvSpPr>
        <p:spPr>
          <a:xfrm>
            <a:off x="709748" y="4860482"/>
            <a:ext cx="5682984" cy="4605272"/>
          </a:xfrm>
          <a:prstGeom prst="rect">
            <a:avLst/>
          </a:prstGeom>
        </p:spPr>
        <p:txBody>
          <a:bodyPr vert="horz" lIns="95457" tIns="47729" rIns="95457" bIns="47729"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3" y="9719316"/>
            <a:ext cx="3078353" cy="512063"/>
          </a:xfrm>
          <a:prstGeom prst="rect">
            <a:avLst/>
          </a:prstGeom>
        </p:spPr>
        <p:txBody>
          <a:bodyPr vert="horz" lIns="95457" tIns="47729" rIns="95457" bIns="47729" rtlCol="0" anchor="b"/>
          <a:lstStyle>
            <a:lvl1pPr algn="l">
              <a:defRPr sz="1300"/>
            </a:lvl1pPr>
          </a:lstStyle>
          <a:p>
            <a:endParaRPr kumimoji="1" lang="ja-JP" altLang="en-US"/>
          </a:p>
        </p:txBody>
      </p:sp>
      <p:sp>
        <p:nvSpPr>
          <p:cNvPr id="7" name="スライド番号プレースホルダ 6"/>
          <p:cNvSpPr>
            <a:spLocks noGrp="1"/>
          </p:cNvSpPr>
          <p:nvPr>
            <p:ph type="sldNum" sz="quarter" idx="5"/>
          </p:nvPr>
        </p:nvSpPr>
        <p:spPr>
          <a:xfrm>
            <a:off x="4022448" y="9719316"/>
            <a:ext cx="3078352" cy="512063"/>
          </a:xfrm>
          <a:prstGeom prst="rect">
            <a:avLst/>
          </a:prstGeom>
        </p:spPr>
        <p:txBody>
          <a:bodyPr vert="horz" lIns="95457" tIns="47729" rIns="95457" bIns="47729" rtlCol="0" anchor="b"/>
          <a:lstStyle>
            <a:lvl1pPr algn="r">
              <a:defRPr sz="1300"/>
            </a:lvl1pPr>
          </a:lstStyle>
          <a:p>
            <a:fld id="{062949F6-963F-43B2-BB3D-88C8EF8E2F69}" type="slidenum">
              <a:rPr kumimoji="1" lang="ja-JP" altLang="en-US" smtClean="0"/>
              <a:pPr/>
              <a:t>‹#›</a:t>
            </a:fld>
            <a:endParaRPr kumimoji="1" lang="ja-JP" altLang="en-US"/>
          </a:p>
        </p:txBody>
      </p:sp>
    </p:spTree>
    <p:extLst>
      <p:ext uri="{BB962C8B-B14F-4D97-AF65-F5344CB8AC3E}">
        <p14:creationId xmlns:p14="http://schemas.microsoft.com/office/powerpoint/2010/main" val="23191382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62949F6-963F-43B2-BB3D-88C8EF8E2F69}" type="slidenum">
              <a:rPr kumimoji="1" lang="ja-JP" altLang="en-US" smtClean="0"/>
              <a:pPr/>
              <a:t>1</a:t>
            </a:fld>
            <a:endParaRPr kumimoji="1" lang="ja-JP" altLang="en-US"/>
          </a:p>
        </p:txBody>
      </p:sp>
    </p:spTree>
    <p:extLst>
      <p:ext uri="{BB962C8B-B14F-4D97-AF65-F5344CB8AC3E}">
        <p14:creationId xmlns:p14="http://schemas.microsoft.com/office/powerpoint/2010/main" val="3842727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62949F6-963F-43B2-BB3D-88C8EF8E2F69}" type="slidenum">
              <a:rPr kumimoji="1" lang="ja-JP" altLang="en-US" smtClean="0"/>
              <a:pPr/>
              <a:t>10</a:t>
            </a:fld>
            <a:endParaRPr kumimoji="1" lang="ja-JP" altLang="en-US"/>
          </a:p>
        </p:txBody>
      </p:sp>
    </p:spTree>
    <p:extLst>
      <p:ext uri="{BB962C8B-B14F-4D97-AF65-F5344CB8AC3E}">
        <p14:creationId xmlns:p14="http://schemas.microsoft.com/office/powerpoint/2010/main" val="1172209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62949F6-963F-43B2-BB3D-88C8EF8E2F69}" type="slidenum">
              <a:rPr kumimoji="1" lang="ja-JP" altLang="en-US" smtClean="0"/>
              <a:pPr/>
              <a:t>11</a:t>
            </a:fld>
            <a:endParaRPr kumimoji="1" lang="ja-JP" altLang="en-US"/>
          </a:p>
        </p:txBody>
      </p:sp>
    </p:spTree>
    <p:extLst>
      <p:ext uri="{BB962C8B-B14F-4D97-AF65-F5344CB8AC3E}">
        <p14:creationId xmlns:p14="http://schemas.microsoft.com/office/powerpoint/2010/main" val="3831376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883349">
              <a:defRPr/>
            </a:pPr>
            <a:fld id="{062949F6-963F-43B2-BB3D-88C8EF8E2F69}" type="slidenum">
              <a:rPr lang="ja-JP" altLang="en-US">
                <a:solidFill>
                  <a:prstClr val="black"/>
                </a:solidFill>
              </a:rPr>
              <a:pPr defTabSz="883349">
                <a:defRPr/>
              </a:pPr>
              <a:t>13</a:t>
            </a:fld>
            <a:endParaRPr lang="ja-JP" altLang="en-US">
              <a:solidFill>
                <a:prstClr val="black"/>
              </a:solidFill>
            </a:endParaRPr>
          </a:p>
        </p:txBody>
      </p:sp>
    </p:spTree>
    <p:extLst>
      <p:ext uri="{BB962C8B-B14F-4D97-AF65-F5344CB8AC3E}">
        <p14:creationId xmlns:p14="http://schemas.microsoft.com/office/powerpoint/2010/main" val="2319313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883349" eaLnBrk="1" fontAlgn="auto" hangingPunct="1">
              <a:spcBef>
                <a:spcPts val="0"/>
              </a:spcBef>
              <a:spcAft>
                <a:spcPts val="0"/>
              </a:spcAft>
              <a:defRPr/>
            </a:pPr>
            <a:fld id="{4EA8EAF1-171F-49A8-A450-D70C2D228813}" type="slidenum">
              <a:rPr lang="ja-JP" altLang="en-US" sz="1100">
                <a:solidFill>
                  <a:prstClr val="black"/>
                </a:solidFill>
                <a:latin typeface="游ゴシック" panose="020F0502020204030204"/>
                <a:ea typeface="游ゴシック" panose="020B0400000000000000" pitchFamily="50" charset="-128"/>
              </a:rPr>
              <a:pPr defTabSz="883349" eaLnBrk="1" fontAlgn="auto" hangingPunct="1">
                <a:spcBef>
                  <a:spcPts val="0"/>
                </a:spcBef>
                <a:spcAft>
                  <a:spcPts val="0"/>
                </a:spcAft>
                <a:defRPr/>
              </a:pPr>
              <a:t>14</a:t>
            </a:fld>
            <a:endParaRPr lang="ja-JP" altLang="en-US" sz="110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450620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883349" eaLnBrk="1" fontAlgn="auto" hangingPunct="1">
              <a:spcBef>
                <a:spcPts val="0"/>
              </a:spcBef>
              <a:spcAft>
                <a:spcPts val="0"/>
              </a:spcAft>
              <a:defRPr/>
            </a:pPr>
            <a:fld id="{4EA8EAF1-171F-49A8-A450-D70C2D228813}" type="slidenum">
              <a:rPr lang="ja-JP" altLang="en-US" sz="1100">
                <a:solidFill>
                  <a:prstClr val="black"/>
                </a:solidFill>
                <a:latin typeface="游ゴシック" panose="020F0502020204030204"/>
                <a:ea typeface="游ゴシック" panose="020B0400000000000000" pitchFamily="50" charset="-128"/>
              </a:rPr>
              <a:pPr defTabSz="883349" eaLnBrk="1" fontAlgn="auto" hangingPunct="1">
                <a:spcBef>
                  <a:spcPts val="0"/>
                </a:spcBef>
                <a:spcAft>
                  <a:spcPts val="0"/>
                </a:spcAft>
                <a:defRPr/>
              </a:pPr>
              <a:t>15</a:t>
            </a:fld>
            <a:endParaRPr lang="ja-JP" altLang="en-US" sz="110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313208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76179-5510-CA2F-7859-D41046865E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633915E-0841-FF23-E0B1-12225C0D7888}"/>
              </a:ext>
            </a:extLst>
          </p:cNvPr>
          <p:cNvSpPr>
            <a:spLocks noGrp="1" noRot="1" noChangeAspect="1"/>
          </p:cNvSpPr>
          <p:nvPr>
            <p:ph type="sldImg"/>
          </p:nvPr>
        </p:nvSpPr>
        <p:spPr>
          <a:xfrm>
            <a:off x="1290638" y="1109663"/>
            <a:ext cx="3995737" cy="2997200"/>
          </a:xfrm>
        </p:spPr>
      </p:sp>
      <p:sp>
        <p:nvSpPr>
          <p:cNvPr id="3" name="ノート プレースホルダー 2">
            <a:extLst>
              <a:ext uri="{FF2B5EF4-FFF2-40B4-BE49-F238E27FC236}">
                <a16:creationId xmlns:a16="http://schemas.microsoft.com/office/drawing/2014/main" id="{76CB05E9-4C4D-5E6B-A5AC-31330106BD2F}"/>
              </a:ext>
            </a:extLst>
          </p:cNvPr>
          <p:cNvSpPr>
            <a:spLocks noGrp="1"/>
          </p:cNvSpPr>
          <p:nvPr>
            <p:ph type="body" idx="1"/>
          </p:nvPr>
        </p:nvSpPr>
        <p:spPr/>
        <p:txBody>
          <a:bodyPr>
            <a:normAutofit/>
          </a:bodyPr>
          <a:lstStyle/>
          <a:p>
            <a:endParaRPr kumimoji="1" lang="ja-JP" altLang="en-US" dirty="0"/>
          </a:p>
        </p:txBody>
      </p:sp>
      <p:sp>
        <p:nvSpPr>
          <p:cNvPr id="4" name="スライド番号プレースホルダー 3">
            <a:extLst>
              <a:ext uri="{FF2B5EF4-FFF2-40B4-BE49-F238E27FC236}">
                <a16:creationId xmlns:a16="http://schemas.microsoft.com/office/drawing/2014/main" id="{986527B2-26EC-33BF-0E7E-4E1DA1F9D4C3}"/>
              </a:ext>
            </a:extLst>
          </p:cNvPr>
          <p:cNvSpPr>
            <a:spLocks noGrp="1"/>
          </p:cNvSpPr>
          <p:nvPr>
            <p:ph type="sldNum" sz="quarter" idx="5"/>
          </p:nvPr>
        </p:nvSpPr>
        <p:spPr/>
        <p:txBody>
          <a:bodyPr/>
          <a:lstStyle/>
          <a:p>
            <a:pPr defTabSz="441675" eaLnBrk="1" fontAlgn="auto" hangingPunct="1">
              <a:spcBef>
                <a:spcPts val="0"/>
              </a:spcBef>
              <a:spcAft>
                <a:spcPts val="0"/>
              </a:spcAft>
              <a:defRPr/>
            </a:pPr>
            <a:fld id="{20B0F19E-0F77-415A-8587-6CD6B9234396}" type="slidenum">
              <a:rPr lang="ja-JP" altLang="en-US" sz="1100">
                <a:solidFill>
                  <a:prstClr val="black"/>
                </a:solidFill>
                <a:latin typeface="游ゴシック" panose="020F0502020204030204"/>
                <a:ea typeface="游ゴシック" panose="020B0400000000000000" pitchFamily="50" charset="-128"/>
              </a:rPr>
              <a:pPr defTabSz="441675" eaLnBrk="1" fontAlgn="auto" hangingPunct="1">
                <a:spcBef>
                  <a:spcPts val="0"/>
                </a:spcBef>
                <a:spcAft>
                  <a:spcPts val="0"/>
                </a:spcAft>
                <a:defRPr/>
              </a:pPr>
              <a:t>16</a:t>
            </a:fld>
            <a:endParaRPr lang="ja-JP" altLang="en-US" sz="110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083180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62949F6-963F-43B2-BB3D-88C8EF8E2F69}" type="slidenum">
              <a:rPr kumimoji="1" lang="ja-JP" altLang="en-US" smtClean="0"/>
              <a:pPr/>
              <a:t>17</a:t>
            </a:fld>
            <a:endParaRPr kumimoji="1" lang="ja-JP" altLang="en-US"/>
          </a:p>
        </p:txBody>
      </p:sp>
    </p:spTree>
    <p:extLst>
      <p:ext uri="{BB962C8B-B14F-4D97-AF65-F5344CB8AC3E}">
        <p14:creationId xmlns:p14="http://schemas.microsoft.com/office/powerpoint/2010/main" val="3834742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62949F6-963F-43B2-BB3D-88C8EF8E2F69}" type="slidenum">
              <a:rPr kumimoji="1" lang="ja-JP" altLang="en-US" smtClean="0"/>
              <a:pPr/>
              <a:t>19</a:t>
            </a:fld>
            <a:endParaRPr kumimoji="1" lang="ja-JP" altLang="en-US"/>
          </a:p>
        </p:txBody>
      </p:sp>
    </p:spTree>
    <p:extLst>
      <p:ext uri="{BB962C8B-B14F-4D97-AF65-F5344CB8AC3E}">
        <p14:creationId xmlns:p14="http://schemas.microsoft.com/office/powerpoint/2010/main" val="56586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 name="スライド イメージ プレースホルダー 1"/>
          <p:cNvSpPr>
            <a:spLocks noGrp="1" noRot="1" noChangeAspect="1"/>
          </p:cNvSpPr>
          <p:nvPr>
            <p:ph type="sldImg"/>
          </p:nvPr>
        </p:nvSpPr>
        <p:spPr>
          <a:xfrm>
            <a:off x="1025525" y="868363"/>
            <a:ext cx="4794250" cy="3595687"/>
          </a:xfrm>
          <a:prstGeom prst="rect">
            <a:avLst/>
          </a:prstGeom>
          <a:noFill/>
          <a:ln w="12700">
            <a:solidFill>
              <a:prstClr val="black"/>
            </a:solidFill>
          </a:ln>
        </p:spPr>
      </p:sp>
      <p:sp>
        <p:nvSpPr>
          <p:cNvPr id="1173" name="ノート プレースホルダー 2"/>
          <p:cNvSpPr>
            <a:spLocks noGrp="1"/>
          </p:cNvSpPr>
          <p:nvPr>
            <p:ph type="body" idx="1"/>
          </p:nvPr>
        </p:nvSpPr>
        <p:spPr>
          <a:xfrm>
            <a:off x="689125" y="5307388"/>
            <a:ext cx="5587598" cy="4039441"/>
          </a:xfrm>
          <a:prstGeom prst="rect">
            <a:avLst/>
          </a:prstGeom>
        </p:spPr>
        <p:txBody>
          <a:bodyPr lIns="40567" tIns="20284" rIns="40567" bIns="20284" rtlCol="0"/>
          <a:lstStyle>
            <a:defPPr>
              <a:defRPr lang="ja-JP"/>
            </a:defPPr>
          </a:lstStyle>
          <a:p>
            <a:pPr rtl="0"/>
            <a:endParaRPr lang="ja-JP" altLang="en-US" sz="2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97654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 name="スライド イメージ プレースホルダー 1"/>
          <p:cNvSpPr>
            <a:spLocks noGrp="1" noRot="1" noChangeAspect="1"/>
          </p:cNvSpPr>
          <p:nvPr>
            <p:ph type="sldImg"/>
          </p:nvPr>
        </p:nvSpPr>
        <p:spPr>
          <a:xfrm>
            <a:off x="1050925" y="492125"/>
            <a:ext cx="4787900" cy="3590925"/>
          </a:xfrm>
          <a:prstGeom prst="rect">
            <a:avLst/>
          </a:prstGeom>
          <a:noFill/>
          <a:ln w="12700">
            <a:solidFill>
              <a:prstClr val="black"/>
            </a:solidFill>
          </a:ln>
        </p:spPr>
      </p:sp>
      <p:sp>
        <p:nvSpPr>
          <p:cNvPr id="1179" name="ノート プレースホルダー 2"/>
          <p:cNvSpPr>
            <a:spLocks noGrp="1"/>
          </p:cNvSpPr>
          <p:nvPr>
            <p:ph type="body" idx="1"/>
          </p:nvPr>
        </p:nvSpPr>
        <p:spPr>
          <a:xfrm>
            <a:off x="688905" y="4594131"/>
            <a:ext cx="5769539" cy="3946080"/>
          </a:xfrm>
          <a:prstGeom prst="rect">
            <a:avLst/>
          </a:prstGeom>
        </p:spPr>
        <p:txBody>
          <a:bodyPr lIns="40567" tIns="20284" rIns="40567" bIns="20284" rtlCol="0"/>
          <a:lstStyle>
            <a:defPPr>
              <a:defRPr lang="ja-JP"/>
            </a:defPPr>
          </a:lstStyle>
          <a:p>
            <a:endParaRPr lang="en-US" altLang="ja-JP" sz="16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068653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90600" y="766763"/>
            <a:ext cx="5121275" cy="3840162"/>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8ADD6E1-6C8B-4674-B547-56EDD0A89251}" type="slidenum">
              <a:rPr kumimoji="1" lang="ja-JP" altLang="en-US" smtClean="0"/>
              <a:pPr/>
              <a:t>2</a:t>
            </a:fld>
            <a:endParaRPr kumimoji="1" lang="ja-JP" altLang="en-US"/>
          </a:p>
        </p:txBody>
      </p:sp>
    </p:spTree>
    <p:extLst>
      <p:ext uri="{BB962C8B-B14F-4D97-AF65-F5344CB8AC3E}">
        <p14:creationId xmlns:p14="http://schemas.microsoft.com/office/powerpoint/2010/main" val="2295248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 name="スライド イメージ プレースホルダー 1"/>
          <p:cNvSpPr>
            <a:spLocks noGrp="1" noRot="1" noChangeAspect="1"/>
          </p:cNvSpPr>
          <p:nvPr>
            <p:ph type="sldImg"/>
          </p:nvPr>
        </p:nvSpPr>
        <p:spPr>
          <a:xfrm>
            <a:off x="1017588" y="450850"/>
            <a:ext cx="4867275" cy="3651250"/>
          </a:xfrm>
          <a:prstGeom prst="rect">
            <a:avLst/>
          </a:prstGeom>
          <a:noFill/>
          <a:ln w="12700">
            <a:solidFill>
              <a:prstClr val="black"/>
            </a:solidFill>
          </a:ln>
        </p:spPr>
      </p:sp>
      <p:sp>
        <p:nvSpPr>
          <p:cNvPr id="1187" name="ノート プレースホルダー 2"/>
          <p:cNvSpPr txBox="1">
            <a:spLocks noGrp="1"/>
          </p:cNvSpPr>
          <p:nvPr>
            <p:ph type="body" idx="1"/>
          </p:nvPr>
        </p:nvSpPr>
        <p:spPr>
          <a:xfrm>
            <a:off x="545175" y="4448477"/>
            <a:ext cx="5932435" cy="4298806"/>
          </a:xfrm>
          <a:prstGeom prst="rect">
            <a:avLst/>
          </a:prstGeom>
        </p:spPr>
        <p:txBody>
          <a:bodyPr lIns="40567" tIns="20284" rIns="40567" bIns="20284" rtlCol="0"/>
          <a:lstStyle>
            <a:defPPr>
              <a:defRPr lang="ja-JP"/>
            </a:defPPr>
            <a:lvl1pPr marL="0" algn="l" defTabSz="457200" rtl="0" eaLnBrk="1" latinLnBrk="0" hangingPunct="1">
              <a:defRPr lang="ja-JP" sz="600" kern="1200">
                <a:solidFill>
                  <a:schemeClr val="tx1"/>
                </a:solidFill>
                <a:latin typeface="+mn-cs"/>
                <a:ea typeface="+mn-ea"/>
                <a:cs typeface="+mn-cs"/>
              </a:defRPr>
            </a:lvl1pPr>
            <a:lvl2pPr marL="228600" algn="l" defTabSz="457200" rtl="0" eaLnBrk="1" latinLnBrk="0" hangingPunct="1">
              <a:defRPr lang="ja-JP" sz="600" kern="1200">
                <a:solidFill>
                  <a:schemeClr val="tx1"/>
                </a:solidFill>
                <a:latin typeface="+mn-cs"/>
                <a:ea typeface="+mn-ea"/>
                <a:cs typeface="+mn-cs"/>
              </a:defRPr>
            </a:lvl2pPr>
            <a:lvl3pPr marL="457200" algn="l" defTabSz="457200" rtl="0" eaLnBrk="1" latinLnBrk="0" hangingPunct="1">
              <a:defRPr lang="ja-JP" sz="600" kern="1200">
                <a:solidFill>
                  <a:schemeClr val="tx1"/>
                </a:solidFill>
                <a:latin typeface="+mn-cs"/>
                <a:ea typeface="+mn-ea"/>
                <a:cs typeface="+mn-cs"/>
              </a:defRPr>
            </a:lvl3pPr>
            <a:lvl4pPr marL="685800" algn="l" defTabSz="457200" rtl="0" eaLnBrk="1" latinLnBrk="0" hangingPunct="1">
              <a:defRPr lang="ja-JP" sz="600" kern="1200">
                <a:solidFill>
                  <a:schemeClr val="tx1"/>
                </a:solidFill>
                <a:latin typeface="+mn-cs"/>
                <a:ea typeface="+mn-ea"/>
                <a:cs typeface="+mn-cs"/>
              </a:defRPr>
            </a:lvl4pPr>
            <a:lvl5pPr marL="914400" algn="l" defTabSz="457200" rtl="0" eaLnBrk="1" latinLnBrk="0" hangingPunct="1">
              <a:defRPr lang="ja-JP" sz="600" kern="1200">
                <a:solidFill>
                  <a:schemeClr val="tx1"/>
                </a:solidFill>
                <a:latin typeface="+mn-cs"/>
                <a:ea typeface="+mn-ea"/>
                <a:cs typeface="+mn-cs"/>
              </a:defRPr>
            </a:lvl5pPr>
            <a:lvl6pPr marL="1143000" algn="l" defTabSz="457200" rtl="0" eaLnBrk="1" latinLnBrk="0" hangingPunct="1">
              <a:defRPr lang="ja-JP" sz="600" kern="1200">
                <a:solidFill>
                  <a:schemeClr val="tx1"/>
                </a:solidFill>
                <a:latin typeface="+mn-cs"/>
                <a:ea typeface="+mn-ea"/>
                <a:cs typeface="+mn-cs"/>
              </a:defRPr>
            </a:lvl6pPr>
            <a:lvl7pPr marL="1371600" algn="l" defTabSz="457200" rtl="0" eaLnBrk="1" latinLnBrk="0" hangingPunct="1">
              <a:defRPr lang="ja-JP" sz="600" kern="1200">
                <a:solidFill>
                  <a:schemeClr val="tx1"/>
                </a:solidFill>
                <a:latin typeface="+mn-cs"/>
                <a:ea typeface="+mn-ea"/>
                <a:cs typeface="+mn-cs"/>
              </a:defRPr>
            </a:lvl7pPr>
            <a:lvl8pPr marL="1600200" algn="l" defTabSz="457200" rtl="0" eaLnBrk="1" latinLnBrk="0" hangingPunct="1">
              <a:defRPr lang="ja-JP" sz="600" kern="1200">
                <a:solidFill>
                  <a:schemeClr val="tx1"/>
                </a:solidFill>
                <a:latin typeface="+mn-cs"/>
                <a:ea typeface="+mn-ea"/>
                <a:cs typeface="+mn-cs"/>
              </a:defRPr>
            </a:lvl8pPr>
            <a:lvl9pPr marL="1828800" algn="l" defTabSz="457200" rtl="0" eaLnBrk="1" latinLnBrk="0" hangingPunct="1">
              <a:defRPr lang="ja-JP" sz="600" kern="1200">
                <a:solidFill>
                  <a:schemeClr val="tx1"/>
                </a:solidFill>
                <a:latin typeface="+mn-cs"/>
                <a:ea typeface="+mn-ea"/>
                <a:cs typeface="+mn-cs"/>
              </a:defRPr>
            </a:lvl9pPr>
          </a:lstStyle>
          <a:p>
            <a:endParaRPr lang="ja-JP" altLang="en-US" sz="16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4110138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スライド イメージ プレースホルダー 1"/>
          <p:cNvSpPr>
            <a:spLocks noGrp="1" noRot="1" noChangeAspect="1"/>
          </p:cNvSpPr>
          <p:nvPr>
            <p:ph type="sldImg"/>
          </p:nvPr>
        </p:nvSpPr>
        <p:spPr>
          <a:xfrm>
            <a:off x="1092200" y="539750"/>
            <a:ext cx="4794250" cy="3595688"/>
          </a:xfrm>
          <a:prstGeom prst="rect">
            <a:avLst/>
          </a:prstGeom>
          <a:noFill/>
          <a:ln w="12700">
            <a:solidFill>
              <a:prstClr val="black"/>
            </a:solidFill>
          </a:ln>
        </p:spPr>
      </p:sp>
      <p:sp>
        <p:nvSpPr>
          <p:cNvPr id="1193" name="ノート プレースホルダー 2"/>
          <p:cNvSpPr txBox="1"/>
          <p:nvPr/>
        </p:nvSpPr>
        <p:spPr>
          <a:xfrm>
            <a:off x="530806" y="4451465"/>
            <a:ext cx="5812652" cy="4360107"/>
          </a:xfrm>
          <a:prstGeom prst="rect">
            <a:avLst/>
          </a:prstGeom>
        </p:spPr>
        <p:txBody>
          <a:bodyPr lIns="40567" tIns="20284" rIns="40567" bIns="20284" rtlCol="0"/>
          <a:lstStyle>
            <a:defPPr>
              <a:defRPr lang="ja-JP"/>
            </a:defPPr>
            <a:lvl1pPr marL="0" algn="l" defTabSz="457200" rtl="0" eaLnBrk="1" latinLnBrk="0" hangingPunct="1">
              <a:defRPr lang="ja-JP" sz="600" kern="1200">
                <a:solidFill>
                  <a:schemeClr val="tx1"/>
                </a:solidFill>
                <a:latin typeface="+mn-cs"/>
                <a:ea typeface="+mn-ea"/>
                <a:cs typeface="+mn-cs"/>
              </a:defRPr>
            </a:lvl1pPr>
            <a:lvl2pPr marL="228600" algn="l" defTabSz="457200" rtl="0" eaLnBrk="1" latinLnBrk="0" hangingPunct="1">
              <a:defRPr lang="ja-JP" sz="600" kern="1200">
                <a:solidFill>
                  <a:schemeClr val="tx1"/>
                </a:solidFill>
                <a:latin typeface="+mn-cs"/>
                <a:ea typeface="+mn-ea"/>
                <a:cs typeface="+mn-cs"/>
              </a:defRPr>
            </a:lvl2pPr>
            <a:lvl3pPr marL="457200" algn="l" defTabSz="457200" rtl="0" eaLnBrk="1" latinLnBrk="0" hangingPunct="1">
              <a:defRPr lang="ja-JP" sz="600" kern="1200">
                <a:solidFill>
                  <a:schemeClr val="tx1"/>
                </a:solidFill>
                <a:latin typeface="+mn-cs"/>
                <a:ea typeface="+mn-ea"/>
                <a:cs typeface="+mn-cs"/>
              </a:defRPr>
            </a:lvl3pPr>
            <a:lvl4pPr marL="685800" algn="l" defTabSz="457200" rtl="0" eaLnBrk="1" latinLnBrk="0" hangingPunct="1">
              <a:defRPr lang="ja-JP" sz="600" kern="1200">
                <a:solidFill>
                  <a:schemeClr val="tx1"/>
                </a:solidFill>
                <a:latin typeface="+mn-cs"/>
                <a:ea typeface="+mn-ea"/>
                <a:cs typeface="+mn-cs"/>
              </a:defRPr>
            </a:lvl4pPr>
            <a:lvl5pPr marL="914400" algn="l" defTabSz="457200" rtl="0" eaLnBrk="1" latinLnBrk="0" hangingPunct="1">
              <a:defRPr lang="ja-JP" sz="600" kern="1200">
                <a:solidFill>
                  <a:schemeClr val="tx1"/>
                </a:solidFill>
                <a:latin typeface="+mn-cs"/>
                <a:ea typeface="+mn-ea"/>
                <a:cs typeface="+mn-cs"/>
              </a:defRPr>
            </a:lvl5pPr>
            <a:lvl6pPr marL="1143000" algn="l" defTabSz="457200" rtl="0" eaLnBrk="1" latinLnBrk="0" hangingPunct="1">
              <a:defRPr lang="ja-JP" sz="600" kern="1200">
                <a:solidFill>
                  <a:schemeClr val="tx1"/>
                </a:solidFill>
                <a:latin typeface="+mn-cs"/>
                <a:ea typeface="+mn-ea"/>
                <a:cs typeface="+mn-cs"/>
              </a:defRPr>
            </a:lvl6pPr>
            <a:lvl7pPr marL="1371600" algn="l" defTabSz="457200" rtl="0" eaLnBrk="1" latinLnBrk="0" hangingPunct="1">
              <a:defRPr lang="ja-JP" sz="600" kern="1200">
                <a:solidFill>
                  <a:schemeClr val="tx1"/>
                </a:solidFill>
                <a:latin typeface="+mn-cs"/>
                <a:ea typeface="+mn-ea"/>
                <a:cs typeface="+mn-cs"/>
              </a:defRPr>
            </a:lvl7pPr>
            <a:lvl8pPr marL="1600200" algn="l" defTabSz="457200" rtl="0" eaLnBrk="1" latinLnBrk="0" hangingPunct="1">
              <a:defRPr lang="ja-JP" sz="600" kern="1200">
                <a:solidFill>
                  <a:schemeClr val="tx1"/>
                </a:solidFill>
                <a:latin typeface="+mn-cs"/>
                <a:ea typeface="+mn-ea"/>
                <a:cs typeface="+mn-cs"/>
              </a:defRPr>
            </a:lvl8pPr>
            <a:lvl9pPr marL="1828800" algn="l" defTabSz="457200" rtl="0" eaLnBrk="1" latinLnBrk="0" hangingPunct="1">
              <a:defRPr lang="ja-JP" sz="600" kern="1200">
                <a:solidFill>
                  <a:schemeClr val="tx1"/>
                </a:solidFill>
                <a:latin typeface="+mn-cs"/>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rPr>
              <a:t>次に、フォーカスグループインタビューの内容を基に研修プログラムを検討しました。</a:t>
            </a:r>
            <a:endParaRPr kumimoji="0" lang="en-US" altLang="ja-JP" sz="1600" b="0" i="0" u="none" strike="noStrike" kern="12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rPr>
              <a:t>今回の研究での研修は、集合型の研修を基本に考えることにしました。</a:t>
            </a:r>
            <a:endParaRPr kumimoji="0" lang="en-US" altLang="ja-JP" sz="1600" b="0" i="0" u="none" strike="noStrike" kern="12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rPr>
              <a:t>研修の構成は、①統括的能力についての理解、②リーダーの姿勢として、サーバント・リーダーシップを理解すること、そして事例を使ったケースメソッドにより、組織の管理や人材育成などについて考え、理論と実践のイメージをつけることをねらいとしました。</a:t>
            </a:r>
            <a:endParaRPr kumimoji="0" lang="en-US" altLang="ja-JP" sz="1600" b="0" i="0" u="none" strike="noStrike" kern="12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rPr>
              <a:t>ケースメソッドの事例は、フォーカスグループインタビューで語られたエピソードや、研究メンバーがアクションリサーチで介入している自治体に追加のインタビューを行い、組織運営や人事管理などを考えることのできるような事例を作成しました。</a:t>
            </a:r>
            <a:endParaRPr kumimoji="0" lang="en-US" altLang="ja-JP" sz="1600" b="0" i="0" u="none" strike="noStrike" kern="12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rPr>
              <a:t>これらの準備の元に、２月に研修会を実施し、評価を行いました。</a:t>
            </a:r>
            <a:endParaRPr kumimoji="0"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08814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 name="スライド イメージ プレースホルダー 1"/>
          <p:cNvSpPr>
            <a:spLocks noGrp="1" noRot="1" noChangeAspect="1"/>
          </p:cNvSpPr>
          <p:nvPr>
            <p:ph type="sldImg"/>
          </p:nvPr>
        </p:nvSpPr>
        <p:spPr>
          <a:xfrm>
            <a:off x="1049338" y="630238"/>
            <a:ext cx="4757737" cy="3568700"/>
          </a:xfrm>
          <a:prstGeom prst="rect">
            <a:avLst/>
          </a:prstGeom>
          <a:noFill/>
          <a:ln w="12700">
            <a:solidFill>
              <a:prstClr val="black"/>
            </a:solidFill>
          </a:ln>
        </p:spPr>
      </p:sp>
      <p:sp>
        <p:nvSpPr>
          <p:cNvPr id="1199" name="ノート プレースホルダー 2"/>
          <p:cNvSpPr>
            <a:spLocks noGrp="1"/>
          </p:cNvSpPr>
          <p:nvPr>
            <p:ph type="body" idx="1"/>
          </p:nvPr>
        </p:nvSpPr>
        <p:spPr>
          <a:xfrm>
            <a:off x="520638" y="4432186"/>
            <a:ext cx="5956972" cy="4957201"/>
          </a:xfrm>
          <a:prstGeom prst="rect">
            <a:avLst/>
          </a:prstGeom>
        </p:spPr>
        <p:txBody>
          <a:bodyPr lIns="40567" tIns="20284" rIns="40567" bIns="20284" rtlCol="0">
            <a:normAutofit/>
          </a:bodyPr>
          <a:lstStyle>
            <a:defPPr>
              <a:defRPr lang="ja-JP"/>
            </a:defPPr>
          </a:lstStyle>
          <a:p>
            <a:pPr rtl="0"/>
            <a:endParaRPr lang="ja-JP" altLang="en-US" sz="16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621574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 name="スライド イメージ プレースホルダー 1"/>
          <p:cNvSpPr>
            <a:spLocks noGrp="1" noRot="1" noChangeAspect="1"/>
          </p:cNvSpPr>
          <p:nvPr>
            <p:ph type="sldImg"/>
          </p:nvPr>
        </p:nvSpPr>
        <p:spPr>
          <a:xfrm>
            <a:off x="1206500" y="577850"/>
            <a:ext cx="4708525" cy="3532188"/>
          </a:xfrm>
          <a:prstGeom prst="rect">
            <a:avLst/>
          </a:prstGeom>
          <a:noFill/>
          <a:ln w="12700">
            <a:solidFill>
              <a:prstClr val="black"/>
            </a:solidFill>
          </a:ln>
        </p:spPr>
      </p:sp>
      <p:sp>
        <p:nvSpPr>
          <p:cNvPr id="1206" name="ノート プレースホルダー 2"/>
          <p:cNvSpPr>
            <a:spLocks noGrp="1"/>
          </p:cNvSpPr>
          <p:nvPr>
            <p:ph type="body" idx="1"/>
          </p:nvPr>
        </p:nvSpPr>
        <p:spPr>
          <a:xfrm>
            <a:off x="688907" y="4494326"/>
            <a:ext cx="5788702" cy="4855232"/>
          </a:xfrm>
          <a:prstGeom prst="rect">
            <a:avLst/>
          </a:prstGeom>
        </p:spPr>
        <p:txBody>
          <a:bodyPr lIns="40567" tIns="20284" rIns="40567" bIns="20284" rtlCol="0">
            <a:normAutofit/>
          </a:bodyPr>
          <a:lstStyle>
            <a:defPPr>
              <a:defRPr lang="ja-JP"/>
            </a:defPPr>
          </a:lstStyle>
          <a:p>
            <a:pPr>
              <a:spcAft>
                <a:spcPts val="600"/>
              </a:spcAft>
            </a:pPr>
            <a:r>
              <a:rPr lang="ja-JP" altLang="en-US" sz="1600" dirty="0">
                <a:latin typeface="HGP明朝E" panose="02020900000000000000" pitchFamily="18" charset="-128"/>
                <a:ea typeface="HGP明朝E" panose="02020900000000000000" pitchFamily="18" charset="-128"/>
                <a:cs typeface="Times New Roman" panose="02020603050405020304" pitchFamily="18" charset="0"/>
              </a:rPr>
              <a:t>　</a:t>
            </a:r>
            <a:endParaRPr lang="ja-JP" altLang="en-US" sz="16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065131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 name="スライド イメージ プレースホルダー 1"/>
          <p:cNvSpPr>
            <a:spLocks noGrp="1" noRot="1" noChangeAspect="1"/>
          </p:cNvSpPr>
          <p:nvPr>
            <p:ph type="sldImg"/>
          </p:nvPr>
        </p:nvSpPr>
        <p:spPr>
          <a:xfrm>
            <a:off x="1095375" y="696913"/>
            <a:ext cx="4687888" cy="3514725"/>
          </a:xfrm>
          <a:prstGeom prst="rect">
            <a:avLst/>
          </a:prstGeom>
          <a:noFill/>
          <a:ln w="12700">
            <a:solidFill>
              <a:prstClr val="black"/>
            </a:solidFill>
          </a:ln>
        </p:spPr>
      </p:sp>
      <p:sp>
        <p:nvSpPr>
          <p:cNvPr id="1213" name="ノート プレースホルダー 2"/>
          <p:cNvSpPr>
            <a:spLocks noGrp="1"/>
          </p:cNvSpPr>
          <p:nvPr>
            <p:ph type="body" idx="1"/>
          </p:nvPr>
        </p:nvSpPr>
        <p:spPr>
          <a:xfrm>
            <a:off x="569698" y="4531691"/>
            <a:ext cx="5898329" cy="4645786"/>
          </a:xfrm>
          <a:prstGeom prst="rect">
            <a:avLst/>
          </a:prstGeom>
        </p:spPr>
        <p:txBody>
          <a:bodyPr lIns="40567" tIns="20284" rIns="40567" bIns="20284" rtlCol="0"/>
          <a:lstStyle>
            <a:defPPr>
              <a:defRPr lang="ja-JP"/>
            </a:defPPr>
          </a:lstStyle>
          <a:p>
            <a:endParaRPr lang="en-US" altLang="ja-JP" sz="1400" dirty="0">
              <a:latin typeface="HGP明朝E" panose="02020900000000000000" pitchFamily="18" charset="-128"/>
              <a:ea typeface="HGP明朝E" panose="02020900000000000000" pitchFamily="18" charset="-128"/>
              <a:cs typeface="Times New Roman" panose="02020603050405020304" pitchFamily="18" charset="0"/>
            </a:endParaRPr>
          </a:p>
          <a:p>
            <a:endParaRPr lang="en-US" altLang="ja-JP" sz="1400" dirty="0">
              <a:latin typeface="+mn-ea"/>
              <a:cs typeface="Times New Roman" panose="02020603050405020304" pitchFamily="18" charset="0"/>
            </a:endParaRPr>
          </a:p>
          <a:p>
            <a:pPr>
              <a:spcAft>
                <a:spcPts val="600"/>
              </a:spcAft>
            </a:pPr>
            <a:endParaRPr lang="ja-JP" altLang="en-US" sz="16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4156278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 name="スライド イメージ プレースホルダー 1"/>
          <p:cNvSpPr>
            <a:spLocks noGrp="1" noRot="1" noChangeAspect="1"/>
          </p:cNvSpPr>
          <p:nvPr>
            <p:ph type="sldImg"/>
          </p:nvPr>
        </p:nvSpPr>
        <p:spPr>
          <a:xfrm>
            <a:off x="1112838" y="730250"/>
            <a:ext cx="4676775" cy="3506788"/>
          </a:xfrm>
          <a:prstGeom prst="rect">
            <a:avLst/>
          </a:prstGeom>
          <a:noFill/>
          <a:ln w="12700">
            <a:solidFill>
              <a:prstClr val="black"/>
            </a:solidFill>
          </a:ln>
        </p:spPr>
      </p:sp>
      <p:sp>
        <p:nvSpPr>
          <p:cNvPr id="1221" name="ノート プレースホルダー 2"/>
          <p:cNvSpPr>
            <a:spLocks noGrp="1"/>
          </p:cNvSpPr>
          <p:nvPr>
            <p:ph type="body" idx="1"/>
          </p:nvPr>
        </p:nvSpPr>
        <p:spPr>
          <a:xfrm>
            <a:off x="563921" y="4720600"/>
            <a:ext cx="5763405" cy="4413079"/>
          </a:xfrm>
          <a:prstGeom prst="rect">
            <a:avLst/>
          </a:prstGeom>
        </p:spPr>
        <p:txBody>
          <a:bodyPr lIns="40567" tIns="20284" rIns="40567" bIns="20284" rtlCol="0"/>
          <a:lstStyle>
            <a:defPPr>
              <a:defRPr lang="ja-JP"/>
            </a:defPPr>
          </a:lstStyle>
          <a:p>
            <a:endParaRPr lang="ja-JP" altLang="en-US" sz="16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01817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 name="スライド イメージ プレースホルダー 1"/>
          <p:cNvSpPr>
            <a:spLocks noGrp="1" noRot="1" noChangeAspect="1"/>
          </p:cNvSpPr>
          <p:nvPr>
            <p:ph type="sldImg"/>
          </p:nvPr>
        </p:nvSpPr>
        <p:spPr>
          <a:xfrm>
            <a:off x="1109663" y="655638"/>
            <a:ext cx="4594225" cy="3446462"/>
          </a:xfrm>
          <a:prstGeom prst="rect">
            <a:avLst/>
          </a:prstGeom>
          <a:noFill/>
          <a:ln w="12700">
            <a:solidFill>
              <a:prstClr val="black"/>
            </a:solidFill>
          </a:ln>
        </p:spPr>
      </p:sp>
      <p:sp>
        <p:nvSpPr>
          <p:cNvPr id="1231" name="ノート プレースホルダー 2"/>
          <p:cNvSpPr>
            <a:spLocks noGrp="1"/>
          </p:cNvSpPr>
          <p:nvPr>
            <p:ph type="body" idx="1"/>
          </p:nvPr>
        </p:nvSpPr>
        <p:spPr>
          <a:xfrm>
            <a:off x="649998" y="4456938"/>
            <a:ext cx="5650669" cy="4745683"/>
          </a:xfrm>
          <a:prstGeom prst="rect">
            <a:avLst/>
          </a:prstGeom>
        </p:spPr>
        <p:txBody>
          <a:bodyPr lIns="40567" tIns="20284" rIns="40567" bIns="20284" rtlCol="0"/>
          <a:lstStyle>
            <a:defPPr>
              <a:defRPr lang="ja-JP"/>
            </a:defPPr>
          </a:lstStyle>
          <a:p>
            <a:endParaRPr lang="ja-JP" altLang="en-US" sz="16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047668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0" name="スライド イメージ プレースホルダー 1"/>
          <p:cNvSpPr>
            <a:spLocks noGrp="1" noRot="1" noChangeAspect="1"/>
          </p:cNvSpPr>
          <p:nvPr>
            <p:ph type="sldImg"/>
          </p:nvPr>
        </p:nvSpPr>
        <p:spPr>
          <a:xfrm>
            <a:off x="1089025" y="766763"/>
            <a:ext cx="4676775" cy="3508375"/>
          </a:xfrm>
          <a:prstGeom prst="rect">
            <a:avLst/>
          </a:prstGeom>
          <a:noFill/>
          <a:ln w="12700">
            <a:solidFill>
              <a:prstClr val="black"/>
            </a:solidFill>
          </a:ln>
        </p:spPr>
      </p:sp>
      <p:sp>
        <p:nvSpPr>
          <p:cNvPr id="1241" name="ノート プレースホルダー 2"/>
          <p:cNvSpPr>
            <a:spLocks noGrp="1"/>
          </p:cNvSpPr>
          <p:nvPr>
            <p:ph type="body" idx="1"/>
          </p:nvPr>
        </p:nvSpPr>
        <p:spPr>
          <a:xfrm>
            <a:off x="479912" y="4521820"/>
            <a:ext cx="5931420" cy="4963275"/>
          </a:xfrm>
          <a:prstGeom prst="rect">
            <a:avLst/>
          </a:prstGeom>
        </p:spPr>
        <p:txBody>
          <a:bodyPr lIns="40567" tIns="20284" rIns="40567" bIns="20284" rtlCol="0"/>
          <a:lstStyle>
            <a:defPPr>
              <a:defRPr lang="ja-JP"/>
            </a:defPPr>
          </a:lstStyle>
          <a:p>
            <a:pPr rtl="0"/>
            <a:endParaRPr lang="en-US" altLang="ja-JP" sz="1600" dirty="0">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3072032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133464" y="4969692"/>
            <a:ext cx="4845005" cy="1970944"/>
          </a:xfrm>
        </p:spPr>
        <p:txBody>
          <a:bodyPr>
            <a:normAutofit/>
          </a:bodyPr>
          <a:lstStyle/>
          <a:p>
            <a:endParaRPr lang="en-US" altLang="ja-JP" dirty="0"/>
          </a:p>
          <a:p>
            <a:endParaRPr kumimoji="1" lang="en-US" altLang="ja-JP" dirty="0"/>
          </a:p>
          <a:p>
            <a:endParaRPr lang="ja-JP" altLang="en-US" dirty="0"/>
          </a:p>
          <a:p>
            <a:endParaRPr lang="en-US" altLang="ja-JP" dirty="0"/>
          </a:p>
          <a:p>
            <a:endParaRPr kumimoji="1" lang="en-US" altLang="ja-JP" dirty="0"/>
          </a:p>
          <a:p>
            <a:endParaRPr lang="en-US" altLang="ja-JP" dirty="0"/>
          </a:p>
          <a:p>
            <a:endParaRPr kumimoji="1" lang="en-US" altLang="ja-JP" dirty="0"/>
          </a:p>
          <a:p>
            <a:endParaRPr lang="en-US" altLang="ja-JP" dirty="0"/>
          </a:p>
          <a:p>
            <a:r>
              <a:rPr lang="ja-JP" altLang="en-US" dirty="0"/>
              <a:t>　　　　　　　　　　　　　　　　　　　　　　　　　　　　</a:t>
            </a:r>
            <a:endParaRPr kumimoji="1" lang="ja-JP" altLang="en-US" dirty="0"/>
          </a:p>
        </p:txBody>
      </p:sp>
      <p:sp>
        <p:nvSpPr>
          <p:cNvPr id="4" name="スライド番号プレースホルダー 3"/>
          <p:cNvSpPr>
            <a:spLocks noGrp="1"/>
          </p:cNvSpPr>
          <p:nvPr>
            <p:ph type="sldNum" sz="quarter" idx="10"/>
          </p:nvPr>
        </p:nvSpPr>
        <p:spPr/>
        <p:txBody>
          <a:bodyPr/>
          <a:lstStyle/>
          <a:p>
            <a:fld id="{AABA0DFC-4A4F-43A1-B559-E7A76CB5A781}" type="slidenum">
              <a:rPr kumimoji="1" lang="ja-JP" altLang="en-US" smtClean="0"/>
              <a:t>31</a:t>
            </a:fld>
            <a:endParaRPr kumimoji="1" lang="ja-JP" altLang="en-US" dirty="0"/>
          </a:p>
        </p:txBody>
      </p:sp>
    </p:spTree>
    <p:extLst>
      <p:ext uri="{BB962C8B-B14F-4D97-AF65-F5344CB8AC3E}">
        <p14:creationId xmlns:p14="http://schemas.microsoft.com/office/powerpoint/2010/main" val="15356454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399424" y="5272829"/>
            <a:ext cx="6055777" cy="1886714"/>
          </a:xfrm>
        </p:spPr>
        <p:txBody>
          <a:bodyPr>
            <a:normAutofit/>
          </a:bodyPr>
          <a:lstStyle/>
          <a:p>
            <a:r>
              <a:rPr kumimoji="1" lang="ja-JP" altLang="en-US" dirty="0"/>
              <a:t>　　</a:t>
            </a:r>
            <a:endParaRPr lang="en-US" altLang="ja-JP" strike="sngStrike" dirty="0"/>
          </a:p>
          <a:p>
            <a:endParaRPr lang="en-US" altLang="ja-JP" dirty="0"/>
          </a:p>
          <a:p>
            <a:r>
              <a:rPr lang="ja-JP" altLang="en-US" dirty="0"/>
              <a:t>　　　　　　　　　　　　　　　　　　　　　　　　　　　</a:t>
            </a:r>
            <a:endParaRPr lang="en-US" altLang="ja-JP" dirty="0"/>
          </a:p>
          <a:p>
            <a:r>
              <a:rPr lang="ja-JP" altLang="en-US" dirty="0"/>
              <a:t>　　　　　　　　　　　　　　　　　　　　　　　　　　　　</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AABA0DFC-4A4F-43A1-B559-E7A76CB5A781}" type="slidenum">
              <a:rPr kumimoji="1" lang="ja-JP" altLang="en-US" smtClean="0"/>
              <a:t>32</a:t>
            </a:fld>
            <a:endParaRPr kumimoji="1" lang="ja-JP" altLang="en-US"/>
          </a:p>
        </p:txBody>
      </p:sp>
    </p:spTree>
    <p:extLst>
      <p:ext uri="{BB962C8B-B14F-4D97-AF65-F5344CB8AC3E}">
        <p14:creationId xmlns:p14="http://schemas.microsoft.com/office/powerpoint/2010/main" val="3108396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48755C-B6F9-4E16-B959-A2850EAB346B}" type="slidenum">
              <a:rPr kumimoji="1" lang="ja-JP" altLang="en-US" smtClean="0"/>
              <a:pPr/>
              <a:t>3</a:t>
            </a:fld>
            <a:endParaRPr kumimoji="1" lang="ja-JP" altLang="en-US" dirty="0"/>
          </a:p>
        </p:txBody>
      </p:sp>
    </p:spTree>
    <p:extLst>
      <p:ext uri="{BB962C8B-B14F-4D97-AF65-F5344CB8AC3E}">
        <p14:creationId xmlns:p14="http://schemas.microsoft.com/office/powerpoint/2010/main" val="39679869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87463" y="420688"/>
            <a:ext cx="4473575" cy="3354387"/>
          </a:xfrm>
        </p:spPr>
      </p:sp>
      <p:sp>
        <p:nvSpPr>
          <p:cNvPr id="3" name="ノート プレースホルダー 2"/>
          <p:cNvSpPr>
            <a:spLocks noGrp="1"/>
          </p:cNvSpPr>
          <p:nvPr>
            <p:ph type="body" idx="1"/>
          </p:nvPr>
        </p:nvSpPr>
        <p:spPr>
          <a:xfrm>
            <a:off x="681025" y="4317123"/>
            <a:ext cx="5448195" cy="1844182"/>
          </a:xfrm>
        </p:spPr>
        <p:txBody>
          <a:bodyPr/>
          <a:lstStyle/>
          <a:p>
            <a:r>
              <a:rPr kumimoji="1" lang="ja-JP" altLang="en-US" dirty="0"/>
              <a:t>　　　　　　　　　　　　　　　　　　　　　　</a:t>
            </a:r>
            <a:endParaRPr kumimoji="1" lang="en-US" altLang="ja-JP" dirty="0"/>
          </a:p>
          <a:p>
            <a:r>
              <a:rPr lang="ja-JP" altLang="en-US" dirty="0"/>
              <a:t>　　　　　　　　　　　　　　　　　　　　　　　　　　</a:t>
            </a:r>
            <a:endParaRPr kumimoji="1" lang="en-US" altLang="ja-JP" dirty="0"/>
          </a:p>
        </p:txBody>
      </p:sp>
      <p:sp>
        <p:nvSpPr>
          <p:cNvPr id="4" name="スライド番号プレースホルダー 3"/>
          <p:cNvSpPr>
            <a:spLocks noGrp="1"/>
          </p:cNvSpPr>
          <p:nvPr>
            <p:ph type="sldNum" sz="quarter" idx="10"/>
          </p:nvPr>
        </p:nvSpPr>
        <p:spPr/>
        <p:txBody>
          <a:bodyPr/>
          <a:lstStyle/>
          <a:p>
            <a:fld id="{AABA0DFC-4A4F-43A1-B559-E7A76CB5A781}" type="slidenum">
              <a:rPr kumimoji="1" lang="ja-JP" altLang="en-US" smtClean="0"/>
              <a:t>33</a:t>
            </a:fld>
            <a:endParaRPr kumimoji="1" lang="ja-JP" altLang="en-US"/>
          </a:p>
        </p:txBody>
      </p:sp>
    </p:spTree>
    <p:extLst>
      <p:ext uri="{BB962C8B-B14F-4D97-AF65-F5344CB8AC3E}">
        <p14:creationId xmlns:p14="http://schemas.microsoft.com/office/powerpoint/2010/main" val="25983564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685800"/>
            <a:ext cx="4473575" cy="3354388"/>
          </a:xfrm>
        </p:spPr>
      </p:sp>
      <p:sp>
        <p:nvSpPr>
          <p:cNvPr id="3" name="ノート プレースホルダー 2"/>
          <p:cNvSpPr>
            <a:spLocks noGrp="1"/>
          </p:cNvSpPr>
          <p:nvPr>
            <p:ph type="body" idx="1"/>
          </p:nvPr>
        </p:nvSpPr>
        <p:spPr>
          <a:xfrm>
            <a:off x="511525" y="4451305"/>
            <a:ext cx="5917907" cy="4987877"/>
          </a:xfrm>
        </p:spPr>
        <p:txBody>
          <a:bodyPr/>
          <a:lstStyle/>
          <a:p>
            <a:endParaRPr lang="en-US" altLang="ja-JP" dirty="0">
              <a:latin typeface="UD デジタル 教科書体 N-R" panose="02020400000000000000" pitchFamily="17" charset="-128"/>
              <a:ea typeface="UD デジタル 教科書体 N-R" panose="02020400000000000000" pitchFamily="17" charset="-128"/>
            </a:endParaRPr>
          </a:p>
          <a:p>
            <a:endParaRPr kumimoji="1"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endParaRPr kumimoji="1"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　　　　　　　　　　　　　　　　　　　　　　　</a:t>
            </a:r>
            <a:endParaRPr kumimoji="1" lang="ja-JP" altLang="en-US" dirty="0"/>
          </a:p>
        </p:txBody>
      </p:sp>
      <p:sp>
        <p:nvSpPr>
          <p:cNvPr id="4" name="スライド番号プレースホルダー 3"/>
          <p:cNvSpPr>
            <a:spLocks noGrp="1"/>
          </p:cNvSpPr>
          <p:nvPr>
            <p:ph type="sldNum" sz="quarter" idx="10"/>
          </p:nvPr>
        </p:nvSpPr>
        <p:spPr/>
        <p:txBody>
          <a:bodyPr/>
          <a:lstStyle/>
          <a:p>
            <a:fld id="{AABA0DFC-4A4F-43A1-B559-E7A76CB5A781}" type="slidenum">
              <a:rPr kumimoji="1" lang="ja-JP" altLang="en-US" smtClean="0"/>
              <a:t>34</a:t>
            </a:fld>
            <a:endParaRPr kumimoji="1" lang="ja-JP" altLang="en-US"/>
          </a:p>
        </p:txBody>
      </p:sp>
    </p:spTree>
    <p:extLst>
      <p:ext uri="{BB962C8B-B14F-4D97-AF65-F5344CB8AC3E}">
        <p14:creationId xmlns:p14="http://schemas.microsoft.com/office/powerpoint/2010/main" val="21049773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25" y="4782565"/>
            <a:ext cx="5448195" cy="2266498"/>
          </a:xfrm>
        </p:spPr>
        <p:txBody>
          <a:bodyPr/>
          <a:lstStyle/>
          <a:p>
            <a:r>
              <a:rPr lang="ja-JP" altLang="en-US" dirty="0">
                <a:latin typeface="UD デジタル 教科書体 NK-R" panose="02020400000000000000" pitchFamily="18" charset="-128"/>
                <a:ea typeface="UD デジタル 教科書体 NK-R" panose="02020400000000000000" pitchFamily="18" charset="-128"/>
              </a:rPr>
              <a:t>　　　　　　　</a:t>
            </a:r>
            <a:endParaRPr kumimoji="1" lang="ja-JP" altLang="en-US" dirty="0"/>
          </a:p>
        </p:txBody>
      </p:sp>
      <p:sp>
        <p:nvSpPr>
          <p:cNvPr id="4" name="スライド番号プレースホルダー 3"/>
          <p:cNvSpPr>
            <a:spLocks noGrp="1"/>
          </p:cNvSpPr>
          <p:nvPr>
            <p:ph type="sldNum" sz="quarter" idx="10"/>
          </p:nvPr>
        </p:nvSpPr>
        <p:spPr>
          <a:xfrm>
            <a:off x="3405123" y="9073479"/>
            <a:ext cx="2951106" cy="498615"/>
          </a:xfrm>
        </p:spPr>
        <p:txBody>
          <a:bodyPr/>
          <a:lstStyle/>
          <a:p>
            <a:fld id="{AABA0DFC-4A4F-43A1-B559-E7A76CB5A781}" type="slidenum">
              <a:rPr kumimoji="1" lang="ja-JP" altLang="en-US" smtClean="0"/>
              <a:t>35</a:t>
            </a:fld>
            <a:endParaRPr kumimoji="1" lang="ja-JP" altLang="en-US" dirty="0"/>
          </a:p>
        </p:txBody>
      </p:sp>
    </p:spTree>
    <p:extLst>
      <p:ext uri="{BB962C8B-B14F-4D97-AF65-F5344CB8AC3E}">
        <p14:creationId xmlns:p14="http://schemas.microsoft.com/office/powerpoint/2010/main" val="31396262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24" y="5219827"/>
            <a:ext cx="5580907" cy="3613709"/>
          </a:xfrm>
        </p:spPr>
        <p:txBody>
          <a:bodyPr/>
          <a:lstStyle/>
          <a:p>
            <a:endParaRPr lang="en-US" altLang="ja-JP" dirty="0"/>
          </a:p>
          <a:p>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ABA0DFC-4A4F-43A1-B559-E7A76CB5A781}" type="slidenum">
              <a:rPr kumimoji="1" lang="ja-JP" altLang="en-US" smtClean="0"/>
              <a:t>36</a:t>
            </a:fld>
            <a:endParaRPr kumimoji="1" lang="ja-JP" altLang="en-US"/>
          </a:p>
        </p:txBody>
      </p:sp>
    </p:spTree>
    <p:extLst>
      <p:ext uri="{BB962C8B-B14F-4D97-AF65-F5344CB8AC3E}">
        <p14:creationId xmlns:p14="http://schemas.microsoft.com/office/powerpoint/2010/main" val="24941738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65263" y="585788"/>
            <a:ext cx="4473575" cy="3354387"/>
          </a:xfrm>
        </p:spPr>
      </p:sp>
      <p:sp>
        <p:nvSpPr>
          <p:cNvPr id="3" name="ノート プレースホルダー 2"/>
          <p:cNvSpPr>
            <a:spLocks noGrp="1"/>
          </p:cNvSpPr>
          <p:nvPr>
            <p:ph type="body" idx="1"/>
          </p:nvPr>
        </p:nvSpPr>
        <p:spPr>
          <a:xfrm>
            <a:off x="670210" y="4111958"/>
            <a:ext cx="5578838" cy="4597500"/>
          </a:xfrm>
        </p:spPr>
        <p:txBody>
          <a:bodyPr>
            <a:normAutofit/>
          </a:bodyPr>
          <a:lstStyle/>
          <a:p>
            <a:endParaRPr kumimoji="1" lang="en-US" altLang="ja-JP" dirty="0"/>
          </a:p>
          <a:p>
            <a:r>
              <a:rPr lang="ja-JP" altLang="en-US" dirty="0"/>
              <a:t>　　</a:t>
            </a:r>
            <a:endParaRPr lang="en-US" altLang="ja-JP" dirty="0"/>
          </a:p>
          <a:p>
            <a:r>
              <a:rPr lang="ja-JP" altLang="en-US" dirty="0"/>
              <a:t>　　　</a:t>
            </a:r>
            <a:endParaRPr lang="en-US" altLang="ja-JP" dirty="0"/>
          </a:p>
          <a:p>
            <a:r>
              <a:rPr lang="ja-JP" altLang="en-US" dirty="0"/>
              <a:t>　　　　　　　　　　　　　　　　　　　　　　　</a:t>
            </a:r>
            <a:endParaRPr kumimoji="1" lang="ja-JP" altLang="en-US" dirty="0"/>
          </a:p>
        </p:txBody>
      </p:sp>
      <p:sp>
        <p:nvSpPr>
          <p:cNvPr id="4" name="スライド番号プレースホルダー 3"/>
          <p:cNvSpPr>
            <a:spLocks noGrp="1"/>
          </p:cNvSpPr>
          <p:nvPr>
            <p:ph type="sldNum" sz="quarter" idx="10"/>
          </p:nvPr>
        </p:nvSpPr>
        <p:spPr>
          <a:xfrm>
            <a:off x="3155575" y="8881450"/>
            <a:ext cx="2951106" cy="498615"/>
          </a:xfrm>
        </p:spPr>
        <p:txBody>
          <a:bodyPr/>
          <a:lstStyle/>
          <a:p>
            <a:fld id="{AABA0DFC-4A4F-43A1-B559-E7A76CB5A781}" type="slidenum">
              <a:rPr kumimoji="1" lang="ja-JP" altLang="en-US" smtClean="0"/>
              <a:t>37</a:t>
            </a:fld>
            <a:endParaRPr kumimoji="1" lang="ja-JP" altLang="en-US" dirty="0"/>
          </a:p>
        </p:txBody>
      </p:sp>
    </p:spTree>
    <p:extLst>
      <p:ext uri="{BB962C8B-B14F-4D97-AF65-F5344CB8AC3E}">
        <p14:creationId xmlns:p14="http://schemas.microsoft.com/office/powerpoint/2010/main" val="14094999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63625" y="303213"/>
            <a:ext cx="4473575" cy="3354387"/>
          </a:xfrm>
        </p:spPr>
      </p:sp>
      <p:sp>
        <p:nvSpPr>
          <p:cNvPr id="3" name="ノート プレースホルダー 2"/>
          <p:cNvSpPr>
            <a:spLocks noGrp="1"/>
          </p:cNvSpPr>
          <p:nvPr>
            <p:ph type="body" idx="1"/>
          </p:nvPr>
        </p:nvSpPr>
        <p:spPr>
          <a:xfrm>
            <a:off x="570098" y="3922035"/>
            <a:ext cx="5448195" cy="3778337"/>
          </a:xfrm>
        </p:spPr>
        <p:txBody>
          <a:bodyPr>
            <a:normAutofit/>
          </a:bodyPr>
          <a:lstStyle/>
          <a:p>
            <a:r>
              <a:rPr kumimoji="1" lang="ja-JP" altLang="en-US" dirty="0"/>
              <a:t>　</a:t>
            </a:r>
          </a:p>
        </p:txBody>
      </p:sp>
      <p:sp>
        <p:nvSpPr>
          <p:cNvPr id="4" name="スライド番号プレースホルダー 3"/>
          <p:cNvSpPr>
            <a:spLocks noGrp="1"/>
          </p:cNvSpPr>
          <p:nvPr>
            <p:ph type="sldNum" sz="quarter" idx="10"/>
          </p:nvPr>
        </p:nvSpPr>
        <p:spPr/>
        <p:txBody>
          <a:bodyPr/>
          <a:lstStyle/>
          <a:p>
            <a:fld id="{AABA0DFC-4A4F-43A1-B559-E7A76CB5A781}" type="slidenum">
              <a:rPr kumimoji="1" lang="ja-JP" altLang="en-US" smtClean="0"/>
              <a:t>38</a:t>
            </a:fld>
            <a:endParaRPr kumimoji="1" lang="ja-JP" altLang="en-US" dirty="0"/>
          </a:p>
        </p:txBody>
      </p:sp>
    </p:spTree>
    <p:extLst>
      <p:ext uri="{BB962C8B-B14F-4D97-AF65-F5344CB8AC3E}">
        <p14:creationId xmlns:p14="http://schemas.microsoft.com/office/powerpoint/2010/main" val="22013481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24" y="5061201"/>
            <a:ext cx="5799946" cy="3913007"/>
          </a:xfrm>
        </p:spPr>
        <p:txBody>
          <a:bodyPr/>
          <a:lstStyle/>
          <a:p>
            <a:r>
              <a:rPr kumimoji="1" lang="ja-JP" altLang="en-US" dirty="0"/>
              <a:t>　　　　　　　　　　　　　　　　　　　　　　　　　　　　　</a:t>
            </a:r>
            <a:endParaRPr kumimoji="1" lang="en-US" altLang="ja-JP" dirty="0"/>
          </a:p>
          <a:p>
            <a:r>
              <a:rPr lang="ja-JP" altLang="en-US" dirty="0"/>
              <a:t>　　　</a:t>
            </a:r>
            <a:r>
              <a:rPr kumimoji="1" lang="ja-JP" altLang="en-US" dirty="0"/>
              <a:t>　　　</a:t>
            </a:r>
            <a:endParaRPr kumimoji="1" lang="en-US" altLang="ja-JP" dirty="0"/>
          </a:p>
          <a:p>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ABA0DFC-4A4F-43A1-B559-E7A76CB5A781}" type="slidenum">
              <a:rPr kumimoji="1" lang="ja-JP" altLang="en-US" smtClean="0"/>
              <a:t>39</a:t>
            </a:fld>
            <a:endParaRPr kumimoji="1" lang="ja-JP" altLang="en-US"/>
          </a:p>
        </p:txBody>
      </p:sp>
    </p:spTree>
    <p:extLst>
      <p:ext uri="{BB962C8B-B14F-4D97-AF65-F5344CB8AC3E}">
        <p14:creationId xmlns:p14="http://schemas.microsoft.com/office/powerpoint/2010/main" val="329832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AABA0DFC-4A4F-43A1-B559-E7A76CB5A781}" type="slidenum">
              <a:rPr kumimoji="1" lang="ja-JP" altLang="en-US" smtClean="0"/>
              <a:t>40</a:t>
            </a:fld>
            <a:endParaRPr kumimoji="1" lang="ja-JP" altLang="en-US" dirty="0"/>
          </a:p>
        </p:txBody>
      </p:sp>
      <p:sp>
        <p:nvSpPr>
          <p:cNvPr id="6" name="ノート プレースホルダー 5">
            <a:extLst>
              <a:ext uri="{FF2B5EF4-FFF2-40B4-BE49-F238E27FC236}">
                <a16:creationId xmlns:a16="http://schemas.microsoft.com/office/drawing/2014/main" id="{AF49FBD2-EEF3-C8F5-0AF9-C12EF0E2DA22}"/>
              </a:ext>
            </a:extLst>
          </p:cNvPr>
          <p:cNvSpPr>
            <a:spLocks noGrp="1"/>
          </p:cNvSpPr>
          <p:nvPr>
            <p:ph type="body" sz="quarter" idx="3"/>
          </p:nvPr>
        </p:nvSpPr>
        <p:spPr>
          <a:xfrm>
            <a:off x="681025" y="4969692"/>
            <a:ext cx="5448195" cy="3850967"/>
          </a:xfrm>
        </p:spPr>
        <p:txBody>
          <a:bodyPr/>
          <a:lstStyle/>
          <a:p>
            <a:r>
              <a:rPr lang="ja-JP" altLang="en-US" dirty="0"/>
              <a:t>　</a:t>
            </a:r>
            <a:endParaRPr lang="en-US" altLang="ja-JP" dirty="0"/>
          </a:p>
          <a:p>
            <a:r>
              <a:rPr lang="ja-JP" altLang="en-US" dirty="0"/>
              <a:t>　　　　　　　　　　　　　　　　　　　　　　　　　　　　</a:t>
            </a:r>
            <a:endParaRPr lang="en-US" altLang="ja-JP" strike="sngStrike" dirty="0"/>
          </a:p>
        </p:txBody>
      </p:sp>
    </p:spTree>
    <p:extLst>
      <p:ext uri="{BB962C8B-B14F-4D97-AF65-F5344CB8AC3E}">
        <p14:creationId xmlns:p14="http://schemas.microsoft.com/office/powerpoint/2010/main" val="13674014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25" y="5061431"/>
            <a:ext cx="5448195" cy="1763313"/>
          </a:xfrm>
        </p:spPr>
        <p:txBody>
          <a:bodyPr/>
          <a:lstStyle/>
          <a:p>
            <a:r>
              <a:rPr kumimoji="1" lang="ja-JP" altLang="en-US" dirty="0"/>
              <a:t>　</a:t>
            </a:r>
            <a:r>
              <a:rPr lang="ja-JP" altLang="en-US" dirty="0"/>
              <a:t>　　　　　　　　　　　　　　　　　　　　　　　　</a:t>
            </a:r>
            <a:endParaRPr kumimoji="1" lang="ja-JP" altLang="en-US" dirty="0"/>
          </a:p>
        </p:txBody>
      </p:sp>
      <p:sp>
        <p:nvSpPr>
          <p:cNvPr id="4" name="スライド番号プレースホルダー 3"/>
          <p:cNvSpPr>
            <a:spLocks noGrp="1"/>
          </p:cNvSpPr>
          <p:nvPr>
            <p:ph type="sldNum" sz="quarter" idx="10"/>
          </p:nvPr>
        </p:nvSpPr>
        <p:spPr/>
        <p:txBody>
          <a:bodyPr/>
          <a:lstStyle/>
          <a:p>
            <a:fld id="{AABA0DFC-4A4F-43A1-B559-E7A76CB5A781}" type="slidenum">
              <a:rPr kumimoji="1" lang="ja-JP" altLang="en-US" smtClean="0"/>
              <a:t>41</a:t>
            </a:fld>
            <a:endParaRPr kumimoji="1" lang="ja-JP" altLang="en-US"/>
          </a:p>
        </p:txBody>
      </p:sp>
    </p:spTree>
    <p:extLst>
      <p:ext uri="{BB962C8B-B14F-4D97-AF65-F5344CB8AC3E}">
        <p14:creationId xmlns:p14="http://schemas.microsoft.com/office/powerpoint/2010/main" val="13869981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82675" y="1428750"/>
            <a:ext cx="4473575" cy="3354388"/>
          </a:xfrm>
        </p:spPr>
      </p:sp>
      <p:sp>
        <p:nvSpPr>
          <p:cNvPr id="3" name="ノート プレースホルダー 2"/>
          <p:cNvSpPr>
            <a:spLocks noGrp="1"/>
          </p:cNvSpPr>
          <p:nvPr>
            <p:ph type="body" idx="1"/>
          </p:nvPr>
        </p:nvSpPr>
        <p:spPr>
          <a:xfrm>
            <a:off x="681025" y="5154370"/>
            <a:ext cx="5448195" cy="3913007"/>
          </a:xfr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ABA0DFC-4A4F-43A1-B559-E7A76CB5A781}" type="slidenum">
              <a:rPr kumimoji="1" lang="ja-JP" altLang="en-US" smtClean="0"/>
              <a:t>42</a:t>
            </a:fld>
            <a:endParaRPr kumimoji="1" lang="ja-JP" altLang="en-US"/>
          </a:p>
        </p:txBody>
      </p:sp>
    </p:spTree>
    <p:extLst>
      <p:ext uri="{BB962C8B-B14F-4D97-AF65-F5344CB8AC3E}">
        <p14:creationId xmlns:p14="http://schemas.microsoft.com/office/powerpoint/2010/main" val="1138721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48755C-B6F9-4E16-B959-A2850EAB346B}" type="slidenum">
              <a:rPr kumimoji="1" lang="ja-JP" altLang="en-US" smtClean="0"/>
              <a:pPr/>
              <a:t>4</a:t>
            </a:fld>
            <a:endParaRPr kumimoji="1" lang="ja-JP" altLang="en-US" dirty="0"/>
          </a:p>
        </p:txBody>
      </p:sp>
    </p:spTree>
    <p:extLst>
      <p:ext uri="{BB962C8B-B14F-4D97-AF65-F5344CB8AC3E}">
        <p14:creationId xmlns:p14="http://schemas.microsoft.com/office/powerpoint/2010/main" val="26326885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ABA0DFC-4A4F-43A1-B559-E7A76CB5A781}" type="slidenum">
              <a:rPr kumimoji="1" lang="ja-JP" altLang="en-US" smtClean="0"/>
              <a:t>43</a:t>
            </a:fld>
            <a:endParaRPr kumimoji="1" lang="ja-JP" altLang="en-US"/>
          </a:p>
        </p:txBody>
      </p:sp>
    </p:spTree>
    <p:extLst>
      <p:ext uri="{BB962C8B-B14F-4D97-AF65-F5344CB8AC3E}">
        <p14:creationId xmlns:p14="http://schemas.microsoft.com/office/powerpoint/2010/main" val="6260889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ABA0DFC-4A4F-43A1-B559-E7A76CB5A781}" type="slidenum">
              <a:rPr kumimoji="1" lang="ja-JP" altLang="en-US" smtClean="0"/>
              <a:t>44</a:t>
            </a:fld>
            <a:endParaRPr kumimoji="1" lang="ja-JP" altLang="en-US"/>
          </a:p>
        </p:txBody>
      </p:sp>
    </p:spTree>
    <p:extLst>
      <p:ext uri="{BB962C8B-B14F-4D97-AF65-F5344CB8AC3E}">
        <p14:creationId xmlns:p14="http://schemas.microsoft.com/office/powerpoint/2010/main" val="7943956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ABA0DFC-4A4F-43A1-B559-E7A76CB5A781}" type="slidenum">
              <a:rPr kumimoji="1" lang="ja-JP" altLang="en-US" smtClean="0"/>
              <a:t>45</a:t>
            </a:fld>
            <a:endParaRPr kumimoji="1" lang="ja-JP" altLang="en-US"/>
          </a:p>
        </p:txBody>
      </p:sp>
    </p:spTree>
    <p:extLst>
      <p:ext uri="{BB962C8B-B14F-4D97-AF65-F5344CB8AC3E}">
        <p14:creationId xmlns:p14="http://schemas.microsoft.com/office/powerpoint/2010/main" val="15237397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ABA0DFC-4A4F-43A1-B559-E7A76CB5A781}" type="slidenum">
              <a:rPr kumimoji="1" lang="ja-JP" altLang="en-US" smtClean="0"/>
              <a:t>46</a:t>
            </a:fld>
            <a:endParaRPr kumimoji="1" lang="ja-JP" altLang="en-US"/>
          </a:p>
        </p:txBody>
      </p:sp>
    </p:spTree>
    <p:extLst>
      <p:ext uri="{BB962C8B-B14F-4D97-AF65-F5344CB8AC3E}">
        <p14:creationId xmlns:p14="http://schemas.microsoft.com/office/powerpoint/2010/main" val="6562075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168923" y="5207297"/>
            <a:ext cx="4472399" cy="2398272"/>
          </a:xfr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BA0DFC-4A4F-43A1-B559-E7A76CB5A78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298300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5549CA-C38B-4B54-936D-6D5033C15D08}" type="slidenum">
              <a:rPr kumimoji="1" lang="ja-JP" altLang="en-US" smtClean="0"/>
              <a:t>48</a:t>
            </a:fld>
            <a:endParaRPr kumimoji="1" lang="ja-JP" altLang="en-US"/>
          </a:p>
        </p:txBody>
      </p:sp>
    </p:spTree>
    <p:extLst>
      <p:ext uri="{BB962C8B-B14F-4D97-AF65-F5344CB8AC3E}">
        <p14:creationId xmlns:p14="http://schemas.microsoft.com/office/powerpoint/2010/main" val="869411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48755C-B6F9-4E16-B959-A2850EAB346B}" type="slidenum">
              <a:rPr kumimoji="1" lang="ja-JP" altLang="en-US" smtClean="0"/>
              <a:pPr/>
              <a:t>5</a:t>
            </a:fld>
            <a:endParaRPr kumimoji="1" lang="ja-JP" altLang="en-US" dirty="0"/>
          </a:p>
        </p:txBody>
      </p:sp>
    </p:spTree>
    <p:extLst>
      <p:ext uri="{BB962C8B-B14F-4D97-AF65-F5344CB8AC3E}">
        <p14:creationId xmlns:p14="http://schemas.microsoft.com/office/powerpoint/2010/main" val="654994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62949F6-963F-43B2-BB3D-88C8EF8E2F69}" type="slidenum">
              <a:rPr kumimoji="1" lang="ja-JP" altLang="en-US" smtClean="0"/>
              <a:pPr/>
              <a:t>6</a:t>
            </a:fld>
            <a:endParaRPr kumimoji="1" lang="ja-JP" altLang="en-US"/>
          </a:p>
        </p:txBody>
      </p:sp>
    </p:spTree>
    <p:extLst>
      <p:ext uri="{BB962C8B-B14F-4D97-AF65-F5344CB8AC3E}">
        <p14:creationId xmlns:p14="http://schemas.microsoft.com/office/powerpoint/2010/main" val="3277715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62949F6-963F-43B2-BB3D-88C8EF8E2F69}" type="slidenum">
              <a:rPr kumimoji="1" lang="ja-JP" altLang="en-US" smtClean="0"/>
              <a:pPr/>
              <a:t>7</a:t>
            </a:fld>
            <a:endParaRPr kumimoji="1" lang="ja-JP" altLang="en-US"/>
          </a:p>
        </p:txBody>
      </p:sp>
    </p:spTree>
    <p:extLst>
      <p:ext uri="{BB962C8B-B14F-4D97-AF65-F5344CB8AC3E}">
        <p14:creationId xmlns:p14="http://schemas.microsoft.com/office/powerpoint/2010/main" val="102224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62949F6-963F-43B2-BB3D-88C8EF8E2F69}" type="slidenum">
              <a:rPr kumimoji="1" lang="ja-JP" altLang="en-US" smtClean="0"/>
              <a:pPr/>
              <a:t>8</a:t>
            </a:fld>
            <a:endParaRPr kumimoji="1" lang="ja-JP" altLang="en-US"/>
          </a:p>
        </p:txBody>
      </p:sp>
    </p:spTree>
    <p:extLst>
      <p:ext uri="{BB962C8B-B14F-4D97-AF65-F5344CB8AC3E}">
        <p14:creationId xmlns:p14="http://schemas.microsoft.com/office/powerpoint/2010/main" val="2090359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62949F6-963F-43B2-BB3D-88C8EF8E2F69}" type="slidenum">
              <a:rPr kumimoji="1" lang="ja-JP" altLang="en-US" smtClean="0"/>
              <a:pPr/>
              <a:t>9</a:t>
            </a:fld>
            <a:endParaRPr kumimoji="1" lang="ja-JP" altLang="en-US"/>
          </a:p>
        </p:txBody>
      </p:sp>
    </p:spTree>
    <p:extLst>
      <p:ext uri="{BB962C8B-B14F-4D97-AF65-F5344CB8AC3E}">
        <p14:creationId xmlns:p14="http://schemas.microsoft.com/office/powerpoint/2010/main" val="590382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3"/>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29E605DE-A203-4D19-8452-2A9049DA1E8C}" type="datetime1">
              <a:rPr lang="ja-JP" altLang="en-US" smtClean="0"/>
              <a:t>2025/7/17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857EF8DD-F866-4A6E-832A-D9B5C2EA52EE}" type="slidenum">
              <a:rPr lang="ja-JP" altLang="en-US"/>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10C6B565-3168-41F2-9E5D-E15E282AED4B}" type="datetime1">
              <a:rPr lang="ja-JP" altLang="en-US" smtClean="0"/>
              <a:t>2025/7/17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DBA043A3-3806-41C4-AA1C-EF8394080B88}" type="slidenum">
              <a:rPr lang="ja-JP" altLang="en-US"/>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3"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EBF4D7ED-4515-4D5F-8AF7-3A1C8631347A}" type="datetime1">
              <a:rPr lang="ja-JP" altLang="en-US" smtClean="0"/>
              <a:t>2025/7/17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74D578EA-AC4A-46C7-B81A-66A77A194242}" type="slidenum">
              <a:rPr lang="ja-JP" altLang="en-US"/>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タイトル スライド">
    <p:bg>
      <p:bgPr>
        <a:solidFill>
          <a:schemeClr val="accent1"/>
        </a:solidFill>
        <a:effectLst/>
      </p:bgPr>
    </p:bg>
    <p:spTree>
      <p:nvGrpSpPr>
        <p:cNvPr id="1" name=""/>
        <p:cNvGrpSpPr/>
        <p:nvPr/>
      </p:nvGrpSpPr>
      <p:grpSpPr>
        <a:xfrm>
          <a:off x="0" y="0"/>
          <a:ext cx="0" cy="0"/>
          <a:chOff x="0" y="0"/>
          <a:chExt cx="0" cy="0"/>
        </a:xfrm>
      </p:grpSpPr>
      <p:sp>
        <p:nvSpPr>
          <p:cNvPr id="1029" name="画像 0">
            <a:extLst>
              <a:ext uri="{C183D7F6-B498-43B3-948B-1728B52AA6E4}">
                <adec:decorative xmlns:adec="http://schemas.microsoft.com/office/drawing/2017/decorative" val="1"/>
              </a:ext>
            </a:extLst>
          </p:cNvPr>
          <p:cNvSpPr/>
          <p:nvPr/>
        </p:nvSpPr>
        <p:spPr>
          <a:xfrm>
            <a:off x="0" y="0"/>
            <a:ext cx="3971925"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1030" name="フリーフォーム:図形 19">
            <a:extLst>
              <a:ext uri="{C183D7F6-B498-43B3-948B-1728B52AA6E4}">
                <adec:decorative xmlns:adec="http://schemas.microsoft.com/office/drawing/2017/decorative" val="1"/>
              </a:ext>
            </a:extLst>
          </p:cNvPr>
          <p:cNvSpPr/>
          <p:nvPr userDrawn="1"/>
        </p:nvSpPr>
        <p:spPr>
          <a:xfrm>
            <a:off x="1125141" y="1173106"/>
            <a:ext cx="6893719"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1031" name="フリーフォーム:図形 17">
            <a:extLst>
              <a:ext uri="{C183D7F6-B498-43B3-948B-1728B52AA6E4}">
                <adec:decorative xmlns:adec="http://schemas.microsoft.com/office/drawing/2017/decorative" val="1"/>
              </a:ext>
            </a:extLst>
          </p:cNvPr>
          <p:cNvSpPr/>
          <p:nvPr userDrawn="1"/>
        </p:nvSpPr>
        <p:spPr>
          <a:xfrm>
            <a:off x="2020822" y="0"/>
            <a:ext cx="5102357"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1032" name="タイトル 1"/>
          <p:cNvSpPr>
            <a:spLocks noGrp="1"/>
          </p:cNvSpPr>
          <p:nvPr>
            <p:ph type="ctrTitle" hasCustomPrompt="1"/>
          </p:nvPr>
        </p:nvSpPr>
        <p:spPr>
          <a:xfrm>
            <a:off x="2174843" y="810228"/>
            <a:ext cx="4794316" cy="3831221"/>
          </a:xfrm>
        </p:spPr>
        <p:txBody>
          <a:bodyPr tIns="0" bIns="0" rtlCol="0" anchor="ctr" anchorCtr="0">
            <a:noAutofit/>
          </a:bodyPr>
          <a:lstStyle>
            <a:lvl1pPr algn="ctr">
              <a:lnSpc>
                <a:spcPct val="100000"/>
              </a:lnSpc>
              <a:defRPr lang="ja-JP" sz="2700">
                <a:latin typeface="Meiryo UI" panose="020B0604030504040204" pitchFamily="50" charset="-128"/>
                <a:ea typeface="Meiryo UI" panose="020B0604030504040204" pitchFamily="50" charset="-128"/>
              </a:defRPr>
            </a:lvl1pPr>
          </a:lstStyle>
          <a:p>
            <a:pPr rtl="0"/>
            <a:r>
              <a:rPr lang="ja-JP" b="1"/>
              <a:t>クリックしてタイトルを追加</a:t>
            </a:r>
          </a:p>
        </p:txBody>
      </p:sp>
    </p:spTree>
    <p:extLst>
      <p:ext uri="{BB962C8B-B14F-4D97-AF65-F5344CB8AC3E}">
        <p14:creationId xmlns:p14="http://schemas.microsoft.com/office/powerpoint/2010/main" val="454012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議題">
    <p:spTree>
      <p:nvGrpSpPr>
        <p:cNvPr id="1" name=""/>
        <p:cNvGrpSpPr/>
        <p:nvPr/>
      </p:nvGrpSpPr>
      <p:grpSpPr>
        <a:xfrm>
          <a:off x="0" y="0"/>
          <a:ext cx="0" cy="0"/>
          <a:chOff x="0" y="0"/>
          <a:chExt cx="0" cy="0"/>
        </a:xfrm>
      </p:grpSpPr>
      <p:grpSp>
        <p:nvGrpSpPr>
          <p:cNvPr id="1034" name="グループ 5">
            <a:extLst>
              <a:ext uri="{C183D7F6-B498-43B3-948B-1728B52AA6E4}">
                <adec:decorative xmlns:adec="http://schemas.microsoft.com/office/drawing/2017/decorative" val="1"/>
              </a:ext>
            </a:extLst>
          </p:cNvPr>
          <p:cNvGrpSpPr/>
          <p:nvPr userDrawn="1"/>
        </p:nvGrpSpPr>
        <p:grpSpPr>
          <a:xfrm>
            <a:off x="4839228" y="3405020"/>
            <a:ext cx="4304773" cy="3467971"/>
            <a:chOff x="5009037" y="2525712"/>
            <a:chExt cx="7170193" cy="4332288"/>
          </a:xfrm>
        </p:grpSpPr>
        <p:sp>
          <p:nvSpPr>
            <p:cNvPr id="1035" name="フリーフォーム(F) 7"/>
            <p:cNvSpPr/>
            <p:nvPr/>
          </p:nvSpPr>
          <p:spPr>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1036" name="フリーフォーム(F) 6"/>
            <p:cNvSpPr/>
            <p:nvPr/>
          </p:nvSpPr>
          <p:spPr>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grpSp>
        <p:nvGrpSpPr>
          <p:cNvPr id="1037" name="グループ 8">
            <a:extLst>
              <a:ext uri="{C183D7F6-B498-43B3-948B-1728B52AA6E4}">
                <adec:decorative xmlns:adec="http://schemas.microsoft.com/office/drawing/2017/decorative" val="1"/>
              </a:ext>
            </a:extLst>
          </p:cNvPr>
          <p:cNvGrpSpPr/>
          <p:nvPr userDrawn="1"/>
        </p:nvGrpSpPr>
        <p:grpSpPr>
          <a:xfrm flipH="1" flipV="1">
            <a:off x="4849208" y="1"/>
            <a:ext cx="4304773" cy="3467971"/>
            <a:chOff x="5183405" y="2678112"/>
            <a:chExt cx="7170193" cy="4332288"/>
          </a:xfrm>
        </p:grpSpPr>
        <p:sp>
          <p:nvSpPr>
            <p:cNvPr id="1038" name="フリーフォーム(F) 7"/>
            <p:cNvSpPr/>
            <p:nvPr/>
          </p:nvSpPr>
          <p:spPr>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1039" name="フリーフォーム(F) 6"/>
            <p:cNvSpPr/>
            <p:nvPr/>
          </p:nvSpPr>
          <p:spPr>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sp>
        <p:nvSpPr>
          <p:cNvPr id="1040" name="画像 2">
            <a:extLst>
              <a:ext uri="{C183D7F6-B498-43B3-948B-1728B52AA6E4}">
                <adec:decorative xmlns:adec="http://schemas.microsoft.com/office/drawing/2017/decorative" val="1"/>
              </a:ext>
            </a:extLst>
          </p:cNvPr>
          <p:cNvSpPr/>
          <p:nvPr/>
        </p:nvSpPr>
        <p:spPr>
          <a:xfrm>
            <a:off x="5731889" y="4577659"/>
            <a:ext cx="581266"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1041" name="タイトル 1"/>
          <p:cNvSpPr>
            <a:spLocks noGrp="1"/>
          </p:cNvSpPr>
          <p:nvPr>
            <p:ph type="title" hasCustomPrompt="1"/>
          </p:nvPr>
        </p:nvSpPr>
        <p:spPr>
          <a:xfrm>
            <a:off x="685800" y="1057275"/>
            <a:ext cx="4937760" cy="1531357"/>
          </a:xfrm>
        </p:spPr>
        <p:txBody>
          <a:bodyPr tIns="0" bIns="0" rtlCol="0">
            <a:noAutofit/>
          </a:bodyPr>
          <a:lstStyle>
            <a:lvl1pPr algn="l">
              <a:lnSpc>
                <a:spcPct val="100000"/>
              </a:lnSpc>
              <a:defRPr lang="ja-JP" sz="2700">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1042" name="コンテンツ プレースホルダー 2"/>
          <p:cNvSpPr>
            <a:spLocks noGrp="1"/>
          </p:cNvSpPr>
          <p:nvPr>
            <p:ph idx="1" hasCustomPrompt="1"/>
          </p:nvPr>
        </p:nvSpPr>
        <p:spPr>
          <a:xfrm>
            <a:off x="685800" y="2834640"/>
            <a:ext cx="4937760" cy="3207344"/>
          </a:xfrm>
        </p:spPr>
        <p:txBody>
          <a:bodyPr lIns="91440" tIns="0" rIns="91440" bIns="0" rtlCol="0">
            <a:normAutofit/>
          </a:bodyPr>
          <a:lstStyle>
            <a:lvl1pPr marL="0" indent="0">
              <a:lnSpc>
                <a:spcPct val="150000"/>
              </a:lnSpc>
              <a:spcBef>
                <a:spcPts val="0"/>
              </a:spcBef>
              <a:buNone/>
              <a:defRPr lang="ja-JP" sz="1800">
                <a:latin typeface="Meiryo UI" panose="020B0604030504040204" pitchFamily="50" charset="-128"/>
                <a:ea typeface="Meiryo UI" panose="020B0604030504040204" pitchFamily="50" charset="-128"/>
              </a:defRPr>
            </a:lvl1pPr>
            <a:lvl2pPr marL="260604">
              <a:lnSpc>
                <a:spcPct val="150000"/>
              </a:lnSpc>
              <a:spcBef>
                <a:spcPts val="0"/>
              </a:spcBef>
              <a:defRPr lang="ja-JP" sz="1500">
                <a:latin typeface="Meiryo UI" panose="020B0604030504040204" pitchFamily="50" charset="-128"/>
                <a:ea typeface="Meiryo UI" panose="020B0604030504040204" pitchFamily="50" charset="-128"/>
              </a:defRPr>
            </a:lvl2pPr>
            <a:lvl3pPr marL="514350">
              <a:lnSpc>
                <a:spcPct val="150000"/>
              </a:lnSpc>
              <a:spcBef>
                <a:spcPts val="0"/>
              </a:spcBef>
              <a:defRPr lang="ja-JP" sz="1350">
                <a:latin typeface="Meiryo UI" panose="020B0604030504040204" pitchFamily="50" charset="-128"/>
                <a:ea typeface="Meiryo UI" panose="020B0604030504040204" pitchFamily="50" charset="-128"/>
              </a:defRPr>
            </a:lvl3pPr>
          </a:lstStyle>
          <a:p>
            <a:pPr lvl="0" rtl="0"/>
            <a:r>
              <a:rPr lang="ja-JP"/>
              <a:t>クリックしてテキストを追加</a:t>
            </a:r>
          </a:p>
          <a:p>
            <a:pPr lvl="1" rtl="0"/>
            <a:r>
              <a:rPr lang="ja-JP"/>
              <a:t>第 2 レベル</a:t>
            </a:r>
          </a:p>
          <a:p>
            <a:pPr lvl="2" rtl="0"/>
            <a:r>
              <a:rPr lang="ja-JP"/>
              <a:t>第 3 レベル</a:t>
            </a:r>
          </a:p>
        </p:txBody>
      </p:sp>
      <p:sp>
        <p:nvSpPr>
          <p:cNvPr id="1043" name="スライド番号プレースホルダー 2"/>
          <p:cNvSpPr>
            <a:spLocks noGrp="1"/>
          </p:cNvSpPr>
          <p:nvPr>
            <p:ph type="sldNum" sz="quarter" idx="10"/>
          </p:nvPr>
        </p:nvSpPr>
        <p:spPr>
          <a:xfrm>
            <a:off x="7768828" y="457200"/>
            <a:ext cx="800692" cy="471489"/>
          </a:xfrm>
        </p:spPr>
        <p:txBody>
          <a:bodyPr rtlCol="0"/>
          <a:lstStyle>
            <a:lvl1pPr>
              <a:defRPr lang="ja-JP" sz="12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2178541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概要 2">
    <p:spTree>
      <p:nvGrpSpPr>
        <p:cNvPr id="1" name=""/>
        <p:cNvGrpSpPr/>
        <p:nvPr/>
      </p:nvGrpSpPr>
      <p:grpSpPr>
        <a:xfrm>
          <a:off x="0" y="0"/>
          <a:ext cx="0" cy="0"/>
          <a:chOff x="0" y="0"/>
          <a:chExt cx="0" cy="0"/>
        </a:xfrm>
      </p:grpSpPr>
      <p:sp>
        <p:nvSpPr>
          <p:cNvPr id="1045" name="長方形 4">
            <a:extLst>
              <a:ext uri="{C183D7F6-B498-43B3-948B-1728B52AA6E4}">
                <adec:decorative xmlns:adec="http://schemas.microsoft.com/office/drawing/2017/decorative" val="1"/>
              </a:ext>
            </a:extLst>
          </p:cNvPr>
          <p:cNvSpPr/>
          <p:nvPr userDrawn="1"/>
        </p:nvSpPr>
        <p:spPr>
          <a:xfrm>
            <a:off x="-18048" y="3390900"/>
            <a:ext cx="9162047"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ja-JP"/>
            </a:defPPr>
          </a:lstStyle>
          <a:p>
            <a:pPr algn="ctr" rtl="0"/>
            <a:endParaRPr lang="ja-JP" altLang="en-US" sz="338" dirty="0">
              <a:latin typeface="Meiryo UI" panose="020B0604030504040204" pitchFamily="50" charset="-128"/>
              <a:ea typeface="Meiryo UI" panose="020B0604030504040204" pitchFamily="50" charset="-128"/>
            </a:endParaRPr>
          </a:p>
        </p:txBody>
      </p:sp>
      <p:sp>
        <p:nvSpPr>
          <p:cNvPr id="1046" name="長方形 5">
            <a:extLst>
              <a:ext uri="{C183D7F6-B498-43B3-948B-1728B52AA6E4}">
                <adec:decorative xmlns:adec="http://schemas.microsoft.com/office/drawing/2017/decorative" val="1"/>
              </a:ext>
            </a:extLst>
          </p:cNvPr>
          <p:cNvSpPr/>
          <p:nvPr userDrawn="1"/>
        </p:nvSpPr>
        <p:spPr>
          <a:xfrm>
            <a:off x="332510" y="332510"/>
            <a:ext cx="8478982"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altLang="en-US" sz="1200" dirty="0">
              <a:latin typeface="Meiryo UI" panose="020B0604030504040204" pitchFamily="50" charset="-128"/>
              <a:ea typeface="Meiryo UI" panose="020B0604030504040204" pitchFamily="50" charset="-128"/>
            </a:endParaRPr>
          </a:p>
        </p:txBody>
      </p:sp>
      <p:grpSp>
        <p:nvGrpSpPr>
          <p:cNvPr id="1047" name="グループ 17">
            <a:extLst>
              <a:ext uri="{C183D7F6-B498-43B3-948B-1728B52AA6E4}">
                <adec:decorative xmlns:adec="http://schemas.microsoft.com/office/drawing/2017/decorative" val="1"/>
              </a:ext>
            </a:extLst>
          </p:cNvPr>
          <p:cNvGrpSpPr/>
          <p:nvPr userDrawn="1"/>
        </p:nvGrpSpPr>
        <p:grpSpPr>
          <a:xfrm flipH="1">
            <a:off x="7015162" y="0"/>
            <a:ext cx="2128838" cy="2857958"/>
            <a:chOff x="0" y="0"/>
            <a:chExt cx="2838450" cy="2857958"/>
          </a:xfrm>
        </p:grpSpPr>
        <p:sp>
          <p:nvSpPr>
            <p:cNvPr id="1048" name="フリーフォーム:図形 28">
              <a:extLs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latin typeface="Meiryo UI" panose="020B0604030504040204" pitchFamily="50" charset="-128"/>
                <a:ea typeface="Meiryo UI" panose="020B0604030504040204" pitchFamily="50" charset="-128"/>
              </a:endParaRPr>
            </a:p>
          </p:txBody>
        </p:sp>
        <p:sp>
          <p:nvSpPr>
            <p:cNvPr id="1049" name="フリーフォーム:図形 15">
              <a:extLs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1050" name="画像 2">
              <a:extLs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sp>
        <p:nvSpPr>
          <p:cNvPr id="1051" name="タイトル 1"/>
          <p:cNvSpPr>
            <a:spLocks noGrp="1"/>
          </p:cNvSpPr>
          <p:nvPr userDrawn="1">
            <p:ph type="title" hasCustomPrompt="1"/>
          </p:nvPr>
        </p:nvSpPr>
        <p:spPr>
          <a:xfrm>
            <a:off x="4276831" y="1061623"/>
            <a:ext cx="4292690" cy="4739104"/>
          </a:xfrm>
        </p:spPr>
        <p:txBody>
          <a:bodyPr tIns="0" bIns="0" rtlCol="0" anchor="ctr">
            <a:noAutofit/>
          </a:bodyPr>
          <a:lstStyle>
            <a:lvl1pPr algn="l">
              <a:lnSpc>
                <a:spcPct val="100000"/>
              </a:lnSpc>
              <a:defRPr lang="ja-JP" sz="2700" b="1">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1052" name="図プレースホルダー 7"/>
          <p:cNvSpPr>
            <a:spLocks noGrp="1"/>
          </p:cNvSpPr>
          <p:nvPr>
            <p:ph type="pic" sz="quarter" idx="11" hasCustomPrompt="1"/>
          </p:nvPr>
        </p:nvSpPr>
        <p:spPr>
          <a:xfrm>
            <a:off x="332509" y="1"/>
            <a:ext cx="3258521" cy="6359525"/>
          </a:xfrm>
        </p:spPr>
        <p:txBody>
          <a:bodyPr rtlCol="0">
            <a:normAutofit/>
          </a:bodyPr>
          <a:lstStyle>
            <a:lvl1pPr marL="0" indent="0">
              <a:buNone/>
              <a:defRPr lang="ja-JP" sz="1350">
                <a:latin typeface="Meiryo UI" panose="020B0604030504040204" pitchFamily="50" charset="-128"/>
                <a:ea typeface="Meiryo UI" panose="020B0604030504040204" pitchFamily="50" charset="-128"/>
              </a:defRPr>
            </a:lvl1pPr>
          </a:lstStyle>
          <a:p>
            <a:pPr lvl="0" rtl="0"/>
            <a:r>
              <a:rPr lang="ja-JP"/>
              <a:t>クリックして写真を追加</a:t>
            </a:r>
          </a:p>
        </p:txBody>
      </p:sp>
    </p:spTree>
    <p:extLst>
      <p:ext uri="{BB962C8B-B14F-4D97-AF65-F5344CB8AC3E}">
        <p14:creationId xmlns:p14="http://schemas.microsoft.com/office/powerpoint/2010/main" val="527579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
        <p:nvSpPr>
          <p:cNvPr id="1054" name="長方形 20">
            <a:extLst>
              <a:ext uri="{C183D7F6-B498-43B3-948B-1728B52AA6E4}">
                <adec:decorative xmlns:adec="http://schemas.microsoft.com/office/drawing/2017/decorative" val="1"/>
              </a:ext>
            </a:extLst>
          </p:cNvPr>
          <p:cNvSpPr/>
          <p:nvPr userDrawn="1"/>
        </p:nvSpPr>
        <p:spPr>
          <a:xfrm>
            <a:off x="-18048" y="-400"/>
            <a:ext cx="9162047"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ja-JP"/>
            </a:defPPr>
          </a:lstStyle>
          <a:p>
            <a:pPr algn="ctr" rtl="0"/>
            <a:endParaRPr lang="ja-JP" altLang="en-US" sz="338" dirty="0">
              <a:latin typeface="Meiryo UI" panose="020B0604030504040204" pitchFamily="50" charset="-128"/>
              <a:ea typeface="Meiryo UI" panose="020B0604030504040204" pitchFamily="50" charset="-128"/>
            </a:endParaRPr>
          </a:p>
        </p:txBody>
      </p:sp>
      <p:sp>
        <p:nvSpPr>
          <p:cNvPr id="1055" name="長方形 21">
            <a:extLst>
              <a:ext uri="{C183D7F6-B498-43B3-948B-1728B52AA6E4}">
                <adec:decorative xmlns:adec="http://schemas.microsoft.com/office/drawing/2017/decorative" val="1"/>
              </a:ext>
            </a:extLst>
          </p:cNvPr>
          <p:cNvSpPr/>
          <p:nvPr userDrawn="1"/>
        </p:nvSpPr>
        <p:spPr>
          <a:xfrm>
            <a:off x="332510" y="420494"/>
            <a:ext cx="8478982"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altLang="en-US" sz="1200" dirty="0">
              <a:latin typeface="Meiryo UI" panose="020B0604030504040204" pitchFamily="50" charset="-128"/>
              <a:ea typeface="Meiryo UI" panose="020B0604030504040204" pitchFamily="50" charset="-128"/>
            </a:endParaRPr>
          </a:p>
        </p:txBody>
      </p:sp>
      <p:sp>
        <p:nvSpPr>
          <p:cNvPr id="1056" name="フリーフォーム(F) 35">
            <a:extLst>
              <a:ext uri="{C183D7F6-B498-43B3-948B-1728B52AA6E4}">
                <adec:decorative xmlns:adec="http://schemas.microsoft.com/office/drawing/2017/decorative" val="1"/>
              </a:ext>
            </a:extLst>
          </p:cNvPr>
          <p:cNvSpPr/>
          <p:nvPr userDrawn="1"/>
        </p:nvSpPr>
        <p:spPr>
          <a:xfrm rot="16200000">
            <a:off x="3968473" y="4188732"/>
            <a:ext cx="2812357" cy="2545607"/>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68580" tIns="34290" rIns="68580" bIns="3429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1057" name="フリーフォーム(F) 32">
            <a:extLst>
              <a:ext uri="{C183D7F6-B498-43B3-948B-1728B52AA6E4}">
                <adec:decorative xmlns:adec="http://schemas.microsoft.com/office/drawing/2017/decorative" val="1"/>
              </a:ext>
            </a:extLst>
          </p:cNvPr>
          <p:cNvSpPr/>
          <p:nvPr userDrawn="1"/>
        </p:nvSpPr>
        <p:spPr>
          <a:xfrm>
            <a:off x="0" y="3463854"/>
            <a:ext cx="32643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lvl="0" algn="ctr" rtl="0"/>
            <a:endParaRPr lang="ja-JP" dirty="0">
              <a:latin typeface="Meiryo UI" panose="020B0604030504040204" pitchFamily="50" charset="-128"/>
              <a:ea typeface="Meiryo UI" panose="020B0604030504040204" pitchFamily="50" charset="-128"/>
            </a:endParaRPr>
          </a:p>
        </p:txBody>
      </p:sp>
      <p:sp>
        <p:nvSpPr>
          <p:cNvPr id="1058" name="タイトル 1"/>
          <p:cNvSpPr>
            <a:spLocks noGrp="1"/>
          </p:cNvSpPr>
          <p:nvPr userDrawn="1">
            <p:ph type="title" hasCustomPrompt="1"/>
          </p:nvPr>
        </p:nvSpPr>
        <p:spPr>
          <a:xfrm>
            <a:off x="685800" y="1057275"/>
            <a:ext cx="3944666" cy="2495028"/>
          </a:xfrm>
        </p:spPr>
        <p:txBody>
          <a:bodyPr tIns="0" bIns="0" rtlCol="0">
            <a:noAutofit/>
          </a:bodyPr>
          <a:lstStyle>
            <a:lvl1pPr algn="l">
              <a:lnSpc>
                <a:spcPct val="100000"/>
              </a:lnSpc>
              <a:defRPr lang="ja-JP" sz="2700">
                <a:latin typeface="Meiryo UI" panose="020B0604030504040204" pitchFamily="50" charset="-128"/>
                <a:ea typeface="Meiryo UI" panose="020B0604030504040204" pitchFamily="50" charset="-128"/>
              </a:defRPr>
            </a:lvl1pPr>
          </a:lstStyle>
          <a:p>
            <a:pPr rtl="0"/>
            <a:r>
              <a:rPr lang="ja-JP" b="1"/>
              <a:t>クリックしてテキストを追加</a:t>
            </a:r>
          </a:p>
        </p:txBody>
      </p:sp>
      <p:sp>
        <p:nvSpPr>
          <p:cNvPr id="1059" name="コンテンツ プレースホルダー 2"/>
          <p:cNvSpPr>
            <a:spLocks noGrp="1"/>
          </p:cNvSpPr>
          <p:nvPr userDrawn="1">
            <p:ph idx="1" hasCustomPrompt="1"/>
          </p:nvPr>
        </p:nvSpPr>
        <p:spPr>
          <a:xfrm>
            <a:off x="685800" y="3808751"/>
            <a:ext cx="3944666" cy="2233233"/>
          </a:xfrm>
        </p:spPr>
        <p:txBody>
          <a:bodyPr lIns="91440" tIns="0" rIns="91440" bIns="0" rtlCol="0">
            <a:normAutofit/>
          </a:bodyPr>
          <a:lstStyle>
            <a:lvl1pPr marL="0" indent="0">
              <a:lnSpc>
                <a:spcPct val="100000"/>
              </a:lnSpc>
              <a:spcBef>
                <a:spcPts val="0"/>
              </a:spcBef>
              <a:buNone/>
              <a:defRPr lang="ja-JP" sz="1800">
                <a:latin typeface="Meiryo UI" panose="020B0604030504040204" pitchFamily="50" charset="-128"/>
                <a:ea typeface="Meiryo UI" panose="020B0604030504040204" pitchFamily="50" charset="-128"/>
              </a:defRPr>
            </a:lvl1pPr>
            <a:lvl2pPr marL="260604">
              <a:lnSpc>
                <a:spcPct val="100000"/>
              </a:lnSpc>
              <a:spcBef>
                <a:spcPts val="0"/>
              </a:spcBef>
              <a:defRPr lang="ja-JP" sz="1800">
                <a:latin typeface="Meiryo UI" panose="020B0604030504040204" pitchFamily="50" charset="-128"/>
                <a:ea typeface="Meiryo UI" panose="020B0604030504040204" pitchFamily="50" charset="-128"/>
              </a:defRPr>
            </a:lvl2pPr>
            <a:lvl3pPr marL="514350">
              <a:lnSpc>
                <a:spcPct val="100000"/>
              </a:lnSpc>
              <a:spcBef>
                <a:spcPts val="0"/>
              </a:spcBef>
              <a:defRPr lang="ja-JP" sz="1800">
                <a:latin typeface="Meiryo UI" panose="020B0604030504040204" pitchFamily="50" charset="-128"/>
                <a:ea typeface="Meiryo UI" panose="020B0604030504040204" pitchFamily="50" charset="-128"/>
              </a:defRPr>
            </a:lvl3pPr>
          </a:lstStyle>
          <a:p>
            <a:pPr lvl="0" rtl="0"/>
            <a:r>
              <a:rPr lang="ja-JP"/>
              <a:t>クリックしてテキストを追加</a:t>
            </a:r>
          </a:p>
          <a:p>
            <a:pPr lvl="1" rtl="0"/>
            <a:r>
              <a:rPr lang="ja-JP"/>
              <a:t>第 2 レベル</a:t>
            </a:r>
          </a:p>
          <a:p>
            <a:pPr lvl="2" rtl="0"/>
            <a:r>
              <a:rPr lang="ja-JP"/>
              <a:t>第 3 レベル</a:t>
            </a:r>
          </a:p>
        </p:txBody>
      </p:sp>
      <p:sp>
        <p:nvSpPr>
          <p:cNvPr id="1060" name="図プレースホルダー 7"/>
          <p:cNvSpPr>
            <a:spLocks noGrp="1"/>
          </p:cNvSpPr>
          <p:nvPr>
            <p:ph type="pic" sz="quarter" idx="11" hasCustomPrompt="1"/>
          </p:nvPr>
        </p:nvSpPr>
        <p:spPr>
          <a:xfrm>
            <a:off x="5560646" y="410780"/>
            <a:ext cx="3258521" cy="6447220"/>
          </a:xfrm>
          <a:solidFill>
            <a:schemeClr val="accent3"/>
          </a:solidFill>
        </p:spPr>
        <p:txBody>
          <a:bodyPr rtlCol="0">
            <a:normAutofit/>
          </a:bodyPr>
          <a:lstStyle>
            <a:lvl1pPr marL="0" indent="0">
              <a:buNone/>
              <a:defRPr lang="ja-JP" sz="1350">
                <a:latin typeface="Meiryo UI" panose="020B0604030504040204" pitchFamily="50" charset="-128"/>
                <a:ea typeface="Meiryo UI" panose="020B0604030504040204" pitchFamily="50" charset="-128"/>
              </a:defRPr>
            </a:lvl1pPr>
          </a:lstStyle>
          <a:p>
            <a:pPr lvl="0" rtl="0"/>
            <a:r>
              <a:rPr lang="ja-JP"/>
              <a:t>クリックして写真を追加</a:t>
            </a:r>
          </a:p>
        </p:txBody>
      </p:sp>
    </p:spTree>
    <p:extLst>
      <p:ext uri="{BB962C8B-B14F-4D97-AF65-F5344CB8AC3E}">
        <p14:creationId xmlns:p14="http://schemas.microsoft.com/office/powerpoint/2010/main" val="3726231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引用文">
    <p:spTree>
      <p:nvGrpSpPr>
        <p:cNvPr id="1" name=""/>
        <p:cNvGrpSpPr/>
        <p:nvPr/>
      </p:nvGrpSpPr>
      <p:grpSpPr>
        <a:xfrm>
          <a:off x="0" y="0"/>
          <a:ext cx="0" cy="0"/>
          <a:chOff x="0" y="0"/>
          <a:chExt cx="0" cy="0"/>
        </a:xfrm>
      </p:grpSpPr>
      <p:sp>
        <p:nvSpPr>
          <p:cNvPr id="1062" name="画像​​ 1">
            <a:extLst>
              <a:ext uri="{C183D7F6-B498-43B3-948B-1728B52AA6E4}">
                <adec:decorative xmlns:adec="http://schemas.microsoft.com/office/drawing/2017/decorative" val="1"/>
              </a:ext>
            </a:extLst>
          </p:cNvPr>
          <p:cNvSpPr/>
          <p:nvPr/>
        </p:nvSpPr>
        <p:spPr>
          <a:xfrm>
            <a:off x="-5338" y="0"/>
            <a:ext cx="1913239"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1063" name="フリーフォーム:図形 52">
            <a:extLst>
              <a:ext uri="{C183D7F6-B498-43B3-948B-1728B52AA6E4}">
                <adec:decorative xmlns:adec="http://schemas.microsoft.com/office/drawing/2017/decorative" val="1"/>
              </a:ext>
            </a:extLst>
          </p:cNvPr>
          <p:cNvSpPr/>
          <p:nvPr userDrawn="1"/>
        </p:nvSpPr>
        <p:spPr>
          <a:xfrm>
            <a:off x="-7061" y="0"/>
            <a:ext cx="1911443"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1064" name="フリーフォーム(F) 70">
            <a:extLst>
              <a:ext uri="{C183D7F6-B498-43B3-948B-1728B52AA6E4}">
                <adec:decorative xmlns:adec="http://schemas.microsoft.com/office/drawing/2017/decorative" val="1"/>
              </a:ext>
            </a:extLst>
          </p:cNvPr>
          <p:cNvSpPr/>
          <p:nvPr userDrawn="1"/>
        </p:nvSpPr>
        <p:spPr>
          <a:xfrm rot="16200000" flipH="1">
            <a:off x="-325915" y="4628522"/>
            <a:ext cx="2550984" cy="192033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68580" tIns="34290" rIns="68580" bIns="3429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1065" name="フリーフォーム(F) 70">
            <a:extLst>
              <a:ext uri="{C183D7F6-B498-43B3-948B-1728B52AA6E4}">
                <adec:decorative xmlns:adec="http://schemas.microsoft.com/office/drawing/2017/decorative" val="1"/>
              </a:ext>
            </a:extLst>
          </p:cNvPr>
          <p:cNvSpPr/>
          <p:nvPr userDrawn="1"/>
        </p:nvSpPr>
        <p:spPr>
          <a:xfrm flipH="1">
            <a:off x="-7963" y="4308467"/>
            <a:ext cx="1913238"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1066" name="画像 4">
            <a:extLst>
              <a:ext uri="{C183D7F6-B498-43B3-948B-1728B52AA6E4}">
                <adec:decorative xmlns:adec="http://schemas.microsoft.com/office/drawing/2017/decorative" val="1"/>
              </a:ext>
            </a:extLst>
          </p:cNvPr>
          <p:cNvSpPr/>
          <p:nvPr/>
        </p:nvSpPr>
        <p:spPr>
          <a:xfrm>
            <a:off x="1907901" y="0"/>
            <a:ext cx="1920255"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1067" name="タイトル 1"/>
          <p:cNvSpPr>
            <a:spLocks noGrp="1"/>
          </p:cNvSpPr>
          <p:nvPr>
            <p:ph type="title" hasCustomPrompt="1"/>
          </p:nvPr>
        </p:nvSpPr>
        <p:spPr>
          <a:xfrm>
            <a:off x="2595424" y="1057274"/>
            <a:ext cx="5974096" cy="994164"/>
          </a:xfrm>
        </p:spPr>
        <p:txBody>
          <a:bodyPr lIns="91440" tIns="0" rIns="91440" bIns="0" rtlCol="0" anchor="b" anchorCtr="0">
            <a:noAutofit/>
          </a:bodyPr>
          <a:lstStyle>
            <a:lvl1pPr algn="l">
              <a:lnSpc>
                <a:spcPct val="100000"/>
              </a:lnSpc>
              <a:defRPr lang="ja-JP" sz="2700" b="1">
                <a:latin typeface="Meiryo UI" panose="020B0604030504040204" pitchFamily="50" charset="-128"/>
                <a:ea typeface="Meiryo UI" panose="020B0604030504040204" pitchFamily="50" charset="-128"/>
                <a:cs typeface="+mj-cs" panose="020B0604020202020204" pitchFamily="34" charset="0"/>
              </a:defRPr>
            </a:lvl1pPr>
          </a:lstStyle>
          <a:p>
            <a:pPr rtl="0"/>
            <a:r>
              <a:rPr lang="ja-JP" b="1"/>
              <a:t>クリックしてタイトルを追加</a:t>
            </a:r>
          </a:p>
        </p:txBody>
      </p:sp>
      <p:sp>
        <p:nvSpPr>
          <p:cNvPr id="1068" name="コンテンツ プレースホルダー 3"/>
          <p:cNvSpPr>
            <a:spLocks noGrp="1"/>
          </p:cNvSpPr>
          <p:nvPr>
            <p:ph sz="half" idx="2" hasCustomPrompt="1"/>
          </p:nvPr>
        </p:nvSpPr>
        <p:spPr>
          <a:xfrm>
            <a:off x="2595424" y="2303029"/>
            <a:ext cx="5974095" cy="3497698"/>
          </a:xfrm>
        </p:spPr>
        <p:txBody>
          <a:bodyPr lIns="91440" tIns="0" rIns="91440" bIns="0" rtlCol="0">
            <a:normAutofit/>
          </a:bodyPr>
          <a:lstStyle>
            <a:lvl1pPr>
              <a:spcBef>
                <a:spcPts val="750"/>
              </a:spcBef>
              <a:defRPr lang="ja-JP" sz="1350">
                <a:latin typeface="Meiryo UI" panose="020B0604030504040204" pitchFamily="50" charset="-128"/>
                <a:ea typeface="Meiryo UI" panose="020B0604030504040204" pitchFamily="50" charset="-128"/>
              </a:defRPr>
            </a:lvl1pPr>
            <a:lvl2pPr>
              <a:spcBef>
                <a:spcPts val="750"/>
              </a:spcBef>
              <a:defRPr lang="ja-JP" sz="1350">
                <a:latin typeface="Meiryo UI" panose="020B0604030504040204" pitchFamily="50" charset="-128"/>
                <a:ea typeface="Meiryo UI" panose="020B0604030504040204" pitchFamily="50" charset="-128"/>
              </a:defRPr>
            </a:lvl2pPr>
            <a:lvl3pPr>
              <a:spcBef>
                <a:spcPts val="750"/>
              </a:spcBef>
              <a:defRPr lang="ja-JP" sz="1350">
                <a:latin typeface="Meiryo UI" panose="020B0604030504040204" pitchFamily="50" charset="-128"/>
                <a:ea typeface="Meiryo UI" panose="020B0604030504040204" pitchFamily="50" charset="-128"/>
              </a:defRPr>
            </a:lvl3pPr>
            <a:lvl4pPr>
              <a:spcBef>
                <a:spcPts val="750"/>
              </a:spcBef>
              <a:defRPr lang="ja-JP" sz="1350">
                <a:latin typeface="Meiryo UI" panose="020B0604030504040204" pitchFamily="50" charset="-128"/>
                <a:ea typeface="Meiryo UI" panose="020B0604030504040204" pitchFamily="50" charset="-128"/>
              </a:defRPr>
            </a:lvl4pPr>
            <a:lvl5pPr>
              <a:spcBef>
                <a:spcPts val="750"/>
              </a:spcBef>
              <a:defRPr lang="ja-JP" sz="135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1069" name="スライド番号プレースホルダー 2"/>
          <p:cNvSpPr>
            <a:spLocks noGrp="1"/>
          </p:cNvSpPr>
          <p:nvPr>
            <p:ph type="sldNum" sz="quarter" idx="10"/>
          </p:nvPr>
        </p:nvSpPr>
        <p:spPr>
          <a:xfrm>
            <a:off x="7768828" y="457200"/>
            <a:ext cx="800692" cy="471489"/>
          </a:xfrm>
        </p:spPr>
        <p:txBody>
          <a:bodyPr rtlCol="0"/>
          <a:lstStyle>
            <a:lvl1pPr>
              <a:defRPr lang="ja-JP" sz="12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1167964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比較 1">
    <p:spTree>
      <p:nvGrpSpPr>
        <p:cNvPr id="1" name=""/>
        <p:cNvGrpSpPr/>
        <p:nvPr/>
      </p:nvGrpSpPr>
      <p:grpSpPr>
        <a:xfrm>
          <a:off x="0" y="0"/>
          <a:ext cx="0" cy="0"/>
          <a:chOff x="0" y="0"/>
          <a:chExt cx="0" cy="0"/>
        </a:xfrm>
      </p:grpSpPr>
      <p:sp>
        <p:nvSpPr>
          <p:cNvPr id="1071" name="タイトル 19"/>
          <p:cNvSpPr>
            <a:spLocks noGrp="1"/>
          </p:cNvSpPr>
          <p:nvPr>
            <p:ph type="title" hasCustomPrompt="1"/>
          </p:nvPr>
        </p:nvSpPr>
        <p:spPr>
          <a:xfrm>
            <a:off x="3273607" y="1057275"/>
            <a:ext cx="5282713" cy="2520217"/>
          </a:xfrm>
        </p:spPr>
        <p:txBody>
          <a:bodyPr tIns="0" bIns="0" rtlCol="0">
            <a:noAutofit/>
          </a:bodyPr>
          <a:lstStyle>
            <a:lvl1pPr algn="l">
              <a:lnSpc>
                <a:spcPct val="100000"/>
              </a:lnSpc>
              <a:defRPr lang="ja-JP" sz="2700">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1072" name="画像 0">
            <a:extLst>
              <a:ext uri="{C183D7F6-B498-43B3-948B-1728B52AA6E4}">
                <adec:decorative xmlns:adec="http://schemas.microsoft.com/office/drawing/2017/decorative" val="1"/>
              </a:ext>
            </a:extLst>
          </p:cNvPr>
          <p:cNvSpPr/>
          <p:nvPr userDrawn="1"/>
        </p:nvSpPr>
        <p:spPr>
          <a:xfrm>
            <a:off x="-4176" y="-2784"/>
            <a:ext cx="2582466"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pic>
        <p:nvPicPr>
          <p:cNvPr id="1073" name="画像​​ 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277483" y="-2784"/>
            <a:ext cx="1300808" cy="5167313"/>
          </a:xfrm>
          <a:prstGeom prst="rect">
            <a:avLst/>
          </a:prstGeom>
        </p:spPr>
      </p:pic>
      <p:sp>
        <p:nvSpPr>
          <p:cNvPr id="1074" name="フリーフォーム:図形 38">
            <a:extLst>
              <a:ext uri="{C183D7F6-B498-43B3-948B-1728B52AA6E4}">
                <adec:decorative xmlns:adec="http://schemas.microsoft.com/office/drawing/2017/decorative" val="1"/>
              </a:ext>
            </a:extLst>
          </p:cNvPr>
          <p:cNvSpPr/>
          <p:nvPr/>
        </p:nvSpPr>
        <p:spPr>
          <a:xfrm>
            <a:off x="1291216" y="-2784"/>
            <a:ext cx="1287086"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1075" name="画像 5">
            <a:extLst>
              <a:ext uri="{C183D7F6-B498-43B3-948B-1728B52AA6E4}">
                <adec:decorative xmlns:adec="http://schemas.microsoft.com/office/drawing/2017/decorative" val="1"/>
              </a:ext>
            </a:extLst>
          </p:cNvPr>
          <p:cNvSpPr/>
          <p:nvPr userDrawn="1"/>
        </p:nvSpPr>
        <p:spPr>
          <a:xfrm>
            <a:off x="-4176" y="3440504"/>
            <a:ext cx="2582466"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pic>
        <p:nvPicPr>
          <p:cNvPr id="1076" name="画像 6">
            <a:extLs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288843" y="3440505"/>
            <a:ext cx="1289447" cy="1724025"/>
          </a:xfrm>
          <a:prstGeom prst="rect">
            <a:avLst/>
          </a:prstGeom>
        </p:spPr>
      </p:pic>
      <p:sp>
        <p:nvSpPr>
          <p:cNvPr id="1077" name="スライド番号プレースホルダー 2"/>
          <p:cNvSpPr>
            <a:spLocks noGrp="1"/>
          </p:cNvSpPr>
          <p:nvPr>
            <p:ph type="sldNum" sz="quarter" idx="10"/>
          </p:nvPr>
        </p:nvSpPr>
        <p:spPr>
          <a:xfrm>
            <a:off x="7828856" y="457200"/>
            <a:ext cx="740664" cy="471489"/>
          </a:xfrm>
        </p:spPr>
        <p:txBody>
          <a:bodyPr rtlCol="0"/>
          <a:lstStyle>
            <a:lvl1pPr>
              <a:defRPr lang="ja-JP" sz="12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
        <p:nvSpPr>
          <p:cNvPr id="1078" name="コンテンツ プレースホルダー 2"/>
          <p:cNvSpPr>
            <a:spLocks noGrp="1"/>
          </p:cNvSpPr>
          <p:nvPr>
            <p:ph idx="11" hasCustomPrompt="1"/>
          </p:nvPr>
        </p:nvSpPr>
        <p:spPr>
          <a:xfrm>
            <a:off x="3273606" y="3808751"/>
            <a:ext cx="5282714" cy="2233233"/>
          </a:xfrm>
        </p:spPr>
        <p:txBody>
          <a:bodyPr lIns="91440" tIns="0" rIns="91440" bIns="0" rtlCol="0">
            <a:normAutofit/>
          </a:bodyPr>
          <a:lstStyle>
            <a:lvl1pPr marL="0" indent="0">
              <a:lnSpc>
                <a:spcPct val="100000"/>
              </a:lnSpc>
              <a:spcBef>
                <a:spcPts val="0"/>
              </a:spcBef>
              <a:buNone/>
              <a:defRPr lang="ja-JP" sz="1800">
                <a:latin typeface="Meiryo UI" panose="020B0604030504040204" pitchFamily="50" charset="-128"/>
                <a:ea typeface="Meiryo UI" panose="020B0604030504040204" pitchFamily="50" charset="-128"/>
              </a:defRPr>
            </a:lvl1pPr>
            <a:lvl2pPr marL="260604">
              <a:lnSpc>
                <a:spcPct val="100000"/>
              </a:lnSpc>
              <a:spcBef>
                <a:spcPts val="0"/>
              </a:spcBef>
              <a:defRPr lang="ja-JP" sz="1800">
                <a:latin typeface="Meiryo UI" panose="020B0604030504040204" pitchFamily="50" charset="-128"/>
                <a:ea typeface="Meiryo UI" panose="020B0604030504040204" pitchFamily="50" charset="-128"/>
              </a:defRPr>
            </a:lvl2pPr>
            <a:lvl3pPr marL="514350">
              <a:lnSpc>
                <a:spcPct val="100000"/>
              </a:lnSpc>
              <a:spcBef>
                <a:spcPts val="0"/>
              </a:spcBef>
              <a:defRPr lang="ja-JP" sz="1800">
                <a:latin typeface="Meiryo UI" panose="020B0604030504040204" pitchFamily="50" charset="-128"/>
                <a:ea typeface="Meiryo UI" panose="020B0604030504040204" pitchFamily="50" charset="-128"/>
              </a:defRPr>
            </a:lvl3pPr>
          </a:lstStyle>
          <a:p>
            <a:pPr lvl="0" rtl="0"/>
            <a:r>
              <a:rPr lang="ja-JP"/>
              <a:t>クリックしてテキストを追加</a:t>
            </a:r>
          </a:p>
          <a:p>
            <a:pPr lvl="1" rtl="0"/>
            <a:r>
              <a:rPr lang="ja-JP"/>
              <a:t>第 2 レベル</a:t>
            </a:r>
          </a:p>
          <a:p>
            <a:pPr lvl="2" rtl="0"/>
            <a:r>
              <a:rPr lang="ja-JP"/>
              <a:t>第 3 レベル</a:t>
            </a:r>
          </a:p>
        </p:txBody>
      </p:sp>
    </p:spTree>
    <p:extLst>
      <p:ext uri="{BB962C8B-B14F-4D97-AF65-F5344CB8AC3E}">
        <p14:creationId xmlns:p14="http://schemas.microsoft.com/office/powerpoint/2010/main" val="1567861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比較 4">
    <p:spTree>
      <p:nvGrpSpPr>
        <p:cNvPr id="1" name=""/>
        <p:cNvGrpSpPr/>
        <p:nvPr/>
      </p:nvGrpSpPr>
      <p:grpSpPr>
        <a:xfrm>
          <a:off x="0" y="0"/>
          <a:ext cx="0" cy="0"/>
          <a:chOff x="0" y="0"/>
          <a:chExt cx="0" cy="0"/>
        </a:xfrm>
      </p:grpSpPr>
      <p:sp>
        <p:nvSpPr>
          <p:cNvPr id="1080" name="フリーフォーム(F) 26">
            <a:extLst>
              <a:ext uri="{C183D7F6-B498-43B3-948B-1728B52AA6E4}">
                <adec:decorative xmlns:adec="http://schemas.microsoft.com/office/drawing/2017/decorative" val="1"/>
              </a:ext>
            </a:extLst>
          </p:cNvPr>
          <p:cNvSpPr/>
          <p:nvPr userDrawn="1"/>
        </p:nvSpPr>
        <p:spPr>
          <a:xfrm>
            <a:off x="6742090" y="3427337"/>
            <a:ext cx="2401910"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68580" tIns="34290" rIns="68580" bIns="34290" numCol="1" rtlCol="0" anchor="t" anchorCtr="0" compatLnSpc="1">
            <a:prstTxWarp prst="textNoShape">
              <a:avLst/>
            </a:prstTxWarp>
            <a:noAutofit/>
          </a:bodyPr>
          <a:lstStyle>
            <a:defPPr>
              <a:defRPr lang="ja-JP"/>
            </a:defPPr>
          </a:lstStyle>
          <a:p>
            <a:pPr lvl="0" rtl="0"/>
            <a:endParaRPr lang="ja-JP" altLang="en-US" noProof="0" dirty="0">
              <a:solidFill>
                <a:schemeClr val="tx1"/>
              </a:solidFill>
              <a:latin typeface="Meiryo UI" panose="020B0604030504040204" pitchFamily="50" charset="-128"/>
              <a:ea typeface="Meiryo UI" panose="020B0604030504040204" pitchFamily="50" charset="-128"/>
            </a:endParaRPr>
          </a:p>
        </p:txBody>
      </p:sp>
      <p:sp>
        <p:nvSpPr>
          <p:cNvPr id="1081" name="フリーフォーム(F) 17">
            <a:extLst>
              <a:ext uri="{C183D7F6-B498-43B3-948B-1728B52AA6E4}">
                <adec:decorative xmlns:adec="http://schemas.microsoft.com/office/drawing/2017/decorative" val="1"/>
              </a:ext>
            </a:extLst>
          </p:cNvPr>
          <p:cNvSpPr/>
          <p:nvPr userDrawn="1"/>
        </p:nvSpPr>
        <p:spPr>
          <a:xfrm>
            <a:off x="6742090" y="3654149"/>
            <a:ext cx="2401910"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68580" tIns="34290" rIns="68580" bIns="34290" numCol="1" rtlCol="0" anchor="t" anchorCtr="0" compatLnSpc="1">
            <a:prstTxWarp prst="textNoShape">
              <a:avLst/>
            </a:prstTxWarp>
            <a:noAutofit/>
          </a:bodyPr>
          <a:lstStyle>
            <a:defPPr>
              <a:defRPr lang="ja-JP"/>
            </a:defPPr>
          </a:lstStyle>
          <a:p>
            <a:pPr lvl="0" rtl="0"/>
            <a:endParaRPr lang="ja-JP" altLang="en-US" noProof="0" dirty="0">
              <a:solidFill>
                <a:schemeClr val="tx1"/>
              </a:solidFill>
              <a:latin typeface="Meiryo UI" panose="020B0604030504040204" pitchFamily="50" charset="-128"/>
              <a:ea typeface="Meiryo UI" panose="020B0604030504040204" pitchFamily="50" charset="-128"/>
            </a:endParaRPr>
          </a:p>
        </p:txBody>
      </p:sp>
      <p:sp>
        <p:nvSpPr>
          <p:cNvPr id="1082" name="フリーフォーム(F) 13">
            <a:extLst>
              <a:ext uri="{C183D7F6-B498-43B3-948B-1728B52AA6E4}">
                <adec:decorative xmlns:adec="http://schemas.microsoft.com/office/drawing/2017/decorative" val="1"/>
              </a:ext>
            </a:extLst>
          </p:cNvPr>
          <p:cNvSpPr/>
          <p:nvPr userDrawn="1"/>
        </p:nvSpPr>
        <p:spPr>
          <a:xfrm>
            <a:off x="6742092" y="1"/>
            <a:ext cx="2401909"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68580" tIns="34290" rIns="68580" bIns="34290" numCol="1" rtlCol="0" anchor="t" anchorCtr="0" compatLnSpc="1">
            <a:prstTxWarp prst="textNoShape">
              <a:avLst/>
            </a:prstTxWarp>
            <a:noAutofit/>
          </a:bodyPr>
          <a:lstStyle>
            <a:defPPr>
              <a:defRPr lang="ja-JP"/>
            </a:defPPr>
          </a:lstStyle>
          <a:p>
            <a:pPr lvl="0" rtl="0"/>
            <a:endParaRPr lang="ja-JP" altLang="en-US" noProof="0" dirty="0">
              <a:solidFill>
                <a:schemeClr val="tx1"/>
              </a:solidFill>
              <a:latin typeface="Meiryo UI" panose="020B0604030504040204" pitchFamily="50" charset="-128"/>
              <a:ea typeface="Meiryo UI" panose="020B0604030504040204" pitchFamily="50" charset="-128"/>
            </a:endParaRPr>
          </a:p>
        </p:txBody>
      </p:sp>
      <p:sp>
        <p:nvSpPr>
          <p:cNvPr id="1083" name="フリーフォーム(F) 15">
            <a:extLst>
              <a:ext uri="{C183D7F6-B498-43B3-948B-1728B52AA6E4}">
                <adec:decorative xmlns:adec="http://schemas.microsoft.com/office/drawing/2017/decorative" val="1"/>
              </a:ext>
            </a:extLst>
          </p:cNvPr>
          <p:cNvSpPr/>
          <p:nvPr userDrawn="1"/>
        </p:nvSpPr>
        <p:spPr>
          <a:xfrm>
            <a:off x="6742090" y="6682"/>
            <a:ext cx="2401910"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68580" tIns="34290" rIns="68580" bIns="34290" numCol="1" rtlCol="0" anchor="t" anchorCtr="0" compatLnSpc="1">
            <a:prstTxWarp prst="textNoShape">
              <a:avLst/>
            </a:prstTxWarp>
            <a:noAutofit/>
          </a:bodyPr>
          <a:lstStyle>
            <a:defPPr>
              <a:defRPr lang="ja-JP"/>
            </a:defPPr>
          </a:lstStyle>
          <a:p>
            <a:pPr lvl="0" rtl="0"/>
            <a:endParaRPr lang="ja-JP" altLang="en-US" noProof="0" dirty="0">
              <a:solidFill>
                <a:schemeClr val="tx1"/>
              </a:solidFill>
              <a:latin typeface="Meiryo UI" panose="020B0604030504040204" pitchFamily="50" charset="-128"/>
              <a:ea typeface="Meiryo UI" panose="020B0604030504040204" pitchFamily="50" charset="-128"/>
            </a:endParaRPr>
          </a:p>
        </p:txBody>
      </p:sp>
      <p:sp>
        <p:nvSpPr>
          <p:cNvPr id="1084" name="タイトル 19"/>
          <p:cNvSpPr>
            <a:spLocks noGrp="1"/>
          </p:cNvSpPr>
          <p:nvPr userDrawn="1">
            <p:ph type="title" hasCustomPrompt="1"/>
          </p:nvPr>
        </p:nvSpPr>
        <p:spPr>
          <a:xfrm>
            <a:off x="685799" y="834636"/>
            <a:ext cx="5847348" cy="1222385"/>
          </a:xfrm>
        </p:spPr>
        <p:txBody>
          <a:bodyPr tIns="0" bIns="0" rtlCol="0">
            <a:noAutofit/>
          </a:bodyPr>
          <a:lstStyle>
            <a:lvl1pPr algn="l">
              <a:lnSpc>
                <a:spcPct val="100000"/>
              </a:lnSpc>
              <a:defRPr lang="ja-JP" sz="2700">
                <a:latin typeface="Meiryo UI" panose="020B0604030504040204" pitchFamily="50" charset="-128"/>
                <a:ea typeface="Meiryo UI" panose="020B0604030504040204" pitchFamily="50" charset="-128"/>
              </a:defRPr>
            </a:lvl1pPr>
          </a:lstStyle>
          <a:p>
            <a:pPr rtl="0"/>
            <a:r>
              <a:rPr lang="ja-JP" altLang="en-US" b="1" noProof="0" dirty="0"/>
              <a:t>クリックしてタイトルを追加</a:t>
            </a:r>
          </a:p>
        </p:txBody>
      </p:sp>
      <p:sp>
        <p:nvSpPr>
          <p:cNvPr id="1085" name="スライド番号プレースホルダー 2"/>
          <p:cNvSpPr>
            <a:spLocks noGrp="1"/>
          </p:cNvSpPr>
          <p:nvPr userDrawn="1">
            <p:ph type="sldNum" sz="quarter" idx="10"/>
          </p:nvPr>
        </p:nvSpPr>
        <p:spPr>
          <a:xfrm>
            <a:off x="7828856" y="457200"/>
            <a:ext cx="740664" cy="471489"/>
          </a:xfrm>
        </p:spPr>
        <p:txBody>
          <a:bodyPr rtlCol="0"/>
          <a:lstStyle>
            <a:lvl1pPr>
              <a:defRPr lang="ja-JP" sz="12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noProof="0" smtClean="0"/>
              <a:pPr/>
              <a:t>‹#›</a:t>
            </a:fld>
            <a:endParaRPr lang="ja-JP" altLang="en-US" noProof="0" dirty="0">
              <a:latin typeface="Meiryo UI" panose="020B0604030504040204" pitchFamily="50" charset="-128"/>
            </a:endParaRPr>
          </a:p>
        </p:txBody>
      </p:sp>
      <p:sp>
        <p:nvSpPr>
          <p:cNvPr id="1086" name="コンテンツ プレースホルダー 3"/>
          <p:cNvSpPr>
            <a:spLocks noGrp="1"/>
          </p:cNvSpPr>
          <p:nvPr userDrawn="1">
            <p:ph sz="half" idx="2" hasCustomPrompt="1"/>
          </p:nvPr>
        </p:nvSpPr>
        <p:spPr>
          <a:xfrm>
            <a:off x="685801" y="2303029"/>
            <a:ext cx="2462339" cy="3720337"/>
          </a:xfrm>
        </p:spPr>
        <p:txBody>
          <a:bodyPr lIns="91440" tIns="0" rIns="91440" bIns="0" rtlCol="0">
            <a:normAutofit/>
          </a:bodyPr>
          <a:lstStyle>
            <a:lvl1pPr marL="0" indent="0">
              <a:spcBef>
                <a:spcPts val="750"/>
              </a:spcBef>
              <a:buNone/>
              <a:defRPr lang="ja-JP" sz="1350">
                <a:latin typeface="Meiryo UI" panose="020B0604030504040204" pitchFamily="50" charset="-128"/>
                <a:ea typeface="Meiryo UI" panose="020B0604030504040204" pitchFamily="50" charset="-128"/>
              </a:defRPr>
            </a:lvl1pPr>
            <a:lvl2pPr marL="212598" indent="-212598">
              <a:spcBef>
                <a:spcPts val="750"/>
              </a:spcBef>
              <a:defRPr lang="ja-JP" sz="1350">
                <a:latin typeface="Meiryo UI" panose="020B0604030504040204" pitchFamily="50" charset="-128"/>
                <a:ea typeface="Meiryo UI" panose="020B0604030504040204" pitchFamily="50" charset="-128"/>
              </a:defRPr>
            </a:lvl2pPr>
            <a:lvl3pPr marL="212598" indent="-212598">
              <a:spcBef>
                <a:spcPts val="750"/>
              </a:spcBef>
              <a:defRPr lang="ja-JP" sz="1350">
                <a:latin typeface="Meiryo UI" panose="020B0604030504040204" pitchFamily="50" charset="-128"/>
                <a:ea typeface="Meiryo UI" panose="020B0604030504040204" pitchFamily="50" charset="-128"/>
              </a:defRPr>
            </a:lvl3pPr>
            <a:lvl4pPr marL="212598" indent="-212598">
              <a:spcBef>
                <a:spcPts val="750"/>
              </a:spcBef>
              <a:defRPr lang="ja-JP" sz="1350">
                <a:latin typeface="Meiryo UI" panose="020B0604030504040204" pitchFamily="50" charset="-128"/>
                <a:ea typeface="Meiryo UI" panose="020B0604030504040204" pitchFamily="50" charset="-128"/>
              </a:defRPr>
            </a:lvl4pPr>
            <a:lvl5pPr marL="212598" indent="-212598">
              <a:spcBef>
                <a:spcPts val="750"/>
              </a:spcBef>
              <a:defRPr lang="ja-JP" sz="1350">
                <a:latin typeface="Meiryo UI" panose="020B0604030504040204" pitchFamily="50" charset="-128"/>
                <a:ea typeface="Meiryo UI" panose="020B0604030504040204" pitchFamily="50" charset="-128"/>
              </a:defRPr>
            </a:lvl5pPr>
          </a:lstStyle>
          <a:p>
            <a:pPr lvl="0" rtl="0"/>
            <a:r>
              <a:rPr lang="ja-JP" altLang="en-US" noProof="0" dirty="0"/>
              <a:t>クリックしてテキストを追加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1087" name="コンテンツ プレースホルダー 5"/>
          <p:cNvSpPr>
            <a:spLocks noGrp="1"/>
          </p:cNvSpPr>
          <p:nvPr userDrawn="1">
            <p:ph sz="quarter" idx="4" hasCustomPrompt="1"/>
          </p:nvPr>
        </p:nvSpPr>
        <p:spPr>
          <a:xfrm>
            <a:off x="3586620" y="2303029"/>
            <a:ext cx="2463713" cy="3720337"/>
          </a:xfrm>
        </p:spPr>
        <p:txBody>
          <a:bodyPr lIns="91440" tIns="0" rIns="91440" bIns="0" rtlCol="0">
            <a:normAutofit/>
          </a:bodyPr>
          <a:lstStyle>
            <a:lvl1pPr marL="0" indent="0">
              <a:spcBef>
                <a:spcPts val="750"/>
              </a:spcBef>
              <a:buNone/>
              <a:defRPr lang="ja-JP" sz="1350">
                <a:latin typeface="Meiryo UI" panose="020B0604030504040204" pitchFamily="50" charset="-128"/>
                <a:ea typeface="Meiryo UI" panose="020B0604030504040204" pitchFamily="50" charset="-128"/>
              </a:defRPr>
            </a:lvl1pPr>
            <a:lvl2pPr marL="212598" indent="-212598">
              <a:spcBef>
                <a:spcPts val="750"/>
              </a:spcBef>
              <a:defRPr lang="ja-JP" sz="1350">
                <a:latin typeface="Meiryo UI" panose="020B0604030504040204" pitchFamily="50" charset="-128"/>
                <a:ea typeface="Meiryo UI" panose="020B0604030504040204" pitchFamily="50" charset="-128"/>
              </a:defRPr>
            </a:lvl2pPr>
            <a:lvl3pPr marL="212598" indent="-212598">
              <a:spcBef>
                <a:spcPts val="750"/>
              </a:spcBef>
              <a:defRPr lang="ja-JP" sz="1350">
                <a:latin typeface="Meiryo UI" panose="020B0604030504040204" pitchFamily="50" charset="-128"/>
                <a:ea typeface="Meiryo UI" panose="020B0604030504040204" pitchFamily="50" charset="-128"/>
              </a:defRPr>
            </a:lvl3pPr>
            <a:lvl4pPr marL="212598" indent="-212598">
              <a:spcBef>
                <a:spcPts val="750"/>
              </a:spcBef>
              <a:defRPr lang="ja-JP" sz="1350">
                <a:latin typeface="Meiryo UI" panose="020B0604030504040204" pitchFamily="50" charset="-128"/>
                <a:ea typeface="Meiryo UI" panose="020B0604030504040204" pitchFamily="50" charset="-128"/>
              </a:defRPr>
            </a:lvl4pPr>
            <a:lvl5pPr marL="212598" indent="-212598">
              <a:spcBef>
                <a:spcPts val="750"/>
              </a:spcBef>
              <a:defRPr lang="ja-JP" sz="1350">
                <a:latin typeface="Meiryo UI" panose="020B0604030504040204" pitchFamily="50" charset="-128"/>
                <a:ea typeface="Meiryo UI" panose="020B0604030504040204" pitchFamily="50" charset="-128"/>
              </a:defRPr>
            </a:lvl5pPr>
          </a:lstStyle>
          <a:p>
            <a:pPr lvl="0" rtl="0"/>
            <a:r>
              <a:rPr lang="ja-JP" altLang="en-US" noProof="0" dirty="0"/>
              <a:t>クリックしてテキストを追加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Tree>
    <p:extLst>
      <p:ext uri="{BB962C8B-B14F-4D97-AF65-F5344CB8AC3E}">
        <p14:creationId xmlns:p14="http://schemas.microsoft.com/office/powerpoint/2010/main" val="111697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タイムライン 1">
    <p:spTree>
      <p:nvGrpSpPr>
        <p:cNvPr id="1" name=""/>
        <p:cNvGrpSpPr/>
        <p:nvPr/>
      </p:nvGrpSpPr>
      <p:grpSpPr>
        <a:xfrm>
          <a:off x="0" y="0"/>
          <a:ext cx="0" cy="0"/>
          <a:chOff x="0" y="0"/>
          <a:chExt cx="0" cy="0"/>
        </a:xfrm>
      </p:grpSpPr>
      <p:sp>
        <p:nvSpPr>
          <p:cNvPr id="1089" name="長方形 32">
            <a:extLst>
              <a:ext uri="{C183D7F6-B498-43B3-948B-1728B52AA6E4}">
                <adec:decorative xmlns:adec="http://schemas.microsoft.com/office/drawing/2017/decorative" val="1"/>
              </a:ext>
            </a:extLst>
          </p:cNvPr>
          <p:cNvSpPr/>
          <p:nvPr userDrawn="1"/>
        </p:nvSpPr>
        <p:spPr>
          <a:xfrm>
            <a:off x="-18048" y="-400"/>
            <a:ext cx="9162047"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ja-JP"/>
            </a:defPPr>
          </a:lstStyle>
          <a:p>
            <a:pPr algn="ctr" rtl="0"/>
            <a:endParaRPr lang="ja-JP" altLang="en-US" sz="338" dirty="0">
              <a:latin typeface="Meiryo UI" panose="020B0604030504040204" pitchFamily="50" charset="-128"/>
              <a:ea typeface="Meiryo UI" panose="020B0604030504040204" pitchFamily="50" charset="-128"/>
            </a:endParaRPr>
          </a:p>
        </p:txBody>
      </p:sp>
      <p:sp>
        <p:nvSpPr>
          <p:cNvPr id="1090" name="長方形 33">
            <a:extLst>
              <a:ext uri="{C183D7F6-B498-43B3-948B-1728B52AA6E4}">
                <adec:decorative xmlns:adec="http://schemas.microsoft.com/office/drawing/2017/decorative" val="1"/>
              </a:ext>
            </a:extLst>
          </p:cNvPr>
          <p:cNvSpPr/>
          <p:nvPr userDrawn="1"/>
        </p:nvSpPr>
        <p:spPr>
          <a:xfrm>
            <a:off x="332510" y="420494"/>
            <a:ext cx="8478982"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altLang="en-US" sz="1200" dirty="0">
              <a:latin typeface="Meiryo UI" panose="020B0604030504040204" pitchFamily="50" charset="-128"/>
              <a:ea typeface="Meiryo UI" panose="020B0604030504040204" pitchFamily="50" charset="-128"/>
            </a:endParaRPr>
          </a:p>
        </p:txBody>
      </p:sp>
      <p:sp>
        <p:nvSpPr>
          <p:cNvPr id="1091" name="タイトル 1"/>
          <p:cNvSpPr>
            <a:spLocks noGrp="1"/>
          </p:cNvSpPr>
          <p:nvPr>
            <p:ph type="title" hasCustomPrompt="1"/>
          </p:nvPr>
        </p:nvSpPr>
        <p:spPr>
          <a:xfrm>
            <a:off x="685800" y="965394"/>
            <a:ext cx="5723782" cy="1091627"/>
          </a:xfrm>
        </p:spPr>
        <p:txBody>
          <a:bodyPr tIns="0" bIns="0" rtlCol="0"/>
          <a:lstStyle>
            <a:lvl1pPr algn="l">
              <a:lnSpc>
                <a:spcPct val="100000"/>
              </a:lnSpc>
              <a:defRPr lang="ja-JP" sz="2700">
                <a:solidFill>
                  <a:schemeClr val="accent6"/>
                </a:solidFill>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1092" name="コンテンツ プレースホルダー 2"/>
          <p:cNvSpPr>
            <a:spLocks noGrp="1"/>
          </p:cNvSpPr>
          <p:nvPr>
            <p:ph sz="half" idx="15" hasCustomPrompt="1"/>
          </p:nvPr>
        </p:nvSpPr>
        <p:spPr>
          <a:xfrm>
            <a:off x="685801" y="2303028"/>
            <a:ext cx="2462339" cy="4144192"/>
          </a:xfrm>
        </p:spPr>
        <p:txBody>
          <a:bodyPr lIns="91440" tIns="0" rIns="91440" bIns="0" rtlCol="0">
            <a:normAutofit/>
          </a:bodyPr>
          <a:lstStyle>
            <a:lvl1pPr marL="342900" indent="-342900">
              <a:spcBef>
                <a:spcPts val="750"/>
              </a:spcBef>
              <a:buFont typeface="+mj-lt"/>
              <a:buAutoNum type="arabicPeriod"/>
              <a:defRPr lang="ja-JP" sz="1350">
                <a:latin typeface="Meiryo UI" panose="020B0604030504040204" pitchFamily="50" charset="-128"/>
                <a:ea typeface="Meiryo UI" panose="020B0604030504040204" pitchFamily="50" charset="-128"/>
              </a:defRPr>
            </a:lvl1pPr>
            <a:lvl2pPr marL="558927" indent="-257175">
              <a:spcBef>
                <a:spcPts val="750"/>
              </a:spcBef>
              <a:buFont typeface="+mj-lt"/>
              <a:buAutoNum type="alphaLcPeriod"/>
              <a:defRPr lang="ja-JP" sz="1350">
                <a:latin typeface="Meiryo UI" panose="020B0604030504040204" pitchFamily="50" charset="-128"/>
                <a:ea typeface="Meiryo UI" panose="020B0604030504040204" pitchFamily="50" charset="-128"/>
              </a:defRPr>
            </a:lvl2pPr>
            <a:lvl3pPr marL="901827" indent="-257175">
              <a:spcBef>
                <a:spcPts val="750"/>
              </a:spcBef>
              <a:buFont typeface="+mj-lt"/>
              <a:buAutoNum type="arabicParenR"/>
              <a:defRPr lang="ja-JP" sz="1350">
                <a:latin typeface="Meiryo UI" panose="020B0604030504040204" pitchFamily="50" charset="-128"/>
                <a:ea typeface="Meiryo UI" panose="020B0604030504040204" pitchFamily="50" charset="-128"/>
              </a:defRPr>
            </a:lvl3pPr>
            <a:lvl4pPr marL="1244727" indent="-257175">
              <a:spcBef>
                <a:spcPts val="750"/>
              </a:spcBef>
              <a:buFont typeface="+mj-lt"/>
              <a:buAutoNum type="alphaLcParenR"/>
              <a:defRPr lang="ja-JP" sz="1350">
                <a:latin typeface="Meiryo UI" panose="020B0604030504040204" pitchFamily="50" charset="-128"/>
                <a:ea typeface="Meiryo UI" panose="020B0604030504040204" pitchFamily="50" charset="-128"/>
              </a:defRPr>
            </a:lvl4pPr>
            <a:lvl5pPr indent="-212598">
              <a:spcBef>
                <a:spcPts val="750"/>
              </a:spcBef>
              <a:defRPr lang="ja-JP" sz="1350"/>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p:txBody>
      </p:sp>
      <p:sp>
        <p:nvSpPr>
          <p:cNvPr id="1093" name="コンテンツ プレースホルダー 2"/>
          <p:cNvSpPr>
            <a:spLocks noGrp="1"/>
          </p:cNvSpPr>
          <p:nvPr>
            <p:ph sz="half" idx="1" hasCustomPrompt="1"/>
          </p:nvPr>
        </p:nvSpPr>
        <p:spPr>
          <a:xfrm>
            <a:off x="3586619" y="2303028"/>
            <a:ext cx="2822963" cy="4144192"/>
          </a:xfrm>
        </p:spPr>
        <p:txBody>
          <a:bodyPr lIns="91440" tIns="0" rIns="91440" bIns="0" rtlCol="0">
            <a:normAutofit/>
          </a:bodyPr>
          <a:lstStyle>
            <a:lvl1pPr marL="0" indent="0">
              <a:spcBef>
                <a:spcPts val="750"/>
              </a:spcBef>
              <a:buNone/>
              <a:defRPr lang="ja-JP" sz="1350">
                <a:latin typeface="Meiryo UI" panose="020B0604030504040204" pitchFamily="50" charset="-128"/>
                <a:ea typeface="Meiryo UI" panose="020B0604030504040204" pitchFamily="50" charset="-128"/>
              </a:defRPr>
            </a:lvl1pPr>
            <a:lvl2pPr indent="-212598">
              <a:spcBef>
                <a:spcPts val="750"/>
              </a:spcBef>
              <a:defRPr lang="ja-JP" sz="1350">
                <a:latin typeface="Meiryo UI" panose="020B0604030504040204" pitchFamily="50" charset="-128"/>
                <a:ea typeface="Meiryo UI" panose="020B0604030504040204" pitchFamily="50" charset="-128"/>
              </a:defRPr>
            </a:lvl2pPr>
            <a:lvl3pPr indent="-212598">
              <a:spcBef>
                <a:spcPts val="750"/>
              </a:spcBef>
              <a:defRPr lang="ja-JP" sz="1350">
                <a:latin typeface="Meiryo UI" panose="020B0604030504040204" pitchFamily="50" charset="-128"/>
                <a:ea typeface="Meiryo UI" panose="020B0604030504040204" pitchFamily="50" charset="-128"/>
              </a:defRPr>
            </a:lvl3pPr>
            <a:lvl4pPr indent="-212598">
              <a:spcBef>
                <a:spcPts val="750"/>
              </a:spcBef>
              <a:defRPr lang="ja-JP" sz="1350">
                <a:latin typeface="Meiryo UI" panose="020B0604030504040204" pitchFamily="50" charset="-128"/>
                <a:ea typeface="Meiryo UI" panose="020B0604030504040204" pitchFamily="50" charset="-128"/>
              </a:defRPr>
            </a:lvl4pPr>
            <a:lvl5pPr indent="-212598">
              <a:spcBef>
                <a:spcPts val="750"/>
              </a:spcBef>
              <a:defRPr lang="ja-JP" sz="135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1094" name="図プレースホルダー 30"/>
          <p:cNvSpPr>
            <a:spLocks noGrp="1"/>
          </p:cNvSpPr>
          <p:nvPr>
            <p:ph type="pic" sz="quarter" idx="14" hasCustomPrompt="1"/>
          </p:nvPr>
        </p:nvSpPr>
        <p:spPr>
          <a:xfrm>
            <a:off x="6742091" y="965393"/>
            <a:ext cx="2401909"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rtlCol="0">
            <a:noAutofit/>
          </a:bodyPr>
          <a:lstStyle>
            <a:lvl1pPr marL="0" indent="0">
              <a:buNone/>
              <a:defRPr lang="ja-JP" sz="1350">
                <a:latin typeface="Meiryo UI" panose="020B0604030504040204" pitchFamily="50" charset="-128"/>
                <a:ea typeface="Meiryo UI" panose="020B0604030504040204" pitchFamily="50" charset="-128"/>
              </a:defRPr>
            </a:lvl1pPr>
          </a:lstStyle>
          <a:p>
            <a:pPr lvl="0" rtl="0"/>
            <a:r>
              <a:rPr lang="ja-JP"/>
              <a:t>クリックして写真を追加</a:t>
            </a:r>
          </a:p>
        </p:txBody>
      </p:sp>
      <p:grpSp>
        <p:nvGrpSpPr>
          <p:cNvPr id="1095" name="グループ 31">
            <a:extLst>
              <a:ext uri="{C183D7F6-B498-43B3-948B-1728B52AA6E4}">
                <adec:decorative xmlns:adec="http://schemas.microsoft.com/office/drawing/2017/decorative" val="1"/>
              </a:ext>
            </a:extLst>
          </p:cNvPr>
          <p:cNvGrpSpPr/>
          <p:nvPr userDrawn="1"/>
        </p:nvGrpSpPr>
        <p:grpSpPr>
          <a:xfrm>
            <a:off x="7015162" y="4000042"/>
            <a:ext cx="2128838" cy="2857959"/>
            <a:chOff x="12797096" y="4000041"/>
            <a:chExt cx="2838450" cy="2857959"/>
          </a:xfrm>
        </p:grpSpPr>
        <p:sp>
          <p:nvSpPr>
            <p:cNvPr id="1096" name="フリーフォーム:図形 28">
              <a:extLs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latin typeface="Meiryo UI" panose="020B0604030504040204" pitchFamily="50" charset="-128"/>
                <a:ea typeface="Meiryo UI" panose="020B0604030504040204" pitchFamily="50" charset="-128"/>
              </a:endParaRPr>
            </a:p>
          </p:txBody>
        </p:sp>
        <p:sp>
          <p:nvSpPr>
            <p:cNvPr id="1097" name="フリーフォーム:図形 25">
              <a:extLs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1098" name="フリーフォーム:図形 15">
              <a:extLs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1099" name="画像 2">
              <a:extLs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sp>
        <p:nvSpPr>
          <p:cNvPr id="1100" name="スライド番号プレースホルダー 2"/>
          <p:cNvSpPr>
            <a:spLocks noGrp="1"/>
          </p:cNvSpPr>
          <p:nvPr>
            <p:ph type="sldNum" sz="quarter" idx="10"/>
          </p:nvPr>
        </p:nvSpPr>
        <p:spPr>
          <a:xfrm>
            <a:off x="7768828" y="457200"/>
            <a:ext cx="800692" cy="471489"/>
          </a:xfrm>
        </p:spPr>
        <p:txBody>
          <a:bodyPr rtlCol="0"/>
          <a:lstStyle>
            <a:lvl1pPr>
              <a:defRPr lang="ja-JP" sz="12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1838319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A1632127-0EA9-47C7-B90A-84C32CD2B6F5}" type="datetime1">
              <a:rPr lang="ja-JP" altLang="en-US" smtClean="0"/>
              <a:t>2025/7/17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633CEBA1-E717-431A-BB84-F0F6FF5144AC}" type="slidenum">
              <a:rPr lang="ja-JP" altLang="en-US"/>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概要 2">
    <p:spTree>
      <p:nvGrpSpPr>
        <p:cNvPr id="1" name=""/>
        <p:cNvGrpSpPr/>
        <p:nvPr/>
      </p:nvGrpSpPr>
      <p:grpSpPr>
        <a:xfrm>
          <a:off x="0" y="0"/>
          <a:ext cx="0" cy="0"/>
          <a:chOff x="0" y="0"/>
          <a:chExt cx="0" cy="0"/>
        </a:xfrm>
      </p:grpSpPr>
      <p:sp>
        <p:nvSpPr>
          <p:cNvPr id="1102" name="フリーフォーム(F) 4">
            <a:extLst>
              <a:ext uri="{C183D7F6-B498-43B3-948B-1728B52AA6E4}">
                <adec:decorative xmlns:adec="http://schemas.microsoft.com/office/drawing/2017/decorative" val="1"/>
              </a:ext>
            </a:extLst>
          </p:cNvPr>
          <p:cNvSpPr/>
          <p:nvPr/>
        </p:nvSpPr>
        <p:spPr>
          <a:xfrm>
            <a:off x="6742090" y="-2546"/>
            <a:ext cx="2401910"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1103" name="画像 4">
            <a:extLst>
              <a:ext uri="{C183D7F6-B498-43B3-948B-1728B52AA6E4}">
                <adec:decorative xmlns:adec="http://schemas.microsoft.com/office/drawing/2017/decorative" val="1"/>
              </a:ext>
            </a:extLst>
          </p:cNvPr>
          <p:cNvSpPr/>
          <p:nvPr/>
        </p:nvSpPr>
        <p:spPr>
          <a:xfrm flipV="1">
            <a:off x="7493794" y="1247776"/>
            <a:ext cx="1650206"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1104" name="フリーフォーム(F) 13">
            <a:extLst>
              <a:ext uri="{C183D7F6-B498-43B3-948B-1728B52AA6E4}">
                <adec:decorative xmlns:adec="http://schemas.microsoft.com/office/drawing/2017/decorative" val="1"/>
              </a:ext>
            </a:extLst>
          </p:cNvPr>
          <p:cNvSpPr/>
          <p:nvPr/>
        </p:nvSpPr>
        <p:spPr>
          <a:xfrm flipV="1">
            <a:off x="-15065" y="5331514"/>
            <a:ext cx="1611312"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pic>
        <p:nvPicPr>
          <p:cNvPr id="1105" name="画像 2">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7218900" y="1522789"/>
            <a:ext cx="2200114" cy="1650086"/>
          </a:xfrm>
          <a:prstGeom prst="rect">
            <a:avLst/>
          </a:prstGeom>
        </p:spPr>
      </p:pic>
      <p:sp>
        <p:nvSpPr>
          <p:cNvPr id="1106" name="フリーフォーム(F) 11">
            <a:extLst>
              <a:ext uri="{C183D7F6-B498-43B3-948B-1728B52AA6E4}">
                <adec:decorative xmlns:adec="http://schemas.microsoft.com/office/drawing/2017/decorative" val="1"/>
              </a:ext>
            </a:extLst>
          </p:cNvPr>
          <p:cNvSpPr/>
          <p:nvPr/>
        </p:nvSpPr>
        <p:spPr>
          <a:xfrm>
            <a:off x="1155321" y="6470489"/>
            <a:ext cx="581266"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1107" name="タイトル 1"/>
          <p:cNvSpPr>
            <a:spLocks noGrp="1"/>
          </p:cNvSpPr>
          <p:nvPr>
            <p:ph type="title"/>
          </p:nvPr>
        </p:nvSpPr>
        <p:spPr>
          <a:xfrm>
            <a:off x="685800" y="1057274"/>
            <a:ext cx="5882878" cy="1012782"/>
          </a:xfrm>
        </p:spPr>
        <p:txBody>
          <a:bodyPr tIns="0" bIns="0" rtlCol="0">
            <a:noAutofit/>
          </a:bodyPr>
          <a:lstStyle>
            <a:lvl1pPr algn="l">
              <a:lnSpc>
                <a:spcPct val="100000"/>
              </a:lnSpc>
              <a:defRPr lang="ja-JP" sz="2700" b="1">
                <a:latin typeface="Meiryo UI" panose="020B0604030504040204" pitchFamily="50" charset="-128"/>
                <a:ea typeface="Meiryo UI" panose="020B0604030504040204" pitchFamily="50" charset="-128"/>
              </a:defRPr>
            </a:lvl1pPr>
          </a:lstStyle>
          <a:p>
            <a:pPr rtl="0"/>
            <a:r>
              <a:rPr lang="ja-JP" altLang="en-US" b="1"/>
              <a:t>マスター タイトルの書式設定</a:t>
            </a:r>
            <a:endParaRPr lang="ja-JP" b="1" dirty="0"/>
          </a:p>
        </p:txBody>
      </p:sp>
      <p:sp>
        <p:nvSpPr>
          <p:cNvPr id="1108" name="コンテンツ プレースホルダー 2"/>
          <p:cNvSpPr>
            <a:spLocks noGrp="1"/>
          </p:cNvSpPr>
          <p:nvPr>
            <p:ph idx="13" hasCustomPrompt="1"/>
          </p:nvPr>
        </p:nvSpPr>
        <p:spPr>
          <a:xfrm>
            <a:off x="685800" y="2331791"/>
            <a:ext cx="5177307" cy="3721817"/>
          </a:xfrm>
        </p:spPr>
        <p:txBody>
          <a:bodyPr tIns="0" bIns="0" rtlCol="0">
            <a:normAutofit/>
          </a:bodyPr>
          <a:lstStyle>
            <a:lvl1pPr marL="0" indent="0">
              <a:lnSpc>
                <a:spcPct val="100000"/>
              </a:lnSpc>
              <a:spcBef>
                <a:spcPts val="0"/>
              </a:spcBef>
              <a:buNone/>
              <a:defRPr lang="ja-JP" sz="1800">
                <a:latin typeface="Meiryo UI" panose="020B0604030504040204" pitchFamily="50" charset="-128"/>
                <a:ea typeface="Meiryo UI" panose="020B0604030504040204" pitchFamily="50" charset="-128"/>
              </a:defRPr>
            </a:lvl1pPr>
            <a:lvl2pPr marL="260604">
              <a:lnSpc>
                <a:spcPct val="100000"/>
              </a:lnSpc>
              <a:spcBef>
                <a:spcPts val="0"/>
              </a:spcBef>
              <a:defRPr lang="ja-JP" sz="1800">
                <a:latin typeface="Meiryo UI" panose="020B0604030504040204" pitchFamily="50" charset="-128"/>
                <a:ea typeface="Meiryo UI" panose="020B0604030504040204" pitchFamily="50" charset="-128"/>
              </a:defRPr>
            </a:lvl2pPr>
            <a:lvl3pPr marL="514350">
              <a:lnSpc>
                <a:spcPct val="100000"/>
              </a:lnSpc>
              <a:spcBef>
                <a:spcPts val="0"/>
              </a:spcBef>
              <a:defRPr lang="ja-JP" sz="1800">
                <a:latin typeface="Meiryo UI" panose="020B0604030504040204" pitchFamily="50" charset="-128"/>
                <a:ea typeface="Meiryo UI" panose="020B0604030504040204" pitchFamily="50" charset="-128"/>
              </a:defRPr>
            </a:lvl3pPr>
          </a:lstStyle>
          <a:p>
            <a:pPr lvl="0" rtl="0"/>
            <a:r>
              <a:rPr lang="ja-JP"/>
              <a:t>クリックしてテキストを追加</a:t>
            </a:r>
          </a:p>
          <a:p>
            <a:pPr lvl="1" rtl="0"/>
            <a:r>
              <a:rPr lang="ja-JP"/>
              <a:t>第 2 レベル</a:t>
            </a:r>
          </a:p>
          <a:p>
            <a:pPr lvl="2" rtl="0"/>
            <a:r>
              <a:rPr lang="ja-JP"/>
              <a:t>第 3 レベル</a:t>
            </a:r>
          </a:p>
        </p:txBody>
      </p:sp>
      <p:sp>
        <p:nvSpPr>
          <p:cNvPr id="1109" name="図プレースホルダー 9"/>
          <p:cNvSpPr>
            <a:spLocks noGrp="1"/>
          </p:cNvSpPr>
          <p:nvPr>
            <p:ph type="pic" sz="quarter" idx="14"/>
          </p:nvPr>
        </p:nvSpPr>
        <p:spPr>
          <a:xfrm>
            <a:off x="6742090" y="3405190"/>
            <a:ext cx="2401910" cy="3452811"/>
          </a:xfrm>
          <a:solidFill>
            <a:schemeClr val="accent1"/>
          </a:solidFill>
        </p:spPr>
        <p:txBody>
          <a:bodyPr rtlCol="0">
            <a:normAutofit/>
          </a:bodyPr>
          <a:lstStyle>
            <a:lvl1pPr marL="0" indent="0">
              <a:buNone/>
              <a:defRPr lang="ja-JP" sz="1350">
                <a:latin typeface="Meiryo UI" panose="020B0604030504040204" pitchFamily="50" charset="-128"/>
                <a:ea typeface="Meiryo UI" panose="020B0604030504040204" pitchFamily="50" charset="-128"/>
              </a:defRPr>
            </a:lvl1pPr>
          </a:lstStyle>
          <a:p>
            <a:pPr rtl="0"/>
            <a:r>
              <a:rPr lang="ja-JP" altLang="en-US"/>
              <a:t>アイコンをクリックして図を追加</a:t>
            </a:r>
            <a:endParaRPr lang="ja-JP" dirty="0"/>
          </a:p>
        </p:txBody>
      </p:sp>
      <p:sp>
        <p:nvSpPr>
          <p:cNvPr id="1110" name="スライド番号プレースホルダー 2"/>
          <p:cNvSpPr>
            <a:spLocks noGrp="1"/>
          </p:cNvSpPr>
          <p:nvPr>
            <p:ph type="sldNum" sz="quarter" idx="10"/>
          </p:nvPr>
        </p:nvSpPr>
        <p:spPr>
          <a:xfrm>
            <a:off x="7828856" y="457200"/>
            <a:ext cx="740664" cy="471489"/>
          </a:xfrm>
        </p:spPr>
        <p:txBody>
          <a:bodyPr rtlCol="0"/>
          <a:lstStyle>
            <a:lvl1pPr>
              <a:defRPr lang="ja-JP" sz="12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924591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タイムライン 3">
    <p:spTree>
      <p:nvGrpSpPr>
        <p:cNvPr id="1" name=""/>
        <p:cNvGrpSpPr/>
        <p:nvPr/>
      </p:nvGrpSpPr>
      <p:grpSpPr>
        <a:xfrm>
          <a:off x="0" y="0"/>
          <a:ext cx="0" cy="0"/>
          <a:chOff x="0" y="0"/>
          <a:chExt cx="0" cy="0"/>
        </a:xfrm>
      </p:grpSpPr>
      <p:sp>
        <p:nvSpPr>
          <p:cNvPr id="1112" name="フリーフォーム(F) 11">
            <a:extLst>
              <a:ext uri="{C183D7F6-B498-43B3-948B-1728B52AA6E4}">
                <adec:decorative xmlns:adec="http://schemas.microsoft.com/office/drawing/2017/decorative" val="1"/>
              </a:ext>
            </a:extLst>
          </p:cNvPr>
          <p:cNvSpPr/>
          <p:nvPr userDrawn="1"/>
        </p:nvSpPr>
        <p:spPr>
          <a:xfrm>
            <a:off x="1" y="0"/>
            <a:ext cx="116292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68580" tIns="34290" rIns="68580" bIns="34290" numCol="1" rtlCol="0" anchor="t" anchorCtr="0" compatLnSpc="1">
            <a:prstTxWarp prst="textNoShape">
              <a:avLst/>
            </a:prstTxWarp>
            <a:noAutofit/>
          </a:bodyPr>
          <a:lstStyle>
            <a:defPPr>
              <a:defRPr lang="ja-JP"/>
            </a:defPPr>
          </a:lstStyle>
          <a:p>
            <a:pPr lvl="0" rtl="0"/>
            <a:endParaRPr lang="ja-JP" dirty="0">
              <a:latin typeface="Meiryo UI" panose="020B0604030504040204" pitchFamily="50" charset="-128"/>
              <a:ea typeface="Meiryo UI" panose="020B0604030504040204" pitchFamily="50" charset="-128"/>
            </a:endParaRPr>
          </a:p>
        </p:txBody>
      </p:sp>
      <p:sp>
        <p:nvSpPr>
          <p:cNvPr id="1113" name="フリーフォーム(F) 9">
            <a:extLst>
              <a:ext uri="{C183D7F6-B498-43B3-948B-1728B52AA6E4}">
                <adec:decorative xmlns:adec="http://schemas.microsoft.com/office/drawing/2017/decorative" val="1"/>
              </a:ext>
            </a:extLst>
          </p:cNvPr>
          <p:cNvSpPr/>
          <p:nvPr userDrawn="1"/>
        </p:nvSpPr>
        <p:spPr>
          <a:xfrm>
            <a:off x="1" y="-1"/>
            <a:ext cx="512055"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68580" tIns="34290" rIns="68580" bIns="3429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1114" name="画像 2">
            <a:extLst>
              <a:ext uri="{C183D7F6-B498-43B3-948B-1728B52AA6E4}">
                <adec:decorative xmlns:adec="http://schemas.microsoft.com/office/drawing/2017/decorative" val="1"/>
              </a:ext>
            </a:extLst>
          </p:cNvPr>
          <p:cNvSpPr/>
          <p:nvPr/>
        </p:nvSpPr>
        <p:spPr>
          <a:xfrm>
            <a:off x="127834" y="314192"/>
            <a:ext cx="581266"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1115" name="タイトル 1"/>
          <p:cNvSpPr>
            <a:spLocks noGrp="1"/>
          </p:cNvSpPr>
          <p:nvPr>
            <p:ph type="title" hasCustomPrompt="1"/>
          </p:nvPr>
        </p:nvSpPr>
        <p:spPr>
          <a:xfrm>
            <a:off x="1162923" y="1089213"/>
            <a:ext cx="7409578" cy="980844"/>
          </a:xfrm>
        </p:spPr>
        <p:txBody>
          <a:bodyPr tIns="0" bIns="0" rtlCol="0"/>
          <a:lstStyle>
            <a:lvl1pPr algn="l">
              <a:lnSpc>
                <a:spcPct val="100000"/>
              </a:lnSpc>
              <a:defRPr lang="ja-JP" sz="2700">
                <a:solidFill>
                  <a:schemeClr val="accent6"/>
                </a:solidFill>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1116" name="テキスト プレースホルダー 54"/>
          <p:cNvSpPr>
            <a:spLocks noGrp="1"/>
          </p:cNvSpPr>
          <p:nvPr>
            <p:ph type="body" sz="quarter" idx="13" hasCustomPrompt="1"/>
          </p:nvPr>
        </p:nvSpPr>
        <p:spPr>
          <a:xfrm>
            <a:off x="1162923" y="2331958"/>
            <a:ext cx="2231413" cy="3704266"/>
          </a:xfrm>
        </p:spPr>
        <p:txBody>
          <a:bodyPr lIns="91440" tIns="0" rIns="91440" bIns="0" rtlCol="0" anchor="t" anchorCtr="0">
            <a:noAutofit/>
          </a:bodyPr>
          <a:lstStyle>
            <a:lvl1pPr marL="0" indent="0">
              <a:lnSpc>
                <a:spcPct val="100000"/>
              </a:lnSpc>
              <a:spcBef>
                <a:spcPts val="0"/>
              </a:spcBef>
              <a:spcAft>
                <a:spcPts val="900"/>
              </a:spcAft>
              <a:buFont typeface="Arial" panose="020B0604020202020204" pitchFamily="34" charset="0"/>
              <a:buNone/>
              <a:defRPr lang="ja-JP" sz="1350">
                <a:latin typeface="Meiryo UI" panose="020B0604030504040204" pitchFamily="50" charset="-128"/>
                <a:ea typeface="Meiryo UI" panose="020B0604030504040204" pitchFamily="50" charset="-128"/>
              </a:defRPr>
            </a:lvl1pPr>
          </a:lstStyle>
          <a:p>
            <a:pPr rtl="0"/>
            <a:r>
              <a:rPr lang="ja-JP"/>
              <a:t>クリックしてサブタイトルを追加</a:t>
            </a:r>
          </a:p>
        </p:txBody>
      </p:sp>
      <p:sp>
        <p:nvSpPr>
          <p:cNvPr id="1117" name="コンテンツ プレースホルダー 2"/>
          <p:cNvSpPr>
            <a:spLocks noGrp="1"/>
          </p:cNvSpPr>
          <p:nvPr>
            <p:ph sz="half" idx="1" hasCustomPrompt="1"/>
          </p:nvPr>
        </p:nvSpPr>
        <p:spPr>
          <a:xfrm>
            <a:off x="3815366" y="2331791"/>
            <a:ext cx="4759420" cy="3721817"/>
          </a:xfrm>
        </p:spPr>
        <p:txBody>
          <a:bodyPr lIns="91440" rIns="91440" rtlCol="0">
            <a:normAutofit/>
          </a:bodyPr>
          <a:lstStyle>
            <a:lvl1pPr>
              <a:defRPr lang="ja-JP" sz="1350">
                <a:latin typeface="Meiryo UI" panose="020B0604030504040204" pitchFamily="50" charset="-128"/>
                <a:ea typeface="Meiryo UI" panose="020B0604030504040204" pitchFamily="50" charset="-128"/>
              </a:defRPr>
            </a:lvl1pPr>
            <a:lvl2pPr>
              <a:defRPr lang="ja-JP" sz="1350">
                <a:latin typeface="Meiryo UI" panose="020B0604030504040204" pitchFamily="50" charset="-128"/>
                <a:ea typeface="Meiryo UI" panose="020B0604030504040204" pitchFamily="50" charset="-128"/>
              </a:defRPr>
            </a:lvl2pPr>
            <a:lvl3pPr>
              <a:defRPr lang="ja-JP" sz="1350">
                <a:latin typeface="Meiryo UI" panose="020B0604030504040204" pitchFamily="50" charset="-128"/>
                <a:ea typeface="Meiryo UI" panose="020B0604030504040204" pitchFamily="50" charset="-128"/>
              </a:defRPr>
            </a:lvl3pPr>
            <a:lvl4pPr>
              <a:defRPr lang="ja-JP" sz="1350">
                <a:latin typeface="Meiryo UI" panose="020B0604030504040204" pitchFamily="50" charset="-128"/>
                <a:ea typeface="Meiryo UI" panose="020B0604030504040204" pitchFamily="50" charset="-128"/>
              </a:defRPr>
            </a:lvl4pPr>
            <a:lvl5pPr>
              <a:defRPr lang="ja-JP" sz="135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1118" name="スライド番号プレースホルダー 2"/>
          <p:cNvSpPr>
            <a:spLocks noGrp="1"/>
          </p:cNvSpPr>
          <p:nvPr>
            <p:ph type="sldNum" sz="quarter" idx="10"/>
          </p:nvPr>
        </p:nvSpPr>
        <p:spPr>
          <a:xfrm>
            <a:off x="7768828" y="457200"/>
            <a:ext cx="800692" cy="471489"/>
          </a:xfrm>
        </p:spPr>
        <p:txBody>
          <a:bodyPr rtlCol="0"/>
          <a:lstStyle>
            <a:lvl1pPr>
              <a:defRPr lang="ja-JP" sz="12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1339539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概要 3">
    <p:spTree>
      <p:nvGrpSpPr>
        <p:cNvPr id="1" name=""/>
        <p:cNvGrpSpPr/>
        <p:nvPr/>
      </p:nvGrpSpPr>
      <p:grpSpPr>
        <a:xfrm>
          <a:off x="0" y="0"/>
          <a:ext cx="0" cy="0"/>
          <a:chOff x="0" y="0"/>
          <a:chExt cx="0" cy="0"/>
        </a:xfrm>
      </p:grpSpPr>
      <p:pic>
        <p:nvPicPr>
          <p:cNvPr id="1120" name="グラフィック 28">
            <a:extLst>
              <a:ext uri="{C183D7F6-B498-43B3-948B-1728B52AA6E4}">
                <adec:decorative xmlns:adec="http://schemas.microsoft.com/office/drawing/2017/decorative" val="1"/>
              </a:ext>
            </a:extLst>
          </p:cNvPr>
          <p:cNvPicPr>
            <a:picLocks noChangeAspect="1"/>
          </p:cNvPicPr>
          <p:nvPr userDrawn="1"/>
        </p:nvPicPr>
        <p:blipFill>
          <a:blip r:embed="rId2"/>
          <a:srcRect t="7193"/>
          <a:stretch>
            <a:fillRect/>
          </a:stretch>
        </p:blipFill>
        <p:spPr>
          <a:xfrm>
            <a:off x="1" y="-1"/>
            <a:ext cx="332508"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1121" name="タイトル 1"/>
          <p:cNvSpPr>
            <a:spLocks noGrp="1"/>
          </p:cNvSpPr>
          <p:nvPr>
            <p:ph type="title" hasCustomPrompt="1"/>
          </p:nvPr>
        </p:nvSpPr>
        <p:spPr>
          <a:xfrm>
            <a:off x="1162924" y="1057274"/>
            <a:ext cx="7406597" cy="999746"/>
          </a:xfrm>
        </p:spPr>
        <p:txBody>
          <a:bodyPr tIns="0" bIns="0" rtlCol="0">
            <a:noAutofit/>
          </a:bodyPr>
          <a:lstStyle>
            <a:lvl1pPr algn="l">
              <a:lnSpc>
                <a:spcPct val="100000"/>
              </a:lnSpc>
              <a:defRPr lang="ja-JP" sz="2700" b="1">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1122" name="フリーフォーム(F) 48">
            <a:extLst>
              <a:ext uri="{C183D7F6-B498-43B3-948B-1728B52AA6E4}">
                <adec:decorative xmlns:adec="http://schemas.microsoft.com/office/drawing/2017/decorative" val="1"/>
              </a:ext>
            </a:extLst>
          </p:cNvPr>
          <p:cNvSpPr/>
          <p:nvPr userDrawn="1"/>
        </p:nvSpPr>
        <p:spPr>
          <a:xfrm flipH="1" flipV="1">
            <a:off x="-2" y="4420134"/>
            <a:ext cx="969928"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1123" name="コンテンツ プレースホルダー 3"/>
          <p:cNvSpPr>
            <a:spLocks noGrp="1"/>
          </p:cNvSpPr>
          <p:nvPr>
            <p:ph sz="half" idx="2" hasCustomPrompt="1"/>
          </p:nvPr>
        </p:nvSpPr>
        <p:spPr>
          <a:xfrm>
            <a:off x="1162924" y="2303029"/>
            <a:ext cx="4371860" cy="3961593"/>
          </a:xfrm>
        </p:spPr>
        <p:txBody>
          <a:bodyPr lIns="91440" tIns="0" rIns="91440" bIns="0" rtlCol="0">
            <a:normAutofit/>
          </a:bodyPr>
          <a:lstStyle>
            <a:lvl1pPr>
              <a:spcBef>
                <a:spcPts val="750"/>
              </a:spcBef>
              <a:defRPr lang="ja-JP" sz="1350">
                <a:latin typeface="Meiryo UI" panose="020B0604030504040204" pitchFamily="50" charset="-128"/>
                <a:ea typeface="Meiryo UI" panose="020B0604030504040204" pitchFamily="50" charset="-128"/>
              </a:defRPr>
            </a:lvl1pPr>
            <a:lvl2pPr>
              <a:spcBef>
                <a:spcPts val="750"/>
              </a:spcBef>
              <a:defRPr lang="ja-JP" sz="1350">
                <a:latin typeface="Meiryo UI" panose="020B0604030504040204" pitchFamily="50" charset="-128"/>
                <a:ea typeface="Meiryo UI" panose="020B0604030504040204" pitchFamily="50" charset="-128"/>
              </a:defRPr>
            </a:lvl2pPr>
            <a:lvl3pPr>
              <a:spcBef>
                <a:spcPts val="750"/>
              </a:spcBef>
              <a:defRPr lang="ja-JP" sz="1350">
                <a:latin typeface="Meiryo UI" panose="020B0604030504040204" pitchFamily="50" charset="-128"/>
                <a:ea typeface="Meiryo UI" panose="020B0604030504040204" pitchFamily="50" charset="-128"/>
              </a:defRPr>
            </a:lvl3pPr>
            <a:lvl4pPr>
              <a:spcBef>
                <a:spcPts val="750"/>
              </a:spcBef>
              <a:defRPr lang="ja-JP" sz="1350">
                <a:latin typeface="Meiryo UI" panose="020B0604030504040204" pitchFamily="50" charset="-128"/>
                <a:ea typeface="Meiryo UI" panose="020B0604030504040204" pitchFamily="50" charset="-128"/>
              </a:defRPr>
            </a:lvl4pPr>
            <a:lvl5pPr>
              <a:spcBef>
                <a:spcPts val="750"/>
              </a:spcBef>
              <a:defRPr lang="ja-JP" sz="135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1124" name="コンテンツ プレースホルダー 3"/>
          <p:cNvSpPr>
            <a:spLocks noGrp="1"/>
          </p:cNvSpPr>
          <p:nvPr>
            <p:ph sz="half" idx="15" hasCustomPrompt="1"/>
          </p:nvPr>
        </p:nvSpPr>
        <p:spPr>
          <a:xfrm>
            <a:off x="5955632" y="2303029"/>
            <a:ext cx="2613888" cy="3961593"/>
          </a:xfrm>
        </p:spPr>
        <p:txBody>
          <a:bodyPr lIns="91440" tIns="0" rIns="91440" bIns="0" rtlCol="0">
            <a:normAutofit/>
          </a:bodyPr>
          <a:lstStyle>
            <a:lvl1pPr>
              <a:spcBef>
                <a:spcPts val="750"/>
              </a:spcBef>
              <a:defRPr lang="ja-JP" sz="1350">
                <a:latin typeface="Meiryo UI" panose="020B0604030504040204" pitchFamily="50" charset="-128"/>
                <a:ea typeface="Meiryo UI" panose="020B0604030504040204" pitchFamily="50" charset="-128"/>
              </a:defRPr>
            </a:lvl1pPr>
            <a:lvl2pPr>
              <a:spcBef>
                <a:spcPts val="750"/>
              </a:spcBef>
              <a:defRPr lang="ja-JP" sz="1350">
                <a:latin typeface="Meiryo UI" panose="020B0604030504040204" pitchFamily="50" charset="-128"/>
                <a:ea typeface="Meiryo UI" panose="020B0604030504040204" pitchFamily="50" charset="-128"/>
              </a:defRPr>
            </a:lvl2pPr>
            <a:lvl3pPr>
              <a:spcBef>
                <a:spcPts val="750"/>
              </a:spcBef>
              <a:defRPr lang="ja-JP" sz="1350">
                <a:latin typeface="Meiryo UI" panose="020B0604030504040204" pitchFamily="50" charset="-128"/>
                <a:ea typeface="Meiryo UI" panose="020B0604030504040204" pitchFamily="50" charset="-128"/>
              </a:defRPr>
            </a:lvl3pPr>
            <a:lvl4pPr>
              <a:spcBef>
                <a:spcPts val="750"/>
              </a:spcBef>
              <a:defRPr lang="ja-JP" sz="1350">
                <a:latin typeface="Meiryo UI" panose="020B0604030504040204" pitchFamily="50" charset="-128"/>
                <a:ea typeface="Meiryo UI" panose="020B0604030504040204" pitchFamily="50" charset="-128"/>
              </a:defRPr>
            </a:lvl4pPr>
            <a:lvl5pPr>
              <a:spcBef>
                <a:spcPts val="750"/>
              </a:spcBef>
              <a:defRPr lang="ja-JP" sz="135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1125" name="スライド番号プレースホルダー 2"/>
          <p:cNvSpPr>
            <a:spLocks noGrp="1"/>
          </p:cNvSpPr>
          <p:nvPr>
            <p:ph type="sldNum" sz="quarter" idx="10"/>
          </p:nvPr>
        </p:nvSpPr>
        <p:spPr>
          <a:xfrm>
            <a:off x="7828856" y="457200"/>
            <a:ext cx="740664" cy="471489"/>
          </a:xfrm>
        </p:spPr>
        <p:txBody>
          <a:bodyPr rtlCol="0"/>
          <a:lstStyle>
            <a:lvl1pPr>
              <a:defRPr lang="ja-JP" sz="12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pic>
        <p:nvPicPr>
          <p:cNvPr id="1126" name="グラフィック 42">
            <a:extLst>
              <a:ext uri="{C183D7F6-B498-43B3-948B-1728B52AA6E4}">
                <adec:decorative xmlns:adec="http://schemas.microsoft.com/office/drawing/2017/decorative" val="1"/>
              </a:ext>
            </a:extLst>
          </p:cNvPr>
          <p:cNvPicPr>
            <a:picLocks noChangeAspect="1"/>
          </p:cNvPicPr>
          <p:nvPr userDrawn="1"/>
        </p:nvPicPr>
        <p:blipFill>
          <a:blip r:embed="rId2"/>
          <a:srcRect t="7193"/>
          <a:stretch>
            <a:fillRect/>
          </a:stretch>
        </p:blipFill>
        <p:spPr>
          <a:xfrm rot="5400000">
            <a:off x="4499063" y="-4201594"/>
            <a:ext cx="443344" cy="8846531"/>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1127" name="グラフィック 53">
            <a:extLst>
              <a:ext uri="{C183D7F6-B498-43B3-948B-1728B52AA6E4}">
                <adec:decorative xmlns:adec="http://schemas.microsoft.com/office/drawing/2017/decorative" val="1"/>
              </a:ext>
            </a:extLst>
          </p:cNvPr>
          <p:cNvPicPr>
            <a:picLocks noChangeAspect="1"/>
          </p:cNvPicPr>
          <p:nvPr userDrawn="1"/>
        </p:nvPicPr>
        <p:blipFill>
          <a:blip r:embed="rId3"/>
          <a:srcRect t="11443" r="10857"/>
          <a:stretch>
            <a:fillRect/>
          </a:stretch>
        </p:blipFill>
        <p:spPr>
          <a:xfrm rot="16200000">
            <a:off x="-249992" y="249990"/>
            <a:ext cx="1961253" cy="1461273"/>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1128" name="画像 2">
            <a:extLst>
              <a:ext uri="{C183D7F6-B498-43B3-948B-1728B52AA6E4}">
                <adec:decorative xmlns:adec="http://schemas.microsoft.com/office/drawing/2017/decorative" val="1"/>
              </a:ext>
            </a:extLst>
          </p:cNvPr>
          <p:cNvSpPr/>
          <p:nvPr userDrawn="1"/>
        </p:nvSpPr>
        <p:spPr>
          <a:xfrm>
            <a:off x="297470" y="4929578"/>
            <a:ext cx="581266"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26478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タイムライン 2">
    <p:spTree>
      <p:nvGrpSpPr>
        <p:cNvPr id="1" name=""/>
        <p:cNvGrpSpPr/>
        <p:nvPr/>
      </p:nvGrpSpPr>
      <p:grpSpPr>
        <a:xfrm>
          <a:off x="0" y="0"/>
          <a:ext cx="0" cy="0"/>
          <a:chOff x="0" y="0"/>
          <a:chExt cx="0" cy="0"/>
        </a:xfrm>
      </p:grpSpPr>
      <p:sp>
        <p:nvSpPr>
          <p:cNvPr id="1130" name="長方形 32">
            <a:extLst>
              <a:ext uri="{C183D7F6-B498-43B3-948B-1728B52AA6E4}">
                <adec:decorative xmlns:adec="http://schemas.microsoft.com/office/drawing/2017/decorative" val="1"/>
              </a:ext>
            </a:extLst>
          </p:cNvPr>
          <p:cNvSpPr/>
          <p:nvPr userDrawn="1"/>
        </p:nvSpPr>
        <p:spPr>
          <a:xfrm>
            <a:off x="-18048" y="0"/>
            <a:ext cx="9162047"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ja-JP"/>
            </a:defPPr>
          </a:lstStyle>
          <a:p>
            <a:pPr algn="ctr" rtl="0"/>
            <a:endParaRPr lang="ja-JP" altLang="en-US" sz="338" dirty="0">
              <a:latin typeface="Meiryo UI" panose="020B0604030504040204" pitchFamily="50" charset="-128"/>
              <a:ea typeface="Meiryo UI" panose="020B0604030504040204" pitchFamily="50" charset="-128"/>
            </a:endParaRPr>
          </a:p>
        </p:txBody>
      </p:sp>
      <p:sp>
        <p:nvSpPr>
          <p:cNvPr id="1131" name="長方形 33">
            <a:extLst>
              <a:ext uri="{C183D7F6-B498-43B3-948B-1728B52AA6E4}">
                <adec:decorative xmlns:adec="http://schemas.microsoft.com/office/drawing/2017/decorative" val="1"/>
              </a:ext>
            </a:extLst>
          </p:cNvPr>
          <p:cNvSpPr/>
          <p:nvPr userDrawn="1"/>
        </p:nvSpPr>
        <p:spPr>
          <a:xfrm>
            <a:off x="332510" y="420494"/>
            <a:ext cx="8478982"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altLang="en-US" sz="1200" dirty="0">
              <a:latin typeface="Meiryo UI" panose="020B0604030504040204" pitchFamily="50" charset="-128"/>
              <a:ea typeface="Meiryo UI" panose="020B0604030504040204" pitchFamily="50" charset="-128"/>
            </a:endParaRPr>
          </a:p>
        </p:txBody>
      </p:sp>
      <p:sp>
        <p:nvSpPr>
          <p:cNvPr id="1132" name="タイトル 1"/>
          <p:cNvSpPr>
            <a:spLocks noGrp="1"/>
          </p:cNvSpPr>
          <p:nvPr>
            <p:ph type="title" hasCustomPrompt="1"/>
          </p:nvPr>
        </p:nvSpPr>
        <p:spPr>
          <a:xfrm>
            <a:off x="685801" y="1057275"/>
            <a:ext cx="7883720" cy="1012785"/>
          </a:xfrm>
        </p:spPr>
        <p:txBody>
          <a:bodyPr tIns="0" bIns="0" rtlCol="0"/>
          <a:lstStyle>
            <a:lvl1pPr algn="ctr">
              <a:lnSpc>
                <a:spcPct val="100000"/>
              </a:lnSpc>
              <a:defRPr lang="ja-JP" sz="2700">
                <a:solidFill>
                  <a:schemeClr val="accent6"/>
                </a:solidFill>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1133" name="コンテンツ プレースホルダー 5"/>
          <p:cNvSpPr>
            <a:spLocks noGrp="1"/>
          </p:cNvSpPr>
          <p:nvPr userDrawn="1">
            <p:ph sz="quarter" idx="4" hasCustomPrompt="1"/>
          </p:nvPr>
        </p:nvSpPr>
        <p:spPr>
          <a:xfrm>
            <a:off x="685801" y="2316068"/>
            <a:ext cx="7883720" cy="3948557"/>
          </a:xfrm>
        </p:spPr>
        <p:txBody>
          <a:bodyPr lIns="91440" tIns="91440" rIns="91440" bIns="91440" rtlCol="0">
            <a:normAutofit/>
          </a:bodyPr>
          <a:lstStyle>
            <a:lvl1pPr>
              <a:spcBef>
                <a:spcPts val="750"/>
              </a:spcBef>
              <a:defRPr lang="ja-JP" sz="1350">
                <a:latin typeface="Meiryo UI" panose="020B0604030504040204" pitchFamily="50" charset="-128"/>
                <a:ea typeface="Meiryo UI" panose="020B0604030504040204" pitchFamily="50" charset="-128"/>
              </a:defRPr>
            </a:lvl1pPr>
            <a:lvl2pPr>
              <a:spcBef>
                <a:spcPts val="750"/>
              </a:spcBef>
              <a:defRPr lang="ja-JP" sz="1350">
                <a:latin typeface="Meiryo UI" panose="020B0604030504040204" pitchFamily="50" charset="-128"/>
                <a:ea typeface="Meiryo UI" panose="020B0604030504040204" pitchFamily="50" charset="-128"/>
              </a:defRPr>
            </a:lvl2pPr>
            <a:lvl3pPr>
              <a:spcBef>
                <a:spcPts val="750"/>
              </a:spcBef>
              <a:defRPr lang="ja-JP" sz="1350">
                <a:latin typeface="Meiryo UI" panose="020B0604030504040204" pitchFamily="50" charset="-128"/>
                <a:ea typeface="Meiryo UI" panose="020B0604030504040204" pitchFamily="50" charset="-128"/>
              </a:defRPr>
            </a:lvl3pPr>
            <a:lvl4pPr>
              <a:spcBef>
                <a:spcPts val="750"/>
              </a:spcBef>
              <a:defRPr lang="ja-JP" sz="1350">
                <a:latin typeface="Meiryo UI" panose="020B0604030504040204" pitchFamily="50" charset="-128"/>
                <a:ea typeface="Meiryo UI" panose="020B0604030504040204" pitchFamily="50" charset="-128"/>
              </a:defRPr>
            </a:lvl4pPr>
            <a:lvl5pPr>
              <a:spcBef>
                <a:spcPts val="750"/>
              </a:spcBef>
              <a:defRPr lang="ja-JP" sz="135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1134" name="スライド番号プレースホルダー 2"/>
          <p:cNvSpPr>
            <a:spLocks noGrp="1"/>
          </p:cNvSpPr>
          <p:nvPr>
            <p:ph type="sldNum" sz="quarter" idx="10"/>
          </p:nvPr>
        </p:nvSpPr>
        <p:spPr>
          <a:xfrm>
            <a:off x="7768828" y="457200"/>
            <a:ext cx="800692" cy="471489"/>
          </a:xfrm>
        </p:spPr>
        <p:txBody>
          <a:bodyPr rtlCol="0"/>
          <a:lstStyle>
            <a:lvl1pPr>
              <a:defRPr lang="ja-JP" sz="12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27217716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結び">
    <p:bg>
      <p:bgPr>
        <a:solidFill>
          <a:schemeClr val="accent6"/>
        </a:solidFill>
        <a:effectLst/>
      </p:bgPr>
    </p:bg>
    <p:spTree>
      <p:nvGrpSpPr>
        <p:cNvPr id="1" name=""/>
        <p:cNvGrpSpPr/>
        <p:nvPr/>
      </p:nvGrpSpPr>
      <p:grpSpPr>
        <a:xfrm>
          <a:off x="0" y="0"/>
          <a:ext cx="0" cy="0"/>
          <a:chOff x="0" y="0"/>
          <a:chExt cx="0" cy="0"/>
        </a:xfrm>
      </p:grpSpPr>
      <p:sp>
        <p:nvSpPr>
          <p:cNvPr id="1136" name="フリーフォーム:図形 12">
            <a:extLst>
              <a:ext uri="{C183D7F6-B498-43B3-948B-1728B52AA6E4}">
                <adec:decorative xmlns:adec="http://schemas.microsoft.com/office/drawing/2017/decorative" val="1"/>
              </a:ext>
            </a:extLst>
          </p:cNvPr>
          <p:cNvSpPr/>
          <p:nvPr userDrawn="1"/>
        </p:nvSpPr>
        <p:spPr>
          <a:xfrm>
            <a:off x="0" y="0"/>
            <a:ext cx="6711554"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1137" name="フリーフォーム:図形 18">
            <a:extLst>
              <a:ext uri="{C183D7F6-B498-43B3-948B-1728B52AA6E4}">
                <adec:decorative xmlns:adec="http://schemas.microsoft.com/office/drawing/2017/decorative" val="1"/>
              </a:ext>
            </a:extLst>
          </p:cNvPr>
          <p:cNvSpPr/>
          <p:nvPr userDrawn="1"/>
        </p:nvSpPr>
        <p:spPr>
          <a:xfrm>
            <a:off x="5645626" y="1"/>
            <a:ext cx="3503457"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pic>
        <p:nvPicPr>
          <p:cNvPr id="1138" name="画像 2">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574940" y="0"/>
            <a:ext cx="2574143" cy="3432191"/>
          </a:xfrm>
          <a:prstGeom prst="rect">
            <a:avLst/>
          </a:prstGeom>
        </p:spPr>
      </p:pic>
      <p:sp>
        <p:nvSpPr>
          <p:cNvPr id="1139" name="タイトル 1"/>
          <p:cNvSpPr>
            <a:spLocks noGrp="1"/>
          </p:cNvSpPr>
          <p:nvPr>
            <p:ph type="ctrTitle" hasCustomPrompt="1"/>
          </p:nvPr>
        </p:nvSpPr>
        <p:spPr>
          <a:xfrm>
            <a:off x="685801" y="849783"/>
            <a:ext cx="4286250" cy="2727709"/>
          </a:xfrm>
        </p:spPr>
        <p:txBody>
          <a:bodyPr tIns="0" bIns="0" rtlCol="0" anchor="b" anchorCtr="0">
            <a:noAutofit/>
          </a:bodyPr>
          <a:lstStyle>
            <a:lvl1pPr algn="l">
              <a:lnSpc>
                <a:spcPct val="100000"/>
              </a:lnSpc>
              <a:defRPr lang="ja-JP" sz="2700">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1140" name="サブタイトル 2"/>
          <p:cNvSpPr>
            <a:spLocks noGrp="1"/>
          </p:cNvSpPr>
          <p:nvPr>
            <p:ph type="subTitle" idx="1" hasCustomPrompt="1"/>
          </p:nvPr>
        </p:nvSpPr>
        <p:spPr>
          <a:xfrm>
            <a:off x="685801" y="3813606"/>
            <a:ext cx="4286250" cy="2234642"/>
          </a:xfrm>
        </p:spPr>
        <p:txBody>
          <a:bodyPr lIns="91440" tIns="0" rIns="91440" bIns="0" rtlCol="0" anchor="t" anchorCtr="0">
            <a:normAutofit/>
          </a:bodyPr>
          <a:lstStyle>
            <a:lvl1pPr marL="0" indent="0" algn="l">
              <a:spcBef>
                <a:spcPts val="432"/>
              </a:spcBef>
              <a:buNone/>
              <a:defRPr lang="ja-JP" sz="1800">
                <a:latin typeface="Meiryo UI" panose="020B0604030504040204" pitchFamily="50" charset="-128"/>
                <a:ea typeface="Meiryo UI" panose="020B0604030504040204" pitchFamily="50" charset="-128"/>
              </a:defRPr>
            </a:lvl1pPr>
            <a:lvl2pPr marL="342900" indent="0" algn="ctr">
              <a:buNone/>
              <a:defRPr lang="ja-JP" sz="1500"/>
            </a:lvl2pPr>
            <a:lvl3pPr marL="685800" indent="0" algn="ctr">
              <a:buNone/>
              <a:defRPr lang="ja-JP" sz="1350"/>
            </a:lvl3pPr>
            <a:lvl4pPr marL="1028700" indent="0" algn="ctr">
              <a:buNone/>
              <a:defRPr lang="ja-JP" sz="1200"/>
            </a:lvl4pPr>
            <a:lvl5pPr marL="1371600" indent="0" algn="ctr">
              <a:buNone/>
              <a:defRPr lang="ja-JP" sz="1200"/>
            </a:lvl5pPr>
            <a:lvl6pPr marL="1714500" indent="0" algn="ctr">
              <a:buNone/>
              <a:defRPr lang="ja-JP" sz="1200"/>
            </a:lvl6pPr>
            <a:lvl7pPr marL="2057400" indent="0" algn="ctr">
              <a:buNone/>
              <a:defRPr lang="ja-JP" sz="1200"/>
            </a:lvl7pPr>
            <a:lvl8pPr marL="2400300" indent="0" algn="ctr">
              <a:buNone/>
              <a:defRPr lang="ja-JP" sz="1200"/>
            </a:lvl8pPr>
            <a:lvl9pPr marL="2743200" indent="0" algn="ctr">
              <a:buNone/>
              <a:defRPr lang="ja-JP" sz="1200"/>
            </a:lvl9pPr>
          </a:lstStyle>
          <a:p>
            <a:pPr rtl="0"/>
            <a:r>
              <a:rPr lang="ja-JP"/>
              <a:t>クリックしてサブタイトルを追加</a:t>
            </a:r>
          </a:p>
        </p:txBody>
      </p:sp>
    </p:spTree>
    <p:extLst>
      <p:ext uri="{BB962C8B-B14F-4D97-AF65-F5344CB8AC3E}">
        <p14:creationId xmlns:p14="http://schemas.microsoft.com/office/powerpoint/2010/main" val="38307854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142" name="フリーフォーム:図形 6">
            <a:extLst>
              <a:ext uri="{C183D7F6-B498-43B3-948B-1728B52AA6E4}">
                <adec:decorative xmlns:adec="http://schemas.microsoft.com/office/drawing/2017/decorative" val="1"/>
              </a:ext>
            </a:extLst>
          </p:cNvPr>
          <p:cNvSpPr/>
          <p:nvPr userDrawn="1"/>
        </p:nvSpPr>
        <p:spPr>
          <a:xfrm>
            <a:off x="1" y="0"/>
            <a:ext cx="1682120"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1143" name="フリーフォーム:図形 8">
            <a:extLst>
              <a:ext uri="{C183D7F6-B498-43B3-948B-1728B52AA6E4}">
                <adec:decorative xmlns:adec="http://schemas.microsoft.com/office/drawing/2017/decorative" val="1"/>
              </a:ext>
            </a:extLst>
          </p:cNvPr>
          <p:cNvSpPr/>
          <p:nvPr userDrawn="1"/>
        </p:nvSpPr>
        <p:spPr>
          <a:xfrm flipH="1" flipV="1">
            <a:off x="7461880" y="4755034"/>
            <a:ext cx="1682120"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1144" name="タイトル 1"/>
          <p:cNvSpPr>
            <a:spLocks noGrp="1"/>
          </p:cNvSpPr>
          <p:nvPr>
            <p:ph type="title" hasCustomPrompt="1"/>
          </p:nvPr>
        </p:nvSpPr>
        <p:spPr/>
        <p:txBody>
          <a:bodyPr rtlCol="0" anchor="ctr" anchorCtr="0"/>
          <a:lstStyle>
            <a:defPPr>
              <a:defRPr lang="ja-JP"/>
            </a:defPPr>
            <a:lvl1pPr>
              <a:defRPr>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1145" name="スライド番号プレースホルダー 4"/>
          <p:cNvSpPr>
            <a:spLocks noGrp="1"/>
          </p:cNvSpPr>
          <p:nvPr>
            <p:ph type="sldNum" sz="quarter" idx="12"/>
          </p:nvPr>
        </p:nvSpPr>
        <p:spPr/>
        <p:txBody>
          <a:bodyPr rtlCol="0"/>
          <a:lstStyle>
            <a:lvl1pPr>
              <a:defRPr lang="ja-JP">
                <a:latin typeface="Meiryo UI" panose="020B0604030504040204" pitchFamily="50" charset="-128"/>
                <a:ea typeface="Meiryo UI" panose="020B0604030504040204" pitchFamily="50" charset="-128"/>
                <a:cs typeface="+mn-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431586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147" name="フリーフォーム:図形 5">
            <a:extLst>
              <a:ext uri="{C183D7F6-B498-43B3-948B-1728B52AA6E4}">
                <adec:decorative xmlns:adec="http://schemas.microsoft.com/office/drawing/2017/decorative" val="1"/>
              </a:ext>
            </a:extLst>
          </p:cNvPr>
          <p:cNvSpPr/>
          <p:nvPr userDrawn="1"/>
        </p:nvSpPr>
        <p:spPr>
          <a:xfrm>
            <a:off x="1" y="0"/>
            <a:ext cx="1682120"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1148" name="フリーフォーム:図形 7">
            <a:extLst>
              <a:ext uri="{C183D7F6-B498-43B3-948B-1728B52AA6E4}">
                <adec:decorative xmlns:adec="http://schemas.microsoft.com/office/drawing/2017/decorative" val="1"/>
              </a:ext>
            </a:extLst>
          </p:cNvPr>
          <p:cNvSpPr/>
          <p:nvPr userDrawn="1"/>
        </p:nvSpPr>
        <p:spPr>
          <a:xfrm flipH="1" flipV="1">
            <a:off x="7461880" y="4755034"/>
            <a:ext cx="1682120"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1149" name="スライド番号プレースホルダー 3"/>
          <p:cNvSpPr>
            <a:spLocks noGrp="1"/>
          </p:cNvSpPr>
          <p:nvPr>
            <p:ph type="sldNum" sz="quarter" idx="12"/>
          </p:nvPr>
        </p:nvSpPr>
        <p:spPr/>
        <p:txBody>
          <a:bodyPr rtlCol="0"/>
          <a:lstStyle>
            <a:lvl1pPr>
              <a:defRPr lang="ja-JP">
                <a:latin typeface="Meiryo UI" panose="020B0604030504040204" pitchFamily="50" charset="-128"/>
                <a:ea typeface="Meiryo UI" panose="020B0604030504040204" pitchFamily="50" charset="-128"/>
                <a:cs typeface="+mn-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12996510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1151" name="フリーフォーム:図形 10">
            <a:extLst>
              <a:ext uri="{C183D7F6-B498-43B3-948B-1728B52AA6E4}">
                <adec:decorative xmlns:adec="http://schemas.microsoft.com/office/drawing/2017/decorative" val="1"/>
              </a:ext>
            </a:extLst>
          </p:cNvPr>
          <p:cNvSpPr/>
          <p:nvPr userDrawn="1"/>
        </p:nvSpPr>
        <p:spPr>
          <a:xfrm flipH="1" flipV="1">
            <a:off x="7461880" y="4755034"/>
            <a:ext cx="1682120"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1152" name="タイトル 1"/>
          <p:cNvSpPr>
            <a:spLocks noGrp="1"/>
          </p:cNvSpPr>
          <p:nvPr>
            <p:ph type="title" hasCustomPrompt="1"/>
          </p:nvPr>
        </p:nvSpPr>
        <p:spPr>
          <a:xfrm>
            <a:off x="569214" y="758952"/>
            <a:ext cx="2949178" cy="1524662"/>
          </a:xfrm>
        </p:spPr>
        <p:txBody>
          <a:bodyPr rtlCol="0" anchor="b"/>
          <a:lstStyle>
            <a:lvl1pPr>
              <a:lnSpc>
                <a:spcPct val="100000"/>
              </a:lnSpc>
              <a:defRPr lang="ja-JP" sz="2400">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1153" name="スライド番号プレースホルダー 6"/>
          <p:cNvSpPr>
            <a:spLocks noGrp="1"/>
          </p:cNvSpPr>
          <p:nvPr>
            <p:ph type="sldNum" sz="quarter" idx="12"/>
          </p:nvPr>
        </p:nvSpPr>
        <p:spPr/>
        <p:txBody>
          <a:bodyPr rtlCol="0"/>
          <a:lstStyle>
            <a:lvl1pPr>
              <a:defRPr lang="ja-JP">
                <a:latin typeface="Meiryo UI" panose="020B0604030504040204" pitchFamily="50" charset="-128"/>
                <a:ea typeface="Meiryo UI" panose="020B0604030504040204" pitchFamily="50" charset="-128"/>
                <a:cs typeface="+mn-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
        <p:nvSpPr>
          <p:cNvPr id="1154" name="テキスト プレースホルダー 3"/>
          <p:cNvSpPr>
            <a:spLocks noGrp="1"/>
          </p:cNvSpPr>
          <p:nvPr>
            <p:ph type="body" sz="half" idx="2" hasCustomPrompt="1"/>
          </p:nvPr>
        </p:nvSpPr>
        <p:spPr>
          <a:xfrm>
            <a:off x="569214" y="2286000"/>
            <a:ext cx="2949178" cy="3567086"/>
          </a:xfrm>
        </p:spPr>
        <p:txBody>
          <a:bodyPr rtlCol="0"/>
          <a:lstStyle>
            <a:lvl1pPr marL="0" indent="0">
              <a:buNone/>
              <a:defRPr lang="ja-JP" sz="1200">
                <a:latin typeface="Meiryo UI" panose="020B0604030504040204" pitchFamily="50" charset="-128"/>
                <a:ea typeface="Meiryo UI" panose="020B0604030504040204" pitchFamily="50" charset="-128"/>
              </a:defRPr>
            </a:lvl1pPr>
            <a:lvl2pPr marL="342900" indent="0">
              <a:buNone/>
              <a:defRPr lang="ja-JP" sz="1050"/>
            </a:lvl2pPr>
            <a:lvl3pPr marL="685800" indent="0">
              <a:buNone/>
              <a:defRPr lang="ja-JP" sz="900"/>
            </a:lvl3pPr>
            <a:lvl4pPr marL="1028700" indent="0">
              <a:buNone/>
              <a:defRPr lang="ja-JP" sz="750"/>
            </a:lvl4pPr>
            <a:lvl5pPr marL="1371600" indent="0">
              <a:buNone/>
              <a:defRPr lang="ja-JP" sz="750"/>
            </a:lvl5pPr>
            <a:lvl6pPr marL="1714500" indent="0">
              <a:buNone/>
              <a:defRPr lang="ja-JP" sz="750"/>
            </a:lvl6pPr>
            <a:lvl7pPr marL="2057400" indent="0">
              <a:buNone/>
              <a:defRPr lang="ja-JP" sz="750"/>
            </a:lvl7pPr>
            <a:lvl8pPr marL="2400300" indent="0">
              <a:buNone/>
              <a:defRPr lang="ja-JP" sz="750"/>
            </a:lvl8pPr>
            <a:lvl9pPr marL="2743200" indent="0">
              <a:buNone/>
              <a:defRPr lang="ja-JP" sz="750"/>
            </a:lvl9pPr>
          </a:lstStyle>
          <a:p>
            <a:pPr lvl="0" rtl="0"/>
            <a:r>
              <a:rPr lang="ja-JP"/>
              <a:t>クリックしてテキストを追加</a:t>
            </a:r>
          </a:p>
        </p:txBody>
      </p:sp>
      <p:sp>
        <p:nvSpPr>
          <p:cNvPr id="1155" name="コンテンツ プレースホルダー 2"/>
          <p:cNvSpPr>
            <a:spLocks noGrp="1"/>
          </p:cNvSpPr>
          <p:nvPr>
            <p:ph idx="1" hasCustomPrompt="1"/>
          </p:nvPr>
        </p:nvSpPr>
        <p:spPr>
          <a:xfrm>
            <a:off x="3887391" y="741459"/>
            <a:ext cx="4682129" cy="5119592"/>
          </a:xfrm>
        </p:spPr>
        <p:txBody>
          <a:bodyPr rtlCol="0"/>
          <a:lstStyle>
            <a:lvl1pPr>
              <a:defRPr lang="ja-JP" sz="2400">
                <a:latin typeface="Meiryo UI" panose="020B0604030504040204" pitchFamily="50" charset="-128"/>
                <a:ea typeface="Meiryo UI" panose="020B0604030504040204" pitchFamily="50" charset="-128"/>
              </a:defRPr>
            </a:lvl1pPr>
            <a:lvl2pPr>
              <a:defRPr lang="ja-JP" sz="2100">
                <a:latin typeface="Meiryo UI" panose="020B0604030504040204" pitchFamily="50" charset="-128"/>
                <a:ea typeface="Meiryo UI" panose="020B0604030504040204" pitchFamily="50" charset="-128"/>
              </a:defRPr>
            </a:lvl2pPr>
            <a:lvl3pPr>
              <a:defRPr lang="ja-JP" sz="1800">
                <a:latin typeface="Meiryo UI" panose="020B0604030504040204" pitchFamily="50" charset="-128"/>
                <a:ea typeface="Meiryo UI" panose="020B0604030504040204" pitchFamily="50" charset="-128"/>
              </a:defRPr>
            </a:lvl3pPr>
            <a:lvl4pPr>
              <a:defRPr lang="ja-JP" sz="1500">
                <a:latin typeface="Meiryo UI" panose="020B0604030504040204" pitchFamily="50" charset="-128"/>
                <a:ea typeface="Meiryo UI" panose="020B0604030504040204" pitchFamily="50" charset="-128"/>
              </a:defRPr>
            </a:lvl4pPr>
            <a:lvl5pPr>
              <a:defRPr lang="ja-JP" sz="1500">
                <a:latin typeface="Meiryo UI" panose="020B0604030504040204" pitchFamily="50" charset="-128"/>
                <a:ea typeface="Meiryo UI" panose="020B0604030504040204" pitchFamily="50" charset="-128"/>
              </a:defRPr>
            </a:lvl5pPr>
            <a:lvl6pPr>
              <a:defRPr lang="ja-JP" sz="1500"/>
            </a:lvl6pPr>
            <a:lvl7pPr>
              <a:defRPr lang="ja-JP" sz="1500"/>
            </a:lvl7pPr>
            <a:lvl8pPr>
              <a:defRPr lang="ja-JP" sz="1500"/>
            </a:lvl8pPr>
            <a:lvl9pPr>
              <a:defRPr lang="ja-JP" sz="1500"/>
            </a:lvl9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Tree>
    <p:extLst>
      <p:ext uri="{BB962C8B-B14F-4D97-AF65-F5344CB8AC3E}">
        <p14:creationId xmlns:p14="http://schemas.microsoft.com/office/powerpoint/2010/main" val="14329412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キャプション付きの図">
    <p:spTree>
      <p:nvGrpSpPr>
        <p:cNvPr id="1" name=""/>
        <p:cNvGrpSpPr/>
        <p:nvPr/>
      </p:nvGrpSpPr>
      <p:grpSpPr>
        <a:xfrm>
          <a:off x="0" y="0"/>
          <a:ext cx="0" cy="0"/>
          <a:chOff x="0" y="0"/>
          <a:chExt cx="0" cy="0"/>
        </a:xfrm>
      </p:grpSpPr>
      <p:sp>
        <p:nvSpPr>
          <p:cNvPr id="1157" name="フリーフォーム:図形 10">
            <a:extLst>
              <a:ext uri="{C183D7F6-B498-43B3-948B-1728B52AA6E4}">
                <adec:decorative xmlns:adec="http://schemas.microsoft.com/office/drawing/2017/decorative" val="1"/>
              </a:ext>
            </a:extLst>
          </p:cNvPr>
          <p:cNvSpPr/>
          <p:nvPr userDrawn="1"/>
        </p:nvSpPr>
        <p:spPr>
          <a:xfrm flipH="1" flipV="1">
            <a:off x="7461880" y="4755034"/>
            <a:ext cx="1682120"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1158" name="タイトル 1"/>
          <p:cNvSpPr>
            <a:spLocks noGrp="1"/>
          </p:cNvSpPr>
          <p:nvPr>
            <p:ph type="title" hasCustomPrompt="1"/>
          </p:nvPr>
        </p:nvSpPr>
        <p:spPr>
          <a:xfrm>
            <a:off x="570704" y="755372"/>
            <a:ext cx="2948940" cy="1527048"/>
          </a:xfrm>
        </p:spPr>
        <p:txBody>
          <a:bodyPr rtlCol="0" anchor="b"/>
          <a:lstStyle>
            <a:lvl1pPr>
              <a:lnSpc>
                <a:spcPct val="100000"/>
              </a:lnSpc>
              <a:defRPr lang="ja-JP" sz="2400">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1159" name="スライド番号プレースホルダー 6"/>
          <p:cNvSpPr>
            <a:spLocks noGrp="1"/>
          </p:cNvSpPr>
          <p:nvPr>
            <p:ph type="sldNum" sz="quarter" idx="12"/>
          </p:nvPr>
        </p:nvSpPr>
        <p:spPr/>
        <p:txBody>
          <a:bodyPr rtlCol="0"/>
          <a:lstStyle>
            <a:lvl1pPr>
              <a:defRPr lang="ja-JP">
                <a:latin typeface="Meiryo UI" panose="020B0604030504040204" pitchFamily="50" charset="-128"/>
                <a:ea typeface="Meiryo UI" panose="020B0604030504040204" pitchFamily="50" charset="-128"/>
                <a:cs typeface="+mn-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
        <p:nvSpPr>
          <p:cNvPr id="1160" name="テキスト プレースホルダー 3"/>
          <p:cNvSpPr>
            <a:spLocks noGrp="1"/>
          </p:cNvSpPr>
          <p:nvPr>
            <p:ph type="body" sz="half" idx="2" hasCustomPrompt="1"/>
          </p:nvPr>
        </p:nvSpPr>
        <p:spPr>
          <a:xfrm>
            <a:off x="570704" y="2286001"/>
            <a:ext cx="2948940" cy="3811588"/>
          </a:xfrm>
        </p:spPr>
        <p:txBody>
          <a:bodyPr rtlCol="0"/>
          <a:lstStyle>
            <a:lvl1pPr marL="0" indent="0">
              <a:buNone/>
              <a:defRPr lang="ja-JP" sz="1200">
                <a:latin typeface="Meiryo UI" panose="020B0604030504040204" pitchFamily="50" charset="-128"/>
                <a:ea typeface="Meiryo UI" panose="020B0604030504040204" pitchFamily="50" charset="-128"/>
              </a:defRPr>
            </a:lvl1pPr>
            <a:lvl2pPr marL="342900" indent="0">
              <a:buNone/>
              <a:defRPr lang="ja-JP" sz="1050"/>
            </a:lvl2pPr>
            <a:lvl3pPr marL="685800" indent="0">
              <a:buNone/>
              <a:defRPr lang="ja-JP" sz="900"/>
            </a:lvl3pPr>
            <a:lvl4pPr marL="1028700" indent="0">
              <a:buNone/>
              <a:defRPr lang="ja-JP" sz="750"/>
            </a:lvl4pPr>
            <a:lvl5pPr marL="1371600" indent="0">
              <a:buNone/>
              <a:defRPr lang="ja-JP" sz="750"/>
            </a:lvl5pPr>
            <a:lvl6pPr marL="1714500" indent="0">
              <a:buNone/>
              <a:defRPr lang="ja-JP" sz="750"/>
            </a:lvl6pPr>
            <a:lvl7pPr marL="2057400" indent="0">
              <a:buNone/>
              <a:defRPr lang="ja-JP" sz="750"/>
            </a:lvl7pPr>
            <a:lvl8pPr marL="2400300" indent="0">
              <a:buNone/>
              <a:defRPr lang="ja-JP" sz="750"/>
            </a:lvl8pPr>
            <a:lvl9pPr marL="2743200" indent="0">
              <a:buNone/>
              <a:defRPr lang="ja-JP" sz="750"/>
            </a:lvl9pPr>
          </a:lstStyle>
          <a:p>
            <a:pPr lvl="0" rtl="0"/>
            <a:r>
              <a:rPr lang="ja-JP"/>
              <a:t>クリックしてテキストを追加</a:t>
            </a:r>
          </a:p>
        </p:txBody>
      </p:sp>
      <p:sp>
        <p:nvSpPr>
          <p:cNvPr id="1161" name="図プレースホルダー 2"/>
          <p:cNvSpPr>
            <a:spLocks noGrp="1" noChangeAspect="1"/>
          </p:cNvSpPr>
          <p:nvPr>
            <p:ph type="pic" idx="1" hasCustomPrompt="1"/>
          </p:nvPr>
        </p:nvSpPr>
        <p:spPr>
          <a:xfrm>
            <a:off x="3947025" y="987426"/>
            <a:ext cx="4629150" cy="4873625"/>
          </a:xfrm>
        </p:spPr>
        <p:txBody>
          <a:bodyPr rtlCol="0" anchor="t">
            <a:normAutofit/>
          </a:bodyPr>
          <a:lstStyle>
            <a:lvl1pPr marL="0" indent="0" algn="ctr">
              <a:buNone/>
              <a:defRPr lang="ja-JP" sz="2100">
                <a:latin typeface="Meiryo UI" panose="020B0604030504040204" pitchFamily="50" charset="-128"/>
                <a:ea typeface="Meiryo UI" panose="020B0604030504040204" pitchFamily="50" charset="-128"/>
              </a:defRPr>
            </a:lvl1pPr>
            <a:lvl2pPr marL="342900" indent="0">
              <a:buNone/>
              <a:defRPr lang="ja-JP" sz="2100"/>
            </a:lvl2pPr>
            <a:lvl3pPr marL="685800" indent="0">
              <a:buNone/>
              <a:defRPr lang="ja-JP" sz="1800"/>
            </a:lvl3pPr>
            <a:lvl4pPr marL="1028700" indent="0">
              <a:buNone/>
              <a:defRPr lang="ja-JP" sz="1500"/>
            </a:lvl4pPr>
            <a:lvl5pPr marL="1371600" indent="0">
              <a:buNone/>
              <a:defRPr lang="ja-JP" sz="1500"/>
            </a:lvl5pPr>
            <a:lvl6pPr marL="1714500" indent="0">
              <a:buNone/>
              <a:defRPr lang="ja-JP" sz="1500"/>
            </a:lvl6pPr>
            <a:lvl7pPr marL="2057400" indent="0">
              <a:buNone/>
              <a:defRPr lang="ja-JP" sz="1500"/>
            </a:lvl7pPr>
            <a:lvl8pPr marL="2400300" indent="0">
              <a:buNone/>
              <a:defRPr lang="ja-JP" sz="1500"/>
            </a:lvl8pPr>
            <a:lvl9pPr marL="2743200" indent="0">
              <a:buNone/>
              <a:defRPr lang="ja-JP" sz="1500"/>
            </a:lvl9pPr>
          </a:lstStyle>
          <a:p>
            <a:pPr rtl="0"/>
            <a:r>
              <a:rPr lang="ja-JP"/>
              <a:t>クリックして写真を追加</a:t>
            </a:r>
          </a:p>
        </p:txBody>
      </p:sp>
    </p:spTree>
    <p:extLst>
      <p:ext uri="{BB962C8B-B14F-4D97-AF65-F5344CB8AC3E}">
        <p14:creationId xmlns:p14="http://schemas.microsoft.com/office/powerpoint/2010/main" val="575533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8"/>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B96177E6-D1DA-44D6-B547-8355D2B6A744}" type="datetime1">
              <a:rPr lang="ja-JP" altLang="en-US" smtClean="0"/>
              <a:t>2025/7/17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A919265E-B608-4432-BA65-80BA9440D001}" type="slidenum">
              <a:rPr lang="ja-JP" altLang="en-US"/>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4"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EAA85CE7-ACD2-4EF6-849F-4A3FC59FA6AA}" type="datetime1">
              <a:rPr lang="ja-JP" altLang="en-US" smtClean="0"/>
              <a:t>2025/7/17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F95ACB25-86CE-4E0E-A739-F4F498D3B7DA}" type="slidenum">
              <a:rPr lang="ja-JP" altLang="en-US"/>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1529A6D4-6D35-4E6C-B874-31664F3C2C8C}" type="datetime1">
              <a:rPr lang="ja-JP" altLang="en-US" smtClean="0"/>
              <a:t>2025/7/17</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fld id="{A2CBA10D-2260-444E-884A-BF67B81F5FEB}" type="slidenum">
              <a:rPr lang="ja-JP" altLang="en-US"/>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1DE9E7F8-92D4-47A7-A558-9B2724B683C3}" type="datetime1">
              <a:rPr lang="ja-JP" altLang="en-US" smtClean="0"/>
              <a:t>2025/7/17</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fld id="{1F21DBD5-F98D-4C05-87A2-2835BDDFE3B2}" type="slidenum">
              <a:rPr lang="ja-JP" altLang="en-US"/>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A264A078-E143-4D07-AE26-532C3ED109C3}" type="datetime1">
              <a:rPr lang="ja-JP" altLang="en-US" smtClean="0"/>
              <a:t>2025/7/17</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fld id="{6858C846-3C34-46F6-875C-B9401992BA52}" type="slidenum">
              <a:rPr lang="ja-JP" altLang="en-US"/>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A1B8EB5D-7AD7-4CDC-B8E8-01BAFF0CB217}" type="datetime1">
              <a:rPr lang="ja-JP" altLang="en-US" smtClean="0"/>
              <a:t>2025/7/17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D814AB06-069A-4CE4-B7CB-19DA8724D4DD}" type="slidenum">
              <a:rPr lang="ja-JP" altLang="en-US"/>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812C0312-12B5-49EA-BA0B-76942E264635}" type="datetime1">
              <a:rPr lang="ja-JP" altLang="en-US" smtClean="0"/>
              <a:t>2025/7/17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18EB7815-CA81-4116-A7C5-B1C817F82B69}" type="slidenum">
              <a:rPr lang="ja-JP" altLang="en-US"/>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a:defRPr/>
            </a:pPr>
            <a:fld id="{2EBDDFCA-6BDE-46CD-9B21-D93E90428B7F}" type="datetime1">
              <a:rPr lang="ja-JP" altLang="en-US" smtClean="0"/>
              <a:t>2025/7/17</a:t>
            </a:fld>
            <a:endParaRPr lang="ja-JP" altLang="en-US"/>
          </a:p>
        </p:txBody>
      </p:sp>
      <p:sp>
        <p:nvSpPr>
          <p:cNvPr id="5" name="フッター プレースホルダー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8"/>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79D03F8-7018-4586-9910-E32D6EB031D8}"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pitchFamily="50" charset="-128"/>
        </a:defRPr>
      </a:lvl2pPr>
      <a:lvl3pPr algn="ctr" rtl="0" fontAlgn="base">
        <a:spcBef>
          <a:spcPct val="0"/>
        </a:spcBef>
        <a:spcAft>
          <a:spcPct val="0"/>
        </a:spcAft>
        <a:defRPr kumimoji="1" sz="4400">
          <a:solidFill>
            <a:schemeClr val="tx1"/>
          </a:solidFill>
          <a:latin typeface="Calibri" pitchFamily="34" charset="0"/>
          <a:ea typeface="ＭＳ Ｐゴシック" pitchFamily="50" charset="-128"/>
        </a:defRPr>
      </a:lvl3pPr>
      <a:lvl4pPr algn="ctr" rtl="0" fontAlgn="base">
        <a:spcBef>
          <a:spcPct val="0"/>
        </a:spcBef>
        <a:spcAft>
          <a:spcPct val="0"/>
        </a:spcAft>
        <a:defRPr kumimoji="1" sz="4400">
          <a:solidFill>
            <a:schemeClr val="tx1"/>
          </a:solidFill>
          <a:latin typeface="Calibri" pitchFamily="34" charset="0"/>
          <a:ea typeface="ＭＳ Ｐゴシック" pitchFamily="50" charset="-128"/>
        </a:defRPr>
      </a:lvl4pPr>
      <a:lvl5pPr algn="ctr" rtl="0" fontAlgn="base">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fontAlgn="base">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スライド番号プレースホルダー 5"/>
          <p:cNvSpPr>
            <a:spLocks noGrp="1"/>
          </p:cNvSpPr>
          <p:nvPr>
            <p:ph type="sldNum" sz="quarter" idx="4"/>
          </p:nvPr>
        </p:nvSpPr>
        <p:spPr>
          <a:xfrm>
            <a:off x="7828856" y="457200"/>
            <a:ext cx="740664" cy="244503"/>
          </a:xfrm>
          <a:prstGeom prst="rect">
            <a:avLst/>
          </a:prstGeom>
        </p:spPr>
        <p:txBody>
          <a:bodyPr vert="horz" lIns="91440" tIns="45720" rIns="0" bIns="45720" rtlCol="0" anchor="ctr"/>
          <a:lstStyle>
            <a:lvl1pPr algn="r">
              <a:defRPr lang="ja-JP" sz="900">
                <a:solidFill>
                  <a:schemeClr val="accent6"/>
                </a:solidFill>
                <a:latin typeface="Meiryo UI" panose="020B0604030504040204" pitchFamily="50" charset="-128"/>
                <a:ea typeface="Meiryo UI" panose="020B0604030504040204" pitchFamily="50" charset="-128"/>
                <a:cs typeface="+mn-cs" panose="020B0604020202020204" pitchFamily="34" charset="0"/>
              </a:defRPr>
            </a:lvl1pPr>
          </a:lstStyle>
          <a:p>
            <a:fld id="{48F63A3B-78C7-47BE-AE5E-E10140E04643}" type="slidenum">
              <a:rPr lang="en-US" altLang="ja-JP" smtClean="0"/>
              <a:pPr/>
              <a:t>‹#›</a:t>
            </a:fld>
            <a:endParaRPr lang="en-US" altLang="en-US" dirty="0">
              <a:latin typeface="Meiryo UI" panose="020B0604030504040204" pitchFamily="50" charset="-128"/>
              <a:ea typeface="Meiryo UI" panose="020B0604030504040204" pitchFamily="50" charset="-128"/>
            </a:endParaRPr>
          </a:p>
        </p:txBody>
      </p:sp>
      <p:sp>
        <p:nvSpPr>
          <p:cNvPr id="1026" name="タイトル プレースホルダー 1"/>
          <p:cNvSpPr>
            <a:spLocks noGrp="1"/>
          </p:cNvSpPr>
          <p:nvPr>
            <p:ph type="title"/>
          </p:nvPr>
        </p:nvSpPr>
        <p:spPr>
          <a:xfrm>
            <a:off x="569214" y="731521"/>
            <a:ext cx="8003286" cy="1362057"/>
          </a:xfrm>
          <a:prstGeom prst="rect">
            <a:avLst/>
          </a:prstGeom>
        </p:spPr>
        <p:txBody>
          <a:bodyPr vert="horz" lIns="91440" tIns="45720" rIns="91440" bIns="45720" rtlCol="0" anchor="b" anchorCtr="0">
            <a:noAutofit/>
          </a:bodyPr>
          <a:lstStyle>
            <a:defPPr>
              <a:defRPr lang="ja-JP"/>
            </a:defPPr>
          </a:lstStyle>
          <a:p>
            <a:pPr rtl="0"/>
            <a:r>
              <a:rPr lang="ja-JP" b="1" dirty="0"/>
              <a:t>マスター タイトルの書式設定</a:t>
            </a:r>
          </a:p>
        </p:txBody>
      </p:sp>
      <p:sp>
        <p:nvSpPr>
          <p:cNvPr id="1027" name="テキスト プレースホルダー 2"/>
          <p:cNvSpPr>
            <a:spLocks noGrp="1"/>
          </p:cNvSpPr>
          <p:nvPr>
            <p:ph type="body" idx="1"/>
          </p:nvPr>
        </p:nvSpPr>
        <p:spPr>
          <a:xfrm>
            <a:off x="569214" y="2103120"/>
            <a:ext cx="8003286" cy="4351338"/>
          </a:xfrm>
          <a:prstGeom prst="rect">
            <a:avLst/>
          </a:prstGeom>
        </p:spPr>
        <p:txBody>
          <a:bodyPr vert="horz" lIns="91440" tIns="45720" rIns="91440" bIns="45720" rtlCol="0">
            <a:normAutofit/>
          </a:bodyPr>
          <a:lstStyle>
            <a:defPPr>
              <a:defRPr lang="ja-JP"/>
            </a:defPPr>
          </a:lstStyle>
          <a:p>
            <a:pPr lvl="0" rtl="0"/>
            <a:r>
              <a:rPr lang="ja-JP"/>
              <a:t>クリックしてマスター テキストのスタイルを編集</a:t>
            </a:r>
          </a:p>
          <a:p>
            <a:pPr lvl="1" rtl="0"/>
            <a:r>
              <a:rPr lang="ja-JP"/>
              <a:t>第 2 レベル</a:t>
            </a:r>
          </a:p>
          <a:p>
            <a:pPr lvl="2" rtl="0"/>
            <a:r>
              <a:rPr lang="ja-JP"/>
              <a:t>第 3 レベル</a:t>
            </a:r>
          </a:p>
          <a:p>
            <a:pPr lvl="3" rtl="0"/>
            <a:r>
              <a:rPr lang="ja-JP"/>
              <a:t>第 4 レベル</a:t>
            </a:r>
          </a:p>
          <a:p>
            <a:pPr lvl="4" rtl="0"/>
            <a:r>
              <a:rPr lang="ja-JP"/>
              <a:t>第 5 レベル</a:t>
            </a:r>
            <a:endParaRPr lang="ja-JP" dirty="0"/>
          </a:p>
        </p:txBody>
      </p:sp>
    </p:spTree>
    <p:extLst>
      <p:ext uri="{BB962C8B-B14F-4D97-AF65-F5344CB8AC3E}">
        <p14:creationId xmlns:p14="http://schemas.microsoft.com/office/powerpoint/2010/main" val="6720310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hdr="0" ftr="0" dt="0"/>
  <p:txStyles>
    <p:titleStyle>
      <a:lvl1pPr algn="ctr" defTabSz="685800" rtl="0" eaLnBrk="1" latinLnBrk="0" hangingPunct="1">
        <a:lnSpc>
          <a:spcPts val="3656"/>
        </a:lnSpc>
        <a:spcBef>
          <a:spcPct val="0"/>
        </a:spcBef>
        <a:buNone/>
        <a:defRPr kumimoji="1" lang="ja-JP" sz="2850" b="1" kern="1200" cap="all" baseline="0">
          <a:solidFill>
            <a:schemeClr val="accent6"/>
          </a:solidFill>
          <a:latin typeface="Meiryo UI" panose="020B0604030504040204" pitchFamily="50" charset="-128"/>
          <a:ea typeface="Meiryo UI" panose="020B0604030504040204" pitchFamily="50" charset="-128"/>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kumimoji="1" lang="ja-JP" sz="2100" kern="1200">
          <a:solidFill>
            <a:schemeClr val="accent6"/>
          </a:solidFill>
          <a:latin typeface="Meiryo UI" panose="020B0604030504040204" pitchFamily="50" charset="-128"/>
          <a:ea typeface="Meiryo UI" panose="020B0604030504040204" pitchFamily="50" charset="-128"/>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kumimoji="1" lang="ja-JP" sz="1800" kern="1200">
          <a:solidFill>
            <a:schemeClr val="accent6"/>
          </a:solidFill>
          <a:latin typeface="Meiryo UI" panose="020B0604030504040204" pitchFamily="50" charset="-128"/>
          <a:ea typeface="Meiryo UI" panose="020B0604030504040204" pitchFamily="50" charset="-128"/>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kumimoji="1" lang="ja-JP" sz="1500" kern="1200">
          <a:solidFill>
            <a:schemeClr val="accent6"/>
          </a:solidFill>
          <a:latin typeface="Meiryo UI" panose="020B0604030504040204" pitchFamily="50" charset="-128"/>
          <a:ea typeface="Meiryo UI" panose="020B0604030504040204" pitchFamily="50" charset="-128"/>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kumimoji="1" lang="ja-JP" sz="1350" kern="1200">
          <a:solidFill>
            <a:schemeClr val="accent6"/>
          </a:solidFill>
          <a:latin typeface="Meiryo UI" panose="020B0604030504040204" pitchFamily="50" charset="-128"/>
          <a:ea typeface="Meiryo UI" panose="020B0604030504040204" pitchFamily="50" charset="-128"/>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kumimoji="1" lang="ja-JP" sz="1350" kern="1200">
          <a:solidFill>
            <a:schemeClr val="accent6"/>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lang="ja-JP" sz="1350" kern="1200">
          <a:solidFill>
            <a:schemeClr val="tx1"/>
          </a:solidFill>
          <a:latin typeface="+mn-cs"/>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lang="ja-JP" sz="1350" kern="1200">
          <a:solidFill>
            <a:schemeClr val="tx1"/>
          </a:solidFill>
          <a:latin typeface="+mn-cs"/>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lang="ja-JP" sz="1350" kern="1200">
          <a:solidFill>
            <a:schemeClr val="tx1"/>
          </a:solidFill>
          <a:latin typeface="+mn-cs"/>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lang="ja-JP" sz="1350" kern="1200">
          <a:solidFill>
            <a:schemeClr val="tx1"/>
          </a:solidFill>
          <a:latin typeface="+mn-cs"/>
          <a:ea typeface="+mn-ea"/>
          <a:cs typeface="+mn-cs"/>
        </a:defRPr>
      </a:lvl9pPr>
    </p:bodyStyle>
    <p:otherStyle>
      <a:defPPr>
        <a:defRPr lang="ja-JP"/>
      </a:defPPr>
      <a:lvl1pPr marL="0" algn="l" defTabSz="685800" rtl="0" eaLnBrk="1" latinLnBrk="0" hangingPunct="1">
        <a:defRPr kumimoji="1" lang="ja-JP" sz="1350" kern="1200">
          <a:solidFill>
            <a:schemeClr val="tx1"/>
          </a:solidFill>
          <a:latin typeface="+mn-cs"/>
          <a:ea typeface="+mn-ea"/>
          <a:cs typeface="+mn-cs"/>
        </a:defRPr>
      </a:lvl1pPr>
      <a:lvl2pPr marL="342900" algn="l" defTabSz="685800" rtl="0" eaLnBrk="1" latinLnBrk="0" hangingPunct="1">
        <a:defRPr kumimoji="1" lang="ja-JP" sz="1350" kern="1200">
          <a:solidFill>
            <a:schemeClr val="tx1"/>
          </a:solidFill>
          <a:latin typeface="+mn-cs"/>
          <a:ea typeface="+mn-ea"/>
          <a:cs typeface="+mn-cs"/>
        </a:defRPr>
      </a:lvl2pPr>
      <a:lvl3pPr marL="685800" algn="l" defTabSz="685800" rtl="0" eaLnBrk="1" latinLnBrk="0" hangingPunct="1">
        <a:defRPr kumimoji="1" lang="ja-JP" sz="1350" kern="1200">
          <a:solidFill>
            <a:schemeClr val="tx1"/>
          </a:solidFill>
          <a:latin typeface="+mn-cs"/>
          <a:ea typeface="+mn-ea"/>
          <a:cs typeface="+mn-cs"/>
        </a:defRPr>
      </a:lvl3pPr>
      <a:lvl4pPr marL="1028700" algn="l" defTabSz="685800" rtl="0" eaLnBrk="1" latinLnBrk="0" hangingPunct="1">
        <a:defRPr kumimoji="1" lang="ja-JP" sz="1350" kern="1200">
          <a:solidFill>
            <a:schemeClr val="tx1"/>
          </a:solidFill>
          <a:latin typeface="+mn-cs"/>
          <a:ea typeface="+mn-ea"/>
          <a:cs typeface="+mn-cs"/>
        </a:defRPr>
      </a:lvl4pPr>
      <a:lvl5pPr marL="1371600" algn="l" defTabSz="685800" rtl="0" eaLnBrk="1" latinLnBrk="0" hangingPunct="1">
        <a:defRPr kumimoji="1" lang="ja-JP" sz="1350" kern="1200">
          <a:solidFill>
            <a:schemeClr val="tx1"/>
          </a:solidFill>
          <a:latin typeface="+mn-cs"/>
          <a:ea typeface="+mn-ea"/>
          <a:cs typeface="+mn-cs"/>
        </a:defRPr>
      </a:lvl5pPr>
      <a:lvl6pPr marL="1714500" algn="l" defTabSz="685800" rtl="0" eaLnBrk="1" latinLnBrk="0" hangingPunct="1">
        <a:defRPr kumimoji="1" lang="ja-JP" sz="1350" kern="1200">
          <a:solidFill>
            <a:schemeClr val="tx1"/>
          </a:solidFill>
          <a:latin typeface="+mn-cs"/>
          <a:ea typeface="+mn-ea"/>
          <a:cs typeface="+mn-cs"/>
        </a:defRPr>
      </a:lvl6pPr>
      <a:lvl7pPr marL="2057400" algn="l" defTabSz="685800" rtl="0" eaLnBrk="1" latinLnBrk="0" hangingPunct="1">
        <a:defRPr kumimoji="1" lang="ja-JP" sz="1350" kern="1200">
          <a:solidFill>
            <a:schemeClr val="tx1"/>
          </a:solidFill>
          <a:latin typeface="+mn-cs"/>
          <a:ea typeface="+mn-ea"/>
          <a:cs typeface="+mn-cs"/>
        </a:defRPr>
      </a:lvl7pPr>
      <a:lvl8pPr marL="2400300" algn="l" defTabSz="685800" rtl="0" eaLnBrk="1" latinLnBrk="0" hangingPunct="1">
        <a:defRPr kumimoji="1" lang="ja-JP" sz="1350" kern="1200">
          <a:solidFill>
            <a:schemeClr val="tx1"/>
          </a:solidFill>
          <a:latin typeface="+mn-cs"/>
          <a:ea typeface="+mn-ea"/>
          <a:cs typeface="+mn-cs"/>
        </a:defRPr>
      </a:lvl8pPr>
      <a:lvl9pPr marL="2743200" algn="l" defTabSz="685800" rtl="0" eaLnBrk="1" latinLnBrk="0" hangingPunct="1">
        <a:defRPr kumimoji="1" lang="ja-JP" sz="1350" kern="1200">
          <a:solidFill>
            <a:schemeClr val="tx1"/>
          </a:solidFill>
          <a:latin typeface="+mn-cs"/>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7.sv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9512" y="1340772"/>
            <a:ext cx="1409360" cy="646331"/>
          </a:xfrm>
          <a:prstGeom prst="rect">
            <a:avLst/>
          </a:prstGeom>
          <a:noFill/>
        </p:spPr>
        <p:txBody>
          <a:bodyPr wrap="none" rtlCol="0">
            <a:spAutoFit/>
          </a:bodyPr>
          <a:lstStyle/>
          <a:p>
            <a:r>
              <a:rPr lang="ja-JP" altLang="en-US" sz="3600" dirty="0">
                <a:latin typeface="HGP明朝B" pitchFamily="18" charset="-128"/>
                <a:ea typeface="HGP明朝B" pitchFamily="18" charset="-128"/>
              </a:rPr>
              <a:t>　　　　</a:t>
            </a:r>
            <a:endParaRPr lang="en-US" altLang="ja-JP" sz="3600" dirty="0">
              <a:latin typeface="HGP明朝B" pitchFamily="18" charset="-128"/>
              <a:ea typeface="HGP明朝B" pitchFamily="18" charset="-128"/>
            </a:endParaRPr>
          </a:p>
        </p:txBody>
      </p:sp>
      <p:sp>
        <p:nvSpPr>
          <p:cNvPr id="4" name="タイトル 3"/>
          <p:cNvSpPr>
            <a:spLocks noGrp="1"/>
          </p:cNvSpPr>
          <p:nvPr>
            <p:ph type="ctrTitle"/>
          </p:nvPr>
        </p:nvSpPr>
        <p:spPr>
          <a:xfrm>
            <a:off x="827586" y="1700811"/>
            <a:ext cx="7772400" cy="1728189"/>
          </a:xfrm>
          <a:gradFill>
            <a:gsLst>
              <a:gs pos="0">
                <a:schemeClr val="accent1">
                  <a:shade val="51000"/>
                  <a:satMod val="130000"/>
                </a:schemeClr>
              </a:gs>
              <a:gs pos="80000">
                <a:schemeClr val="accent1">
                  <a:shade val="93000"/>
                  <a:satMod val="130000"/>
                </a:schemeClr>
              </a:gs>
            </a:gsLst>
          </a:gradFill>
        </p:spPr>
        <p:style>
          <a:lnRef idx="0">
            <a:schemeClr val="accent1"/>
          </a:lnRef>
          <a:fillRef idx="3">
            <a:schemeClr val="accent1"/>
          </a:fillRef>
          <a:effectRef idx="3">
            <a:schemeClr val="accent1"/>
          </a:effectRef>
          <a:fontRef idx="minor">
            <a:schemeClr val="lt1"/>
          </a:fontRef>
        </p:style>
        <p:txBody>
          <a:bodyPr anchor="t" anchorCtr="1">
            <a:normAutofit fontScale="90000"/>
          </a:bodyPr>
          <a:lstStyle/>
          <a:p>
            <a:pPr>
              <a:buNone/>
            </a:pPr>
            <a:r>
              <a:rPr lang="ja-JP" altLang="en-US" sz="3200" b="1" dirty="0">
                <a:latin typeface="+mj-ea"/>
                <a:ea typeface="+mj-ea"/>
              </a:rPr>
              <a:t>令和</a:t>
            </a:r>
            <a:r>
              <a:rPr lang="ja-JP" altLang="en-US" sz="3200" b="1" dirty="0">
                <a:solidFill>
                  <a:schemeClr val="bg1"/>
                </a:solidFill>
                <a:latin typeface="+mj-ea"/>
                <a:ea typeface="+mj-ea"/>
              </a:rPr>
              <a:t>７</a:t>
            </a:r>
            <a:r>
              <a:rPr lang="ja-JP" altLang="en-US" sz="3200" b="1" dirty="0">
                <a:latin typeface="+mj-ea"/>
                <a:ea typeface="+mj-ea"/>
              </a:rPr>
              <a:t>年度</a:t>
            </a:r>
            <a:br>
              <a:rPr lang="en-US" altLang="ja-JP" sz="3200" b="1" dirty="0">
                <a:latin typeface="+mj-ea"/>
                <a:ea typeface="+mj-ea"/>
              </a:rPr>
            </a:br>
            <a:br>
              <a:rPr kumimoji="1" lang="en-US" altLang="ja-JP" sz="3200" b="1" dirty="0">
                <a:latin typeface="+mj-ea"/>
                <a:ea typeface="+mj-ea"/>
              </a:rPr>
            </a:br>
            <a:r>
              <a:rPr kumimoji="1" lang="ja-JP" altLang="en-US" sz="4000" b="1" dirty="0">
                <a:latin typeface="+mj-ea"/>
                <a:ea typeface="+mj-ea"/>
              </a:rPr>
              <a:t>　</a:t>
            </a:r>
            <a:r>
              <a:rPr kumimoji="1" lang="ja-JP" altLang="en-US" b="1" dirty="0">
                <a:latin typeface="+mj-ea"/>
                <a:ea typeface="+mj-ea"/>
              </a:rPr>
              <a:t>全国保健師長会活動報告</a:t>
            </a:r>
          </a:p>
        </p:txBody>
      </p:sp>
      <p:sp>
        <p:nvSpPr>
          <p:cNvPr id="6" name="サブタイトル 5"/>
          <p:cNvSpPr>
            <a:spLocks noGrp="1"/>
          </p:cNvSpPr>
          <p:nvPr>
            <p:ph type="subTitle" idx="1"/>
          </p:nvPr>
        </p:nvSpPr>
        <p:spPr>
          <a:xfrm>
            <a:off x="1293406" y="4293096"/>
            <a:ext cx="6840760" cy="1224136"/>
          </a:xfrm>
        </p:spPr>
        <p:style>
          <a:lnRef idx="1">
            <a:schemeClr val="accent1"/>
          </a:lnRef>
          <a:fillRef idx="2">
            <a:schemeClr val="accent1"/>
          </a:fillRef>
          <a:effectRef idx="1">
            <a:schemeClr val="accent1"/>
          </a:effectRef>
          <a:fontRef idx="minor">
            <a:schemeClr val="dk1"/>
          </a:fontRef>
        </p:style>
        <p:txBody>
          <a:bodyPr>
            <a:normAutofit/>
          </a:bodyPr>
          <a:lstStyle/>
          <a:p>
            <a:r>
              <a:rPr lang="ja-JP" altLang="en-US" sz="2800" dirty="0">
                <a:solidFill>
                  <a:schemeClr val="tx2">
                    <a:lumMod val="75000"/>
                  </a:schemeClr>
                </a:solidFill>
              </a:rPr>
              <a:t>令和７年●月●日</a:t>
            </a:r>
          </a:p>
          <a:p>
            <a:r>
              <a:rPr lang="ja-JP" altLang="en-US" sz="2800" dirty="0">
                <a:solidFill>
                  <a:schemeClr val="tx2">
                    <a:lumMod val="75000"/>
                  </a:schemeClr>
                </a:solidFill>
              </a:rPr>
              <a:t>全国保健師長会 ●●●ブロック別研修会</a:t>
            </a:r>
          </a:p>
          <a:p>
            <a:endParaRPr kumimoji="1" lang="en-US" altLang="ja-JP" sz="2800" dirty="0">
              <a:solidFill>
                <a:srgbClr val="002060"/>
              </a:solidFill>
            </a:endParaRPr>
          </a:p>
        </p:txBody>
      </p:sp>
      <p:pic>
        <p:nvPicPr>
          <p:cNvPr id="7" name="Picture 2" descr="全国保健師長会シンボルマーク"/>
          <p:cNvPicPr>
            <a:picLocks noChangeAspect="1" noChangeArrowheads="1"/>
          </p:cNvPicPr>
          <p:nvPr/>
        </p:nvPicPr>
        <p:blipFill>
          <a:blip r:embed="rId3" cstate="print"/>
          <a:srcRect/>
          <a:stretch>
            <a:fillRect/>
          </a:stretch>
        </p:blipFill>
        <p:spPr bwMode="auto">
          <a:xfrm>
            <a:off x="467544" y="0"/>
            <a:ext cx="2286000" cy="1524001"/>
          </a:xfrm>
          <a:prstGeom prst="rect">
            <a:avLst/>
          </a:prstGeom>
          <a:noFill/>
        </p:spPr>
      </p:pic>
      <p:sp>
        <p:nvSpPr>
          <p:cNvPr id="2" name="スライド番号プレースホルダー 1">
            <a:extLst>
              <a:ext uri="{FF2B5EF4-FFF2-40B4-BE49-F238E27FC236}">
                <a16:creationId xmlns:a16="http://schemas.microsoft.com/office/drawing/2014/main" id="{5157F0C9-CB5D-9247-7400-C38DE54A75D9}"/>
              </a:ext>
            </a:extLst>
          </p:cNvPr>
          <p:cNvSpPr>
            <a:spLocks noGrp="1"/>
          </p:cNvSpPr>
          <p:nvPr>
            <p:ph type="sldNum" sz="quarter" idx="12"/>
          </p:nvPr>
        </p:nvSpPr>
        <p:spPr/>
        <p:txBody>
          <a:bodyPr/>
          <a:lstStyle/>
          <a:p>
            <a:fld id="{857EF8DD-F866-4A6E-832A-D9B5C2EA52EE}" type="slidenum">
              <a:rPr lang="ja-JP" altLang="en-US" sz="1600" smtClean="0"/>
              <a:pPr/>
              <a:t>1</a:t>
            </a:fld>
            <a:endParaRPr lang="ja-JP" altLang="en-US" sz="1600" dirty="0"/>
          </a:p>
        </p:txBody>
      </p:sp>
    </p:spTree>
    <p:extLst>
      <p:ext uri="{BB962C8B-B14F-4D97-AF65-F5344CB8AC3E}">
        <p14:creationId xmlns:p14="http://schemas.microsoft.com/office/powerpoint/2010/main" val="3980402260"/>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a:spLocks noGrp="1"/>
          </p:cNvSpPr>
          <p:nvPr>
            <p:ph type="title"/>
          </p:nvPr>
        </p:nvSpPr>
        <p:spPr>
          <a:xfrm>
            <a:off x="179512" y="230044"/>
            <a:ext cx="8229600" cy="962550"/>
          </a:xfrm>
        </p:spPr>
        <p:txBody>
          <a:bodyPr/>
          <a:lstStyle/>
          <a:p>
            <a:pPr eaLnBrk="1" hangingPunct="1"/>
            <a:r>
              <a:rPr lang="ja-JP" altLang="en-US" sz="3600" b="1" dirty="0">
                <a:latin typeface="HG丸ｺﾞｼｯｸM-PRO" pitchFamily="50" charset="-128"/>
                <a:ea typeface="HG丸ｺﾞｼｯｸM-PRO" pitchFamily="50" charset="-128"/>
              </a:rPr>
              <a:t>　　令和７年度　全国保健師長会</a:t>
            </a:r>
            <a:br>
              <a:rPr lang="en-US" altLang="ja-JP" sz="3600" b="1" dirty="0">
                <a:latin typeface="HG丸ｺﾞｼｯｸM-PRO" pitchFamily="50" charset="-128"/>
                <a:ea typeface="HG丸ｺﾞｼｯｸM-PRO" pitchFamily="50" charset="-128"/>
              </a:rPr>
            </a:br>
            <a:r>
              <a:rPr lang="ja-JP" altLang="en-US" sz="3600" b="1" dirty="0">
                <a:latin typeface="HG丸ｺﾞｼｯｸM-PRO" pitchFamily="50" charset="-128"/>
                <a:ea typeface="HG丸ｺﾞｼｯｸM-PRO" pitchFamily="50" charset="-128"/>
              </a:rPr>
              <a:t>　　</a:t>
            </a:r>
            <a:r>
              <a:rPr lang="ja-JP" altLang="en-US" sz="3600" b="1" dirty="0">
                <a:solidFill>
                  <a:srgbClr val="0000FF"/>
                </a:solidFill>
                <a:latin typeface="HG丸ｺﾞｼｯｸM-PRO" pitchFamily="50" charset="-128"/>
                <a:ea typeface="HG丸ｺﾞｼｯｸM-PRO" pitchFamily="50" charset="-128"/>
              </a:rPr>
              <a:t>最重点活動目標</a:t>
            </a:r>
          </a:p>
        </p:txBody>
      </p:sp>
      <p:sp>
        <p:nvSpPr>
          <p:cNvPr id="6" name="コンテンツ プレースホルダ 2"/>
          <p:cNvSpPr>
            <a:spLocks noGrp="1"/>
          </p:cNvSpPr>
          <p:nvPr>
            <p:ph sz="half" idx="1"/>
          </p:nvPr>
        </p:nvSpPr>
        <p:spPr>
          <a:xfrm>
            <a:off x="179512" y="1369569"/>
            <a:ext cx="8784976" cy="5346875"/>
          </a:xfrm>
          <a:gradFill>
            <a:gsLst>
              <a:gs pos="3000">
                <a:schemeClr val="tx2">
                  <a:lumMod val="40000"/>
                  <a:lumOff val="60000"/>
                </a:schemeClr>
              </a:gs>
              <a:gs pos="99000">
                <a:schemeClr val="bg1"/>
              </a:gs>
            </a:gsLst>
            <a:lin ang="2700000" scaled="1"/>
          </a:gradFill>
          <a:effectLst>
            <a:softEdge rad="635000"/>
          </a:effectLst>
        </p:spPr>
        <p:txBody>
          <a:bodyPr rtlCol="0" anchor="ctr">
            <a:noAutofit/>
          </a:bodyPr>
          <a:lstStyle/>
          <a:p>
            <a:pPr marL="0" indent="0">
              <a:buNone/>
              <a:defRPr sz="1000"/>
            </a:pPr>
            <a:r>
              <a:rPr lang="ja-JP" altLang="en-US" sz="2100" b="1" dirty="0">
                <a:solidFill>
                  <a:srgbClr val="0000FF"/>
                </a:solidFill>
                <a:latin typeface="メイリオ" panose="020B0604030504040204" pitchFamily="50" charset="-128"/>
                <a:ea typeface="メイリオ" panose="020B0604030504040204" pitchFamily="50" charset="-128"/>
              </a:rPr>
              <a:t>１　保健師活動の可視化及び質の向上</a:t>
            </a:r>
          </a:p>
          <a:p>
            <a:pPr marL="0" indent="0">
              <a:buNone/>
              <a:defRPr sz="1000"/>
            </a:pPr>
            <a:r>
              <a:rPr lang="ja-JP" altLang="en-US" sz="2100" b="1" dirty="0">
                <a:solidFill>
                  <a:srgbClr val="0000FF"/>
                </a:solidFill>
                <a:latin typeface="メイリオ" panose="020B0604030504040204" pitchFamily="50" charset="-128"/>
                <a:ea typeface="メイリオ" panose="020B0604030504040204" pitchFamily="50" charset="-128"/>
              </a:rPr>
              <a:t> 　</a:t>
            </a:r>
            <a:r>
              <a:rPr lang="ja-JP" altLang="en-US" sz="2100" dirty="0">
                <a:latin typeface="メイリオ" panose="020B0604030504040204" pitchFamily="50" charset="-128"/>
                <a:ea typeface="メイリオ" panose="020B0604030504040204" pitchFamily="50" charset="-128"/>
              </a:rPr>
              <a:t>● 地域における保健師活動の充実強化を図るため、活動の可視化に</a:t>
            </a:r>
            <a:endParaRPr lang="en-US" altLang="ja-JP" sz="2100" dirty="0">
              <a:latin typeface="メイリオ" panose="020B0604030504040204" pitchFamily="50" charset="-128"/>
              <a:ea typeface="メイリオ" panose="020B0604030504040204" pitchFamily="50" charset="-128"/>
            </a:endParaRPr>
          </a:p>
          <a:p>
            <a:pPr marL="0" indent="0">
              <a:buNone/>
              <a:defRPr sz="1000"/>
            </a:pPr>
            <a:r>
              <a:rPr lang="ja-JP" altLang="en-US" sz="2100" dirty="0">
                <a:latin typeface="メイリオ" panose="020B0604030504040204" pitchFamily="50" charset="-128"/>
                <a:ea typeface="メイリオ" panose="020B0604030504040204" pitchFamily="50" charset="-128"/>
              </a:rPr>
              <a:t>　　努めます。</a:t>
            </a:r>
          </a:p>
          <a:p>
            <a:pPr marL="0" indent="0">
              <a:buNone/>
              <a:defRPr sz="1000"/>
            </a:pPr>
            <a:r>
              <a:rPr lang="ja-JP" altLang="en-US" sz="2100" dirty="0">
                <a:latin typeface="メイリオ" panose="020B0604030504040204" pitchFamily="50" charset="-128"/>
                <a:ea typeface="メイリオ" panose="020B0604030504040204" pitchFamily="50" charset="-128"/>
              </a:rPr>
              <a:t> 　● 都道府県部会・政令指定都市等部会・市町村部会各々の活動の</a:t>
            </a:r>
            <a:endParaRPr lang="en-US" altLang="ja-JP" sz="2100" dirty="0">
              <a:latin typeface="メイリオ" panose="020B0604030504040204" pitchFamily="50" charset="-128"/>
              <a:ea typeface="メイリオ" panose="020B0604030504040204" pitchFamily="50" charset="-128"/>
            </a:endParaRPr>
          </a:p>
          <a:p>
            <a:pPr marL="0" indent="0">
              <a:buNone/>
              <a:defRPr sz="1000"/>
            </a:pPr>
            <a:r>
              <a:rPr lang="ja-JP" altLang="en-US" sz="2100" dirty="0">
                <a:latin typeface="メイリオ" panose="020B0604030504040204" pitchFamily="50" charset="-128"/>
                <a:ea typeface="メイリオ" panose="020B0604030504040204" pitchFamily="50" charset="-128"/>
              </a:rPr>
              <a:t>　　充実を図ります。</a:t>
            </a:r>
          </a:p>
          <a:p>
            <a:pPr marL="0" indent="0">
              <a:buNone/>
              <a:defRPr sz="1000"/>
            </a:pPr>
            <a:r>
              <a:rPr lang="ja-JP" altLang="en-US" sz="2100" dirty="0">
                <a:latin typeface="メイリオ" panose="020B0604030504040204" pitchFamily="50" charset="-128"/>
                <a:ea typeface="メイリオ" panose="020B0604030504040204" pitchFamily="50" charset="-128"/>
              </a:rPr>
              <a:t> 　● ブロック研修会の充実を図ります。</a:t>
            </a:r>
          </a:p>
          <a:p>
            <a:pPr marL="0" indent="0">
              <a:buNone/>
              <a:defRPr sz="1000"/>
            </a:pPr>
            <a:r>
              <a:rPr lang="ja-JP" altLang="en-US" sz="2100" b="1" dirty="0">
                <a:solidFill>
                  <a:srgbClr val="0000FF"/>
                </a:solidFill>
                <a:latin typeface="メイリオ" panose="020B0604030504040204" pitchFamily="50" charset="-128"/>
                <a:ea typeface="メイリオ" panose="020B0604030504040204" pitchFamily="50" charset="-128"/>
              </a:rPr>
              <a:t>２　情報発信の強化</a:t>
            </a:r>
          </a:p>
          <a:p>
            <a:pPr marL="0" indent="0">
              <a:buNone/>
              <a:defRPr sz="1000"/>
            </a:pPr>
            <a:r>
              <a:rPr lang="ja-JP" altLang="en-US" sz="2100" b="1" dirty="0">
                <a:solidFill>
                  <a:srgbClr val="0000FF"/>
                </a:solidFill>
                <a:latin typeface="メイリオ" panose="020B0604030504040204" pitchFamily="50" charset="-128"/>
                <a:ea typeface="メイリオ" panose="020B0604030504040204" pitchFamily="50" charset="-128"/>
              </a:rPr>
              <a:t> 　</a:t>
            </a:r>
            <a:r>
              <a:rPr lang="ja-JP" altLang="en-US" sz="2100" dirty="0">
                <a:latin typeface="メイリオ" panose="020B0604030504040204" pitchFamily="50" charset="-128"/>
                <a:ea typeface="メイリオ" panose="020B0604030504040204" pitchFamily="50" charset="-128"/>
              </a:rPr>
              <a:t>● 各自治体における取組みの課題や先進事例の情報発信に努めます。</a:t>
            </a:r>
          </a:p>
          <a:p>
            <a:pPr marL="0" indent="0">
              <a:buNone/>
              <a:defRPr sz="1000"/>
            </a:pPr>
            <a:r>
              <a:rPr lang="ja-JP" altLang="en-US" sz="2100" b="1" dirty="0">
                <a:solidFill>
                  <a:srgbClr val="0000FF"/>
                </a:solidFill>
                <a:latin typeface="メイリオ" panose="020B0604030504040204" pitchFamily="50" charset="-128"/>
                <a:ea typeface="メイリオ" panose="020B0604030504040204" pitchFamily="50" charset="-128"/>
              </a:rPr>
              <a:t>３　災害保健活動の推進</a:t>
            </a:r>
            <a:endParaRPr lang="en-US" altLang="ja-JP" sz="2100" b="1" dirty="0">
              <a:solidFill>
                <a:srgbClr val="0000FF"/>
              </a:solidFill>
              <a:latin typeface="メイリオ" panose="020B0604030504040204" pitchFamily="50" charset="-128"/>
              <a:ea typeface="メイリオ" panose="020B0604030504040204" pitchFamily="50" charset="-128"/>
            </a:endParaRPr>
          </a:p>
          <a:p>
            <a:pPr marL="0" indent="0">
              <a:buNone/>
              <a:defRPr sz="1000"/>
            </a:pPr>
            <a:r>
              <a:rPr lang="ja-JP" altLang="en-US" sz="2100" dirty="0">
                <a:latin typeface="メイリオ" panose="020B0604030504040204" pitchFamily="50" charset="-128"/>
                <a:ea typeface="メイリオ" panose="020B0604030504040204" pitchFamily="50" charset="-128"/>
              </a:rPr>
              <a:t> 　● 災害時に迅速かつ最も効果的に活動できるよう、常に必要な準備</a:t>
            </a:r>
            <a:endParaRPr lang="en-US" altLang="ja-JP" sz="2100" dirty="0">
              <a:latin typeface="メイリオ" panose="020B0604030504040204" pitchFamily="50" charset="-128"/>
              <a:ea typeface="メイリオ" panose="020B0604030504040204" pitchFamily="50" charset="-128"/>
            </a:endParaRPr>
          </a:p>
          <a:p>
            <a:pPr marL="0" indent="0">
              <a:buNone/>
              <a:defRPr sz="1000"/>
            </a:pPr>
            <a:r>
              <a:rPr lang="ja-JP" altLang="en-US" sz="2100" dirty="0">
                <a:latin typeface="メイリオ" panose="020B0604030504040204" pitchFamily="50" charset="-128"/>
                <a:ea typeface="メイリオ" panose="020B0604030504040204" pitchFamily="50" charset="-128"/>
              </a:rPr>
              <a:t>　　や具体的対応の理解促進に努めます。</a:t>
            </a:r>
            <a:endParaRPr lang="en-US" altLang="ja-JP" sz="2100" dirty="0">
              <a:latin typeface="メイリオ" panose="020B0604030504040204" pitchFamily="50" charset="-128"/>
              <a:ea typeface="メイリオ" panose="020B0604030504040204" pitchFamily="50" charset="-128"/>
            </a:endParaRPr>
          </a:p>
          <a:p>
            <a:pPr marL="0" indent="0">
              <a:buNone/>
              <a:defRPr sz="1000"/>
            </a:pPr>
            <a:r>
              <a:rPr lang="ja-JP" altLang="en-US" sz="2100" b="1" dirty="0">
                <a:solidFill>
                  <a:srgbClr val="0000FF"/>
                </a:solidFill>
                <a:latin typeface="メイリオ" panose="020B0604030504040204" pitchFamily="50" charset="-128"/>
                <a:ea typeface="メイリオ" panose="020B0604030504040204" pitchFamily="50" charset="-128"/>
              </a:rPr>
              <a:t>４　市町村の会員拡大</a:t>
            </a:r>
          </a:p>
          <a:p>
            <a:pPr marL="0" indent="0">
              <a:buNone/>
              <a:defRPr sz="1000"/>
            </a:pPr>
            <a:r>
              <a:rPr lang="ja-JP" altLang="en-US" sz="2100" b="1" dirty="0">
                <a:solidFill>
                  <a:srgbClr val="0000FF"/>
                </a:solidFill>
                <a:latin typeface="メイリオ" panose="020B0604030504040204" pitchFamily="50" charset="-128"/>
                <a:ea typeface="メイリオ" panose="020B0604030504040204" pitchFamily="50" charset="-128"/>
              </a:rPr>
              <a:t> 　</a:t>
            </a:r>
            <a:r>
              <a:rPr lang="ja-JP" altLang="en-US" sz="2100" dirty="0">
                <a:latin typeface="メイリオ" panose="020B0604030504040204" pitchFamily="50" charset="-128"/>
                <a:ea typeface="メイリオ" panose="020B0604030504040204" pitchFamily="50" charset="-128"/>
              </a:rPr>
              <a:t>● 未加入自治体の加入促進を図ります。</a:t>
            </a:r>
          </a:p>
        </p:txBody>
      </p:sp>
      <p:sp>
        <p:nvSpPr>
          <p:cNvPr id="4" name="スライド番号プレースホルダ 3"/>
          <p:cNvSpPr>
            <a:spLocks noGrp="1"/>
          </p:cNvSpPr>
          <p:nvPr>
            <p:ph type="sldNum" sz="quarter" idx="12"/>
          </p:nvPr>
        </p:nvSpPr>
        <p:spPr/>
        <p:txBody>
          <a:bodyPr/>
          <a:lstStyle/>
          <a:p>
            <a:pPr>
              <a:defRPr/>
            </a:pPr>
            <a:fld id="{B35DF4A4-2AAE-4132-973E-1C6DFCD0D80A}" type="slidenum">
              <a:rPr lang="ja-JP" altLang="en-US" sz="1600"/>
              <a:pPr>
                <a:defRPr/>
              </a:pPr>
              <a:t>10</a:t>
            </a:fld>
            <a:endParaRPr lang="ja-JP" altLang="en-US" sz="1600" dirty="0"/>
          </a:p>
        </p:txBody>
      </p:sp>
      <p:pic>
        <p:nvPicPr>
          <p:cNvPr id="5" name="Picture 2" descr="全国保健師長会シンボルマーク">
            <a:extLst>
              <a:ext uri="{FF2B5EF4-FFF2-40B4-BE49-F238E27FC236}">
                <a16:creationId xmlns:a16="http://schemas.microsoft.com/office/drawing/2014/main" id="{84246219-731F-470B-AD31-9D311742808D}"/>
              </a:ext>
            </a:extLst>
          </p:cNvPr>
          <p:cNvPicPr>
            <a:picLocks noChangeAspect="1" noChangeArrowheads="1"/>
          </p:cNvPicPr>
          <p:nvPr/>
        </p:nvPicPr>
        <p:blipFill>
          <a:blip r:embed="rId3" cstate="print"/>
          <a:srcRect/>
          <a:stretch>
            <a:fillRect/>
          </a:stretch>
        </p:blipFill>
        <p:spPr bwMode="auto">
          <a:xfrm>
            <a:off x="179512" y="141556"/>
            <a:ext cx="1576557" cy="1051038"/>
          </a:xfrm>
          <a:prstGeom prst="rect">
            <a:avLst/>
          </a:prstGeom>
          <a:noFill/>
        </p:spPr>
      </p:pic>
    </p:spTree>
    <p:extLst>
      <p:ext uri="{BB962C8B-B14F-4D97-AF65-F5344CB8AC3E}">
        <p14:creationId xmlns:p14="http://schemas.microsoft.com/office/powerpoint/2010/main" val="88724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7504" y="1330923"/>
            <a:ext cx="9144000" cy="5249490"/>
          </a:xfrm>
        </p:spPr>
        <p:txBody>
          <a:bodyPr anchor="ctr"/>
          <a:lstStyle/>
          <a:p>
            <a:pPr marL="0" indent="0" algn="ctr">
              <a:lnSpc>
                <a:spcPts val="2800"/>
              </a:lnSpc>
              <a:buNone/>
            </a:pPr>
            <a:r>
              <a:rPr kumimoji="1" lang="ja-JP" altLang="en-US" sz="2400" b="1" dirty="0">
                <a:solidFill>
                  <a:srgbClr val="0000FF"/>
                </a:solidFill>
                <a:latin typeface="BIZ UDPゴシック" panose="020B0400000000000000" pitchFamily="50" charset="-128"/>
                <a:ea typeface="BIZ UDPゴシック" panose="020B0400000000000000" pitchFamily="50" charset="-128"/>
              </a:rPr>
              <a:t>国家要望書の提出</a:t>
            </a:r>
            <a:endParaRPr lang="en-US" altLang="ja-JP" sz="2000" dirty="0">
              <a:latin typeface="BIZ UDPゴシック" panose="020B0400000000000000" pitchFamily="50" charset="-128"/>
              <a:ea typeface="BIZ UDPゴシック" panose="020B0400000000000000" pitchFamily="50" charset="-128"/>
            </a:endParaRPr>
          </a:p>
          <a:p>
            <a:pPr marL="0" indent="0">
              <a:lnSpc>
                <a:spcPts val="2800"/>
              </a:lnSpc>
              <a:buNone/>
            </a:pPr>
            <a:r>
              <a:rPr lang="ja-JP" altLang="en-US" sz="1800" dirty="0"/>
              <a:t>　　　　　　　　　　　　　　　　　　　　　　　　　　　　　　　　</a:t>
            </a:r>
            <a:r>
              <a:rPr lang="en-US" altLang="ja-JP" sz="1800" dirty="0"/>
              <a:t>http://www.nacphn.jp/02/youbou/</a:t>
            </a:r>
          </a:p>
          <a:p>
            <a:pPr marL="0" indent="0">
              <a:buNone/>
            </a:pPr>
            <a:r>
              <a:rPr lang="ja-JP" altLang="en-US" sz="2000" b="1" u="sng" spc="-100" dirty="0">
                <a:solidFill>
                  <a:srgbClr val="0000FF"/>
                </a:solidFill>
                <a:latin typeface="BIZ UDPゴシック" panose="020B0400000000000000" pitchFamily="50" charset="-128"/>
                <a:ea typeface="BIZ UDPゴシック" panose="020B0400000000000000" pitchFamily="50" charset="-128"/>
              </a:rPr>
              <a:t>令和</a:t>
            </a:r>
            <a:r>
              <a:rPr lang="en-US" altLang="ja-JP" sz="2000" b="1" u="sng" spc="-100" dirty="0">
                <a:solidFill>
                  <a:srgbClr val="0000FF"/>
                </a:solidFill>
                <a:latin typeface="BIZ UDPゴシック" panose="020B0400000000000000" pitchFamily="50" charset="-128"/>
                <a:ea typeface="BIZ UDPゴシック" panose="020B0400000000000000" pitchFamily="50" charset="-128"/>
              </a:rPr>
              <a:t>7</a:t>
            </a:r>
            <a:r>
              <a:rPr lang="ja-JP" altLang="en-US" sz="2000" b="1" u="sng" spc="-100" dirty="0">
                <a:solidFill>
                  <a:srgbClr val="0000FF"/>
                </a:solidFill>
                <a:latin typeface="BIZ UDPゴシック" panose="020B0400000000000000" pitchFamily="50" charset="-128"/>
                <a:ea typeface="BIZ UDPゴシック" panose="020B0400000000000000" pitchFamily="50" charset="-128"/>
              </a:rPr>
              <a:t>年度の地域保健施策及び保健活動の推進に関する要望から実現したこと </a:t>
            </a:r>
            <a:r>
              <a:rPr lang="ja-JP" altLang="en-US" sz="2000" b="1" u="sng" dirty="0">
                <a:solidFill>
                  <a:srgbClr val="0000FF"/>
                </a:solidFill>
                <a:latin typeface="BIZ UDPゴシック" panose="020B0400000000000000" pitchFamily="50" charset="-128"/>
                <a:ea typeface="BIZ UDPゴシック" panose="020B0400000000000000" pitchFamily="50" charset="-128"/>
              </a:rPr>
              <a:t>例）</a:t>
            </a:r>
            <a:endParaRPr lang="en-US" altLang="ja-JP" sz="2000" b="1" u="sng" dirty="0">
              <a:solidFill>
                <a:srgbClr val="0000FF"/>
              </a:solidFill>
              <a:latin typeface="BIZ UDPゴシック" panose="020B0400000000000000" pitchFamily="50" charset="-128"/>
              <a:ea typeface="BIZ UDPゴシック" panose="020B0400000000000000" pitchFamily="50" charset="-128"/>
            </a:endParaRPr>
          </a:p>
          <a:p>
            <a:pPr marL="0" indent="0">
              <a:buNone/>
            </a:pPr>
            <a:r>
              <a:rPr lang="ja-JP" altLang="en-US" sz="1800" b="1" dirty="0">
                <a:latin typeface="BIZ UDPゴシック" panose="020B0400000000000000" pitchFamily="50" charset="-128"/>
                <a:ea typeface="BIZ UDPゴシック" panose="020B0400000000000000" pitchFamily="50" charset="-128"/>
              </a:rPr>
              <a:t>●重点要望　「平時からの健康危機管理等に備えた自治体保健師の人材確保」</a:t>
            </a:r>
            <a:endParaRPr lang="en-US" altLang="ja-JP" sz="1800" b="1" dirty="0">
              <a:latin typeface="BIZ UDPゴシック" panose="020B0400000000000000" pitchFamily="50" charset="-128"/>
              <a:ea typeface="BIZ UDPゴシック" panose="020B0400000000000000" pitchFamily="50" charset="-128"/>
            </a:endParaRPr>
          </a:p>
          <a:p>
            <a:pPr marL="0" indent="0">
              <a:buNone/>
            </a:pPr>
            <a:r>
              <a:rPr lang="ja-JP" altLang="en-US" sz="1800" dirty="0">
                <a:latin typeface="BIZ UDPゴシック" panose="020B0400000000000000" pitchFamily="50" charset="-128"/>
                <a:ea typeface="BIZ UDPゴシック" panose="020B0400000000000000" pitchFamily="50" charset="-128"/>
              </a:rPr>
              <a:t>　　　「地方財源措置により増員された保健師数が減員することがないよう、引き続き</a:t>
            </a:r>
            <a:r>
              <a:rPr lang="en-US" altLang="ja-JP" sz="1800" dirty="0">
                <a:latin typeface="BIZ UDPゴシック" panose="020B0400000000000000" pitchFamily="50" charset="-128"/>
                <a:ea typeface="BIZ UDPゴシック" panose="020B0400000000000000" pitchFamily="50" charset="-128"/>
              </a:rPr>
              <a:t> </a:t>
            </a:r>
          </a:p>
          <a:p>
            <a:pPr marL="0" indent="0">
              <a:buNone/>
            </a:pPr>
            <a:r>
              <a:rPr lang="en-US" altLang="ja-JP" sz="1800" dirty="0">
                <a:latin typeface="BIZ UDPゴシック" panose="020B0400000000000000" pitchFamily="50" charset="-128"/>
                <a:ea typeface="BIZ UDPゴシック" panose="020B0400000000000000" pitchFamily="50" charset="-128"/>
              </a:rPr>
              <a:t>   </a:t>
            </a:r>
            <a:r>
              <a:rPr lang="ja-JP" altLang="en-US" sz="1800" dirty="0">
                <a:latin typeface="BIZ UDPゴシック" panose="020B0400000000000000" pitchFamily="50" charset="-128"/>
                <a:ea typeface="BIZ UDPゴシック" panose="020B0400000000000000" pitchFamily="50" charset="-128"/>
              </a:rPr>
              <a:t>保健師活動領域調査にて、感染症対策業務に従事する保健師の配置や充足状況等</a:t>
            </a:r>
            <a:endParaRPr lang="en-US" altLang="ja-JP" sz="1800" dirty="0">
              <a:latin typeface="BIZ UDPゴシック" panose="020B0400000000000000" pitchFamily="50" charset="-128"/>
              <a:ea typeface="BIZ UDPゴシック" panose="020B0400000000000000" pitchFamily="50" charset="-128"/>
            </a:endParaRPr>
          </a:p>
          <a:p>
            <a:pPr marL="0" indent="0">
              <a:buNone/>
            </a:pPr>
            <a:r>
              <a:rPr lang="en-US" altLang="ja-JP" sz="1800" dirty="0">
                <a:latin typeface="BIZ UDPゴシック" panose="020B0400000000000000" pitchFamily="50" charset="-128"/>
                <a:ea typeface="BIZ UDPゴシック" panose="020B0400000000000000" pitchFamily="50" charset="-128"/>
              </a:rPr>
              <a:t>   </a:t>
            </a:r>
            <a:r>
              <a:rPr lang="ja-JP" altLang="en-US" sz="1800" dirty="0">
                <a:latin typeface="BIZ UDPゴシック" panose="020B0400000000000000" pitchFamily="50" charset="-128"/>
                <a:ea typeface="BIZ UDPゴシック" panose="020B0400000000000000" pitchFamily="50" charset="-128"/>
              </a:rPr>
              <a:t>の調査を継続的に行い、活動実態を把握していただきたい」と要望</a:t>
            </a:r>
            <a:endParaRPr lang="en-US" altLang="ja-JP" sz="1800" b="1" dirty="0">
              <a:latin typeface="BIZ UDPゴシック" panose="020B0400000000000000" pitchFamily="50" charset="-128"/>
              <a:ea typeface="BIZ UDPゴシック" panose="020B0400000000000000" pitchFamily="50" charset="-128"/>
            </a:endParaRPr>
          </a:p>
          <a:p>
            <a:pPr marL="0" indent="0">
              <a:buNone/>
            </a:pPr>
            <a:r>
              <a:rPr lang="ja-JP" altLang="en-US" sz="1800" b="1" dirty="0">
                <a:solidFill>
                  <a:srgbClr val="FF0000"/>
                </a:solidFill>
                <a:latin typeface="BIZ UDPゴシック" panose="020B0400000000000000" pitchFamily="50" charset="-128"/>
                <a:ea typeface="BIZ UDPゴシック" panose="020B0400000000000000" pitchFamily="50" charset="-128"/>
              </a:rPr>
              <a:t>　　⇒　</a:t>
            </a:r>
            <a:r>
              <a:rPr lang="zh-TW" altLang="en-US" sz="1800" b="1" dirty="0">
                <a:solidFill>
                  <a:srgbClr val="FF0000"/>
                </a:solidFill>
                <a:latin typeface="BIZ UDPゴシック" panose="020B0400000000000000" pitchFamily="50" charset="-128"/>
                <a:ea typeface="BIZ UDPゴシック" panose="020B0400000000000000" pitchFamily="50" charset="-128"/>
              </a:rPr>
              <a:t>令和７年度保健師活動領域調査</a:t>
            </a:r>
            <a:r>
              <a:rPr lang="ja-JP" altLang="en-US" sz="1800" b="1" dirty="0">
                <a:solidFill>
                  <a:srgbClr val="FF0000"/>
                </a:solidFill>
                <a:latin typeface="BIZ UDPゴシック" panose="020B0400000000000000" pitchFamily="50" charset="-128"/>
                <a:ea typeface="BIZ UDPゴシック" panose="020B0400000000000000" pitchFamily="50" charset="-128"/>
              </a:rPr>
              <a:t>も調査継続</a:t>
            </a:r>
            <a:endParaRPr lang="en-US" altLang="ja-JP" sz="1800" b="1" dirty="0">
              <a:solidFill>
                <a:srgbClr val="FF0000"/>
              </a:solidFill>
              <a:latin typeface="BIZ UDPゴシック" panose="020B0400000000000000" pitchFamily="50" charset="-128"/>
              <a:ea typeface="BIZ UDPゴシック" panose="020B0400000000000000" pitchFamily="50" charset="-128"/>
            </a:endParaRPr>
          </a:p>
          <a:p>
            <a:pPr marL="0" indent="0">
              <a:buNone/>
            </a:pPr>
            <a:endParaRPr lang="en-US" altLang="ja-JP" sz="1800" b="1" dirty="0">
              <a:solidFill>
                <a:srgbClr val="FF0000"/>
              </a:solidFill>
              <a:latin typeface="BIZ UDPゴシック" panose="020B0400000000000000" pitchFamily="50" charset="-128"/>
              <a:ea typeface="BIZ UDPゴシック" panose="020B0400000000000000" pitchFamily="50" charset="-128"/>
            </a:endParaRPr>
          </a:p>
          <a:p>
            <a:pPr marL="0" indent="0">
              <a:buNone/>
            </a:pPr>
            <a:r>
              <a:rPr lang="ja-JP" altLang="en-US" sz="1800" b="1" dirty="0">
                <a:latin typeface="BIZ UDPゴシック" panose="020B0400000000000000" pitchFamily="50" charset="-128"/>
                <a:ea typeface="BIZ UDPゴシック" panose="020B0400000000000000" pitchFamily="50" charset="-128"/>
              </a:rPr>
              <a:t>●重点要望「統括保健師の育成及び市町村における配置の推進」</a:t>
            </a:r>
            <a:endParaRPr lang="en-US" altLang="ja-JP" sz="1800" b="1" dirty="0">
              <a:latin typeface="BIZ UDPゴシック" panose="020B0400000000000000" pitchFamily="50" charset="-128"/>
              <a:ea typeface="BIZ UDPゴシック" panose="020B0400000000000000" pitchFamily="50" charset="-128"/>
            </a:endParaRPr>
          </a:p>
          <a:p>
            <a:pPr marL="0" indent="0">
              <a:buNone/>
            </a:pPr>
            <a:r>
              <a:rPr lang="ja-JP" altLang="en-US" sz="1800" dirty="0">
                <a:latin typeface="BIZ UDPゴシック" panose="020B0400000000000000" pitchFamily="50" charset="-128"/>
                <a:ea typeface="BIZ UDPゴシック" panose="020B0400000000000000" pitchFamily="50" charset="-128"/>
              </a:rPr>
              <a:t>　　　「都道府県だけでなく一般市町村を含む各自治体が確実に進められるよう、</a:t>
            </a:r>
            <a:endParaRPr lang="en-US" altLang="ja-JP" sz="1800" dirty="0">
              <a:latin typeface="BIZ UDPゴシック" panose="020B0400000000000000" pitchFamily="50" charset="-128"/>
              <a:ea typeface="BIZ UDPゴシック" panose="020B0400000000000000" pitchFamily="50" charset="-128"/>
            </a:endParaRPr>
          </a:p>
          <a:p>
            <a:pPr marL="0" indent="0">
              <a:buNone/>
            </a:pPr>
            <a:r>
              <a:rPr lang="ja-JP" altLang="en-US" sz="1800" dirty="0">
                <a:latin typeface="BIZ UDPゴシック" panose="020B0400000000000000" pitchFamily="50" charset="-128"/>
                <a:ea typeface="BIZ UDPゴシック" panose="020B0400000000000000" pitchFamily="50" charset="-128"/>
              </a:rPr>
              <a:t>　　ｅラーニング等も活用した育成のための研修の充実及び取組事例の情報発信を</a:t>
            </a:r>
            <a:endParaRPr lang="en-US" altLang="ja-JP" sz="1800" dirty="0">
              <a:latin typeface="BIZ UDPゴシック" panose="020B0400000000000000" pitchFamily="50" charset="-128"/>
              <a:ea typeface="BIZ UDPゴシック" panose="020B0400000000000000" pitchFamily="50" charset="-128"/>
            </a:endParaRPr>
          </a:p>
          <a:p>
            <a:pPr marL="0" indent="0">
              <a:buNone/>
            </a:pPr>
            <a:r>
              <a:rPr lang="ja-JP" altLang="en-US" sz="1800" dirty="0">
                <a:latin typeface="BIZ UDPゴシック" panose="020B0400000000000000" pitchFamily="50" charset="-128"/>
                <a:ea typeface="BIZ UDPゴシック" panose="020B0400000000000000" pitchFamily="50" charset="-128"/>
              </a:rPr>
              <a:t>　　お願いしたい」と要望</a:t>
            </a:r>
            <a:endParaRPr lang="en-US" altLang="ja-JP" sz="1800" dirty="0">
              <a:latin typeface="BIZ UDPゴシック" panose="020B0400000000000000" pitchFamily="50" charset="-128"/>
              <a:ea typeface="BIZ UDPゴシック" panose="020B0400000000000000" pitchFamily="50" charset="-128"/>
            </a:endParaRPr>
          </a:p>
          <a:p>
            <a:pPr marL="0" indent="0">
              <a:buNone/>
            </a:pPr>
            <a:r>
              <a:rPr lang="ja-JP" altLang="en-US" sz="1800" b="1" dirty="0">
                <a:solidFill>
                  <a:srgbClr val="FF0000"/>
                </a:solidFill>
                <a:latin typeface="BIZ UDPゴシック" panose="020B0400000000000000" pitchFamily="50" charset="-128"/>
                <a:ea typeface="BIZ UDPゴシック" panose="020B0400000000000000" pitchFamily="50" charset="-128"/>
              </a:rPr>
              <a:t>　　⇒　</a:t>
            </a:r>
            <a:r>
              <a:rPr lang="en-US" altLang="ja-JP" sz="1800" b="1" dirty="0">
                <a:solidFill>
                  <a:srgbClr val="FF0000"/>
                </a:solidFill>
                <a:latin typeface="BIZ UDPゴシック" panose="020B0400000000000000" pitchFamily="50" charset="-128"/>
                <a:ea typeface="BIZ UDPゴシック" panose="020B0400000000000000" pitchFamily="50" charset="-128"/>
              </a:rPr>
              <a:t>e-</a:t>
            </a:r>
            <a:r>
              <a:rPr lang="ja-JP" altLang="en-US" sz="1800" b="1" dirty="0">
                <a:solidFill>
                  <a:srgbClr val="FF0000"/>
                </a:solidFill>
                <a:latin typeface="BIZ UDPゴシック" panose="020B0400000000000000" pitchFamily="50" charset="-128"/>
                <a:ea typeface="BIZ UDPゴシック" panose="020B0400000000000000" pitchFamily="50" charset="-128"/>
              </a:rPr>
              <a:t>ライニング研修の実施</a:t>
            </a:r>
            <a:endParaRPr lang="en-US" altLang="ja-JP" sz="1800" b="1" dirty="0">
              <a:solidFill>
                <a:srgbClr val="FF0000"/>
              </a:solidFill>
              <a:latin typeface="BIZ UDPゴシック" panose="020B0400000000000000" pitchFamily="50" charset="-128"/>
              <a:ea typeface="BIZ UDPゴシック" panose="020B0400000000000000" pitchFamily="50" charset="-128"/>
            </a:endParaRPr>
          </a:p>
          <a:p>
            <a:pPr marL="0" indent="0">
              <a:buNone/>
            </a:pPr>
            <a:r>
              <a:rPr lang="ja-JP" altLang="en-US" sz="1800" b="1" dirty="0">
                <a:solidFill>
                  <a:srgbClr val="FF0000"/>
                </a:solidFill>
                <a:latin typeface="BIZ UDPゴシック" panose="020B0400000000000000" pitchFamily="50" charset="-128"/>
                <a:ea typeface="BIZ UDPゴシック" panose="020B0400000000000000" pitchFamily="50" charset="-128"/>
              </a:rPr>
              <a:t>　　　　　・自治体保健師のマネジメント能力向上研修　・災害時保健活動研修</a:t>
            </a:r>
            <a:endParaRPr lang="en-US" altLang="ja-JP" sz="1400" u="sng" dirty="0"/>
          </a:p>
        </p:txBody>
      </p:sp>
      <p:sp>
        <p:nvSpPr>
          <p:cNvPr id="5" name="テキスト ボックス 4"/>
          <p:cNvSpPr txBox="1"/>
          <p:nvPr/>
        </p:nvSpPr>
        <p:spPr>
          <a:xfrm>
            <a:off x="1928060" y="332656"/>
            <a:ext cx="7064403" cy="954107"/>
          </a:xfrm>
          <a:prstGeom prst="rect">
            <a:avLst/>
          </a:prstGeom>
          <a:noFill/>
        </p:spPr>
        <p:txBody>
          <a:bodyPr wrap="square" rtlCol="0">
            <a:spAutoFit/>
          </a:bodyPr>
          <a:lstStyle/>
          <a:p>
            <a:r>
              <a:rPr lang="ja-JP" altLang="en-US" sz="2800" b="1" dirty="0">
                <a:latin typeface="BIZ UDPゴシック" panose="020B0400000000000000" pitchFamily="50" charset="-128"/>
                <a:ea typeface="BIZ UDPゴシック" panose="020B0400000000000000" pitchFamily="50" charset="-128"/>
              </a:rPr>
              <a:t>「</a:t>
            </a:r>
            <a:r>
              <a:rPr lang="zh-TW" altLang="en-US" sz="2800" b="1" dirty="0">
                <a:latin typeface="BIZ UDPゴシック" panose="020B0400000000000000" pitchFamily="50" charset="-128"/>
                <a:ea typeface="BIZ UDPゴシック" panose="020B0400000000000000" pitchFamily="50" charset="-128"/>
              </a:rPr>
              <a:t>全国保健師長会</a:t>
            </a:r>
            <a:r>
              <a:rPr lang="ja-JP" altLang="en-US" sz="2800" b="1" dirty="0">
                <a:latin typeface="BIZ UDPゴシック" panose="020B0400000000000000" pitchFamily="50" charset="-128"/>
                <a:ea typeface="BIZ UDPゴシック" panose="020B0400000000000000" pitchFamily="50" charset="-128"/>
              </a:rPr>
              <a:t>」では、</a:t>
            </a:r>
            <a:endParaRPr lang="en-US" altLang="ja-JP" sz="2800" b="1" dirty="0">
              <a:latin typeface="BIZ UDPゴシック" panose="020B0400000000000000" pitchFamily="50" charset="-128"/>
              <a:ea typeface="BIZ UDPゴシック" panose="020B0400000000000000" pitchFamily="50" charset="-128"/>
            </a:endParaRPr>
          </a:p>
          <a:p>
            <a:r>
              <a:rPr lang="ja-JP" altLang="en-US" sz="2800" b="1" dirty="0">
                <a:latin typeface="BIZ UDPゴシック" panose="020B0400000000000000" pitchFamily="50" charset="-128"/>
                <a:ea typeface="BIZ UDPゴシック" panose="020B0400000000000000" pitchFamily="50" charset="-128"/>
              </a:rPr>
              <a:t>　　　　　このような活動をしています！</a:t>
            </a:r>
            <a:endParaRPr lang="en-US" altLang="zh-TW" sz="2800" b="1" dirty="0">
              <a:latin typeface="BIZ UDPゴシック" panose="020B0400000000000000" pitchFamily="50" charset="-128"/>
              <a:ea typeface="BIZ UDPゴシック" panose="020B0400000000000000" pitchFamily="50" charset="-128"/>
            </a:endParaRPr>
          </a:p>
        </p:txBody>
      </p:sp>
      <p:pic>
        <p:nvPicPr>
          <p:cNvPr id="6" name="図 5">
            <a:extLst>
              <a:ext uri="{FF2B5EF4-FFF2-40B4-BE49-F238E27FC236}">
                <a16:creationId xmlns:a16="http://schemas.microsoft.com/office/drawing/2014/main" id="{704F36C8-E71F-8129-DF0D-832F5BE030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916" y="474592"/>
            <a:ext cx="1545687" cy="1008113"/>
          </a:xfrm>
          <a:prstGeom prst="rect">
            <a:avLst/>
          </a:prstGeom>
        </p:spPr>
      </p:pic>
      <p:sp>
        <p:nvSpPr>
          <p:cNvPr id="2" name="スライド番号プレースホルダー 1">
            <a:extLst>
              <a:ext uri="{FF2B5EF4-FFF2-40B4-BE49-F238E27FC236}">
                <a16:creationId xmlns:a16="http://schemas.microsoft.com/office/drawing/2014/main" id="{876D0D47-3658-45B5-8785-692050FCB1AF}"/>
              </a:ext>
            </a:extLst>
          </p:cNvPr>
          <p:cNvSpPr>
            <a:spLocks noGrp="1"/>
          </p:cNvSpPr>
          <p:nvPr>
            <p:ph type="sldNum" sz="quarter" idx="12"/>
          </p:nvPr>
        </p:nvSpPr>
        <p:spPr/>
        <p:txBody>
          <a:bodyPr/>
          <a:lstStyle/>
          <a:p>
            <a:fld id="{633CEBA1-E717-431A-BB84-F0F6FF5144AC}" type="slidenum">
              <a:rPr lang="ja-JP" altLang="en-US" sz="1600" smtClean="0">
                <a:solidFill>
                  <a:schemeClr val="tx1"/>
                </a:solidFill>
              </a:rPr>
              <a:pPr/>
              <a:t>11</a:t>
            </a:fld>
            <a:endParaRPr lang="ja-JP" altLang="en-US" sz="1600" dirty="0">
              <a:solidFill>
                <a:schemeClr val="tx1"/>
              </a:solidFill>
            </a:endParaRPr>
          </a:p>
        </p:txBody>
      </p:sp>
    </p:spTree>
    <p:extLst>
      <p:ext uri="{BB962C8B-B14F-4D97-AF65-F5344CB8AC3E}">
        <p14:creationId xmlns:p14="http://schemas.microsoft.com/office/powerpoint/2010/main" val="2578199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1100412"/>
            <a:ext cx="8511627" cy="5740335"/>
          </a:xfrm>
        </p:spPr>
        <p:txBody>
          <a:bodyPr anchor="ctr"/>
          <a:lstStyle/>
          <a:p>
            <a:pPr marL="0" indent="0">
              <a:buNone/>
            </a:pPr>
            <a:endParaRPr lang="en-US" altLang="ja-JP" sz="2000" b="1" u="sng" dirty="0">
              <a:solidFill>
                <a:srgbClr val="0000FF"/>
              </a:solidFill>
              <a:latin typeface="BIZ UDPゴシック" panose="020B0400000000000000" pitchFamily="50" charset="-128"/>
              <a:ea typeface="BIZ UDPゴシック" panose="020B0400000000000000" pitchFamily="50" charset="-128"/>
            </a:endParaRPr>
          </a:p>
          <a:p>
            <a:pPr marL="0" indent="0">
              <a:buNone/>
            </a:pPr>
            <a:r>
              <a:rPr lang="ja-JP" altLang="en-US" sz="1800" b="1" dirty="0">
                <a:latin typeface="BIZ UDPゴシック" panose="020B0400000000000000" pitchFamily="50" charset="-128"/>
                <a:ea typeface="BIZ UDPゴシック" panose="020B0400000000000000" pitchFamily="50" charset="-128"/>
              </a:rPr>
              <a:t>●変更内容　</a:t>
            </a:r>
            <a:endParaRPr lang="en-US" altLang="ja-JP" sz="1800" b="1" dirty="0">
              <a:latin typeface="BIZ UDPゴシック" panose="020B0400000000000000" pitchFamily="50" charset="-128"/>
              <a:ea typeface="BIZ UDPゴシック" panose="020B0400000000000000" pitchFamily="50" charset="-128"/>
            </a:endParaRPr>
          </a:p>
          <a:p>
            <a:pPr marL="0" indent="0">
              <a:buNone/>
            </a:pPr>
            <a:r>
              <a:rPr lang="ja-JP" altLang="en-US" sz="1800" b="1" dirty="0">
                <a:latin typeface="BIZ UDPゴシック" panose="020B0400000000000000" pitchFamily="50" charset="-128"/>
                <a:ea typeface="BIZ UDPゴシック" panose="020B0400000000000000" pitchFamily="50" charset="-128"/>
              </a:rPr>
              <a:t>　✓提出時期の前倒し</a:t>
            </a:r>
            <a:endParaRPr lang="en-US" altLang="ja-JP" sz="1800" b="1" dirty="0">
              <a:latin typeface="BIZ UDPゴシック" panose="020B0400000000000000" pitchFamily="50" charset="-128"/>
              <a:ea typeface="BIZ UDPゴシック" panose="020B0400000000000000" pitchFamily="50" charset="-128"/>
            </a:endParaRPr>
          </a:p>
          <a:p>
            <a:pPr marL="0" indent="0">
              <a:buNone/>
            </a:pPr>
            <a:r>
              <a:rPr lang="ja-JP" altLang="en-US" sz="1800" dirty="0">
                <a:latin typeface="BIZ UDPゴシック" panose="020B0400000000000000" pitchFamily="50" charset="-128"/>
                <a:ea typeface="BIZ UDPゴシック" panose="020B0400000000000000" pitchFamily="50" charset="-128"/>
              </a:rPr>
              <a:t>　　次年度予算に向け、前年度の５月に要望書の提出を行っていたものを、前々年末</a:t>
            </a:r>
            <a:endParaRPr lang="en-US" altLang="ja-JP" sz="1800" dirty="0">
              <a:latin typeface="BIZ UDPゴシック" panose="020B0400000000000000" pitchFamily="50" charset="-128"/>
              <a:ea typeface="BIZ UDPゴシック" panose="020B0400000000000000" pitchFamily="50" charset="-128"/>
            </a:endParaRPr>
          </a:p>
          <a:p>
            <a:pPr marL="0" indent="0">
              <a:buNone/>
            </a:pPr>
            <a:r>
              <a:rPr lang="ja-JP" altLang="en-US" sz="1800" dirty="0">
                <a:latin typeface="BIZ UDPゴシック" panose="020B0400000000000000" pitchFamily="50" charset="-128"/>
                <a:ea typeface="BIZ UDPゴシック" panose="020B0400000000000000" pitchFamily="50" charset="-128"/>
              </a:rPr>
              <a:t>　　に提出することで、国の予算編成前に活かせる要望とした</a:t>
            </a:r>
            <a:endParaRPr lang="en-US" altLang="ja-JP" sz="1800" b="1" dirty="0">
              <a:latin typeface="BIZ UDPゴシック" panose="020B0400000000000000" pitchFamily="50" charset="-128"/>
              <a:ea typeface="BIZ UDPゴシック" panose="020B0400000000000000" pitchFamily="50" charset="-128"/>
            </a:endParaRPr>
          </a:p>
          <a:p>
            <a:pPr marL="0" indent="0">
              <a:buNone/>
            </a:pPr>
            <a:r>
              <a:rPr lang="ja-JP" altLang="en-US" sz="1800" b="1" dirty="0">
                <a:solidFill>
                  <a:srgbClr val="FF0000"/>
                </a:solidFill>
                <a:latin typeface="BIZ UDPゴシック" panose="020B0400000000000000" pitchFamily="50" charset="-128"/>
                <a:ea typeface="BIZ UDPゴシック" panose="020B0400000000000000" pitchFamily="50" charset="-128"/>
              </a:rPr>
              <a:t>　</a:t>
            </a:r>
            <a:r>
              <a:rPr lang="ja-JP" altLang="en-US" sz="1800" b="1" dirty="0">
                <a:latin typeface="BIZ UDPゴシック" panose="020B0400000000000000" pitchFamily="50" charset="-128"/>
                <a:ea typeface="BIZ UDPゴシック" panose="020B0400000000000000" pitchFamily="50" charset="-128"/>
              </a:rPr>
              <a:t>✓時代の要請に応じた要望項目・枠組みに見直し</a:t>
            </a:r>
            <a:endParaRPr lang="en-US" altLang="ja-JP" sz="1800" b="1" dirty="0">
              <a:latin typeface="BIZ UDPゴシック" panose="020B0400000000000000" pitchFamily="50" charset="-128"/>
              <a:ea typeface="BIZ UDPゴシック" panose="020B0400000000000000" pitchFamily="50" charset="-128"/>
            </a:endParaRPr>
          </a:p>
          <a:p>
            <a:pPr marL="0" indent="0">
              <a:buNone/>
            </a:pPr>
            <a:r>
              <a:rPr lang="ja-JP" altLang="en-US" sz="1800" b="1" dirty="0">
                <a:latin typeface="BIZ UDPゴシック" panose="020B0400000000000000" pitchFamily="50" charset="-128"/>
                <a:ea typeface="BIZ UDPゴシック" panose="020B0400000000000000" pitchFamily="50" charset="-128"/>
              </a:rPr>
              <a:t>　　</a:t>
            </a:r>
            <a:r>
              <a:rPr lang="ja-JP" altLang="en-US" sz="1800" dirty="0">
                <a:latin typeface="BIZ UDPゴシック" panose="020B0400000000000000" pitchFamily="50" charset="-128"/>
                <a:ea typeface="BIZ UDPゴシック" panose="020B0400000000000000" pitchFamily="50" charset="-128"/>
              </a:rPr>
              <a:t>重点的な対策が必要な課題を中心に要望事項の洗い出し、絞り込みを行うことで、</a:t>
            </a:r>
            <a:endParaRPr lang="en-US" altLang="ja-JP" sz="1800" dirty="0">
              <a:latin typeface="BIZ UDPゴシック" panose="020B0400000000000000" pitchFamily="50" charset="-128"/>
              <a:ea typeface="BIZ UDPゴシック" panose="020B0400000000000000" pitchFamily="50" charset="-128"/>
            </a:endParaRPr>
          </a:p>
          <a:p>
            <a:pPr marL="0" indent="0">
              <a:buNone/>
            </a:pPr>
            <a:r>
              <a:rPr lang="ja-JP" altLang="en-US" sz="1800" dirty="0">
                <a:latin typeface="BIZ UDPゴシック" panose="020B0400000000000000" pitchFamily="50" charset="-128"/>
                <a:ea typeface="BIZ UDPゴシック" panose="020B0400000000000000" pitchFamily="50" charset="-128"/>
              </a:rPr>
              <a:t>　　要望の意図が明確になり、施策に活かしやすくなったとの評価を得た</a:t>
            </a:r>
            <a:endParaRPr lang="en-US" altLang="ja-JP" sz="1800" dirty="0">
              <a:latin typeface="BIZ UDPゴシック" panose="020B0400000000000000" pitchFamily="50" charset="-128"/>
              <a:ea typeface="BIZ UDPゴシック" panose="020B0400000000000000" pitchFamily="50" charset="-128"/>
            </a:endParaRPr>
          </a:p>
          <a:p>
            <a:pPr marL="0" indent="0">
              <a:buNone/>
            </a:pPr>
            <a:r>
              <a:rPr lang="ja-JP" altLang="en-US" sz="1800" dirty="0">
                <a:latin typeface="BIZ UDPゴシック" panose="020B0400000000000000" pitchFamily="50" charset="-128"/>
                <a:ea typeface="BIZ UDPゴシック" panose="020B0400000000000000" pitchFamily="50" charset="-128"/>
              </a:rPr>
              <a:t>　</a:t>
            </a:r>
            <a:r>
              <a:rPr lang="ja-JP" altLang="en-US" sz="1800" b="1" dirty="0">
                <a:latin typeface="BIZ UDPゴシック" panose="020B0400000000000000" pitchFamily="50" charset="-128"/>
                <a:ea typeface="BIZ UDPゴシック" panose="020B0400000000000000" pitchFamily="50" charset="-128"/>
              </a:rPr>
              <a:t>✓優先的な要望事項を明確化、重点的な課題に関する要望に変更</a:t>
            </a:r>
            <a:endParaRPr lang="en-US" altLang="ja-JP" sz="1800" b="1" dirty="0">
              <a:latin typeface="BIZ UDPゴシック" panose="020B0400000000000000" pitchFamily="50" charset="-128"/>
              <a:ea typeface="BIZ UDPゴシック" panose="020B0400000000000000" pitchFamily="50" charset="-128"/>
            </a:endParaRPr>
          </a:p>
          <a:p>
            <a:pPr marL="0" indent="0">
              <a:buNone/>
            </a:pPr>
            <a:r>
              <a:rPr lang="ja-JP" altLang="en-US" sz="1800" b="1" dirty="0">
                <a:latin typeface="BIZ UDPゴシック" panose="020B0400000000000000" pitchFamily="50" charset="-128"/>
                <a:ea typeface="BIZ UDPゴシック" panose="020B0400000000000000" pitchFamily="50" charset="-128"/>
              </a:rPr>
              <a:t>　　</a:t>
            </a:r>
            <a:r>
              <a:rPr lang="ja-JP" altLang="en-US" sz="1800" dirty="0">
                <a:latin typeface="BIZ UDPゴシック" panose="020B0400000000000000" pitchFamily="50" charset="-128"/>
                <a:ea typeface="BIZ UDPゴシック" panose="020B0400000000000000" pitchFamily="50" charset="-128"/>
              </a:rPr>
              <a:t>全領域にわたる要望から、緊急性の高い課題への要望に重点化することで、会</a:t>
            </a:r>
            <a:endParaRPr lang="en-US" altLang="ja-JP" sz="1800" dirty="0">
              <a:latin typeface="BIZ UDPゴシック" panose="020B0400000000000000" pitchFamily="50" charset="-128"/>
              <a:ea typeface="BIZ UDPゴシック" panose="020B0400000000000000" pitchFamily="50" charset="-128"/>
            </a:endParaRPr>
          </a:p>
          <a:p>
            <a:pPr marL="0" indent="0">
              <a:buNone/>
            </a:pPr>
            <a:r>
              <a:rPr lang="ja-JP" altLang="en-US" sz="1800" dirty="0">
                <a:latin typeface="BIZ UDPゴシック" panose="020B0400000000000000" pitchFamily="50" charset="-128"/>
                <a:ea typeface="BIZ UDPゴシック" panose="020B0400000000000000" pitchFamily="50" charset="-128"/>
              </a:rPr>
              <a:t>　　の意思が明確に伝わるとの評価を得た</a:t>
            </a:r>
            <a:endParaRPr lang="en-US" altLang="ja-JP" sz="1800" dirty="0">
              <a:latin typeface="BIZ UDPゴシック" panose="020B0400000000000000" pitchFamily="50" charset="-128"/>
              <a:ea typeface="BIZ UDPゴシック" panose="020B0400000000000000" pitchFamily="50" charset="-128"/>
            </a:endParaRPr>
          </a:p>
          <a:p>
            <a:pPr marL="0" indent="0">
              <a:buNone/>
            </a:pPr>
            <a:r>
              <a:rPr lang="ja-JP" altLang="en-US" sz="1800" b="1" dirty="0">
                <a:solidFill>
                  <a:srgbClr val="FF0000"/>
                </a:solidFill>
                <a:latin typeface="BIZ UDPゴシック" panose="020B0400000000000000" pitchFamily="50" charset="-128"/>
                <a:ea typeface="BIZ UDPゴシック" panose="020B0400000000000000" pitchFamily="50" charset="-128"/>
              </a:rPr>
              <a:t>　</a:t>
            </a:r>
            <a:r>
              <a:rPr lang="ja-JP" altLang="en-US" sz="1800" b="1" dirty="0">
                <a:latin typeface="BIZ UDPゴシック" panose="020B0400000000000000" pitchFamily="50" charset="-128"/>
                <a:ea typeface="BIZ UDPゴシック" panose="020B0400000000000000" pitchFamily="50" charset="-128"/>
              </a:rPr>
              <a:t>✓エビデンスを踏まえた要望事項の記載</a:t>
            </a:r>
            <a:endParaRPr lang="en-US" altLang="ja-JP" sz="1800" b="1" dirty="0">
              <a:latin typeface="BIZ UDPゴシック" panose="020B0400000000000000" pitchFamily="50" charset="-128"/>
              <a:ea typeface="BIZ UDPゴシック" panose="020B0400000000000000" pitchFamily="50" charset="-128"/>
            </a:endParaRPr>
          </a:p>
          <a:p>
            <a:pPr marL="0" indent="0">
              <a:buNone/>
            </a:pPr>
            <a:r>
              <a:rPr lang="ja-JP" altLang="en-US" sz="1800" b="1" dirty="0">
                <a:solidFill>
                  <a:srgbClr val="FF0000"/>
                </a:solidFill>
                <a:latin typeface="BIZ UDPゴシック" panose="020B0400000000000000" pitchFamily="50" charset="-128"/>
                <a:ea typeface="BIZ UDPゴシック" panose="020B0400000000000000" pitchFamily="50" charset="-128"/>
              </a:rPr>
              <a:t>　　</a:t>
            </a:r>
            <a:r>
              <a:rPr lang="ja-JP" altLang="en-US" sz="1800" dirty="0">
                <a:latin typeface="BIZ UDPゴシック" panose="020B0400000000000000" pitchFamily="50" charset="-128"/>
                <a:ea typeface="BIZ UDPゴシック" panose="020B0400000000000000" pitchFamily="50" charset="-128"/>
              </a:rPr>
              <a:t>根拠となる調査研究結果や統計データを記載し、根拠に基づく理論的な問題提</a:t>
            </a:r>
            <a:endParaRPr lang="en-US" altLang="ja-JP" sz="1800" dirty="0">
              <a:latin typeface="BIZ UDPゴシック" panose="020B0400000000000000" pitchFamily="50" charset="-128"/>
              <a:ea typeface="BIZ UDPゴシック" panose="020B0400000000000000" pitchFamily="50" charset="-128"/>
            </a:endParaRPr>
          </a:p>
          <a:p>
            <a:pPr marL="0" indent="0">
              <a:buNone/>
            </a:pPr>
            <a:r>
              <a:rPr lang="ja-JP" altLang="en-US" sz="1800" dirty="0">
                <a:latin typeface="BIZ UDPゴシック" panose="020B0400000000000000" pitchFamily="50" charset="-128"/>
                <a:ea typeface="BIZ UDPゴシック" panose="020B0400000000000000" pitchFamily="50" charset="-128"/>
              </a:rPr>
              <a:t>　　起を行う事で、説得力のある要望を実現</a:t>
            </a:r>
            <a:endParaRPr lang="en-US" altLang="ja-JP" sz="1400" u="sng" dirty="0"/>
          </a:p>
        </p:txBody>
      </p:sp>
      <p:pic>
        <p:nvPicPr>
          <p:cNvPr id="6" name="図 5">
            <a:extLst>
              <a:ext uri="{FF2B5EF4-FFF2-40B4-BE49-F238E27FC236}">
                <a16:creationId xmlns:a16="http://schemas.microsoft.com/office/drawing/2014/main" id="{704F36C8-E71F-8129-DF0D-832F5BE030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916" y="474592"/>
            <a:ext cx="1545687" cy="1008113"/>
          </a:xfrm>
          <a:prstGeom prst="rect">
            <a:avLst/>
          </a:prstGeom>
        </p:spPr>
      </p:pic>
      <p:sp>
        <p:nvSpPr>
          <p:cNvPr id="2" name="テキスト ボックス 1">
            <a:extLst>
              <a:ext uri="{FF2B5EF4-FFF2-40B4-BE49-F238E27FC236}">
                <a16:creationId xmlns:a16="http://schemas.microsoft.com/office/drawing/2014/main" id="{CA0C5045-EFD2-09F5-4C19-D827584AD53A}"/>
              </a:ext>
            </a:extLst>
          </p:cNvPr>
          <p:cNvSpPr txBox="1"/>
          <p:nvPr/>
        </p:nvSpPr>
        <p:spPr>
          <a:xfrm>
            <a:off x="1403648" y="882540"/>
            <a:ext cx="7431507" cy="1200329"/>
          </a:xfrm>
          <a:prstGeom prst="rect">
            <a:avLst/>
          </a:prstGeom>
          <a:noFill/>
        </p:spPr>
        <p:txBody>
          <a:bodyPr wrap="square" rtlCol="0">
            <a:spAutoFit/>
          </a:bodyPr>
          <a:lstStyle/>
          <a:p>
            <a:r>
              <a:rPr kumimoji="1" lang="ja-JP" altLang="en-US" sz="3600" dirty="0">
                <a:solidFill>
                  <a:srgbClr val="0000FF"/>
                </a:solidFill>
              </a:rPr>
              <a:t>令和</a:t>
            </a:r>
            <a:r>
              <a:rPr kumimoji="1" lang="en-US" altLang="ja-JP" sz="3600" dirty="0">
                <a:solidFill>
                  <a:srgbClr val="0000FF"/>
                </a:solidFill>
              </a:rPr>
              <a:t>6</a:t>
            </a:r>
            <a:r>
              <a:rPr kumimoji="1" lang="ja-JP" altLang="en-US" sz="3600" dirty="0">
                <a:solidFill>
                  <a:srgbClr val="0000FF"/>
                </a:solidFill>
              </a:rPr>
              <a:t>年度より</a:t>
            </a:r>
            <a:endParaRPr kumimoji="1" lang="en-US" altLang="ja-JP" sz="3600" dirty="0">
              <a:solidFill>
                <a:srgbClr val="0000FF"/>
              </a:solidFill>
            </a:endParaRPr>
          </a:p>
          <a:p>
            <a:r>
              <a:rPr lang="ja-JP" altLang="en-US" sz="3600" dirty="0">
                <a:solidFill>
                  <a:srgbClr val="0000FF"/>
                </a:solidFill>
              </a:rPr>
              <a:t>　　　</a:t>
            </a:r>
            <a:r>
              <a:rPr kumimoji="1" lang="ja-JP" altLang="en-US" sz="3600" dirty="0">
                <a:solidFill>
                  <a:srgbClr val="0000FF"/>
                </a:solidFill>
              </a:rPr>
              <a:t>国家要望の枠組みを大きく変更</a:t>
            </a:r>
          </a:p>
        </p:txBody>
      </p:sp>
      <p:sp>
        <p:nvSpPr>
          <p:cNvPr id="5" name="スライド番号プレースホルダ 3">
            <a:extLst>
              <a:ext uri="{FF2B5EF4-FFF2-40B4-BE49-F238E27FC236}">
                <a16:creationId xmlns:a16="http://schemas.microsoft.com/office/drawing/2014/main" id="{E3F839E6-B491-AFC7-9325-787C7A45634C}"/>
              </a:ext>
            </a:extLst>
          </p:cNvPr>
          <p:cNvSpPr>
            <a:spLocks noGrp="1"/>
          </p:cNvSpPr>
          <p:nvPr>
            <p:ph type="sldNum" sz="quarter" idx="12"/>
          </p:nvPr>
        </p:nvSpPr>
        <p:spPr>
          <a:xfrm>
            <a:off x="6553200" y="6356358"/>
            <a:ext cx="2133600" cy="365125"/>
          </a:xfrm>
        </p:spPr>
        <p:txBody>
          <a:bodyPr/>
          <a:lstStyle/>
          <a:p>
            <a:pPr>
              <a:defRPr/>
            </a:pPr>
            <a:fld id="{B35DF4A4-2AAE-4132-973E-1C6DFCD0D80A}" type="slidenum">
              <a:rPr lang="ja-JP" altLang="en-US" sz="1600"/>
              <a:pPr>
                <a:defRPr/>
              </a:pPr>
              <a:t>12</a:t>
            </a:fld>
            <a:endParaRPr lang="ja-JP" altLang="en-US" sz="1600" dirty="0"/>
          </a:p>
        </p:txBody>
      </p:sp>
    </p:spTree>
    <p:extLst>
      <p:ext uri="{BB962C8B-B14F-4D97-AF65-F5344CB8AC3E}">
        <p14:creationId xmlns:p14="http://schemas.microsoft.com/office/powerpoint/2010/main" val="226940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48720" y="404664"/>
            <a:ext cx="8784976" cy="6116522"/>
          </a:xfrm>
        </p:spPr>
        <p:txBody>
          <a:bodyPr/>
          <a:lstStyle/>
          <a:p>
            <a:pPr marL="0" indent="0" algn="ctr">
              <a:buNone/>
            </a:pPr>
            <a:r>
              <a:rPr lang="ja-JP" altLang="en-US" sz="2800" dirty="0">
                <a:solidFill>
                  <a:srgbClr val="0000FF"/>
                </a:solidFill>
              </a:rPr>
              <a:t>　</a:t>
            </a:r>
            <a:r>
              <a:rPr lang="ja-JP" altLang="en-US" sz="2800" b="1" dirty="0">
                <a:solidFill>
                  <a:srgbClr val="0000FF"/>
                </a:solidFill>
                <a:latin typeface="BIZ UDPゴシック" panose="020B0400000000000000" pitchFamily="50" charset="-128"/>
                <a:ea typeface="BIZ UDPゴシック" panose="020B0400000000000000" pitchFamily="50" charset="-128"/>
              </a:rPr>
              <a:t>検討会、調査等への参画・協力</a:t>
            </a:r>
            <a:endParaRPr kumimoji="1" lang="ja-JP" altLang="en-US" sz="1800" b="1" dirty="0">
              <a:latin typeface="BIZ UDPゴシック" panose="020B0400000000000000" pitchFamily="50" charset="-128"/>
              <a:ea typeface="BIZ UDPゴシック" panose="020B0400000000000000" pitchFamily="50" charset="-128"/>
            </a:endParaRPr>
          </a:p>
        </p:txBody>
      </p:sp>
      <p:sp>
        <p:nvSpPr>
          <p:cNvPr id="2" name="角丸四角形 1"/>
          <p:cNvSpPr/>
          <p:nvPr/>
        </p:nvSpPr>
        <p:spPr>
          <a:xfrm>
            <a:off x="348720" y="1173176"/>
            <a:ext cx="4143019" cy="3028885"/>
          </a:xfrm>
          <a:prstGeom prst="roundRect">
            <a:avLst>
              <a:gd name="adj" fmla="val 6729"/>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厚労省</a:t>
            </a:r>
            <a:r>
              <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こども家庭庁</a:t>
            </a:r>
            <a:endPar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審議会・検討会等への参画</a:t>
            </a:r>
            <a:endPar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〇厚生科学審議会「地域保健健康増進栄養部会</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lvl="0">
              <a:defRPr/>
            </a:pPr>
            <a:r>
              <a:rPr lang="ja-JP" altLang="en-US" sz="1600" dirty="0">
                <a:solidFill>
                  <a:prstClr val="black"/>
                </a:solidFill>
                <a:latin typeface="BIZ UDPゴシック" panose="020B0400000000000000" pitchFamily="50" charset="-128"/>
                <a:ea typeface="BIZ UDPゴシック" panose="020B0400000000000000" pitchFamily="50" charset="-128"/>
              </a:rPr>
              <a:t>○災害時感染制御支援チーム（</a:t>
            </a:r>
            <a:r>
              <a:rPr lang="en-US" altLang="ja-JP" sz="1600" dirty="0">
                <a:solidFill>
                  <a:prstClr val="black"/>
                </a:solidFill>
                <a:latin typeface="BIZ UDPゴシック" panose="020B0400000000000000" pitchFamily="50" charset="-128"/>
                <a:ea typeface="BIZ UDPゴシック" panose="020B0400000000000000" pitchFamily="50" charset="-128"/>
              </a:rPr>
              <a:t>DICT)</a:t>
            </a:r>
            <a:r>
              <a:rPr lang="ja-JP" altLang="en-US" sz="1600" dirty="0">
                <a:solidFill>
                  <a:prstClr val="black"/>
                </a:solidFill>
                <a:latin typeface="BIZ UDPゴシック" panose="020B0400000000000000" pitchFamily="50" charset="-128"/>
                <a:ea typeface="BIZ UDPゴシック" panose="020B0400000000000000" pitchFamily="50" charset="-128"/>
              </a:rPr>
              <a:t>運営委員会</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lvl="0">
              <a:defRPr/>
            </a:pP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lvl="0">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〇産後ケア多職種連携協議会</a:t>
            </a:r>
            <a:r>
              <a:rPr kumimoji="1" lang="ja-JP" altLang="en-US" sz="1600" b="0"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等</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角丸四角形 5"/>
          <p:cNvSpPr/>
          <p:nvPr/>
        </p:nvSpPr>
        <p:spPr>
          <a:xfrm>
            <a:off x="4581677" y="1160615"/>
            <a:ext cx="4267120" cy="2302310"/>
          </a:xfrm>
          <a:prstGeom prst="roundRect">
            <a:avLst>
              <a:gd name="adj" fmla="val 7722"/>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ts val="16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厚労省科学研究への協力</a:t>
            </a:r>
          </a:p>
          <a:p>
            <a:pPr marL="0" marR="0" lvl="0" indent="0" algn="l" defTabSz="914400" rtl="0" eaLnBrk="0" fontAlgn="base" latinLnBrk="0" hangingPunct="0">
              <a:lnSpc>
                <a:spcPts val="16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lvl="0">
              <a:lnSpc>
                <a:spcPts val="1600"/>
              </a:lnSpc>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〇</a:t>
            </a:r>
            <a:r>
              <a:rPr lang="en-US" altLang="ja-JP" sz="1600" dirty="0">
                <a:solidFill>
                  <a:prstClr val="black"/>
                </a:solidFill>
                <a:latin typeface="BIZ UDPゴシック" panose="020B0400000000000000" pitchFamily="50" charset="-128"/>
                <a:ea typeface="BIZ UDPゴシック" panose="020B0400000000000000" pitchFamily="50" charset="-128"/>
              </a:rPr>
              <a:t>2040 </a:t>
            </a:r>
            <a:r>
              <a:rPr lang="ja-JP" altLang="en-US" sz="1600" dirty="0">
                <a:solidFill>
                  <a:prstClr val="black"/>
                </a:solidFill>
                <a:latin typeface="BIZ UDPゴシック" panose="020B0400000000000000" pitchFamily="50" charset="-128"/>
                <a:ea typeface="BIZ UDPゴシック" panose="020B0400000000000000" pitchFamily="50" charset="-128"/>
              </a:rPr>
              <a:t>年以降を見据えた自治体保健師の人材育成体制の構築のための研究</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lvl="0">
              <a:lnSpc>
                <a:spcPts val="1600"/>
              </a:lnSpc>
              <a:defRPr/>
            </a:pP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lvl="0">
              <a:lnSpc>
                <a:spcPts val="1600"/>
              </a:lnSpc>
              <a:defRPr/>
            </a:pPr>
            <a:r>
              <a:rPr lang="ja-JP" altLang="en-US" sz="1600" dirty="0">
                <a:solidFill>
                  <a:prstClr val="black"/>
                </a:solidFill>
                <a:latin typeface="BIZ UDPゴシック" panose="020B0400000000000000" pitchFamily="50" charset="-128"/>
                <a:ea typeface="BIZ UDPゴシック" panose="020B0400000000000000" pitchFamily="50" charset="-128"/>
              </a:rPr>
              <a:t>○災害</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時における地域保健活動を推進する体制整備に資する研究</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ts val="16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lvl="0">
              <a:lnSpc>
                <a:spcPts val="1600"/>
              </a:lnSpc>
              <a:defRPr/>
            </a:pPr>
            <a:r>
              <a:rPr lang="ja-JP" altLang="en-US" sz="1600" dirty="0">
                <a:solidFill>
                  <a:prstClr val="black"/>
                </a:solidFill>
                <a:latin typeface="BIZ UDPゴシック" panose="020B0400000000000000" pitchFamily="50" charset="-128"/>
                <a:ea typeface="BIZ UDPゴシック" panose="020B0400000000000000" pitchFamily="50" charset="-128"/>
              </a:rPr>
              <a:t>〇重層的な保健医療福祉マネジメントに関する研究</a:t>
            </a:r>
            <a:endPar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テキスト ボックス 6"/>
          <p:cNvSpPr txBox="1"/>
          <p:nvPr/>
        </p:nvSpPr>
        <p:spPr>
          <a:xfrm>
            <a:off x="237789" y="6141428"/>
            <a:ext cx="8687776"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主に運営委員、各部会、各特別委員会のメンバーから委員を選出し、</a:t>
            </a:r>
            <a:r>
              <a:rPr kumimoji="1" lang="ja-JP" altLang="en-US" sz="1800" b="0" i="1"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自治体保健師の保健活動の実態や意見が反映されるよう参画・協力しています</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sp>
        <p:nvSpPr>
          <p:cNvPr id="8" name="角丸四角形 7"/>
          <p:cNvSpPr/>
          <p:nvPr/>
        </p:nvSpPr>
        <p:spPr>
          <a:xfrm>
            <a:off x="4615481" y="3548144"/>
            <a:ext cx="4284628" cy="2574259"/>
          </a:xfrm>
          <a:prstGeom prst="roundRect">
            <a:avLst>
              <a:gd name="adj" fmla="val 7563"/>
            </a:avLst>
          </a:prstGeom>
          <a:solidFill>
            <a:schemeClr val="accent6">
              <a:lumMod val="60000"/>
              <a:lumOff val="4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地域保健総合推進事業</a:t>
            </a:r>
            <a:r>
              <a:rPr kumimoji="1" lang="ja-JP" altLang="en-US" sz="2000" b="1"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への</a:t>
            </a: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協力</a:t>
            </a:r>
          </a:p>
          <a:p>
            <a:pPr marL="0" marR="0" lvl="0" indent="0" algn="l" defTabSz="914400" rtl="0" eaLnBrk="0" fontAlgn="base" latinLnBrk="0" hangingPunct="0">
              <a:lnSpc>
                <a:spcPts val="16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lvl="0">
              <a:lnSpc>
                <a:spcPts val="2000"/>
              </a:lnSpc>
              <a:defRPr/>
            </a:pPr>
            <a:r>
              <a:rPr lang="ja-JP" altLang="en-US" sz="1600" dirty="0">
                <a:solidFill>
                  <a:prstClr val="black"/>
                </a:solidFill>
                <a:latin typeface="BIZ UDPゴシック" panose="020B0400000000000000" pitchFamily="50" charset="-128"/>
                <a:ea typeface="BIZ UDPゴシック" panose="020B0400000000000000" pitchFamily="50" charset="-128"/>
              </a:rPr>
              <a:t>〇看護師からの自治体保健師転職採用者への人材育成</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lvl="0">
              <a:lnSpc>
                <a:spcPts val="2000"/>
              </a:lnSpc>
              <a:defRPr/>
            </a:pP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lvl="0">
              <a:lnSpc>
                <a:spcPts val="2000"/>
              </a:lnSpc>
              <a:defRPr/>
            </a:pPr>
            <a:r>
              <a:rPr lang="ja-JP" altLang="en-US" sz="1600" dirty="0">
                <a:solidFill>
                  <a:prstClr val="black"/>
                </a:solidFill>
                <a:latin typeface="BIZ UDPゴシック" panose="020B0400000000000000" pitchFamily="50" charset="-128"/>
                <a:ea typeface="BIZ UDPゴシック" panose="020B0400000000000000" pitchFamily="50" charset="-128"/>
              </a:rPr>
              <a:t>〇退職保健師（プラチナ保健師）の活躍等に関する実態調査</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lvl="0">
              <a:lnSpc>
                <a:spcPts val="2000"/>
              </a:lnSpc>
              <a:defRPr/>
            </a:pPr>
            <a:endParaRPr kumimoji="1" lang="en-US" altLang="ja-JP" sz="16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lvl="0">
              <a:lnSpc>
                <a:spcPts val="2000"/>
              </a:lnSpc>
              <a:defRPr/>
            </a:pPr>
            <a:r>
              <a:rPr lang="ja-JP" altLang="en-US" sz="1600" dirty="0">
                <a:solidFill>
                  <a:schemeClr val="tx1"/>
                </a:solidFill>
                <a:latin typeface="BIZ UDPゴシック" panose="020B0400000000000000" pitchFamily="50" charset="-128"/>
                <a:ea typeface="BIZ UDPゴシック" panose="020B0400000000000000" pitchFamily="50" charset="-128"/>
              </a:rPr>
              <a:t>○小規模町村保健師人材開発のための活動報告リレー及び交流促進事業　　　　　　　　　</a:t>
            </a:r>
            <a:endParaRPr kumimoji="1" lang="ja-JP" altLang="en-US" sz="16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角丸四角形 8"/>
          <p:cNvSpPr/>
          <p:nvPr/>
        </p:nvSpPr>
        <p:spPr>
          <a:xfrm>
            <a:off x="318135" y="4322447"/>
            <a:ext cx="4186378" cy="1799955"/>
          </a:xfrm>
          <a:prstGeom prst="roundRect">
            <a:avLst>
              <a:gd name="adj" fmla="val 11172"/>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関係団体との連携</a:t>
            </a:r>
            <a:endParaRPr kumimoji="1" lang="en-US" altLang="ja-JP" sz="18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日本公衆衛生協会、</a:t>
            </a:r>
            <a:r>
              <a:rPr kumimoji="1" lang="zh-TW"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日本保健師連絡協議会</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公衆衛生看護学会、</a:t>
            </a:r>
            <a:r>
              <a:rPr kumimoji="1" lang="zh-CN"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日本公衆衛生学会</a:t>
            </a:r>
            <a:endParaRPr kumimoji="1" lang="en-US" altLang="zh-CN"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日本看護協会、全国保健師教育機関協議会　　　　　　　　　　　　　　　　　　　　　　　　　　　等</a:t>
            </a:r>
            <a:endParaRPr kumimoji="1" lang="ja-JP" altLang="en-US"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pic>
        <p:nvPicPr>
          <p:cNvPr id="10" name="図 9">
            <a:extLst>
              <a:ext uri="{FF2B5EF4-FFF2-40B4-BE49-F238E27FC236}">
                <a16:creationId xmlns:a16="http://schemas.microsoft.com/office/drawing/2014/main" id="{3B5F8D3A-672D-FAAB-C465-0B59DA2AEB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720" y="44677"/>
            <a:ext cx="1545687" cy="1008113"/>
          </a:xfrm>
          <a:prstGeom prst="rect">
            <a:avLst/>
          </a:prstGeom>
        </p:spPr>
      </p:pic>
      <p:sp>
        <p:nvSpPr>
          <p:cNvPr id="4" name="スライド番号プレースホルダー 3">
            <a:extLst>
              <a:ext uri="{FF2B5EF4-FFF2-40B4-BE49-F238E27FC236}">
                <a16:creationId xmlns:a16="http://schemas.microsoft.com/office/drawing/2014/main" id="{F83342C7-829C-4F1B-BE98-97FF6C1DDA4D}"/>
              </a:ext>
            </a:extLst>
          </p:cNvPr>
          <p:cNvSpPr>
            <a:spLocks noGrp="1"/>
          </p:cNvSpPr>
          <p:nvPr>
            <p:ph type="sldNum" sz="quarter" idx="12"/>
          </p:nvPr>
        </p:nvSpPr>
        <p:spPr>
          <a:xfrm>
            <a:off x="6975715" y="6464593"/>
            <a:ext cx="2133600" cy="365125"/>
          </a:xfrm>
        </p:spPr>
        <p:txBody>
          <a:bodyPr/>
          <a:lstStyle/>
          <a:p>
            <a:fld id="{633CEBA1-E717-431A-BB84-F0F6FF5144AC}" type="slidenum">
              <a:rPr lang="ja-JP" altLang="en-US" sz="1600" smtClean="0">
                <a:solidFill>
                  <a:schemeClr val="tx1"/>
                </a:solidFill>
              </a:rPr>
              <a:pPr/>
              <a:t>13</a:t>
            </a:fld>
            <a:endParaRPr lang="ja-JP" altLang="en-US" sz="1600" dirty="0">
              <a:solidFill>
                <a:schemeClr val="tx1"/>
              </a:solidFill>
            </a:endParaRPr>
          </a:p>
        </p:txBody>
      </p:sp>
    </p:spTree>
    <p:extLst>
      <p:ext uri="{BB962C8B-B14F-4D97-AF65-F5344CB8AC3E}">
        <p14:creationId xmlns:p14="http://schemas.microsoft.com/office/powerpoint/2010/main" val="1606186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34D43EAB-B6A0-A424-DEEA-7514B88AD5E5}"/>
              </a:ext>
            </a:extLst>
          </p:cNvPr>
          <p:cNvSpPr txBox="1">
            <a:spLocks/>
          </p:cNvSpPr>
          <p:nvPr/>
        </p:nvSpPr>
        <p:spPr>
          <a:xfrm>
            <a:off x="1619672" y="356371"/>
            <a:ext cx="7391080" cy="468540"/>
          </a:xfrm>
          <a:prstGeom prst="rect">
            <a:avLst/>
          </a:prstGeom>
          <a:solidFill>
            <a:srgbClr val="FFCCCC"/>
          </a:solidFill>
        </p:spPr>
        <p:txBody>
          <a:bodyPr vert="horz" lIns="68580" tIns="34290" rIns="68580" bIns="34290" rtlCol="0" anchor="ctr">
            <a:noAutofit/>
          </a:bodyPr>
          <a:lst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srgbClr val="0000FF"/>
                </a:solidFill>
                <a:effectLst/>
                <a:uLnTx/>
                <a:uFillTx/>
                <a:latin typeface="BIZ UDPゴシック" panose="020B0400000000000000" pitchFamily="50" charset="-128"/>
                <a:ea typeface="BIZ UDPゴシック" panose="020B0400000000000000" pitchFamily="50" charset="-128"/>
                <a:cs typeface="+mj-cs"/>
              </a:rPr>
              <a:t>保健師のコアバリューとコアコンピテンシー</a:t>
            </a:r>
          </a:p>
        </p:txBody>
      </p:sp>
      <p:pic>
        <p:nvPicPr>
          <p:cNvPr id="8" name="図 7">
            <a:extLst>
              <a:ext uri="{FF2B5EF4-FFF2-40B4-BE49-F238E27FC236}">
                <a16:creationId xmlns:a16="http://schemas.microsoft.com/office/drawing/2014/main" id="{C7A438FC-E4D4-FE59-ED18-2988E4C5280B}"/>
              </a:ext>
            </a:extLst>
          </p:cNvPr>
          <p:cNvPicPr>
            <a:picLocks noChangeAspect="1"/>
          </p:cNvPicPr>
          <p:nvPr/>
        </p:nvPicPr>
        <p:blipFill>
          <a:blip r:embed="rId3"/>
          <a:stretch>
            <a:fillRect/>
          </a:stretch>
        </p:blipFill>
        <p:spPr>
          <a:xfrm>
            <a:off x="128035" y="851224"/>
            <a:ext cx="8882717" cy="5675091"/>
          </a:xfrm>
          <a:prstGeom prst="rect">
            <a:avLst/>
          </a:prstGeom>
        </p:spPr>
      </p:pic>
      <p:pic>
        <p:nvPicPr>
          <p:cNvPr id="5" name="図 4">
            <a:extLst>
              <a:ext uri="{FF2B5EF4-FFF2-40B4-BE49-F238E27FC236}">
                <a16:creationId xmlns:a16="http://schemas.microsoft.com/office/drawing/2014/main" id="{332855F3-0521-8EA4-9613-E3D40F7D60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40386"/>
            <a:ext cx="1049547" cy="684525"/>
          </a:xfrm>
          <a:prstGeom prst="rect">
            <a:avLst/>
          </a:prstGeom>
        </p:spPr>
      </p:pic>
      <p:sp>
        <p:nvSpPr>
          <p:cNvPr id="6" name="テキスト ボックス 5"/>
          <p:cNvSpPr txBox="1"/>
          <p:nvPr/>
        </p:nvSpPr>
        <p:spPr>
          <a:xfrm>
            <a:off x="194154" y="6535394"/>
            <a:ext cx="8750478"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岸惠子、岡本玲子、松本珠実、臺有佳、他：保健師のコアバリューとコアコンピテンシー：デルファイ調査</a:t>
            </a:r>
            <a:r>
              <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日本公衆衛生雑誌</a:t>
            </a:r>
            <a:r>
              <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２０２４</a:t>
            </a:r>
          </a:p>
        </p:txBody>
      </p:sp>
      <p:sp>
        <p:nvSpPr>
          <p:cNvPr id="3" name="スライド番号プレースホルダ 3">
            <a:extLst>
              <a:ext uri="{FF2B5EF4-FFF2-40B4-BE49-F238E27FC236}">
                <a16:creationId xmlns:a16="http://schemas.microsoft.com/office/drawing/2014/main" id="{ADCF193B-8582-B3EC-CF59-462A263E36B6}"/>
              </a:ext>
            </a:extLst>
          </p:cNvPr>
          <p:cNvSpPr>
            <a:spLocks noGrp="1"/>
          </p:cNvSpPr>
          <p:nvPr>
            <p:ph type="sldNum" sz="quarter" idx="12"/>
          </p:nvPr>
        </p:nvSpPr>
        <p:spPr>
          <a:xfrm>
            <a:off x="6553200" y="6356358"/>
            <a:ext cx="2133600" cy="365125"/>
          </a:xfrm>
        </p:spPr>
        <p:txBody>
          <a:bodyPr/>
          <a:lstStyle/>
          <a:p>
            <a:pPr>
              <a:defRPr/>
            </a:pPr>
            <a:fld id="{B35DF4A4-2AAE-4132-973E-1C6DFCD0D80A}" type="slidenum">
              <a:rPr lang="ja-JP" altLang="en-US" sz="1600"/>
              <a:pPr>
                <a:defRPr/>
              </a:pPr>
              <a:t>14</a:t>
            </a:fld>
            <a:endParaRPr lang="ja-JP" altLang="en-US" sz="1600" dirty="0"/>
          </a:p>
        </p:txBody>
      </p:sp>
    </p:spTree>
    <p:extLst>
      <p:ext uri="{BB962C8B-B14F-4D97-AF65-F5344CB8AC3E}">
        <p14:creationId xmlns:p14="http://schemas.microsoft.com/office/powerpoint/2010/main" val="633363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34D43EAB-B6A0-A424-DEEA-7514B88AD5E5}"/>
              </a:ext>
            </a:extLst>
          </p:cNvPr>
          <p:cNvSpPr txBox="1">
            <a:spLocks/>
          </p:cNvSpPr>
          <p:nvPr/>
        </p:nvSpPr>
        <p:spPr>
          <a:xfrm>
            <a:off x="0" y="858300"/>
            <a:ext cx="9144000" cy="476062"/>
          </a:xfrm>
          <a:prstGeom prst="rect">
            <a:avLst/>
          </a:prstGeom>
          <a:solidFill>
            <a:srgbClr val="70AD47">
              <a:lumMod val="20000"/>
              <a:lumOff val="80000"/>
            </a:srgb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主な用語の解説</a:t>
            </a:r>
            <a:endParaRPr kumimoji="1" lang="ja-JP" altLang="en-US" sz="24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j-cs"/>
            </a:endParaRPr>
          </a:p>
        </p:txBody>
      </p:sp>
      <p:graphicFrame>
        <p:nvGraphicFramePr>
          <p:cNvPr id="2" name="表 1">
            <a:extLst>
              <a:ext uri="{FF2B5EF4-FFF2-40B4-BE49-F238E27FC236}">
                <a16:creationId xmlns:a16="http://schemas.microsoft.com/office/drawing/2014/main" id="{CE5FF996-A912-1F7D-7E8A-BD1FC20B77FD}"/>
              </a:ext>
            </a:extLst>
          </p:cNvPr>
          <p:cNvGraphicFramePr>
            <a:graphicFrameLocks noGrp="1"/>
          </p:cNvGraphicFramePr>
          <p:nvPr/>
        </p:nvGraphicFramePr>
        <p:xfrm>
          <a:off x="2789304" y="874805"/>
          <a:ext cx="6154912" cy="5425811"/>
        </p:xfrm>
        <a:graphic>
          <a:graphicData uri="http://schemas.openxmlformats.org/drawingml/2006/table">
            <a:tbl>
              <a:tblPr/>
              <a:tblGrid>
                <a:gridCol w="1597235">
                  <a:extLst>
                    <a:ext uri="{9D8B030D-6E8A-4147-A177-3AD203B41FA5}">
                      <a16:colId xmlns:a16="http://schemas.microsoft.com/office/drawing/2014/main" val="2878481635"/>
                    </a:ext>
                  </a:extLst>
                </a:gridCol>
                <a:gridCol w="4557677">
                  <a:extLst>
                    <a:ext uri="{9D8B030D-6E8A-4147-A177-3AD203B41FA5}">
                      <a16:colId xmlns:a16="http://schemas.microsoft.com/office/drawing/2014/main" val="3036757484"/>
                    </a:ext>
                  </a:extLst>
                </a:gridCol>
              </a:tblGrid>
              <a:tr h="962705">
                <a:tc>
                  <a:txBody>
                    <a:bodyPr/>
                    <a:lstStyle/>
                    <a:p>
                      <a:pPr algn="l" fontAlgn="t"/>
                      <a:r>
                        <a:rPr lang="ja-JP" altLang="en-US" sz="1200" b="1" i="0" u="none" strike="noStrike" dirty="0">
                          <a:solidFill>
                            <a:srgbClr val="000000"/>
                          </a:solidFill>
                          <a:effectLst/>
                          <a:latin typeface="BIZ UDPゴシック" panose="020B0400000000000000" pitchFamily="50" charset="-128"/>
                          <a:ea typeface="BIZ UDPゴシック" panose="020B0400000000000000" pitchFamily="50" charset="-128"/>
                        </a:rPr>
                        <a:t>人々</a:t>
                      </a:r>
                      <a:r>
                        <a:rPr lang="en-US" altLang="ja-JP" sz="1200" b="1"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200" b="1" i="0" u="none" strike="noStrike" dirty="0">
                          <a:solidFill>
                            <a:srgbClr val="000000"/>
                          </a:solidFill>
                          <a:effectLst/>
                          <a:latin typeface="BIZ UDPゴシック" panose="020B0400000000000000" pitchFamily="50" charset="-128"/>
                          <a:ea typeface="BIZ UDPゴシック" panose="020B0400000000000000" pitchFamily="50" charset="-128"/>
                        </a:rPr>
                        <a:t>コミュニティ</a:t>
                      </a:r>
                      <a:endParaRPr lang="en-US" altLang="ja-JP" sz="1200" b="1"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t"/>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t"/>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（スラッシュは</a:t>
                      </a: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and/or</a:t>
                      </a: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t"/>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585" marR="2585" marT="258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marL="171450" indent="-171450" algn="l" fontAlgn="t">
                        <a:buFont typeface="Arial" panose="020B0604020202020204" pitchFamily="34" charset="0"/>
                        <a:buChar char="•"/>
                      </a:pPr>
                      <a:r>
                        <a:rPr lang="ja-JP" altLang="en-US" sz="1100" b="1" i="0" u="none" strike="noStrike" dirty="0">
                          <a:solidFill>
                            <a:srgbClr val="000000"/>
                          </a:solidFill>
                          <a:effectLst/>
                          <a:latin typeface="BIZ UDPゴシック" panose="020B0400000000000000" pitchFamily="50" charset="-128"/>
                          <a:ea typeface="BIZ UDPゴシック" panose="020B0400000000000000" pitchFamily="50" charset="-128"/>
                        </a:rPr>
                        <a:t>人々</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とは、各々の人のことであり、個人を基本としている。多くの個人が存在するので人々と表現している。</a:t>
                      </a:r>
                      <a:r>
                        <a:rPr lang="ja-JP" altLang="en-US" sz="1100" b="1" i="0" u="none" strike="noStrike" dirty="0">
                          <a:solidFill>
                            <a:srgbClr val="000000"/>
                          </a:solidFill>
                          <a:effectLst/>
                          <a:latin typeface="BIZ UDPゴシック" panose="020B0400000000000000" pitchFamily="50" charset="-128"/>
                          <a:ea typeface="BIZ UDPゴシック" panose="020B0400000000000000" pitchFamily="50" charset="-128"/>
                        </a:rPr>
                        <a:t>すべての人々</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とは、性別や年齢、居住地、健康度等に関わらず全員という意味である。</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marL="171450" indent="-171450" algn="l" fontAlgn="t">
                        <a:buFont typeface="Arial" panose="020B0604020202020204" pitchFamily="34" charset="0"/>
                        <a:buChar char="•"/>
                      </a:pPr>
                      <a:r>
                        <a:rPr lang="ja-JP" altLang="en-US" sz="1100" b="1" i="0" u="none" strike="noStrike" dirty="0">
                          <a:solidFill>
                            <a:srgbClr val="000000"/>
                          </a:solidFill>
                          <a:effectLst/>
                          <a:latin typeface="BIZ UDPゴシック" panose="020B0400000000000000" pitchFamily="50" charset="-128"/>
                          <a:ea typeface="BIZ UDPゴシック" panose="020B0400000000000000" pitchFamily="50" charset="-128"/>
                        </a:rPr>
                        <a:t>コミュニティ</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の構成要素には、個人・家族、集団、組織、地域社会が含まれる。コミュニティには、共通の目的や地域特性（文化</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慣習</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産業</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自治等）などによる社会的なつながりがある。</a:t>
                      </a:r>
                    </a:p>
                  </a:txBody>
                  <a:tcPr marL="2585" marR="2585" marT="258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1112102"/>
                  </a:ext>
                </a:extLst>
              </a:tr>
              <a:tr h="962705">
                <a:tc>
                  <a:txBody>
                    <a:bodyPr/>
                    <a:lstStyle/>
                    <a:p>
                      <a:pPr algn="l" fontAlgn="t"/>
                      <a:r>
                        <a:rPr lang="ja-JP" altLang="en-US" sz="1200" b="1" i="0" u="none" strike="noStrike" dirty="0">
                          <a:solidFill>
                            <a:srgbClr val="000000"/>
                          </a:solidFill>
                          <a:effectLst/>
                          <a:latin typeface="BIZ UDPゴシック" panose="020B0400000000000000" pitchFamily="50" charset="-128"/>
                          <a:ea typeface="BIZ UDPゴシック" panose="020B0400000000000000" pitchFamily="50" charset="-128"/>
                        </a:rPr>
                        <a:t>ポピュレーションベース</a:t>
                      </a:r>
                      <a:endParaRPr lang="en-US" altLang="ja-JP" sz="1200" b="1"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t"/>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t"/>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人口集団しか見ないという意味ではありません</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585" marR="2585" marT="258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marL="171450" indent="-171450" algn="l" fontAlgn="t">
                        <a:buFont typeface="Arial" panose="020B0604020202020204" pitchFamily="34" charset="0"/>
                        <a:buChar char="•"/>
                      </a:pP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ポピュレーションベース」とは、個を大事に、誰ひとり取り残さない、すべての人に健康を、を実現するために、常にポピュレーションを視野に入れながら、臨機応変に個人やコミュニティ、システムにフォーカスして包括的に事象を見る、あるいは個から全体、全体から個という双方向で見る、複眼的・多角的な視点で総合的に見る原則を指します。活動方法には、個別対応やハイリスクアプローチ、ポピュレーションアプローチ等が含まれます。</a:t>
                      </a:r>
                    </a:p>
                  </a:txBody>
                  <a:tcPr marL="2585" marR="2585" marT="258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81365873"/>
                  </a:ext>
                </a:extLst>
              </a:tr>
              <a:tr h="1282745">
                <a:tc>
                  <a:txBody>
                    <a:bodyPr/>
                    <a:lstStyle/>
                    <a:p>
                      <a:pPr algn="l" fontAlgn="t"/>
                      <a:r>
                        <a:rPr lang="ja-JP" altLang="en-US" sz="1200" b="1" i="0" u="none" strike="noStrike" dirty="0">
                          <a:solidFill>
                            <a:srgbClr val="000000"/>
                          </a:solidFill>
                          <a:effectLst/>
                          <a:latin typeface="BIZ UDPゴシック" panose="020B0400000000000000" pitchFamily="50" charset="-128"/>
                          <a:ea typeface="BIZ UDPゴシック" panose="020B0400000000000000" pitchFamily="50" charset="-128"/>
                        </a:rPr>
                        <a:t>健康増進・予防活動</a:t>
                      </a:r>
                      <a:endParaRPr lang="en-US" altLang="ja-JP" sz="1200" b="1"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t"/>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t"/>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＝健康増進活動と予防活動</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585" marR="2585" marT="258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健康増進</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とは、正の状態（</a:t>
                      </a:r>
                      <a:r>
                        <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positive</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）を増進する、よりよく生きる方向に向かう意であり、健康増進活動は、健康な生活習慣や行動の獲得、セルフケア能力や</a:t>
                      </a:r>
                      <a:r>
                        <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QOL</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の向上を目指し、身体的、精神的、社会的な健康全般を向上させるための取り組みを指します。</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予防</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とは、負の状態（</a:t>
                      </a:r>
                      <a:r>
                        <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negative</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を防ぐ、解消する意であり、予防活動は、健康を阻害する要因となる上流の問題を捉えて、人々を疾病や障がいから保護し、疾病の発生や広がりを未然に防ぐための戦略的な取り組みやアプローチを指します。</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585" marR="2585" marT="258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3775865"/>
                  </a:ext>
                </a:extLst>
              </a:tr>
              <a:tr h="1897616">
                <a:tc>
                  <a:txBody>
                    <a:bodyPr/>
                    <a:lstStyle/>
                    <a:p>
                      <a:pPr algn="l" fontAlgn="t"/>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合意と解決を導くコミュニケーション</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t"/>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t"/>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一般的なコミュニケーションを基盤として、保健師の専門性に焦点をあてたコミュニケーション能力を示しています</a:t>
                      </a:r>
                    </a:p>
                    <a:p>
                      <a:pPr algn="l" fontAlgn="t"/>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585" marR="2585" marT="258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合意を導くコミュニケーション</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個人やコミュニティとの関係構築と対話、分野横断的（水平的）あるいは職位縦断的（垂直的）など多様なレベルの合意形成に欠かせないコミュニケーション能力です。合意に向けて、民主的に、中立性を保ち、相互のウィンウィンや共存共栄を志向して、対立ではなく全体の調和を生む方向に総合調整的に対話を進めるコミュニケーションの力量です。</a:t>
                      </a:r>
                      <a:r>
                        <a:rPr kumimoji="1" lang="ja-JP" altLang="en-US" sz="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常に全体をみる</a:t>
                      </a: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のは、</a:t>
                      </a:r>
                      <a:r>
                        <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Health</a:t>
                      </a: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for</a:t>
                      </a: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All</a:t>
                      </a: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No</a:t>
                      </a: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One</a:t>
                      </a: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Left</a:t>
                      </a: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Behind</a:t>
                      </a: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といった考えを基盤に持つ</a:t>
                      </a:r>
                      <a:r>
                        <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つのコアバリューを反映しています。</a:t>
                      </a: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解決を導くコミュニケーション</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現場の課題解決に資する目標を志向した活動に欠かせないコミュニケーション能力です。正解や特効薬のない公衆衛生看護活動において、その時点その場所で当面成立可能で受容可能な最適解を導くコミュニケーションの力量です。前進だけでなく後退もあり、受容するだけでなく折衝することもあります。社会資源やネットワークを創造するための戦略的なコミュニケーション能力でもあります。</a:t>
                      </a: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これら両方のコミュニケーション能力を駆使して、プロセスを重視し、バランスを取りながら、</a:t>
                      </a:r>
                      <a:r>
                        <a:rPr kumimoji="1" lang="ja-JP" altLang="en-US" sz="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全体のよりよい方向</a:t>
                      </a: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に向けて活動するところに保健師の専門性があります。</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585" marR="2585" marT="258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66224424"/>
                  </a:ext>
                </a:extLst>
              </a:tr>
            </a:tbl>
          </a:graphicData>
        </a:graphic>
      </p:graphicFrame>
      <p:graphicFrame>
        <p:nvGraphicFramePr>
          <p:cNvPr id="5" name="表 4">
            <a:extLst>
              <a:ext uri="{FF2B5EF4-FFF2-40B4-BE49-F238E27FC236}">
                <a16:creationId xmlns:a16="http://schemas.microsoft.com/office/drawing/2014/main" id="{E8677B92-9188-2B1D-0388-7AC6F4B1D5C4}"/>
              </a:ext>
            </a:extLst>
          </p:cNvPr>
          <p:cNvGraphicFramePr>
            <a:graphicFrameLocks noGrp="1"/>
          </p:cNvGraphicFramePr>
          <p:nvPr/>
        </p:nvGraphicFramePr>
        <p:xfrm>
          <a:off x="72315" y="1445078"/>
          <a:ext cx="2601730" cy="4701540"/>
        </p:xfrm>
        <a:graphic>
          <a:graphicData uri="http://schemas.openxmlformats.org/drawingml/2006/table">
            <a:tbl>
              <a:tblPr firstRow="1" bandRow="1">
                <a:tableStyleId>{5940675A-B579-460E-94D1-54222C63F5DA}</a:tableStyleId>
              </a:tblPr>
              <a:tblGrid>
                <a:gridCol w="2601730">
                  <a:extLst>
                    <a:ext uri="{9D8B030D-6E8A-4147-A177-3AD203B41FA5}">
                      <a16:colId xmlns:a16="http://schemas.microsoft.com/office/drawing/2014/main" val="2235513286"/>
                    </a:ext>
                  </a:extLst>
                </a:gridCol>
              </a:tblGrid>
              <a:tr h="4472108">
                <a:tc>
                  <a:txBody>
                    <a:bodyPr/>
                    <a:lstStyle/>
                    <a:p>
                      <a:r>
                        <a:rPr kumimoji="1" lang="en-US" altLang="ja-JP" sz="12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修正方針</a:t>
                      </a:r>
                      <a:r>
                        <a:rPr kumimoji="1" lang="en-US" altLang="ja-JP" sz="1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a:t>
                      </a:r>
                    </a:p>
                    <a:p>
                      <a:r>
                        <a:rPr kumimoji="1" lang="ja-JP" altLang="en-US" sz="1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200" dirty="0">
                          <a:latin typeface="BIZ UDPゴシック" panose="020B0400000000000000" pitchFamily="50" charset="-128"/>
                          <a:ea typeface="BIZ UDPゴシック" panose="020B0400000000000000" pitchFamily="50" charset="-128"/>
                        </a:rPr>
                        <a:t>原案の修正においては、次の修正方針を決め、全ての意見を慎重に吟味しました。</a:t>
                      </a:r>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r>
                        <a:rPr kumimoji="1" lang="ja-JP" altLang="en-US" sz="1200" dirty="0">
                          <a:latin typeface="BIZ UDPゴシック" panose="020B0400000000000000" pitchFamily="50" charset="-128"/>
                          <a:ea typeface="BIZ UDPゴシック" panose="020B0400000000000000" pitchFamily="50" charset="-128"/>
                        </a:rPr>
                        <a:t>教育、実践、研究において全ての保健師が合意のうえ共通に使用できる内容をめざす。</a:t>
                      </a:r>
                      <a:endParaRPr kumimoji="1" lang="en-US" altLang="ja-JP" sz="12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r>
                        <a:rPr kumimoji="1" lang="ja-JP" altLang="en-US" sz="1200" dirty="0">
                          <a:latin typeface="BIZ UDPゴシック" panose="020B0400000000000000" pitchFamily="50" charset="-128"/>
                          <a:ea typeface="BIZ UDPゴシック" panose="020B0400000000000000" pitchFamily="50" charset="-128"/>
                        </a:rPr>
                        <a:t>保健師の専門性や独自性、公衆衛生看護における重要な原則が、枠組みと定義に表現されるように配慮する。</a:t>
                      </a:r>
                      <a:endParaRPr kumimoji="1" lang="en-US" altLang="ja-JP" sz="12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r>
                        <a:rPr kumimoji="1" lang="ja-JP" altLang="en-US" sz="1200" dirty="0">
                          <a:latin typeface="BIZ UDPゴシック" panose="020B0400000000000000" pitchFamily="50" charset="-128"/>
                          <a:ea typeface="BIZ UDPゴシック" panose="020B0400000000000000" pitchFamily="50" charset="-128"/>
                        </a:rPr>
                        <a:t>文言の修正において、枠組み・定義は、その下層に多くの内容を含むものであるため、できるだけシンプルにかつ多くの意味内容を包含する用語を用いて表現する。</a:t>
                      </a:r>
                      <a:endParaRPr kumimoji="1" lang="en-US" altLang="ja-JP" sz="1200" dirty="0">
                        <a:latin typeface="BIZ UDPゴシック" panose="020B0400000000000000" pitchFamily="50" charset="-128"/>
                        <a:ea typeface="BIZ UDPゴシック" panose="020B0400000000000000"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dirty="0">
                          <a:latin typeface="BIZ UDPゴシック" panose="020B0400000000000000" pitchFamily="50" charset="-128"/>
                          <a:ea typeface="BIZ UDPゴシック" panose="020B0400000000000000" pitchFamily="50" charset="-128"/>
                        </a:rPr>
                        <a:t>枠組みの表現には、目的を表す内容は書かず、また「～の能力、～のコンピテンシー」などを付けない。</a:t>
                      </a:r>
                      <a:endParaRPr kumimoji="1" lang="en-US" altLang="ja-JP" sz="1200" dirty="0">
                        <a:latin typeface="BIZ UDPゴシック" panose="020B0400000000000000" pitchFamily="50" charset="-128"/>
                        <a:ea typeface="BIZ UDPゴシック" panose="020B0400000000000000"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dirty="0">
                          <a:latin typeface="BIZ UDPゴシック" panose="020B0400000000000000" pitchFamily="50" charset="-128"/>
                          <a:ea typeface="BIZ UDPゴシック" panose="020B0400000000000000" pitchFamily="50" charset="-128"/>
                        </a:rPr>
                        <a:t>本質を示す言葉を選択し，説明的な言葉や具体的な方法・手段に当たる内容は含めない。</a:t>
                      </a:r>
                      <a:endParaRPr kumimoji="1" lang="en-US" altLang="ja-JP" sz="1200" dirty="0">
                        <a:latin typeface="BIZ UDPゴシック" panose="020B0400000000000000" pitchFamily="50" charset="-128"/>
                        <a:ea typeface="BIZ UDPゴシック" panose="020B0400000000000000" pitchFamily="50" charset="-128"/>
                      </a:endParaRPr>
                    </a:p>
                  </a:txBody>
                  <a:tcPr marL="68580" marR="68580" marT="34290" marB="34290"/>
                </a:tc>
                <a:extLst>
                  <a:ext uri="{0D108BD9-81ED-4DB2-BD59-A6C34878D82A}">
                    <a16:rowId xmlns:a16="http://schemas.microsoft.com/office/drawing/2014/main" val="812182913"/>
                  </a:ext>
                </a:extLst>
              </a:tr>
            </a:tbl>
          </a:graphicData>
        </a:graphic>
      </p:graphicFrame>
      <p:pic>
        <p:nvPicPr>
          <p:cNvPr id="6" name="図 5">
            <a:extLst>
              <a:ext uri="{FF2B5EF4-FFF2-40B4-BE49-F238E27FC236}">
                <a16:creationId xmlns:a16="http://schemas.microsoft.com/office/drawing/2014/main" id="{332855F3-0521-8EA4-9613-E3D40F7D60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095" y="73579"/>
            <a:ext cx="1033419" cy="674006"/>
          </a:xfrm>
          <a:prstGeom prst="rect">
            <a:avLst/>
          </a:prstGeom>
        </p:spPr>
      </p:pic>
      <p:sp>
        <p:nvSpPr>
          <p:cNvPr id="8" name="テキスト ボックス 7"/>
          <p:cNvSpPr txBox="1"/>
          <p:nvPr/>
        </p:nvSpPr>
        <p:spPr>
          <a:xfrm>
            <a:off x="48265" y="6353534"/>
            <a:ext cx="8958348"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岸惠子、岡本玲子、松本珠実、臺有佳（保健師の未来を拓くプロジェクト企画班）：保健師実践</a:t>
            </a:r>
            <a:r>
              <a:rPr kumimoji="1" lang="en-US" altLang="ja-JP"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教育のスタンダードとなるコアコンピテンシー等関連概念に関するデルファイ調査結果報告</a:t>
            </a:r>
            <a:r>
              <a:rPr kumimoji="1" lang="en-US" altLang="ja-JP"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日本保健師連絡協議会 活動報告集会</a:t>
            </a:r>
            <a:r>
              <a:rPr kumimoji="1" lang="en-US" altLang="ja-JP"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,2024</a:t>
            </a: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年</a:t>
            </a:r>
            <a:r>
              <a:rPr kumimoji="1" lang="en-US" altLang="ja-JP"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3</a:t>
            </a: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月</a:t>
            </a:r>
            <a:r>
              <a:rPr kumimoji="1" lang="en-US" altLang="ja-JP"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24</a:t>
            </a: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日、から抜粋</a:t>
            </a:r>
          </a:p>
        </p:txBody>
      </p:sp>
      <p:sp>
        <p:nvSpPr>
          <p:cNvPr id="4" name="スライド番号プレースホルダ 3">
            <a:extLst>
              <a:ext uri="{FF2B5EF4-FFF2-40B4-BE49-F238E27FC236}">
                <a16:creationId xmlns:a16="http://schemas.microsoft.com/office/drawing/2014/main" id="{AC336ACA-D81B-720D-16E1-90907676B3EA}"/>
              </a:ext>
            </a:extLst>
          </p:cNvPr>
          <p:cNvSpPr>
            <a:spLocks noGrp="1"/>
          </p:cNvSpPr>
          <p:nvPr>
            <p:ph type="sldNum" sz="quarter" idx="12"/>
          </p:nvPr>
        </p:nvSpPr>
        <p:spPr>
          <a:xfrm>
            <a:off x="6732240" y="6472214"/>
            <a:ext cx="2133600" cy="365125"/>
          </a:xfrm>
        </p:spPr>
        <p:txBody>
          <a:bodyPr/>
          <a:lstStyle/>
          <a:p>
            <a:pPr>
              <a:defRPr/>
            </a:pPr>
            <a:fld id="{B35DF4A4-2AAE-4132-973E-1C6DFCD0D80A}" type="slidenum">
              <a:rPr lang="ja-JP" altLang="en-US" sz="1600"/>
              <a:pPr>
                <a:defRPr/>
              </a:pPr>
              <a:t>15</a:t>
            </a:fld>
            <a:endParaRPr lang="ja-JP" altLang="en-US" sz="1600" dirty="0"/>
          </a:p>
        </p:txBody>
      </p:sp>
    </p:spTree>
    <p:extLst>
      <p:ext uri="{BB962C8B-B14F-4D97-AF65-F5344CB8AC3E}">
        <p14:creationId xmlns:p14="http://schemas.microsoft.com/office/powerpoint/2010/main" val="2013668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DE72A-2327-A6CD-1E78-FAC05F242028}"/>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C4C1642A-832C-E1D4-95BA-2C4C9FFEA3B4}"/>
              </a:ext>
            </a:extLst>
          </p:cNvPr>
          <p:cNvSpPr>
            <a:spLocks noGrp="1"/>
          </p:cNvSpPr>
          <p:nvPr>
            <p:ph type="title"/>
          </p:nvPr>
        </p:nvSpPr>
        <p:spPr>
          <a:xfrm>
            <a:off x="0" y="5758371"/>
            <a:ext cx="9144000" cy="244897"/>
          </a:xfrm>
        </p:spPr>
        <p:txBody>
          <a:bodyPr>
            <a:normAutofit fontScale="90000"/>
          </a:bodyPr>
          <a:lstStyle/>
          <a:p>
            <a:pPr algn="ctr"/>
            <a:r>
              <a:rPr lang="ja-JP" altLang="en-US" sz="2100" dirty="0">
                <a:latin typeface="BIZ UDPゴシック" panose="020B0400000000000000" pitchFamily="50" charset="-128"/>
                <a:ea typeface="BIZ UDPゴシック" panose="020B0400000000000000" pitchFamily="50" charset="-128"/>
              </a:rPr>
              <a:t>保健師のコアバリューとコアコンピテンシー：イメージ図</a:t>
            </a:r>
            <a:endParaRPr lang="ja-JP" altLang="en-US" sz="1350" dirty="0">
              <a:latin typeface="BIZ UDPゴシック" panose="020B0400000000000000" pitchFamily="50" charset="-128"/>
              <a:ea typeface="BIZ UDPゴシック" panose="020B0400000000000000" pitchFamily="50" charset="-128"/>
            </a:endParaRPr>
          </a:p>
        </p:txBody>
      </p:sp>
      <p:grpSp>
        <p:nvGrpSpPr>
          <p:cNvPr id="14" name="グループ化 13">
            <a:extLst>
              <a:ext uri="{FF2B5EF4-FFF2-40B4-BE49-F238E27FC236}">
                <a16:creationId xmlns:a16="http://schemas.microsoft.com/office/drawing/2014/main" id="{F645FBDE-F9F8-2BBE-D6EC-F9F72DFEE852}"/>
              </a:ext>
            </a:extLst>
          </p:cNvPr>
          <p:cNvGrpSpPr/>
          <p:nvPr/>
        </p:nvGrpSpPr>
        <p:grpSpPr>
          <a:xfrm>
            <a:off x="65924" y="782139"/>
            <a:ext cx="9289263" cy="4895406"/>
            <a:chOff x="59472" y="70412"/>
            <a:chExt cx="12385683" cy="6527207"/>
          </a:xfrm>
        </p:grpSpPr>
        <p:grpSp>
          <p:nvGrpSpPr>
            <p:cNvPr id="26" name="グループ化 25">
              <a:extLst>
                <a:ext uri="{FF2B5EF4-FFF2-40B4-BE49-F238E27FC236}">
                  <a16:creationId xmlns:a16="http://schemas.microsoft.com/office/drawing/2014/main" id="{E6D7ECC2-E743-535D-5645-6D025C103865}"/>
                </a:ext>
              </a:extLst>
            </p:cNvPr>
            <p:cNvGrpSpPr/>
            <p:nvPr/>
          </p:nvGrpSpPr>
          <p:grpSpPr>
            <a:xfrm>
              <a:off x="2652313" y="70412"/>
              <a:ext cx="9792842" cy="6232798"/>
              <a:chOff x="957417" y="281612"/>
              <a:chExt cx="9792842" cy="6232798"/>
            </a:xfrm>
          </p:grpSpPr>
          <p:grpSp>
            <p:nvGrpSpPr>
              <p:cNvPr id="19" name="グループ化 18">
                <a:extLst>
                  <a:ext uri="{FF2B5EF4-FFF2-40B4-BE49-F238E27FC236}">
                    <a16:creationId xmlns:a16="http://schemas.microsoft.com/office/drawing/2014/main" id="{8E906655-6944-82A3-296C-72F2DBC7A8EF}"/>
                  </a:ext>
                </a:extLst>
              </p:cNvPr>
              <p:cNvGrpSpPr/>
              <p:nvPr/>
            </p:nvGrpSpPr>
            <p:grpSpPr>
              <a:xfrm>
                <a:off x="957417" y="394410"/>
                <a:ext cx="7200000" cy="6120000"/>
                <a:chOff x="-254566" y="-8568"/>
                <a:chExt cx="8142441" cy="6745175"/>
              </a:xfrm>
            </p:grpSpPr>
            <p:sp>
              <p:nvSpPr>
                <p:cNvPr id="9" name="楕円 8">
                  <a:extLst>
                    <a:ext uri="{FF2B5EF4-FFF2-40B4-BE49-F238E27FC236}">
                      <a16:creationId xmlns:a16="http://schemas.microsoft.com/office/drawing/2014/main" id="{32CEE2BB-C0B8-8ABA-F55E-7B2C98E0E521}"/>
                    </a:ext>
                  </a:extLst>
                </p:cNvPr>
                <p:cNvSpPr/>
                <p:nvPr/>
              </p:nvSpPr>
              <p:spPr>
                <a:xfrm>
                  <a:off x="-254566" y="-8568"/>
                  <a:ext cx="8142441" cy="6745175"/>
                </a:xfrm>
                <a:prstGeom prst="ellipse">
                  <a:avLst/>
                </a:prstGeom>
                <a:solidFill>
                  <a:srgbClr val="00C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楕円 4">
                  <a:extLst>
                    <a:ext uri="{FF2B5EF4-FFF2-40B4-BE49-F238E27FC236}">
                      <a16:creationId xmlns:a16="http://schemas.microsoft.com/office/drawing/2014/main" id="{C52628B7-6AA3-9633-8D5A-66C76E32AF44}"/>
                    </a:ext>
                  </a:extLst>
                </p:cNvPr>
                <p:cNvSpPr/>
                <p:nvPr/>
              </p:nvSpPr>
              <p:spPr>
                <a:xfrm>
                  <a:off x="2504828" y="2173695"/>
                  <a:ext cx="2849854" cy="2380650"/>
                </a:xfrm>
                <a:prstGeom prst="ellipse">
                  <a:avLst/>
                </a:prstGeom>
                <a:solidFill>
                  <a:srgbClr val="CC00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5BAD24CA-D592-5786-7F5D-751E582D344E}"/>
                    </a:ext>
                  </a:extLst>
                </p:cNvPr>
                <p:cNvSpPr txBox="1"/>
                <p:nvPr/>
              </p:nvSpPr>
              <p:spPr>
                <a:xfrm>
                  <a:off x="2668005" y="2649118"/>
                  <a:ext cx="2446038" cy="1390789"/>
                </a:xfrm>
                <a:prstGeom prst="rect">
                  <a:avLst/>
                </a:prstGeom>
                <a:noFill/>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健康と安全</a:t>
                  </a:r>
                  <a:endParaRPr kumimoji="1" lang="en-US" altLang="ja-JP"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en-US" altLang="ja-JP" sz="7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健康の社会的公正</a:t>
                  </a:r>
                  <a:endParaRPr kumimoji="1" lang="en-US" altLang="ja-JP"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en-US" altLang="ja-JP" sz="7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人権と自律</a:t>
                  </a:r>
                  <a:endParaRPr kumimoji="0" lang="ja-JP" altLang="en-US" sz="13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DB6BCB94-A64A-C53C-C711-24DB226FE3F7}"/>
                    </a:ext>
                  </a:extLst>
                </p:cNvPr>
                <p:cNvSpPr txBox="1"/>
                <p:nvPr/>
              </p:nvSpPr>
              <p:spPr>
                <a:xfrm>
                  <a:off x="3983442" y="5084135"/>
                  <a:ext cx="2622805" cy="746276"/>
                </a:xfrm>
                <a:prstGeom prst="rect">
                  <a:avLst/>
                </a:prstGeom>
                <a:noFill/>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プロフェッショナルとしての自律と責任</a:t>
                  </a:r>
                  <a:endParaRPr kumimoji="1" lang="en-US" altLang="ja-JP"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A31CC480-BBF0-38CD-5BDE-392E3E855ACC}"/>
                    </a:ext>
                  </a:extLst>
                </p:cNvPr>
                <p:cNvSpPr txBox="1"/>
                <p:nvPr/>
              </p:nvSpPr>
              <p:spPr>
                <a:xfrm>
                  <a:off x="-219145" y="3934506"/>
                  <a:ext cx="3141592" cy="746276"/>
                </a:xfrm>
                <a:prstGeom prst="rect">
                  <a:avLst/>
                </a:prstGeom>
                <a:noFill/>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ポピュレーションベースのアセスメントと分析</a:t>
                  </a:r>
                  <a:endParaRPr kumimoji="1" lang="en-US" altLang="ja-JP"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DD0246DE-223A-A086-2AE4-FD72C05EB520}"/>
                    </a:ext>
                  </a:extLst>
                </p:cNvPr>
                <p:cNvSpPr txBox="1"/>
                <p:nvPr/>
              </p:nvSpPr>
              <p:spPr>
                <a:xfrm>
                  <a:off x="-34256" y="2058556"/>
                  <a:ext cx="2440173" cy="1051573"/>
                </a:xfrm>
                <a:prstGeom prst="rect">
                  <a:avLst/>
                </a:prstGeom>
                <a:noFill/>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健 康 増 進・</a:t>
                  </a:r>
                  <a:endParaRPr kumimoji="1" lang="en-US" altLang="ja-JP"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予 防 活 動</a:t>
                  </a:r>
                  <a:endParaRPr kumimoji="1" lang="en-US" altLang="ja-JP"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の 実 践</a:t>
                  </a:r>
                  <a:endParaRPr kumimoji="1" lang="en-US" altLang="ja-JP"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3B0CFBEC-81D5-CBB3-F295-4D612301E578}"/>
                    </a:ext>
                  </a:extLst>
                </p:cNvPr>
                <p:cNvSpPr txBox="1"/>
                <p:nvPr/>
              </p:nvSpPr>
              <p:spPr>
                <a:xfrm>
                  <a:off x="753571" y="5099106"/>
                  <a:ext cx="2961358" cy="746276"/>
                </a:xfrm>
                <a:prstGeom prst="rect">
                  <a:avLst/>
                </a:prstGeom>
                <a:noFill/>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科学的探究と</a:t>
                  </a:r>
                  <a:endParaRPr kumimoji="1" lang="en-US" altLang="ja-JP"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情報・科学技術の活用</a:t>
                  </a:r>
                  <a:endParaRPr kumimoji="1" lang="en-US" altLang="ja-JP"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2D9D10A0-9321-07B0-935D-58371750067E}"/>
                    </a:ext>
                  </a:extLst>
                </p:cNvPr>
                <p:cNvSpPr txBox="1"/>
                <p:nvPr/>
              </p:nvSpPr>
              <p:spPr>
                <a:xfrm>
                  <a:off x="3510506" y="774312"/>
                  <a:ext cx="3245194" cy="746276"/>
                </a:xfrm>
                <a:prstGeom prst="rect">
                  <a:avLst/>
                </a:prstGeom>
                <a:noFill/>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健康なコミュニティづくりのマネジメント</a:t>
                  </a:r>
                  <a:endParaRPr kumimoji="1" lang="en-US" altLang="ja-JP"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id="{156305BF-4BED-9AB0-C860-BDB96B25A168}"/>
                    </a:ext>
                  </a:extLst>
                </p:cNvPr>
                <p:cNvSpPr txBox="1"/>
                <p:nvPr/>
              </p:nvSpPr>
              <p:spPr>
                <a:xfrm>
                  <a:off x="753571" y="777728"/>
                  <a:ext cx="2995918" cy="746276"/>
                </a:xfrm>
                <a:prstGeom prst="rect">
                  <a:avLst/>
                </a:prstGeom>
                <a:noFill/>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公衆衛生を向上する</a:t>
                  </a:r>
                  <a:endParaRPr kumimoji="1" lang="en-US" altLang="ja-JP"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システムの構築</a:t>
                  </a:r>
                  <a:endParaRPr kumimoji="1" lang="en-US" altLang="ja-JP"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9F93803C-C426-80E7-E2BE-7F0AD694B7C6}"/>
                    </a:ext>
                  </a:extLst>
                </p:cNvPr>
                <p:cNvSpPr txBox="1"/>
                <p:nvPr/>
              </p:nvSpPr>
              <p:spPr>
                <a:xfrm>
                  <a:off x="5195681" y="2058556"/>
                  <a:ext cx="2419852" cy="1051573"/>
                </a:xfrm>
                <a:prstGeom prst="rect">
                  <a:avLst/>
                </a:prstGeom>
                <a:noFill/>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人々</a:t>
                  </a:r>
                  <a:r>
                    <a:rPr kumimoji="1" lang="en-US" altLang="ja-JP"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コミュニティを中心とする</a:t>
                  </a:r>
                  <a:endParaRPr kumimoji="1" lang="en-US" altLang="ja-JP"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協働・連携</a:t>
                  </a:r>
                  <a:endParaRPr kumimoji="1" lang="en-US" altLang="ja-JP"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261AEE82-6B58-5E61-9953-AE01B5428021}"/>
                    </a:ext>
                  </a:extLst>
                </p:cNvPr>
                <p:cNvSpPr txBox="1"/>
                <p:nvPr/>
              </p:nvSpPr>
              <p:spPr>
                <a:xfrm>
                  <a:off x="5133102" y="3972520"/>
                  <a:ext cx="2408169" cy="746276"/>
                </a:xfrm>
                <a:prstGeom prst="rect">
                  <a:avLst/>
                </a:prstGeom>
                <a:noFill/>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合意と解決を導くコミュニケーション</a:t>
                  </a:r>
                  <a:endParaRPr kumimoji="1" lang="en-US" altLang="ja-JP"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3" name="矢印: 上 2">
                <a:extLst>
                  <a:ext uri="{FF2B5EF4-FFF2-40B4-BE49-F238E27FC236}">
                    <a16:creationId xmlns:a16="http://schemas.microsoft.com/office/drawing/2014/main" id="{B22463D7-2824-EFAB-44B0-11B8D56F6C06}"/>
                  </a:ext>
                </a:extLst>
              </p:cNvPr>
              <p:cNvSpPr/>
              <p:nvPr/>
            </p:nvSpPr>
            <p:spPr>
              <a:xfrm rot="2850916">
                <a:off x="6986624" y="689163"/>
                <a:ext cx="1770279" cy="1002564"/>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DAF4CCAB-FCE7-6F02-3175-7D528FA566F5}"/>
                  </a:ext>
                </a:extLst>
              </p:cNvPr>
              <p:cNvSpPr txBox="1"/>
              <p:nvPr/>
            </p:nvSpPr>
            <p:spPr>
              <a:xfrm>
                <a:off x="7960993" y="281612"/>
                <a:ext cx="2789266" cy="1200328"/>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社会の安寧</a:t>
                </a:r>
                <a:endParaRPr kumimoji="1" lang="en-US" altLang="ja-JP" sz="2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対象の健康の保持増進、</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QOL</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の向上、疾病や障害</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の予防と回復の促進</a:t>
                </a:r>
              </a:p>
            </p:txBody>
          </p:sp>
        </p:grpSp>
        <p:grpSp>
          <p:nvGrpSpPr>
            <p:cNvPr id="33" name="グループ化 32">
              <a:extLst>
                <a:ext uri="{FF2B5EF4-FFF2-40B4-BE49-F238E27FC236}">
                  <a16:creationId xmlns:a16="http://schemas.microsoft.com/office/drawing/2014/main" id="{30B0807D-ECCB-AF70-009B-89A934131C03}"/>
                </a:ext>
              </a:extLst>
            </p:cNvPr>
            <p:cNvGrpSpPr/>
            <p:nvPr/>
          </p:nvGrpSpPr>
          <p:grpSpPr>
            <a:xfrm>
              <a:off x="59472" y="4371355"/>
              <a:ext cx="3858322" cy="2226264"/>
              <a:chOff x="59473" y="4545602"/>
              <a:chExt cx="3858322" cy="2529679"/>
            </a:xfrm>
          </p:grpSpPr>
          <p:grpSp>
            <p:nvGrpSpPr>
              <p:cNvPr id="25" name="グループ化 24">
                <a:extLst>
                  <a:ext uri="{FF2B5EF4-FFF2-40B4-BE49-F238E27FC236}">
                    <a16:creationId xmlns:a16="http://schemas.microsoft.com/office/drawing/2014/main" id="{5DA99388-47F3-2FCA-4598-8EF44B03C222}"/>
                  </a:ext>
                </a:extLst>
              </p:cNvPr>
              <p:cNvGrpSpPr/>
              <p:nvPr/>
            </p:nvGrpSpPr>
            <p:grpSpPr>
              <a:xfrm>
                <a:off x="160197" y="4841195"/>
                <a:ext cx="2563043" cy="620736"/>
                <a:chOff x="10355766" y="4787922"/>
                <a:chExt cx="2563043" cy="620736"/>
              </a:xfrm>
            </p:grpSpPr>
            <p:sp>
              <p:nvSpPr>
                <p:cNvPr id="2" name="正方形/長方形 1">
                  <a:extLst>
                    <a:ext uri="{FF2B5EF4-FFF2-40B4-BE49-F238E27FC236}">
                      <a16:creationId xmlns:a16="http://schemas.microsoft.com/office/drawing/2014/main" id="{E4FD0DD3-EFA9-4D6E-E76D-73CC53A96689}"/>
                    </a:ext>
                  </a:extLst>
                </p:cNvPr>
                <p:cNvSpPr/>
                <p:nvPr/>
              </p:nvSpPr>
              <p:spPr>
                <a:xfrm>
                  <a:off x="10355766" y="4824509"/>
                  <a:ext cx="245327" cy="203825"/>
                </a:xfrm>
                <a:prstGeom prst="rect">
                  <a:avLst/>
                </a:prstGeom>
                <a:solidFill>
                  <a:srgbClr val="CC00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正方形/長方形 19">
                  <a:extLst>
                    <a:ext uri="{FF2B5EF4-FFF2-40B4-BE49-F238E27FC236}">
                      <a16:creationId xmlns:a16="http://schemas.microsoft.com/office/drawing/2014/main" id="{93EADFEB-E064-BC6E-F98E-C1E99ED75AD8}"/>
                    </a:ext>
                  </a:extLst>
                </p:cNvPr>
                <p:cNvSpPr/>
                <p:nvPr/>
              </p:nvSpPr>
              <p:spPr>
                <a:xfrm>
                  <a:off x="10355766" y="5087849"/>
                  <a:ext cx="245327" cy="203825"/>
                </a:xfrm>
                <a:prstGeom prst="rect">
                  <a:avLst/>
                </a:prstGeom>
                <a:solidFill>
                  <a:srgbClr val="00C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6BD4C0AB-5234-A07A-D205-35C6C69270F2}"/>
                    </a:ext>
                  </a:extLst>
                </p:cNvPr>
                <p:cNvSpPr txBox="1"/>
                <p:nvPr/>
              </p:nvSpPr>
              <p:spPr>
                <a:xfrm>
                  <a:off x="10561225" y="4787922"/>
                  <a:ext cx="1657814" cy="349723"/>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コアバリュー</a:t>
                  </a:r>
                </a:p>
              </p:txBody>
            </p:sp>
            <p:sp>
              <p:nvSpPr>
                <p:cNvPr id="23" name="テキスト ボックス 22">
                  <a:extLst>
                    <a:ext uri="{FF2B5EF4-FFF2-40B4-BE49-F238E27FC236}">
                      <a16:creationId xmlns:a16="http://schemas.microsoft.com/office/drawing/2014/main" id="{4CEF601B-AF58-9F18-BEEE-0105FF595EE5}"/>
                    </a:ext>
                  </a:extLst>
                </p:cNvPr>
                <p:cNvSpPr txBox="1"/>
                <p:nvPr/>
              </p:nvSpPr>
              <p:spPr>
                <a:xfrm>
                  <a:off x="10558469" y="5058935"/>
                  <a:ext cx="2360340" cy="349723"/>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コアコンピテンシー</a:t>
                  </a:r>
                </a:p>
              </p:txBody>
            </p:sp>
          </p:grpSp>
          <p:sp>
            <p:nvSpPr>
              <p:cNvPr id="27" name="テキスト ボックス 26">
                <a:extLst>
                  <a:ext uri="{FF2B5EF4-FFF2-40B4-BE49-F238E27FC236}">
                    <a16:creationId xmlns:a16="http://schemas.microsoft.com/office/drawing/2014/main" id="{EB2037A2-303F-51DB-0402-3CDB0146B165}"/>
                  </a:ext>
                </a:extLst>
              </p:cNvPr>
              <p:cNvSpPr txBox="1"/>
              <p:nvPr/>
            </p:nvSpPr>
            <p:spPr>
              <a:xfrm>
                <a:off x="59473" y="4545602"/>
                <a:ext cx="1657814" cy="349722"/>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脚注：</a:t>
                </a:r>
              </a:p>
            </p:txBody>
          </p:sp>
          <p:sp>
            <p:nvSpPr>
              <p:cNvPr id="28" name="テキスト ボックス 27">
                <a:extLst>
                  <a:ext uri="{FF2B5EF4-FFF2-40B4-BE49-F238E27FC236}">
                    <a16:creationId xmlns:a16="http://schemas.microsoft.com/office/drawing/2014/main" id="{1377C9C5-4628-11D3-683E-DE8D690A573E}"/>
                  </a:ext>
                </a:extLst>
              </p:cNvPr>
              <p:cNvSpPr txBox="1"/>
              <p:nvPr/>
            </p:nvSpPr>
            <p:spPr>
              <a:xfrm>
                <a:off x="334598" y="5418857"/>
                <a:ext cx="3300701" cy="349722"/>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公衆衛生看護の目的 </a:t>
                </a:r>
                <a:r>
                  <a:rPr kumimoji="1" lang="en-US" altLang="ja-JP" sz="7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7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向きに意味はありません</a:t>
                </a:r>
                <a:r>
                  <a:rPr kumimoji="1" lang="ja-JP" altLang="en-US"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p>
            </p:txBody>
          </p:sp>
          <p:sp>
            <p:nvSpPr>
              <p:cNvPr id="30" name="テキスト ボックス 29">
                <a:extLst>
                  <a:ext uri="{FF2B5EF4-FFF2-40B4-BE49-F238E27FC236}">
                    <a16:creationId xmlns:a16="http://schemas.microsoft.com/office/drawing/2014/main" id="{C157282E-9D35-DE29-860F-E43A50E3C796}"/>
                  </a:ext>
                </a:extLst>
              </p:cNvPr>
              <p:cNvSpPr txBox="1"/>
              <p:nvPr/>
            </p:nvSpPr>
            <p:spPr>
              <a:xfrm>
                <a:off x="59473" y="5676388"/>
                <a:ext cx="3858322" cy="1398893"/>
              </a:xfrm>
              <a:prstGeom prst="rect">
                <a:avLst/>
              </a:prstGeom>
              <a:noFill/>
            </p:spPr>
            <p:txBody>
              <a:bodyPr wrap="square" rtlCol="0">
                <a:spAutoFit/>
              </a:bodyPr>
              <a:lstStyle/>
              <a:p>
                <a:pPr marL="128588" marR="0" lvl="0" indent="-128588"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各コアは臨機に融合して機能するため枠線がない</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28588" marR="0" lvl="0" indent="-128588"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目的の達成に向けて柔軟に形を変え回転もできるように球体を成している</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28588" marR="0" lvl="0" indent="-128588"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バリューはぶれることなく常に中心に位置づき、バリューを通してコンピテンシーを発揮するイメージとしている</a:t>
                </a:r>
              </a:p>
            </p:txBody>
          </p:sp>
          <p:sp>
            <p:nvSpPr>
              <p:cNvPr id="31" name="矢印: 上 30">
                <a:extLst>
                  <a:ext uri="{FF2B5EF4-FFF2-40B4-BE49-F238E27FC236}">
                    <a16:creationId xmlns:a16="http://schemas.microsoft.com/office/drawing/2014/main" id="{E55F89B9-898B-47B6-086D-250DBEAA94D4}"/>
                  </a:ext>
                </a:extLst>
              </p:cNvPr>
              <p:cNvSpPr/>
              <p:nvPr/>
            </p:nvSpPr>
            <p:spPr>
              <a:xfrm rot="5400000">
                <a:off x="135067" y="5426088"/>
                <a:ext cx="285604" cy="233826"/>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pSp>
      <p:pic>
        <p:nvPicPr>
          <p:cNvPr id="29" name="図 28">
            <a:extLst>
              <a:ext uri="{FF2B5EF4-FFF2-40B4-BE49-F238E27FC236}">
                <a16:creationId xmlns:a16="http://schemas.microsoft.com/office/drawing/2014/main" id="{332855F3-0521-8EA4-9613-E3D40F7D60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095" y="73578"/>
            <a:ext cx="1257480" cy="820141"/>
          </a:xfrm>
          <a:prstGeom prst="rect">
            <a:avLst/>
          </a:prstGeom>
        </p:spPr>
      </p:pic>
      <p:sp>
        <p:nvSpPr>
          <p:cNvPr id="32" name="テキスト ボックス 31"/>
          <p:cNvSpPr txBox="1"/>
          <p:nvPr/>
        </p:nvSpPr>
        <p:spPr>
          <a:xfrm>
            <a:off x="984226" y="6331427"/>
            <a:ext cx="7317729" cy="2616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岸惠子、岡本玲子、松本珠実、臺有佳：力を合わせて明らかにした私たち保健師のコア</a:t>
            </a:r>
            <a:r>
              <a:rPr kumimoji="1" lang="en-US" altLang="ja-JP"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保健師ジャーナル</a:t>
            </a:r>
            <a:r>
              <a:rPr kumimoji="1" lang="en-US" altLang="ja-JP"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２０２４．８（４）</a:t>
            </a:r>
          </a:p>
        </p:txBody>
      </p:sp>
      <p:sp>
        <p:nvSpPr>
          <p:cNvPr id="8" name="スライド番号プレースホルダー 7">
            <a:extLst>
              <a:ext uri="{FF2B5EF4-FFF2-40B4-BE49-F238E27FC236}">
                <a16:creationId xmlns:a16="http://schemas.microsoft.com/office/drawing/2014/main" id="{AB89AD5E-9101-4556-96B2-5D210418493F}"/>
              </a:ext>
            </a:extLst>
          </p:cNvPr>
          <p:cNvSpPr>
            <a:spLocks noGrp="1"/>
          </p:cNvSpPr>
          <p:nvPr>
            <p:ph type="sldNum" sz="quarter" idx="12"/>
          </p:nvPr>
        </p:nvSpPr>
        <p:spPr>
          <a:xfrm>
            <a:off x="6893235" y="6357527"/>
            <a:ext cx="2057400" cy="365125"/>
          </a:xfrm>
        </p:spPr>
        <p:txBody>
          <a:bodyPr/>
          <a:lstStyle/>
          <a:p>
            <a:fld id="{C44AE957-D05E-489D-9DA1-00DB024E8AD8}" type="slidenum">
              <a:rPr kumimoji="1" lang="ja-JP" altLang="en-US" sz="1600" smtClean="0">
                <a:solidFill>
                  <a:schemeClr val="tx1"/>
                </a:solidFill>
              </a:rPr>
              <a:t>16</a:t>
            </a:fld>
            <a:endParaRPr kumimoji="1" lang="ja-JP" altLang="en-US" sz="1600" dirty="0">
              <a:solidFill>
                <a:schemeClr val="tx1"/>
              </a:solidFill>
            </a:endParaRPr>
          </a:p>
        </p:txBody>
      </p:sp>
    </p:spTree>
    <p:extLst>
      <p:ext uri="{BB962C8B-B14F-4D97-AF65-F5344CB8AC3E}">
        <p14:creationId xmlns:p14="http://schemas.microsoft.com/office/powerpoint/2010/main" val="216597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79B53-5F4F-79ED-AD23-FA3569C8F8C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220342D-62B6-8A41-6BA2-0657376CDA42}"/>
              </a:ext>
            </a:extLst>
          </p:cNvPr>
          <p:cNvSpPr>
            <a:spLocks noGrp="1"/>
          </p:cNvSpPr>
          <p:nvPr>
            <p:ph type="title"/>
          </p:nvPr>
        </p:nvSpPr>
        <p:spPr>
          <a:xfrm>
            <a:off x="1568689" y="609828"/>
            <a:ext cx="5851580" cy="587893"/>
          </a:xfrm>
          <a:solidFill>
            <a:srgbClr val="99CCFF"/>
          </a:solidFill>
        </p:spPr>
        <p:txBody>
          <a:bodyPr>
            <a:normAutofit fontScale="90000"/>
          </a:bodyPr>
          <a:lstStyle/>
          <a:p>
            <a:r>
              <a:rPr kumimoji="1" lang="ja-JP" altLang="en-US" dirty="0">
                <a:solidFill>
                  <a:srgbClr val="002060"/>
                </a:solidFill>
                <a:latin typeface="BIZ UDPゴシック" panose="020B0400000000000000" pitchFamily="50" charset="-128"/>
                <a:ea typeface="BIZ UDPゴシック" panose="020B0400000000000000" pitchFamily="50" charset="-128"/>
              </a:rPr>
              <a:t>　会員対象アンケート調査</a:t>
            </a:r>
          </a:p>
        </p:txBody>
      </p:sp>
      <p:sp>
        <p:nvSpPr>
          <p:cNvPr id="3" name="スライド番号プレースホルダー 2">
            <a:extLst>
              <a:ext uri="{FF2B5EF4-FFF2-40B4-BE49-F238E27FC236}">
                <a16:creationId xmlns:a16="http://schemas.microsoft.com/office/drawing/2014/main" id="{F2018780-EC00-FEF8-7B88-FCF2F9C79153}"/>
              </a:ext>
            </a:extLst>
          </p:cNvPr>
          <p:cNvSpPr>
            <a:spLocks noGrp="1"/>
          </p:cNvSpPr>
          <p:nvPr>
            <p:ph type="sldNum" sz="quarter" idx="12"/>
          </p:nvPr>
        </p:nvSpPr>
        <p:spPr>
          <a:xfrm>
            <a:off x="8500398" y="5639732"/>
            <a:ext cx="512504" cy="273844"/>
          </a:xfrm>
        </p:spPr>
        <p:txBody>
          <a:bodyPr/>
          <a:lstStyle/>
          <a:p>
            <a:fld id="{6D22F896-40B5-4ADD-8801-0D06FADFA095}" type="slidenum">
              <a:rPr lang="en-US" sz="825">
                <a:solidFill>
                  <a:schemeClr val="bg1"/>
                </a:solidFill>
              </a:rPr>
              <a:t>17</a:t>
            </a:fld>
            <a:endParaRPr lang="en-US" sz="825" dirty="0">
              <a:solidFill>
                <a:schemeClr val="bg1"/>
              </a:solidFill>
            </a:endParaRPr>
          </a:p>
        </p:txBody>
      </p:sp>
      <p:pic>
        <p:nvPicPr>
          <p:cNvPr id="5" name="図 4">
            <a:extLst>
              <a:ext uri="{FF2B5EF4-FFF2-40B4-BE49-F238E27FC236}">
                <a16:creationId xmlns:a16="http://schemas.microsoft.com/office/drawing/2014/main" id="{52B04DBF-2542-7D39-92B6-BFB635666C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45922"/>
            <a:ext cx="1294390" cy="844213"/>
          </a:xfrm>
          <a:prstGeom prst="rect">
            <a:avLst/>
          </a:prstGeom>
        </p:spPr>
      </p:pic>
      <p:sp>
        <p:nvSpPr>
          <p:cNvPr id="7" name="コンテンツ プレースホルダー 6">
            <a:extLst>
              <a:ext uri="{FF2B5EF4-FFF2-40B4-BE49-F238E27FC236}">
                <a16:creationId xmlns:a16="http://schemas.microsoft.com/office/drawing/2014/main" id="{BF34C5B3-F948-9142-37AF-9281CC9A57F0}"/>
              </a:ext>
            </a:extLst>
          </p:cNvPr>
          <p:cNvSpPr>
            <a:spLocks noGrp="1"/>
          </p:cNvSpPr>
          <p:nvPr>
            <p:ph idx="1"/>
          </p:nvPr>
        </p:nvSpPr>
        <p:spPr>
          <a:xfrm>
            <a:off x="323528" y="1098492"/>
            <a:ext cx="8640960" cy="5351472"/>
          </a:xfrm>
        </p:spPr>
        <p:txBody>
          <a:bodyPr>
            <a:normAutofit/>
          </a:bodyPr>
          <a:lstStyle/>
          <a:p>
            <a:pPr marL="0" indent="0">
              <a:lnSpc>
                <a:spcPct val="100000"/>
              </a:lnSpc>
              <a:buNone/>
            </a:pPr>
            <a:r>
              <a:rPr lang="en-US" altLang="ja-JP" sz="2400" dirty="0">
                <a:solidFill>
                  <a:srgbClr val="0070C0"/>
                </a:solidFill>
                <a:latin typeface="HGS創英角ﾎﾟｯﾌﾟ体" panose="040B0A00000000000000" pitchFamily="50" charset="-128"/>
                <a:ea typeface="HGS創英角ﾎﾟｯﾌﾟ体" panose="040B0A00000000000000" pitchFamily="50" charset="-128"/>
              </a:rPr>
              <a:t>【</a:t>
            </a:r>
            <a:r>
              <a:rPr lang="ja-JP" altLang="en-US" sz="2400" dirty="0">
                <a:solidFill>
                  <a:srgbClr val="0070C0"/>
                </a:solidFill>
                <a:latin typeface="HGS創英角ﾎﾟｯﾌﾟ体" panose="040B0A00000000000000" pitchFamily="50" charset="-128"/>
                <a:ea typeface="HGS創英角ﾎﾟｯﾌﾟ体" panose="040B0A00000000000000" pitchFamily="50" charset="-128"/>
              </a:rPr>
              <a:t>目的</a:t>
            </a:r>
            <a:r>
              <a:rPr lang="en-US" altLang="ja-JP" sz="2400" dirty="0">
                <a:solidFill>
                  <a:srgbClr val="0070C0"/>
                </a:solidFill>
                <a:latin typeface="HGS創英角ﾎﾟｯﾌﾟ体" panose="040B0A00000000000000" pitchFamily="50" charset="-128"/>
                <a:ea typeface="HGS創英角ﾎﾟｯﾌﾟ体" panose="040B0A00000000000000" pitchFamily="50" charset="-128"/>
              </a:rPr>
              <a:t>】</a:t>
            </a:r>
          </a:p>
          <a:p>
            <a:pPr marL="0" indent="0">
              <a:lnSpc>
                <a:spcPct val="100000"/>
              </a:lnSpc>
              <a:buNone/>
            </a:pPr>
            <a:r>
              <a:rPr lang="ja-JP" altLang="en-US" sz="2400" dirty="0">
                <a:solidFill>
                  <a:srgbClr val="0070C0"/>
                </a:solidFill>
                <a:latin typeface="HGS創英角ﾎﾟｯﾌﾟ体" panose="040B0A00000000000000" pitchFamily="50" charset="-128"/>
                <a:ea typeface="HGS創英角ﾎﾟｯﾌﾟ体" panose="040B0A00000000000000" pitchFamily="50" charset="-128"/>
              </a:rPr>
              <a:t> 　 </a:t>
            </a:r>
            <a:r>
              <a:rPr lang="ja-JP" altLang="en-US" sz="2400" dirty="0">
                <a:latin typeface="BIZ UDPゴシック" panose="020B0400000000000000" pitchFamily="50" charset="-128"/>
                <a:ea typeface="BIZ UDPゴシック" panose="020B0400000000000000" pitchFamily="50" charset="-128"/>
              </a:rPr>
              <a:t>令和５年度地域保健対策・保健師活動ワーキンググループ</a:t>
            </a:r>
            <a:endParaRPr lang="en-US" altLang="ja-JP" sz="2400" dirty="0">
              <a:latin typeface="BIZ UDPゴシック" panose="020B0400000000000000" pitchFamily="50" charset="-128"/>
              <a:ea typeface="BIZ UDPゴシック" panose="020B0400000000000000" pitchFamily="50" charset="-128"/>
            </a:endParaRPr>
          </a:p>
          <a:p>
            <a:pPr marL="0" indent="0">
              <a:lnSpc>
                <a:spcPts val="2000"/>
              </a:lnSpc>
              <a:buNone/>
            </a:pPr>
            <a:r>
              <a:rPr lang="ja-JP" altLang="en-US" sz="2400" dirty="0">
                <a:latin typeface="BIZ UDPゴシック" panose="020B0400000000000000" pitchFamily="50" charset="-128"/>
                <a:ea typeface="BIZ UDPゴシック" panose="020B0400000000000000" pitchFamily="50" charset="-128"/>
              </a:rPr>
              <a:t>  報告書における今後の保健師活動への提言等を踏まえ、</a:t>
            </a:r>
            <a:endParaRPr lang="en-US" altLang="ja-JP" sz="2400" dirty="0">
              <a:latin typeface="BIZ UDPゴシック" panose="020B0400000000000000" pitchFamily="50" charset="-128"/>
              <a:ea typeface="BIZ UDPゴシック" panose="020B0400000000000000" pitchFamily="50" charset="-128"/>
            </a:endParaRPr>
          </a:p>
          <a:p>
            <a:pPr marL="0" indent="0">
              <a:lnSpc>
                <a:spcPts val="2000"/>
              </a:lnSpc>
              <a:buNone/>
            </a:pPr>
            <a:r>
              <a:rPr lang="en-US" altLang="ja-JP" sz="2400" dirty="0">
                <a:latin typeface="BIZ UDPゴシック" panose="020B0400000000000000" pitchFamily="50" charset="-128"/>
                <a:ea typeface="BIZ UDPゴシック" panose="020B0400000000000000" pitchFamily="50" charset="-128"/>
              </a:rPr>
              <a:t>  10</a:t>
            </a:r>
            <a:r>
              <a:rPr lang="ja-JP" altLang="en-US" sz="24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20</a:t>
            </a:r>
            <a:r>
              <a:rPr lang="ja-JP" altLang="en-US" sz="2400" dirty="0">
                <a:latin typeface="BIZ UDPゴシック" panose="020B0400000000000000" pitchFamily="50" charset="-128"/>
                <a:ea typeface="BIZ UDPゴシック" panose="020B0400000000000000" pitchFamily="50" charset="-128"/>
              </a:rPr>
              <a:t>年後を見据えた保健師活動のあり方や保健師活動</a:t>
            </a:r>
            <a:endParaRPr lang="en-US" altLang="ja-JP" sz="2400" dirty="0">
              <a:latin typeface="BIZ UDPゴシック" panose="020B0400000000000000" pitchFamily="50" charset="-128"/>
              <a:ea typeface="BIZ UDPゴシック" panose="020B0400000000000000" pitchFamily="50" charset="-128"/>
            </a:endParaRPr>
          </a:p>
          <a:p>
            <a:pPr marL="0" indent="0">
              <a:lnSpc>
                <a:spcPts val="2000"/>
              </a:lnSpc>
              <a:buNone/>
            </a:pPr>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指針の改正に関する意識調査を行い、全国保健師長会にお</a:t>
            </a:r>
            <a:endParaRPr lang="en-US" altLang="ja-JP" sz="2400" dirty="0">
              <a:latin typeface="BIZ UDPゴシック" panose="020B0400000000000000" pitchFamily="50" charset="-128"/>
              <a:ea typeface="BIZ UDPゴシック" panose="020B0400000000000000" pitchFamily="50" charset="-128"/>
            </a:endParaRPr>
          </a:p>
          <a:p>
            <a:pPr marL="0" indent="0">
              <a:lnSpc>
                <a:spcPts val="2000"/>
              </a:lnSpc>
              <a:buNone/>
            </a:pPr>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ける今後の活動や事業等の基礎情報とする。</a:t>
            </a:r>
            <a:endParaRPr lang="en-US" altLang="ja-JP" sz="2400" dirty="0">
              <a:latin typeface="BIZ UDPゴシック" panose="020B0400000000000000" pitchFamily="50" charset="-128"/>
              <a:ea typeface="BIZ UDPゴシック" panose="020B0400000000000000" pitchFamily="50" charset="-128"/>
            </a:endParaRPr>
          </a:p>
          <a:p>
            <a:pPr marL="0" indent="0">
              <a:lnSpc>
                <a:spcPct val="100000"/>
              </a:lnSpc>
              <a:buNone/>
            </a:pPr>
            <a:r>
              <a:rPr lang="en-US" altLang="ja-JP" sz="2400" dirty="0">
                <a:solidFill>
                  <a:srgbClr val="0070C0"/>
                </a:solidFill>
                <a:latin typeface="HGS創英角ﾎﾟｯﾌﾟ体" panose="040B0A00000000000000" pitchFamily="50" charset="-128"/>
                <a:ea typeface="HGS創英角ﾎﾟｯﾌﾟ体" panose="040B0A00000000000000" pitchFamily="50" charset="-128"/>
              </a:rPr>
              <a:t>【</a:t>
            </a:r>
            <a:r>
              <a:rPr lang="ja-JP" altLang="en-US" sz="2400" dirty="0">
                <a:solidFill>
                  <a:srgbClr val="0070C0"/>
                </a:solidFill>
                <a:latin typeface="HGS創英角ﾎﾟｯﾌﾟ体" panose="040B0A00000000000000" pitchFamily="50" charset="-128"/>
                <a:ea typeface="HGS創英角ﾎﾟｯﾌﾟ体" panose="040B0A00000000000000" pitchFamily="50" charset="-128"/>
              </a:rPr>
              <a:t>実施期間</a:t>
            </a:r>
            <a:r>
              <a:rPr lang="en-US" altLang="ja-JP" sz="2400" dirty="0">
                <a:solidFill>
                  <a:srgbClr val="0070C0"/>
                </a:solidFill>
                <a:latin typeface="HGS創英角ﾎﾟｯﾌﾟ体" panose="040B0A00000000000000" pitchFamily="50" charset="-128"/>
                <a:ea typeface="HGS創英角ﾎﾟｯﾌﾟ体" panose="040B0A00000000000000" pitchFamily="50" charset="-128"/>
              </a:rPr>
              <a:t>】</a:t>
            </a:r>
            <a:r>
              <a:rPr lang="ja-JP" altLang="en-US" sz="2400" dirty="0">
                <a:solidFill>
                  <a:srgbClr val="0070C0"/>
                </a:solidFill>
                <a:latin typeface="HGS創英角ﾎﾟｯﾌﾟ体" panose="040B0A00000000000000" pitchFamily="50" charset="-128"/>
                <a:ea typeface="HGS創英角ﾎﾟｯﾌﾟ体" panose="040B0A00000000000000" pitchFamily="50" charset="-128"/>
              </a:rPr>
              <a:t> </a:t>
            </a:r>
            <a:endParaRPr lang="en-US" altLang="ja-JP" sz="2400" dirty="0">
              <a:solidFill>
                <a:srgbClr val="0070C0"/>
              </a:solidFill>
              <a:latin typeface="HGS創英角ﾎﾟｯﾌﾟ体" panose="040B0A00000000000000" pitchFamily="50" charset="-128"/>
              <a:ea typeface="HGS創英角ﾎﾟｯﾌﾟ体" panose="040B0A00000000000000" pitchFamily="50" charset="-128"/>
            </a:endParaRPr>
          </a:p>
          <a:p>
            <a:pPr marL="0" indent="0">
              <a:lnSpc>
                <a:spcPct val="100000"/>
              </a:lnSpc>
              <a:buNone/>
            </a:pPr>
            <a:r>
              <a:rPr lang="ja-JP" altLang="en-US" sz="2400" dirty="0">
                <a:latin typeface="BIZ UDPゴシック" panose="020B0400000000000000" pitchFamily="50" charset="-128"/>
                <a:ea typeface="BIZ UDPゴシック" panose="020B0400000000000000" pitchFamily="50" charset="-128"/>
              </a:rPr>
              <a:t>　　令和６年</a:t>
            </a:r>
            <a:r>
              <a:rPr lang="en-US" altLang="ja-JP" sz="2400" dirty="0">
                <a:latin typeface="BIZ UDPゴシック" panose="020B0400000000000000" pitchFamily="50" charset="-128"/>
                <a:ea typeface="BIZ UDPゴシック" panose="020B0400000000000000" pitchFamily="50" charset="-128"/>
              </a:rPr>
              <a:t>11</a:t>
            </a:r>
            <a:r>
              <a:rPr lang="ja-JP" altLang="en-US" sz="2400" dirty="0">
                <a:latin typeface="BIZ UDPゴシック" panose="020B0400000000000000" pitchFamily="50" charset="-128"/>
                <a:ea typeface="BIZ UDPゴシック" panose="020B0400000000000000" pitchFamily="50" charset="-128"/>
              </a:rPr>
              <a:t>月</a:t>
            </a:r>
            <a:r>
              <a:rPr lang="en-US" altLang="ja-JP" sz="2400" dirty="0">
                <a:latin typeface="BIZ UDPゴシック" panose="020B0400000000000000" pitchFamily="50" charset="-128"/>
                <a:ea typeface="BIZ UDPゴシック" panose="020B0400000000000000" pitchFamily="50" charset="-128"/>
              </a:rPr>
              <a:t>27</a:t>
            </a:r>
            <a:r>
              <a:rPr lang="ja-JP" altLang="en-US" sz="2400" dirty="0">
                <a:latin typeface="BIZ UDPゴシック" panose="020B0400000000000000" pitchFamily="50" charset="-128"/>
                <a:ea typeface="BIZ UDPゴシック" panose="020B0400000000000000" pitchFamily="50" charset="-128"/>
              </a:rPr>
              <a:t>日（水） ～ </a:t>
            </a:r>
            <a:r>
              <a:rPr lang="en-US" altLang="ja-JP" sz="2400" dirty="0">
                <a:latin typeface="BIZ UDPゴシック" panose="020B0400000000000000" pitchFamily="50" charset="-128"/>
                <a:ea typeface="BIZ UDPゴシック" panose="020B0400000000000000" pitchFamily="50" charset="-128"/>
              </a:rPr>
              <a:t>12</a:t>
            </a:r>
            <a:r>
              <a:rPr lang="ja-JP" altLang="en-US" sz="2400" dirty="0">
                <a:latin typeface="BIZ UDPゴシック" panose="020B0400000000000000" pitchFamily="50" charset="-128"/>
                <a:ea typeface="BIZ UDPゴシック" panose="020B0400000000000000" pitchFamily="50" charset="-128"/>
              </a:rPr>
              <a:t>月</a:t>
            </a:r>
            <a:r>
              <a:rPr lang="en-US" altLang="ja-JP" sz="2400" dirty="0">
                <a:latin typeface="BIZ UDPゴシック" panose="020B0400000000000000" pitchFamily="50" charset="-128"/>
                <a:ea typeface="BIZ UDPゴシック" panose="020B0400000000000000" pitchFamily="50" charset="-128"/>
              </a:rPr>
              <a:t>25</a:t>
            </a:r>
            <a:r>
              <a:rPr lang="ja-JP" altLang="en-US" sz="2400" dirty="0">
                <a:latin typeface="BIZ UDPゴシック" panose="020B0400000000000000" pitchFamily="50" charset="-128"/>
                <a:ea typeface="BIZ UDPゴシック" panose="020B0400000000000000" pitchFamily="50" charset="-128"/>
              </a:rPr>
              <a:t>日（水） </a:t>
            </a:r>
            <a:endParaRPr lang="en-US" altLang="ja-JP" sz="2400" dirty="0">
              <a:latin typeface="BIZ UDPゴシック" panose="020B0400000000000000" pitchFamily="50" charset="-128"/>
              <a:ea typeface="BIZ UDPゴシック" panose="020B0400000000000000" pitchFamily="50" charset="-128"/>
            </a:endParaRPr>
          </a:p>
          <a:p>
            <a:pPr marL="0" indent="0">
              <a:lnSpc>
                <a:spcPct val="100000"/>
              </a:lnSpc>
              <a:buNone/>
            </a:pPr>
            <a:r>
              <a:rPr lang="en-US" altLang="ja-JP" sz="2400" dirty="0">
                <a:solidFill>
                  <a:srgbClr val="0070C0"/>
                </a:solidFill>
                <a:latin typeface="HGS創英角ﾎﾟｯﾌﾟ体" panose="040B0A00000000000000" pitchFamily="50" charset="-128"/>
                <a:ea typeface="HGS創英角ﾎﾟｯﾌﾟ体" panose="040B0A00000000000000" pitchFamily="50" charset="-128"/>
              </a:rPr>
              <a:t>【</a:t>
            </a:r>
            <a:r>
              <a:rPr lang="ja-JP" altLang="en-US" sz="2400" dirty="0">
                <a:solidFill>
                  <a:srgbClr val="0070C0"/>
                </a:solidFill>
                <a:latin typeface="HGS創英角ﾎﾟｯﾌﾟ体" panose="040B0A00000000000000" pitchFamily="50" charset="-128"/>
                <a:ea typeface="HGS創英角ﾎﾟｯﾌﾟ体" panose="040B0A00000000000000" pitchFamily="50" charset="-128"/>
              </a:rPr>
              <a:t>実施方法</a:t>
            </a:r>
            <a:r>
              <a:rPr lang="en-US" altLang="ja-JP" sz="2400" dirty="0">
                <a:solidFill>
                  <a:srgbClr val="0070C0"/>
                </a:solidFill>
                <a:latin typeface="HGS創英角ﾎﾟｯﾌﾟ体" panose="040B0A00000000000000" pitchFamily="50" charset="-128"/>
                <a:ea typeface="HGS創英角ﾎﾟｯﾌﾟ体" panose="040B0A00000000000000" pitchFamily="50" charset="-128"/>
              </a:rPr>
              <a:t>】</a:t>
            </a:r>
            <a:endParaRPr lang="ja-JP" altLang="en-US" sz="2400" dirty="0">
              <a:solidFill>
                <a:srgbClr val="0070C0"/>
              </a:solidFill>
              <a:latin typeface="HGS創英角ﾎﾟｯﾌﾟ体" panose="040B0A00000000000000" pitchFamily="50" charset="-128"/>
              <a:ea typeface="HGS創英角ﾎﾟｯﾌﾟ体" panose="040B0A00000000000000" pitchFamily="50" charset="-128"/>
            </a:endParaRPr>
          </a:p>
          <a:p>
            <a:pPr marL="0" indent="0">
              <a:lnSpc>
                <a:spcPct val="100000"/>
              </a:lnSpc>
              <a:buNone/>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WEB</a:t>
            </a:r>
            <a:r>
              <a:rPr lang="ja-JP" altLang="en-US" sz="2400" dirty="0">
                <a:latin typeface="BIZ UDPゴシック" panose="020B0400000000000000" pitchFamily="50" charset="-128"/>
                <a:ea typeface="BIZ UDPゴシック" panose="020B0400000000000000" pitchFamily="50" charset="-128"/>
              </a:rPr>
              <a:t>フォームによるオンラインアンケート</a:t>
            </a:r>
            <a:endParaRPr lang="en-US" altLang="ja-JP" sz="2400" dirty="0">
              <a:latin typeface="BIZ UDPゴシック" panose="020B0400000000000000" pitchFamily="50" charset="-128"/>
              <a:ea typeface="BIZ UDPゴシック" panose="020B0400000000000000" pitchFamily="50" charset="-128"/>
            </a:endParaRPr>
          </a:p>
          <a:p>
            <a:pPr marL="0" indent="0">
              <a:lnSpc>
                <a:spcPct val="100000"/>
              </a:lnSpc>
              <a:buNone/>
            </a:pPr>
            <a:r>
              <a:rPr lang="ja-JP" altLang="en-US" sz="2400" dirty="0">
                <a:latin typeface="BIZ UDPゴシック" panose="020B0400000000000000" pitchFamily="50" charset="-128"/>
                <a:ea typeface="BIZ UDPゴシック" panose="020B0400000000000000" pitchFamily="50" charset="-128"/>
              </a:rPr>
              <a:t>　</a:t>
            </a:r>
            <a:r>
              <a:rPr lang="en-US" altLang="ja-JP" sz="2400" dirty="0">
                <a:solidFill>
                  <a:srgbClr val="0070C0"/>
                </a:solidFill>
                <a:latin typeface="HGP創英角ﾎﾟｯﾌﾟ体" panose="040B0A00000000000000" pitchFamily="50" charset="-128"/>
                <a:ea typeface="HGP創英角ﾎﾟｯﾌﾟ体" panose="040B0A00000000000000" pitchFamily="50" charset="-128"/>
              </a:rPr>
              <a:t>【</a:t>
            </a:r>
            <a:r>
              <a:rPr lang="ja-JP" altLang="en-US" sz="2400" dirty="0">
                <a:solidFill>
                  <a:srgbClr val="0070C0"/>
                </a:solidFill>
                <a:latin typeface="HGP創英角ﾎﾟｯﾌﾟ体" panose="040B0A00000000000000" pitchFamily="50" charset="-128"/>
                <a:ea typeface="HGP創英角ﾎﾟｯﾌﾟ体" panose="040B0A00000000000000" pitchFamily="50" charset="-128"/>
              </a:rPr>
              <a:t>回答状況</a:t>
            </a:r>
            <a:r>
              <a:rPr lang="en-US" altLang="ja-JP" sz="2400" dirty="0">
                <a:solidFill>
                  <a:srgbClr val="0070C0"/>
                </a:solidFill>
                <a:latin typeface="HGP創英角ﾎﾟｯﾌﾟ体" panose="040B0A00000000000000" pitchFamily="50" charset="-128"/>
                <a:ea typeface="HGP創英角ﾎﾟｯﾌﾟ体" panose="040B0A00000000000000" pitchFamily="50" charset="-128"/>
              </a:rPr>
              <a:t>】</a:t>
            </a:r>
          </a:p>
          <a:p>
            <a:pPr marL="0" indent="0">
              <a:lnSpc>
                <a:spcPct val="100000"/>
              </a:lnSpc>
              <a:buNone/>
            </a:pPr>
            <a:r>
              <a:rPr lang="ja-JP" altLang="en-US" sz="2400" dirty="0">
                <a:latin typeface="BIZ UDPゴシック" panose="020B0400000000000000" pitchFamily="50" charset="-128"/>
                <a:ea typeface="BIZ UDPゴシック" panose="020B0400000000000000" pitchFamily="50" charset="-128"/>
              </a:rPr>
              <a:t>　　</a:t>
            </a:r>
            <a:r>
              <a:rPr kumimoji="1" lang="ja-JP" altLang="en-US" sz="2400" dirty="0">
                <a:latin typeface="BIZ UDPゴシック" panose="020B0400000000000000" pitchFamily="50" charset="-128"/>
                <a:ea typeface="BIZ UDPゴシック" panose="020B0400000000000000" pitchFamily="50" charset="-128"/>
              </a:rPr>
              <a:t>有効回答数</a:t>
            </a:r>
            <a:r>
              <a:rPr kumimoji="1" lang="en-US" altLang="ja-JP" sz="2400" dirty="0">
                <a:latin typeface="BIZ UDPゴシック" panose="020B0400000000000000" pitchFamily="50" charset="-128"/>
                <a:ea typeface="BIZ UDPゴシック" panose="020B0400000000000000" pitchFamily="50" charset="-128"/>
              </a:rPr>
              <a:t>1,214</a:t>
            </a:r>
            <a:r>
              <a:rPr kumimoji="1" lang="ja-JP" altLang="en-US" sz="2400" dirty="0">
                <a:latin typeface="BIZ UDPゴシック" panose="020B0400000000000000" pitchFamily="50" charset="-128"/>
                <a:ea typeface="BIZ UDPゴシック" panose="020B0400000000000000" pitchFamily="50" charset="-128"/>
              </a:rPr>
              <a:t>件、回収率</a:t>
            </a:r>
            <a:r>
              <a:rPr kumimoji="1" lang="en-US" altLang="ja-JP" sz="2400" dirty="0">
                <a:latin typeface="BIZ UDPゴシック" panose="020B0400000000000000" pitchFamily="50" charset="-128"/>
                <a:ea typeface="BIZ UDPゴシック" panose="020B0400000000000000" pitchFamily="50" charset="-128"/>
              </a:rPr>
              <a:t>21.9</a:t>
            </a:r>
            <a:r>
              <a:rPr kumimoji="1" lang="ja-JP" altLang="en-US" sz="2400" dirty="0">
                <a:latin typeface="BIZ UDPゴシック" panose="020B0400000000000000" pitchFamily="50" charset="-128"/>
                <a:ea typeface="BIZ UDPゴシック" panose="020B0400000000000000" pitchFamily="50" charset="-128"/>
              </a:rPr>
              <a:t>％</a:t>
            </a:r>
            <a:endParaRPr kumimoji="1" lang="en-US" altLang="ja-JP" sz="2400" dirty="0">
              <a:latin typeface="BIZ UDPゴシック" panose="020B0400000000000000" pitchFamily="50" charset="-128"/>
              <a:ea typeface="BIZ UDPゴシック" panose="020B0400000000000000" pitchFamily="50" charset="-128"/>
            </a:endParaRPr>
          </a:p>
          <a:p>
            <a:pPr marL="0" indent="0">
              <a:lnSpc>
                <a:spcPct val="100000"/>
              </a:lnSpc>
              <a:buNone/>
            </a:pPr>
            <a:endParaRPr lang="ja-JP" altLang="en-US" sz="2800" dirty="0">
              <a:latin typeface="BIZ UDPゴシック" panose="020B0400000000000000" pitchFamily="50" charset="-128"/>
              <a:ea typeface="BIZ UDPゴシック" panose="020B0400000000000000" pitchFamily="50" charset="-128"/>
            </a:endParaRPr>
          </a:p>
        </p:txBody>
      </p:sp>
      <p:pic>
        <p:nvPicPr>
          <p:cNvPr id="9" name="図 8">
            <a:extLst>
              <a:ext uri="{FF2B5EF4-FFF2-40B4-BE49-F238E27FC236}">
                <a16:creationId xmlns:a16="http://schemas.microsoft.com/office/drawing/2014/main" id="{898806C4-457D-78E3-86AA-795CBB3A3444}"/>
              </a:ext>
            </a:extLst>
          </p:cNvPr>
          <p:cNvPicPr>
            <a:picLocks noChangeAspect="1"/>
          </p:cNvPicPr>
          <p:nvPr/>
        </p:nvPicPr>
        <p:blipFill>
          <a:blip r:embed="rId4"/>
          <a:stretch>
            <a:fillRect/>
          </a:stretch>
        </p:blipFill>
        <p:spPr>
          <a:xfrm>
            <a:off x="7700893" y="245922"/>
            <a:ext cx="1055757" cy="1322258"/>
          </a:xfrm>
          <a:prstGeom prst="rect">
            <a:avLst/>
          </a:prstGeom>
          <a:ln>
            <a:solidFill>
              <a:schemeClr val="tx1">
                <a:lumMod val="50000"/>
                <a:lumOff val="50000"/>
              </a:schemeClr>
            </a:solidFill>
          </a:ln>
        </p:spPr>
      </p:pic>
      <p:pic>
        <p:nvPicPr>
          <p:cNvPr id="4" name="図 3">
            <a:extLst>
              <a:ext uri="{FF2B5EF4-FFF2-40B4-BE49-F238E27FC236}">
                <a16:creationId xmlns:a16="http://schemas.microsoft.com/office/drawing/2014/main" id="{81E6B50A-109B-7D4D-F7D7-E1E107735A5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7292790" y="5344020"/>
            <a:ext cx="1154245" cy="1105944"/>
          </a:xfrm>
          <a:prstGeom prst="rect">
            <a:avLst/>
          </a:prstGeom>
        </p:spPr>
      </p:pic>
      <p:pic>
        <p:nvPicPr>
          <p:cNvPr id="1032" name="Picture 8">
            <a:extLst>
              <a:ext uri="{FF2B5EF4-FFF2-40B4-BE49-F238E27FC236}">
                <a16:creationId xmlns:a16="http://schemas.microsoft.com/office/drawing/2014/main" id="{657E056E-0549-34A9-CF81-226CDDD457E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7099" y="4821071"/>
            <a:ext cx="1933191" cy="720114"/>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BA378282-4945-B3DC-72CC-14FF92A6D60B}"/>
              </a:ext>
            </a:extLst>
          </p:cNvPr>
          <p:cNvSpPr txBox="1"/>
          <p:nvPr/>
        </p:nvSpPr>
        <p:spPr>
          <a:xfrm>
            <a:off x="6984197" y="4928657"/>
            <a:ext cx="1933192" cy="307777"/>
          </a:xfrm>
          <a:prstGeom prst="rect">
            <a:avLst/>
          </a:prstGeom>
          <a:noFill/>
        </p:spPr>
        <p:txBody>
          <a:bodyPr wrap="square" rtlCol="0">
            <a:spAutoFit/>
          </a:bodyPr>
          <a:lstStyle/>
          <a:p>
            <a:r>
              <a:rPr kumimoji="1" lang="ja-JP" altLang="en-US" sz="1400" dirty="0"/>
              <a:t>全国保健師長会 </a:t>
            </a:r>
          </a:p>
        </p:txBody>
      </p:sp>
      <p:sp>
        <p:nvSpPr>
          <p:cNvPr id="12" name="四角形: 角を丸くする 11">
            <a:extLst>
              <a:ext uri="{FF2B5EF4-FFF2-40B4-BE49-F238E27FC236}">
                <a16:creationId xmlns:a16="http://schemas.microsoft.com/office/drawing/2014/main" id="{34C252B6-2FB2-4AE2-AC52-9B2ABEBDE762}"/>
              </a:ext>
            </a:extLst>
          </p:cNvPr>
          <p:cNvSpPr/>
          <p:nvPr/>
        </p:nvSpPr>
        <p:spPr>
          <a:xfrm>
            <a:off x="6804248" y="4581128"/>
            <a:ext cx="2160239" cy="1971399"/>
          </a:xfrm>
          <a:prstGeom prst="roundRect">
            <a:avLst>
              <a:gd name="adj" fmla="val 11829"/>
            </a:avLst>
          </a:prstGeom>
          <a:noFill/>
          <a:ln w="22225">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度付き 12">
            <a:extLst>
              <a:ext uri="{FF2B5EF4-FFF2-40B4-BE49-F238E27FC236}">
                <a16:creationId xmlns:a16="http://schemas.microsoft.com/office/drawing/2014/main" id="{3758852D-513A-95F1-62AA-C6481E4D6A12}"/>
              </a:ext>
            </a:extLst>
          </p:cNvPr>
          <p:cNvSpPr/>
          <p:nvPr/>
        </p:nvSpPr>
        <p:spPr>
          <a:xfrm>
            <a:off x="7113828" y="4347431"/>
            <a:ext cx="1512168" cy="407461"/>
          </a:xfrm>
          <a:prstGeom prst="bevel">
            <a:avLst/>
          </a:prstGeom>
          <a:solidFill>
            <a:srgbClr val="FF00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P創英角ﾎﾟｯﾌﾟ体" panose="040B0A00000000000000" pitchFamily="50" charset="-128"/>
                <a:ea typeface="HGP創英角ﾎﾟｯﾌﾟ体" panose="040B0A00000000000000" pitchFamily="50" charset="-128"/>
              </a:rPr>
              <a:t>調査結果</a:t>
            </a:r>
          </a:p>
        </p:txBody>
      </p:sp>
      <p:sp>
        <p:nvSpPr>
          <p:cNvPr id="6" name="スライド番号プレースホルダー 3">
            <a:extLst>
              <a:ext uri="{FF2B5EF4-FFF2-40B4-BE49-F238E27FC236}">
                <a16:creationId xmlns:a16="http://schemas.microsoft.com/office/drawing/2014/main" id="{EFC39D19-7229-926C-7FC4-562B5F51C53D}"/>
              </a:ext>
            </a:extLst>
          </p:cNvPr>
          <p:cNvSpPr txBox="1">
            <a:spLocks/>
          </p:cNvSpPr>
          <p:nvPr/>
        </p:nvSpPr>
        <p:spPr>
          <a:xfrm>
            <a:off x="6984197" y="6389050"/>
            <a:ext cx="2057400" cy="365125"/>
          </a:xfrm>
          <a:prstGeom prst="rect">
            <a:avLst/>
          </a:prstGeom>
        </p:spPr>
        <p:txBody>
          <a:bodyPr vert="horz" lIns="91440" tIns="45720" rIns="91440" bIns="45720" rtlCol="0" anchor="ctr"/>
          <a:lstStyle>
            <a:defPPr>
              <a:defRPr lang="ja-JP"/>
            </a:defPPr>
            <a:lvl1pPr algn="r" rtl="0" eaLnBrk="0" fontAlgn="base" hangingPunct="0">
              <a:spcBef>
                <a:spcPct val="0"/>
              </a:spcBef>
              <a:spcAft>
                <a:spcPct val="0"/>
              </a:spcAft>
              <a:defRPr kumimoji="1" sz="900" kern="1200">
                <a:solidFill>
                  <a:schemeClr val="tx1">
                    <a:tint val="75000"/>
                  </a:schemeClr>
                </a:solidFill>
                <a:latin typeface="Calibri" pitchFamily="34"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fld id="{C44AE957-D05E-489D-9DA1-00DB024E8AD8}" type="slidenum">
              <a:rPr lang="ja-JP" altLang="en-US" sz="1600" smtClean="0"/>
              <a:pPr/>
              <a:t>17</a:t>
            </a:fld>
            <a:endParaRPr lang="ja-JP" altLang="en-US" sz="1600" dirty="0"/>
          </a:p>
        </p:txBody>
      </p:sp>
    </p:spTree>
    <p:extLst>
      <p:ext uri="{BB962C8B-B14F-4D97-AF65-F5344CB8AC3E}">
        <p14:creationId xmlns:p14="http://schemas.microsoft.com/office/powerpoint/2010/main" val="3165846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16D0E81-26E7-7EE4-5213-CD3EE33FEFFC}"/>
              </a:ext>
            </a:extLst>
          </p:cNvPr>
          <p:cNvSpPr>
            <a:spLocks noGrp="1"/>
          </p:cNvSpPr>
          <p:nvPr>
            <p:ph idx="1"/>
          </p:nvPr>
        </p:nvSpPr>
        <p:spPr>
          <a:xfrm>
            <a:off x="331928" y="620688"/>
            <a:ext cx="8480144" cy="6100788"/>
          </a:xfrm>
        </p:spPr>
        <p:txBody>
          <a:bodyPr>
            <a:normAutofit fontScale="92500" lnSpcReduction="10000"/>
          </a:bodyPr>
          <a:lstStyle/>
          <a:p>
            <a:pPr marL="0" indent="0">
              <a:lnSpc>
                <a:spcPct val="120000"/>
              </a:lnSpc>
              <a:buNone/>
            </a:pPr>
            <a:r>
              <a:rPr kumimoji="1" lang="ja-JP" altLang="en-US" sz="1700" b="1" dirty="0">
                <a:solidFill>
                  <a:srgbClr val="002060"/>
                </a:solidFill>
                <a:latin typeface="BIZ UDPゴシック" panose="020B0400000000000000" pitchFamily="50" charset="-128"/>
                <a:ea typeface="BIZ UDPゴシック" panose="020B0400000000000000" pitchFamily="50" charset="-128"/>
              </a:rPr>
              <a:t>（１）保健師活動指針の改定に向けて</a:t>
            </a:r>
            <a:endParaRPr kumimoji="1" lang="en-US" altLang="ja-JP" sz="1700" b="1" dirty="0">
              <a:solidFill>
                <a:srgbClr val="002060"/>
              </a:solidFill>
              <a:latin typeface="BIZ UDPゴシック" panose="020B0400000000000000" pitchFamily="50" charset="-128"/>
              <a:ea typeface="BIZ UDPゴシック" panose="020B0400000000000000" pitchFamily="50" charset="-128"/>
            </a:endParaRPr>
          </a:p>
          <a:p>
            <a:pPr marL="0" indent="0">
              <a:lnSpc>
                <a:spcPct val="120000"/>
              </a:lnSpc>
              <a:buNone/>
            </a:pPr>
            <a:r>
              <a:rPr kumimoji="1" lang="ja-JP" altLang="en-US" sz="1600" dirty="0">
                <a:latin typeface="BIZ UDPゴシック" panose="020B0400000000000000" pitchFamily="50" charset="-128"/>
                <a:ea typeface="BIZ UDPゴシック" panose="020B0400000000000000" pitchFamily="50" charset="-128"/>
              </a:rPr>
              <a:t>　本調査から、将来を見据え地域における保健師の保健活動のさらなる推進のために、現行の</a:t>
            </a:r>
            <a:r>
              <a:rPr kumimoji="1" lang="ja-JP" altLang="en-US" sz="1600" b="1" dirty="0">
                <a:solidFill>
                  <a:srgbClr val="FF0000"/>
                </a:solidFill>
                <a:latin typeface="BIZ UDPゴシック" panose="020B0400000000000000" pitchFamily="50" charset="-128"/>
                <a:ea typeface="BIZ UDPゴシック" panose="020B0400000000000000" pitchFamily="50" charset="-128"/>
              </a:rPr>
              <a:t>保健師活動指針に⾜りないこととして、「統括保健師の役割・機能と名称の明記」「健康危機管理における保健師活動」等</a:t>
            </a:r>
            <a:r>
              <a:rPr kumimoji="1" lang="ja-JP" altLang="en-US" sz="1600" dirty="0">
                <a:latin typeface="BIZ UDPゴシック" panose="020B0400000000000000" pitchFamily="50" charset="-128"/>
                <a:ea typeface="BIZ UDPゴシック" panose="020B0400000000000000" pitchFamily="50" charset="-128"/>
              </a:rPr>
              <a:t>が挙げられている。 </a:t>
            </a:r>
          </a:p>
          <a:p>
            <a:pPr marL="0" indent="0">
              <a:lnSpc>
                <a:spcPct val="120000"/>
              </a:lnSpc>
              <a:buNone/>
            </a:pPr>
            <a:r>
              <a:rPr kumimoji="1" lang="ja-JP" altLang="en-US" sz="1600" dirty="0">
                <a:latin typeface="BIZ UDPゴシック" panose="020B0400000000000000" pitchFamily="50" charset="-128"/>
                <a:ea typeface="BIZ UDPゴシック" panose="020B0400000000000000" pitchFamily="50" charset="-128"/>
              </a:rPr>
              <a:t>　所属自治体の規模や組織体制に応じて統括保健師の機能が柔軟かつ効果的に発揮できるように、その</a:t>
            </a:r>
            <a:r>
              <a:rPr kumimoji="1" lang="ja-JP" altLang="en-US" sz="1600" b="1" dirty="0">
                <a:solidFill>
                  <a:srgbClr val="FF0000"/>
                </a:solidFill>
                <a:latin typeface="BIZ UDPゴシック" panose="020B0400000000000000" pitchFamily="50" charset="-128"/>
                <a:ea typeface="BIZ UDPゴシック" panose="020B0400000000000000" pitchFamily="50" charset="-128"/>
              </a:rPr>
              <a:t>役割・機能を明記すること、また、災害・健康危機管理における保健師活動についても明記するよう働きかけ</a:t>
            </a:r>
            <a:r>
              <a:rPr kumimoji="1" lang="ja-JP" altLang="en-US" sz="1600" dirty="0">
                <a:latin typeface="BIZ UDPゴシック" panose="020B0400000000000000" pitchFamily="50" charset="-128"/>
                <a:ea typeface="BIZ UDPゴシック" panose="020B0400000000000000" pitchFamily="50" charset="-128"/>
              </a:rPr>
              <a:t>ていく。 </a:t>
            </a:r>
          </a:p>
          <a:p>
            <a:pPr marL="0" indent="0">
              <a:lnSpc>
                <a:spcPct val="120000"/>
              </a:lnSpc>
              <a:buNone/>
            </a:pPr>
            <a:r>
              <a:rPr kumimoji="1" lang="ja-JP" altLang="en-US" sz="1600" b="1" dirty="0">
                <a:solidFill>
                  <a:srgbClr val="FF0000"/>
                </a:solidFill>
                <a:latin typeface="BIZ UDPゴシック" panose="020B0400000000000000" pitchFamily="50" charset="-128"/>
                <a:ea typeface="BIZ UDPゴシック" panose="020B0400000000000000" pitchFamily="50" charset="-128"/>
              </a:rPr>
              <a:t>　「コアバリュー・コアコンピテンシー」について、保健師活動指針や⼈材育成マニュアルへの記載やキャリアラダーとの関連付け等について働きかけ</a:t>
            </a:r>
            <a:r>
              <a:rPr kumimoji="1" lang="ja-JP" altLang="en-US" sz="1600" dirty="0">
                <a:latin typeface="BIZ UDPゴシック" panose="020B0400000000000000" pitchFamily="50" charset="-128"/>
                <a:ea typeface="BIZ UDPゴシック" panose="020B0400000000000000" pitchFamily="50" charset="-128"/>
              </a:rPr>
              <a:t>ていく。 </a:t>
            </a:r>
          </a:p>
          <a:p>
            <a:pPr marL="0" indent="0">
              <a:lnSpc>
                <a:spcPct val="120000"/>
              </a:lnSpc>
              <a:buNone/>
            </a:pPr>
            <a:r>
              <a:rPr kumimoji="1" lang="ja-JP" altLang="en-US" sz="1700" b="1" dirty="0">
                <a:solidFill>
                  <a:srgbClr val="002060"/>
                </a:solidFill>
                <a:latin typeface="BIZ UDPゴシック" panose="020B0400000000000000" pitchFamily="50" charset="-128"/>
                <a:ea typeface="BIZ UDPゴシック" panose="020B0400000000000000" pitchFamily="50" charset="-128"/>
              </a:rPr>
              <a:t>（２）国家要望に向けて </a:t>
            </a:r>
          </a:p>
          <a:p>
            <a:pPr marL="0" indent="0">
              <a:lnSpc>
                <a:spcPct val="120000"/>
              </a:lnSpc>
              <a:buNone/>
            </a:pPr>
            <a:r>
              <a:rPr kumimoji="1" lang="ja-JP" altLang="en-US" sz="1600" dirty="0">
                <a:latin typeface="BIZ UDPゴシック" panose="020B0400000000000000" pitchFamily="50" charset="-128"/>
                <a:ea typeface="BIZ UDPゴシック" panose="020B0400000000000000" pitchFamily="50" charset="-128"/>
              </a:rPr>
              <a:t>　本調査から健康課題への取組や対応困難事例への対応の困難さの中で、地域に責任を持った活動を推進するためには、「健康課題や対応困難事例に対する組織的な対応のためのバックアップ及びスーパーバイズの体制整備」など、組織体制の整備や⽀援者⽀援を求める声が多く挙げられている。 </a:t>
            </a:r>
            <a:endParaRPr kumimoji="1" lang="en-US" altLang="ja-JP" sz="1600" dirty="0">
              <a:latin typeface="BIZ UDPゴシック" panose="020B0400000000000000" pitchFamily="50" charset="-128"/>
              <a:ea typeface="BIZ UDPゴシック" panose="020B0400000000000000" pitchFamily="50" charset="-128"/>
            </a:endParaRPr>
          </a:p>
          <a:p>
            <a:pPr marL="0" indent="0">
              <a:lnSpc>
                <a:spcPct val="120000"/>
              </a:lnSpc>
              <a:buNone/>
            </a:pPr>
            <a:r>
              <a:rPr kumimoji="1" lang="ja-JP" altLang="en-US" sz="1600" dirty="0">
                <a:latin typeface="BIZ UDPゴシック" panose="020B0400000000000000" pitchFamily="50" charset="-128"/>
                <a:ea typeface="BIZ UDPゴシック" panose="020B0400000000000000" pitchFamily="50" charset="-128"/>
              </a:rPr>
              <a:t>　今後の</a:t>
            </a:r>
            <a:r>
              <a:rPr kumimoji="1" lang="ja-JP" altLang="en-US" sz="1600" b="1" dirty="0">
                <a:solidFill>
                  <a:srgbClr val="FF0000"/>
                </a:solidFill>
                <a:latin typeface="BIZ UDPゴシック" panose="020B0400000000000000" pitchFamily="50" charset="-128"/>
                <a:ea typeface="BIZ UDPゴシック" panose="020B0400000000000000" pitchFamily="50" charset="-128"/>
              </a:rPr>
              <a:t>国への要望に向けて、⾃治体保健師の組織体制や⽀援者⽀援についても要望することを　　検討</a:t>
            </a:r>
            <a:r>
              <a:rPr kumimoji="1" lang="ja-JP" altLang="en-US" sz="1600" dirty="0">
                <a:latin typeface="BIZ UDPゴシック" panose="020B0400000000000000" pitchFamily="50" charset="-128"/>
                <a:ea typeface="BIZ UDPゴシック" panose="020B0400000000000000" pitchFamily="50" charset="-128"/>
              </a:rPr>
              <a:t>していく。 </a:t>
            </a:r>
          </a:p>
          <a:p>
            <a:pPr marL="0" indent="0">
              <a:lnSpc>
                <a:spcPct val="120000"/>
              </a:lnSpc>
              <a:buNone/>
            </a:pPr>
            <a:r>
              <a:rPr kumimoji="1" lang="ja-JP" altLang="en-US" sz="1700" b="1" dirty="0">
                <a:solidFill>
                  <a:srgbClr val="002060"/>
                </a:solidFill>
                <a:latin typeface="BIZ UDPゴシック" panose="020B0400000000000000" pitchFamily="50" charset="-128"/>
                <a:ea typeface="BIZ UDPゴシック" panose="020B0400000000000000" pitchFamily="50" charset="-128"/>
              </a:rPr>
              <a:t>（３）当会の活動⽅針として </a:t>
            </a:r>
          </a:p>
          <a:p>
            <a:pPr marL="0" indent="0">
              <a:lnSpc>
                <a:spcPct val="120000"/>
              </a:lnSpc>
              <a:buNone/>
            </a:pPr>
            <a:r>
              <a:rPr kumimoji="1" lang="ja-JP" altLang="en-US" sz="1600" dirty="0">
                <a:latin typeface="BIZ UDPゴシック" panose="020B0400000000000000" pitchFamily="50" charset="-128"/>
                <a:ea typeface="BIZ UDPゴシック" panose="020B0400000000000000" pitchFamily="50" charset="-128"/>
              </a:rPr>
              <a:t>　本調査での意見を踏まえ、</a:t>
            </a:r>
            <a:r>
              <a:rPr kumimoji="1" lang="ja-JP" altLang="en-US" sz="1600" b="1" dirty="0">
                <a:solidFill>
                  <a:srgbClr val="FF0000"/>
                </a:solidFill>
                <a:latin typeface="BIZ UDPゴシック" panose="020B0400000000000000" pitchFamily="50" charset="-128"/>
                <a:ea typeface="BIZ UDPゴシック" panose="020B0400000000000000" pitchFamily="50" charset="-128"/>
              </a:rPr>
              <a:t>「保健師が保健師の未来や思いを語る場の提供」、「コアバリュー・コアコンピテンシーの周知・浸透」、「好事例の収集・周知」などに積極的に取り組んでいく</a:t>
            </a:r>
            <a:r>
              <a:rPr kumimoji="1" lang="ja-JP" altLang="en-US" sz="1600" dirty="0">
                <a:latin typeface="BIZ UDPゴシック" panose="020B0400000000000000" pitchFamily="50" charset="-128"/>
                <a:ea typeface="BIZ UDPゴシック" panose="020B0400000000000000" pitchFamily="50" charset="-128"/>
              </a:rPr>
              <a:t>。 </a:t>
            </a:r>
          </a:p>
          <a:p>
            <a:pPr marL="0" indent="0">
              <a:lnSpc>
                <a:spcPct val="120000"/>
              </a:lnSpc>
              <a:buNone/>
            </a:pPr>
            <a:r>
              <a:rPr kumimoji="1" lang="ja-JP" altLang="en-US" sz="1600" dirty="0">
                <a:latin typeface="BIZ UDPゴシック" panose="020B0400000000000000" pitchFamily="50" charset="-128"/>
                <a:ea typeface="BIZ UDPゴシック" panose="020B0400000000000000" pitchFamily="50" charset="-128"/>
              </a:rPr>
              <a:t>　都道府県及び保健所における管内市町村向けの保健師⼈材育成研修や、国⽴保健医療科学院の統括保健師研修等において、「コアバリュー・コアコンピテンシー」をテーマに取り上げるなどの働きかけを行う。</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BF818DD5-875B-1040-1ADB-3E3EB3040177}"/>
              </a:ext>
            </a:extLst>
          </p:cNvPr>
          <p:cNvSpPr>
            <a:spLocks noGrp="1"/>
          </p:cNvSpPr>
          <p:nvPr>
            <p:ph type="sldNum" sz="quarter" idx="12"/>
          </p:nvPr>
        </p:nvSpPr>
        <p:spPr>
          <a:xfrm>
            <a:off x="6803314" y="6324911"/>
            <a:ext cx="2057400" cy="365125"/>
          </a:xfrm>
        </p:spPr>
        <p:txBody>
          <a:bodyPr/>
          <a:lstStyle/>
          <a:p>
            <a:fld id="{C44AE957-D05E-489D-9DA1-00DB024E8AD8}" type="slidenum">
              <a:rPr kumimoji="1" lang="ja-JP" altLang="en-US" sz="1600" smtClean="0"/>
              <a:t>18</a:t>
            </a:fld>
            <a:endParaRPr kumimoji="1" lang="ja-JP" altLang="en-US" sz="1600" dirty="0"/>
          </a:p>
        </p:txBody>
      </p:sp>
      <p:sp>
        <p:nvSpPr>
          <p:cNvPr id="5" name="タイトル 1">
            <a:extLst>
              <a:ext uri="{FF2B5EF4-FFF2-40B4-BE49-F238E27FC236}">
                <a16:creationId xmlns:a16="http://schemas.microsoft.com/office/drawing/2014/main" id="{88574584-C866-DB4D-AE2D-45EC0A645726}"/>
              </a:ext>
            </a:extLst>
          </p:cNvPr>
          <p:cNvSpPr txBox="1">
            <a:spLocks/>
          </p:cNvSpPr>
          <p:nvPr/>
        </p:nvSpPr>
        <p:spPr>
          <a:xfrm>
            <a:off x="307425" y="136524"/>
            <a:ext cx="8369031" cy="484164"/>
          </a:xfrm>
          <a:prstGeom prst="rect">
            <a:avLst/>
          </a:prstGeom>
          <a:solidFill>
            <a:srgbClr val="99CCFF"/>
          </a:solidFill>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fontAlgn="auto">
              <a:spcAft>
                <a:spcPts val="0"/>
              </a:spcAft>
            </a:pPr>
            <a:r>
              <a:rPr lang="ja-JP" altLang="en-US" sz="2000" dirty="0">
                <a:solidFill>
                  <a:srgbClr val="002060"/>
                </a:solidFill>
                <a:latin typeface="HGP創英角ﾎﾟｯﾌﾟ体" panose="040B0A00000000000000" pitchFamily="50" charset="-128"/>
                <a:ea typeface="HGP創英角ﾎﾟｯﾌﾟ体" panose="040B0A00000000000000" pitchFamily="50" charset="-128"/>
              </a:rPr>
              <a:t>　調査結果を踏まえた提言</a:t>
            </a:r>
          </a:p>
        </p:txBody>
      </p:sp>
    </p:spTree>
    <p:extLst>
      <p:ext uri="{BB962C8B-B14F-4D97-AF65-F5344CB8AC3E}">
        <p14:creationId xmlns:p14="http://schemas.microsoft.com/office/powerpoint/2010/main" val="3624347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E83D02-0174-0EF9-C3DF-E86A3D122D0E}"/>
              </a:ext>
            </a:extLst>
          </p:cNvPr>
          <p:cNvSpPr>
            <a:spLocks noGrp="1"/>
          </p:cNvSpPr>
          <p:nvPr>
            <p:ph type="title"/>
          </p:nvPr>
        </p:nvSpPr>
        <p:spPr>
          <a:xfrm>
            <a:off x="214156" y="180703"/>
            <a:ext cx="8784976" cy="453412"/>
          </a:xfrm>
          <a:solidFill>
            <a:srgbClr val="99CCFF"/>
          </a:solidFill>
        </p:spPr>
        <p:txBody>
          <a:bodyPr>
            <a:noAutofit/>
          </a:bodyPr>
          <a:lstStyle/>
          <a:p>
            <a:r>
              <a:rPr lang="en-US" altLang="ja-JP" sz="1900" dirty="0">
                <a:solidFill>
                  <a:srgbClr val="002060"/>
                </a:solidFill>
                <a:latin typeface="HGP創英角ﾎﾟｯﾌﾟ体" panose="040B0A00000000000000" pitchFamily="50" charset="-128"/>
                <a:ea typeface="HGP創英角ﾎﾟｯﾌﾟ体" panose="040B0A00000000000000" pitchFamily="50" charset="-128"/>
              </a:rPr>
              <a:t>10</a:t>
            </a:r>
            <a:r>
              <a:rPr lang="ja-JP" altLang="en-US" sz="1900" dirty="0">
                <a:solidFill>
                  <a:srgbClr val="002060"/>
                </a:solidFill>
                <a:latin typeface="HGP創英角ﾎﾟｯﾌﾟ体" panose="040B0A00000000000000" pitchFamily="50" charset="-128"/>
                <a:ea typeface="HGP創英角ﾎﾟｯﾌﾟ体" panose="040B0A00000000000000" pitchFamily="50" charset="-128"/>
              </a:rPr>
              <a:t>～</a:t>
            </a:r>
            <a:r>
              <a:rPr lang="en-US" altLang="ja-JP" sz="1900" dirty="0">
                <a:solidFill>
                  <a:srgbClr val="002060"/>
                </a:solidFill>
                <a:latin typeface="HGP創英角ﾎﾟｯﾌﾟ体" panose="040B0A00000000000000" pitchFamily="50" charset="-128"/>
                <a:ea typeface="HGP創英角ﾎﾟｯﾌﾟ体" panose="040B0A00000000000000" pitchFamily="50" charset="-128"/>
              </a:rPr>
              <a:t>20</a:t>
            </a:r>
            <a:r>
              <a:rPr lang="ja-JP" altLang="en-US" sz="1900" dirty="0">
                <a:solidFill>
                  <a:srgbClr val="002060"/>
                </a:solidFill>
                <a:latin typeface="HGP創英角ﾎﾟｯﾌﾟ体" panose="040B0A00000000000000" pitchFamily="50" charset="-128"/>
                <a:ea typeface="HGP創英角ﾎﾟｯﾌﾟ体" panose="040B0A00000000000000" pitchFamily="50" charset="-128"/>
              </a:rPr>
              <a:t>年後を見据えて取組が必要と考えられる活動や事業（自由記載）への対応</a:t>
            </a:r>
            <a:endParaRPr kumimoji="1" lang="ja-JP" altLang="en-US" sz="1900" dirty="0">
              <a:solidFill>
                <a:srgbClr val="002060"/>
              </a:solidFill>
              <a:latin typeface="HGP創英角ﾎﾟｯﾌﾟ体" panose="040B0A00000000000000" pitchFamily="50" charset="-128"/>
              <a:ea typeface="HGP創英角ﾎﾟｯﾌﾟ体" panose="040B0A00000000000000" pitchFamily="50" charset="-128"/>
            </a:endParaRPr>
          </a:p>
        </p:txBody>
      </p:sp>
      <p:graphicFrame>
        <p:nvGraphicFramePr>
          <p:cNvPr id="5" name="コンテンツ プレースホルダー 4">
            <a:extLst>
              <a:ext uri="{FF2B5EF4-FFF2-40B4-BE49-F238E27FC236}">
                <a16:creationId xmlns:a16="http://schemas.microsoft.com/office/drawing/2014/main" id="{41809B09-4576-10F2-946E-D135FC367A48}"/>
              </a:ext>
            </a:extLst>
          </p:cNvPr>
          <p:cNvGraphicFramePr>
            <a:graphicFrameLocks noGrp="1"/>
          </p:cNvGraphicFramePr>
          <p:nvPr>
            <p:ph idx="1"/>
          </p:nvPr>
        </p:nvGraphicFramePr>
        <p:xfrm>
          <a:off x="278903" y="718868"/>
          <a:ext cx="8586193" cy="5971956"/>
        </p:xfrm>
        <a:graphic>
          <a:graphicData uri="http://schemas.openxmlformats.org/drawingml/2006/table">
            <a:tbl>
              <a:tblPr firstRow="1" bandRow="1">
                <a:tableStyleId>{21E4AEA4-8DFA-4A89-87EB-49C32662AFE0}</a:tableStyleId>
              </a:tblPr>
              <a:tblGrid>
                <a:gridCol w="432049">
                  <a:extLst>
                    <a:ext uri="{9D8B030D-6E8A-4147-A177-3AD203B41FA5}">
                      <a16:colId xmlns:a16="http://schemas.microsoft.com/office/drawing/2014/main" val="87724999"/>
                    </a:ext>
                  </a:extLst>
                </a:gridCol>
                <a:gridCol w="4680520">
                  <a:extLst>
                    <a:ext uri="{9D8B030D-6E8A-4147-A177-3AD203B41FA5}">
                      <a16:colId xmlns:a16="http://schemas.microsoft.com/office/drawing/2014/main" val="3866984526"/>
                    </a:ext>
                  </a:extLst>
                </a:gridCol>
                <a:gridCol w="648072">
                  <a:extLst>
                    <a:ext uri="{9D8B030D-6E8A-4147-A177-3AD203B41FA5}">
                      <a16:colId xmlns:a16="http://schemas.microsoft.com/office/drawing/2014/main" val="1926981284"/>
                    </a:ext>
                  </a:extLst>
                </a:gridCol>
                <a:gridCol w="2825552">
                  <a:extLst>
                    <a:ext uri="{9D8B030D-6E8A-4147-A177-3AD203B41FA5}">
                      <a16:colId xmlns:a16="http://schemas.microsoft.com/office/drawing/2014/main" val="2105204519"/>
                    </a:ext>
                  </a:extLst>
                </a:gridCol>
              </a:tblGrid>
              <a:tr h="499536">
                <a:tc>
                  <a:txBody>
                    <a:body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800" dirty="0">
                          <a:latin typeface="BIZ UDPゴシック" panose="020B0400000000000000" pitchFamily="50" charset="-128"/>
                          <a:ea typeface="BIZ UDPゴシック" panose="020B0400000000000000" pitchFamily="50" charset="-128"/>
                        </a:rPr>
                        <a:t>取組が必要と考えられる活動や事業</a:t>
                      </a:r>
                    </a:p>
                  </a:txBody>
                  <a:tcPr anchor="ctr"/>
                </a:tc>
                <a:tc gridSpan="2">
                  <a:txBody>
                    <a:bodyPr/>
                    <a:lstStyle/>
                    <a:p>
                      <a:pPr algn="ctr"/>
                      <a:r>
                        <a:rPr kumimoji="1" lang="ja-JP" altLang="en-US" sz="1800" dirty="0">
                          <a:latin typeface="BIZ UDPゴシック" panose="020B0400000000000000" pitchFamily="50" charset="-128"/>
                          <a:ea typeface="BIZ UDPゴシック" panose="020B0400000000000000" pitchFamily="50" charset="-128"/>
                        </a:rPr>
                        <a:t>対応</a:t>
                      </a:r>
                    </a:p>
                  </a:txBody>
                  <a:tcPr anchor="ctr"/>
                </a:tc>
                <a:tc hMerge="1">
                  <a:txBody>
                    <a:bodyPr/>
                    <a:lstStyle/>
                    <a:p>
                      <a:endParaRPr kumimoji="1" lang="ja-JP" altLang="en-US"/>
                    </a:p>
                  </a:txBody>
                  <a:tcPr/>
                </a:tc>
                <a:extLst>
                  <a:ext uri="{0D108BD9-81ED-4DB2-BD59-A6C34878D82A}">
                    <a16:rowId xmlns:a16="http://schemas.microsoft.com/office/drawing/2014/main" val="2600612307"/>
                  </a:ext>
                </a:extLst>
              </a:tr>
              <a:tr h="364560">
                <a:tc>
                  <a:txBody>
                    <a:bodyPr/>
                    <a:lstStyle/>
                    <a:p>
                      <a:pPr algn="ctr"/>
                      <a:r>
                        <a:rPr kumimoji="1" lang="en-US" altLang="ja-JP" sz="1400" dirty="0">
                          <a:latin typeface="BIZ UDPゴシック" panose="020B0400000000000000" pitchFamily="50" charset="-128"/>
                          <a:ea typeface="BIZ UDPゴシック" panose="020B0400000000000000" pitchFamily="50" charset="-128"/>
                        </a:rPr>
                        <a:t>1</a:t>
                      </a:r>
                      <a:endParaRPr kumimoji="1" lang="ja-JP" altLang="en-US" sz="1400" dirty="0">
                        <a:latin typeface="BIZ UDPゴシック" panose="020B0400000000000000" pitchFamily="50" charset="-128"/>
                        <a:ea typeface="BIZ UDPゴシック" panose="020B0400000000000000" pitchFamily="50" charset="-128"/>
                      </a:endParaRPr>
                    </a:p>
                  </a:txBody>
                  <a:tcPr anchor="ctr"/>
                </a:tc>
                <a:tc>
                  <a:txBody>
                    <a:bodyPr/>
                    <a:lstStyle/>
                    <a:p>
                      <a:pPr algn="just">
                        <a:lnSpc>
                          <a:spcPct val="100000"/>
                        </a:lnSpc>
                        <a:buNone/>
                      </a:pPr>
                      <a:r>
                        <a:rPr lang="ja-JP" sz="1800" kern="100" dirty="0">
                          <a:effectLst/>
                          <a:latin typeface="BIZ UDPゴシック" panose="020B0400000000000000" pitchFamily="50" charset="-128"/>
                          <a:ea typeface="BIZ UDPゴシック" panose="020B0400000000000000" pitchFamily="50" charset="-128"/>
                        </a:rPr>
                        <a:t>保健師のコアバリュー・コアコンピテンシーの継承、周知</a:t>
                      </a:r>
                      <a:endParaRPr 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rowSpan="4">
                  <a:txBody>
                    <a:bodyPr/>
                    <a:lstStyle/>
                    <a:p>
                      <a:r>
                        <a:rPr kumimoji="1" lang="ja-JP" altLang="en-US" sz="1800" dirty="0">
                          <a:latin typeface="BIZ UDPゴシック" panose="020B0400000000000000" pitchFamily="50" charset="-128"/>
                          <a:ea typeface="BIZ UDPゴシック" panose="020B0400000000000000" pitchFamily="50" charset="-128"/>
                        </a:rPr>
                        <a:t>新規</a:t>
                      </a:r>
                    </a:p>
                  </a:txBody>
                  <a:tcPr anchor="ctr"/>
                </a:tc>
                <a:tc rowSpan="4">
                  <a:txBody>
                    <a:bodyPr/>
                    <a:lstStyle/>
                    <a:p>
                      <a:r>
                        <a:rPr kumimoji="1" lang="ja-JP" altLang="en-US" sz="1800" dirty="0">
                          <a:latin typeface="BIZ UDPゴシック" panose="020B0400000000000000" pitchFamily="50" charset="-128"/>
                          <a:ea typeface="BIZ UDPゴシック" panose="020B0400000000000000" pitchFamily="50" charset="-128"/>
                        </a:rPr>
                        <a:t>・オンラインによる研修、ワールド・カフェの開催</a:t>
                      </a:r>
                    </a:p>
                  </a:txBody>
                  <a:tcPr anchor="ctr"/>
                </a:tc>
                <a:extLst>
                  <a:ext uri="{0D108BD9-81ED-4DB2-BD59-A6C34878D82A}">
                    <a16:rowId xmlns:a16="http://schemas.microsoft.com/office/drawing/2014/main" val="3033268838"/>
                  </a:ext>
                </a:extLst>
              </a:tr>
              <a:tr h="499536">
                <a:tc>
                  <a:txBody>
                    <a:bodyPr/>
                    <a:lstStyle/>
                    <a:p>
                      <a:pPr algn="ctr"/>
                      <a:r>
                        <a:rPr kumimoji="1" lang="en-US" altLang="ja-JP" sz="1400" dirty="0">
                          <a:latin typeface="BIZ UDPゴシック" panose="020B0400000000000000" pitchFamily="50" charset="-128"/>
                          <a:ea typeface="BIZ UDPゴシック" panose="020B0400000000000000" pitchFamily="50" charset="-128"/>
                        </a:rPr>
                        <a:t>2</a:t>
                      </a:r>
                      <a:endParaRPr kumimoji="1" lang="ja-JP" altLang="en-US" sz="1400" dirty="0">
                        <a:latin typeface="BIZ UDPゴシック" panose="020B0400000000000000" pitchFamily="50" charset="-128"/>
                        <a:ea typeface="BIZ UDPゴシック" panose="020B0400000000000000" pitchFamily="50" charset="-128"/>
                      </a:endParaRPr>
                    </a:p>
                  </a:txBody>
                  <a:tcPr anchor="ctr"/>
                </a:tc>
                <a:tc>
                  <a:txBody>
                    <a:bodyPr/>
                    <a:lstStyle/>
                    <a:p>
                      <a:pPr algn="just">
                        <a:lnSpc>
                          <a:spcPts val="1400"/>
                        </a:lnSpc>
                        <a:buNone/>
                      </a:pPr>
                      <a:r>
                        <a:rPr lang="ja-JP" sz="1800" kern="100" dirty="0">
                          <a:effectLst/>
                          <a:latin typeface="BIZ UDPゴシック" panose="020B0400000000000000" pitchFamily="50" charset="-128"/>
                          <a:ea typeface="BIZ UDPゴシック" panose="020B0400000000000000" pitchFamily="50" charset="-128"/>
                        </a:rPr>
                        <a:t>中堅期の協議の場の提供</a:t>
                      </a:r>
                      <a:endParaRPr 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vMerge="1">
                  <a:txBody>
                    <a:bodyPr/>
                    <a:lstStyle/>
                    <a:p>
                      <a:endParaRPr kumimoji="1" lang="ja-JP" altLang="en-US"/>
                    </a:p>
                  </a:txBody>
                  <a:tcPr/>
                </a:tc>
                <a:tc vMerge="1">
                  <a:txBody>
                    <a:bodyPr/>
                    <a:lstStyle/>
                    <a:p>
                      <a:endParaRPr kumimoji="1" lang="ja-JP" altLang="en-US" dirty="0"/>
                    </a:p>
                  </a:txBody>
                  <a:tcPr/>
                </a:tc>
                <a:extLst>
                  <a:ext uri="{0D108BD9-81ED-4DB2-BD59-A6C34878D82A}">
                    <a16:rowId xmlns:a16="http://schemas.microsoft.com/office/drawing/2014/main" val="2876102182"/>
                  </a:ext>
                </a:extLst>
              </a:tr>
              <a:tr h="499536">
                <a:tc>
                  <a:txBody>
                    <a:bodyPr/>
                    <a:lstStyle/>
                    <a:p>
                      <a:pPr algn="ctr"/>
                      <a:r>
                        <a:rPr kumimoji="1" lang="en-US" altLang="ja-JP" sz="1400" dirty="0">
                          <a:latin typeface="BIZ UDPゴシック" panose="020B0400000000000000" pitchFamily="50" charset="-128"/>
                          <a:ea typeface="BIZ UDPゴシック" panose="020B0400000000000000" pitchFamily="50" charset="-128"/>
                        </a:rPr>
                        <a:t>3</a:t>
                      </a:r>
                      <a:endParaRPr kumimoji="1" lang="ja-JP" altLang="en-US" sz="1400" dirty="0">
                        <a:latin typeface="BIZ UDPゴシック" panose="020B0400000000000000" pitchFamily="50" charset="-128"/>
                        <a:ea typeface="BIZ UDPゴシック" panose="020B0400000000000000" pitchFamily="50" charset="-128"/>
                      </a:endParaRPr>
                    </a:p>
                  </a:txBody>
                  <a:tcPr anchor="ctr"/>
                </a:tc>
                <a:tc>
                  <a:txBody>
                    <a:bodyPr/>
                    <a:lstStyle/>
                    <a:p>
                      <a:pPr algn="just">
                        <a:lnSpc>
                          <a:spcPts val="1400"/>
                        </a:lnSpc>
                        <a:buNone/>
                      </a:pPr>
                      <a:r>
                        <a:rPr lang="ja-JP" sz="1800" kern="100" dirty="0">
                          <a:effectLst/>
                          <a:latin typeface="BIZ UDPゴシック" panose="020B0400000000000000" pitchFamily="50" charset="-128"/>
                          <a:ea typeface="BIZ UDPゴシック" panose="020B0400000000000000" pitchFamily="50" charset="-128"/>
                        </a:rPr>
                        <a:t>保健師の未来を語る場の提供</a:t>
                      </a:r>
                      <a:endParaRPr 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vMerge="1">
                  <a:txBody>
                    <a:bodyPr/>
                    <a:lstStyle/>
                    <a:p>
                      <a:endParaRPr kumimoji="1" lang="ja-JP" altLang="en-US"/>
                    </a:p>
                  </a:txBody>
                  <a:tcPr/>
                </a:tc>
                <a:tc vMerge="1">
                  <a:txBody>
                    <a:bodyPr/>
                    <a:lstStyle/>
                    <a:p>
                      <a:endParaRPr kumimoji="1" lang="ja-JP" altLang="en-US" dirty="0"/>
                    </a:p>
                  </a:txBody>
                  <a:tcPr/>
                </a:tc>
                <a:extLst>
                  <a:ext uri="{0D108BD9-81ED-4DB2-BD59-A6C34878D82A}">
                    <a16:rowId xmlns:a16="http://schemas.microsoft.com/office/drawing/2014/main" val="4057204375"/>
                  </a:ext>
                </a:extLst>
              </a:tr>
              <a:tr h="0">
                <a:tc>
                  <a:txBody>
                    <a:bodyPr/>
                    <a:lstStyle/>
                    <a:p>
                      <a:pPr algn="ctr"/>
                      <a:r>
                        <a:rPr kumimoji="1" lang="en-US" altLang="ja-JP" sz="1400" dirty="0">
                          <a:latin typeface="BIZ UDPゴシック" panose="020B0400000000000000" pitchFamily="50" charset="-128"/>
                          <a:ea typeface="BIZ UDPゴシック" panose="020B0400000000000000" pitchFamily="50" charset="-128"/>
                        </a:rPr>
                        <a:t>4</a:t>
                      </a:r>
                      <a:endParaRPr kumimoji="1" lang="ja-JP" altLang="en-US" sz="1400" dirty="0">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1800" dirty="0">
                          <a:latin typeface="BIZ UDPゴシック" panose="020B0400000000000000" pitchFamily="50" charset="-128"/>
                          <a:ea typeface="BIZ UDPゴシック" panose="020B0400000000000000" pitchFamily="50" charset="-128"/>
                        </a:rPr>
                        <a:t>統括保健師の役割の明確化、能力向上、人材確保、つながり</a:t>
                      </a:r>
                    </a:p>
                  </a:txBody>
                  <a:tcPr anchor="ct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376502042"/>
                  </a:ext>
                </a:extLst>
              </a:tr>
              <a:tr h="499536">
                <a:tc>
                  <a:txBody>
                    <a:bodyPr/>
                    <a:lstStyle/>
                    <a:p>
                      <a:pPr algn="ctr"/>
                      <a:r>
                        <a:rPr kumimoji="1" lang="en-US" altLang="ja-JP" sz="1400" dirty="0">
                          <a:latin typeface="BIZ UDPゴシック" panose="020B0400000000000000" pitchFamily="50" charset="-128"/>
                          <a:ea typeface="BIZ UDPゴシック" panose="020B0400000000000000" pitchFamily="50" charset="-128"/>
                        </a:rPr>
                        <a:t>5</a:t>
                      </a:r>
                      <a:endParaRPr kumimoji="1" lang="ja-JP" altLang="en-US" sz="1400" dirty="0">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1800" dirty="0">
                          <a:latin typeface="BIZ UDPゴシック" panose="020B0400000000000000" pitchFamily="50" charset="-128"/>
                          <a:ea typeface="BIZ UDPゴシック" panose="020B0400000000000000" pitchFamily="50" charset="-128"/>
                        </a:rPr>
                        <a:t>保健師活動の発信</a:t>
                      </a:r>
                    </a:p>
                  </a:txBody>
                  <a:tcPr anchor="ctr"/>
                </a:tc>
                <a:tc rowSpan="3">
                  <a:txBody>
                    <a:bodyPr/>
                    <a:lstStyle/>
                    <a:p>
                      <a:r>
                        <a:rPr kumimoji="1" lang="ja-JP" altLang="en-US" sz="1800" dirty="0">
                          <a:latin typeface="BIZ UDPゴシック" panose="020B0400000000000000" pitchFamily="50" charset="-128"/>
                          <a:ea typeface="BIZ UDPゴシック" panose="020B0400000000000000" pitchFamily="50" charset="-128"/>
                        </a:rPr>
                        <a:t>継続</a:t>
                      </a:r>
                    </a:p>
                  </a:txBody>
                  <a:tcPr anchor="ctr"/>
                </a:tc>
                <a:tc rowSpan="3">
                  <a:txBody>
                    <a:bodyPr/>
                    <a:lstStyle/>
                    <a:p>
                      <a:r>
                        <a:rPr kumimoji="1" lang="ja-JP" altLang="en-US" sz="1800">
                          <a:latin typeface="BIZ UDPゴシック" panose="020B0400000000000000" pitchFamily="50" charset="-128"/>
                          <a:ea typeface="BIZ UDPゴシック" panose="020B0400000000000000" pitchFamily="50" charset="-128"/>
                        </a:rPr>
                        <a:t>・調査</a:t>
                      </a:r>
                      <a:r>
                        <a:rPr kumimoji="1" lang="ja-JP" altLang="en-US" sz="1800" dirty="0">
                          <a:latin typeface="BIZ UDPゴシック" panose="020B0400000000000000" pitchFamily="50" charset="-128"/>
                          <a:ea typeface="BIZ UDPゴシック" panose="020B0400000000000000" pitchFamily="50" charset="-128"/>
                        </a:rPr>
                        <a:t>研究事業、各支部・ブロック別・代議員総会等の研修</a:t>
                      </a:r>
                      <a:r>
                        <a:rPr kumimoji="1" lang="ja-JP" altLang="en-US" sz="1800">
                          <a:latin typeface="BIZ UDPゴシック" panose="020B0400000000000000" pitchFamily="50" charset="-128"/>
                          <a:ea typeface="BIZ UDPゴシック" panose="020B0400000000000000" pitchFamily="50" charset="-128"/>
                        </a:rPr>
                        <a:t>の実施、情報</a:t>
                      </a:r>
                      <a:r>
                        <a:rPr kumimoji="1" lang="ja-JP" altLang="en-US" sz="1800" dirty="0">
                          <a:latin typeface="BIZ UDPゴシック" panose="020B0400000000000000" pitchFamily="50" charset="-128"/>
                          <a:ea typeface="BIZ UDPゴシック" panose="020B0400000000000000" pitchFamily="50" charset="-128"/>
                        </a:rPr>
                        <a:t>発信</a:t>
                      </a:r>
                    </a:p>
                  </a:txBody>
                  <a:tcPr anchor="ctr"/>
                </a:tc>
                <a:extLst>
                  <a:ext uri="{0D108BD9-81ED-4DB2-BD59-A6C34878D82A}">
                    <a16:rowId xmlns:a16="http://schemas.microsoft.com/office/drawing/2014/main" val="1722303064"/>
                  </a:ext>
                </a:extLst>
              </a:tr>
              <a:tr h="499536">
                <a:tc>
                  <a:txBody>
                    <a:bodyPr/>
                    <a:lstStyle/>
                    <a:p>
                      <a:pPr algn="ctr"/>
                      <a:r>
                        <a:rPr kumimoji="1" lang="en-US" altLang="ja-JP" sz="1400" dirty="0">
                          <a:latin typeface="BIZ UDPゴシック" panose="020B0400000000000000" pitchFamily="50" charset="-128"/>
                          <a:ea typeface="BIZ UDPゴシック" panose="020B0400000000000000" pitchFamily="50" charset="-128"/>
                        </a:rPr>
                        <a:t>6</a:t>
                      </a:r>
                      <a:endParaRPr kumimoji="1" lang="ja-JP" altLang="en-US" sz="1400" dirty="0">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1800" dirty="0">
                          <a:latin typeface="BIZ UDPゴシック" panose="020B0400000000000000" pitchFamily="50" charset="-128"/>
                          <a:ea typeface="BIZ UDPゴシック" panose="020B0400000000000000" pitchFamily="50" charset="-128"/>
                        </a:rPr>
                        <a:t>好事例の収集・周知</a:t>
                      </a:r>
                    </a:p>
                  </a:txBody>
                  <a:tcPr anchor="ct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366377536"/>
                  </a:ext>
                </a:extLst>
              </a:tr>
              <a:tr h="499536">
                <a:tc>
                  <a:txBody>
                    <a:bodyPr/>
                    <a:lstStyle/>
                    <a:p>
                      <a:pPr algn="ctr"/>
                      <a:r>
                        <a:rPr kumimoji="1" lang="en-US" altLang="ja-JP" sz="1400" dirty="0">
                          <a:latin typeface="BIZ UDPゴシック" panose="020B0400000000000000" pitchFamily="50" charset="-128"/>
                          <a:ea typeface="BIZ UDPゴシック" panose="020B0400000000000000" pitchFamily="50" charset="-128"/>
                        </a:rPr>
                        <a:t>7</a:t>
                      </a:r>
                      <a:endParaRPr kumimoji="1" lang="ja-JP" altLang="en-US" sz="1400" dirty="0">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1800" dirty="0">
                          <a:latin typeface="BIZ UDPゴシック" panose="020B0400000000000000" pitchFamily="50" charset="-128"/>
                          <a:ea typeface="BIZ UDPゴシック" panose="020B0400000000000000" pitchFamily="50" charset="-128"/>
                        </a:rPr>
                        <a:t>調査研究活動・研修の継続</a:t>
                      </a:r>
                    </a:p>
                  </a:txBody>
                  <a:tcPr anchor="ct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499763405"/>
                  </a:ext>
                </a:extLst>
              </a:tr>
              <a:tr h="737844">
                <a:tc>
                  <a:txBody>
                    <a:bodyPr/>
                    <a:lstStyle/>
                    <a:p>
                      <a:pPr algn="ctr"/>
                      <a:r>
                        <a:rPr kumimoji="1" lang="en-US" altLang="ja-JP" sz="1400" dirty="0">
                          <a:latin typeface="BIZ UDPゴシック" panose="020B0400000000000000" pitchFamily="50" charset="-128"/>
                          <a:ea typeface="BIZ UDPゴシック" panose="020B0400000000000000" pitchFamily="50" charset="-128"/>
                        </a:rPr>
                        <a:t>8</a:t>
                      </a:r>
                      <a:endParaRPr kumimoji="1" lang="ja-JP" altLang="en-US" sz="1400" dirty="0">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1800" dirty="0">
                          <a:latin typeface="BIZ UDPゴシック" panose="020B0400000000000000" pitchFamily="50" charset="-128"/>
                          <a:ea typeface="BIZ UDPゴシック" panose="020B0400000000000000" pitchFamily="50" charset="-128"/>
                        </a:rPr>
                        <a:t>地域共生社会、地域包括ケアシステムの構築に向けて　福祉との連携</a:t>
                      </a:r>
                    </a:p>
                  </a:txBody>
                  <a:tcPr anchor="ctr"/>
                </a:tc>
                <a:tc rowSpan="3">
                  <a:txBody>
                    <a:bodyPr/>
                    <a:lstStyle/>
                    <a:p>
                      <a:r>
                        <a:rPr kumimoji="1" lang="ja-JP" altLang="en-US" sz="1800" dirty="0">
                          <a:latin typeface="BIZ UDPゴシック" panose="020B0400000000000000" pitchFamily="50" charset="-128"/>
                          <a:ea typeface="BIZ UDPゴシック" panose="020B0400000000000000" pitchFamily="50" charset="-128"/>
                        </a:rPr>
                        <a:t>検討</a:t>
                      </a:r>
                    </a:p>
                  </a:txBody>
                  <a:tcPr anchor="ctr"/>
                </a:tc>
                <a:tc rowSpan="3">
                  <a:txBody>
                    <a:bodyPr/>
                    <a:lstStyle/>
                    <a:p>
                      <a:r>
                        <a:rPr kumimoji="1" lang="ja-JP" altLang="en-US" sz="1800" dirty="0">
                          <a:latin typeface="BIZ UDPゴシック" panose="020B0400000000000000" pitchFamily="50" charset="-128"/>
                          <a:ea typeface="BIZ UDPゴシック" panose="020B0400000000000000" pitchFamily="50" charset="-128"/>
                        </a:rPr>
                        <a:t>・ 国の調査研究事業等へ参加している会員へ課題等を確認の上、国家要望について検討</a:t>
                      </a:r>
                    </a:p>
                    <a:p>
                      <a:r>
                        <a:rPr kumimoji="1" lang="ja-JP" altLang="en-US" sz="1800" dirty="0">
                          <a:latin typeface="BIZ UDPゴシック" panose="020B0400000000000000" pitchFamily="50" charset="-128"/>
                          <a:ea typeface="BIZ UDPゴシック" panose="020B0400000000000000" pitchFamily="50" charset="-128"/>
                        </a:rPr>
                        <a:t>・ 調査研究事業のテーマに掲げ、実施者を募集</a:t>
                      </a:r>
                    </a:p>
                  </a:txBody>
                  <a:tcPr anchor="ctr"/>
                </a:tc>
                <a:extLst>
                  <a:ext uri="{0D108BD9-81ED-4DB2-BD59-A6C34878D82A}">
                    <a16:rowId xmlns:a16="http://schemas.microsoft.com/office/drawing/2014/main" val="192890608"/>
                  </a:ext>
                </a:extLst>
              </a:tr>
              <a:tr h="499536">
                <a:tc>
                  <a:txBody>
                    <a:bodyPr/>
                    <a:lstStyle/>
                    <a:p>
                      <a:pPr algn="ctr"/>
                      <a:r>
                        <a:rPr kumimoji="1" lang="en-US" altLang="ja-JP" sz="1400" dirty="0">
                          <a:latin typeface="BIZ UDPゴシック" panose="020B0400000000000000" pitchFamily="50" charset="-128"/>
                          <a:ea typeface="BIZ UDPゴシック" panose="020B0400000000000000" pitchFamily="50" charset="-128"/>
                        </a:rPr>
                        <a:t>9</a:t>
                      </a:r>
                      <a:endParaRPr kumimoji="1" lang="ja-JP" altLang="en-US" sz="1400" dirty="0">
                        <a:latin typeface="BIZ UDPゴシック" panose="020B0400000000000000" pitchFamily="50" charset="-128"/>
                        <a:ea typeface="BIZ UDPゴシック" panose="020B0400000000000000" pitchFamily="50" charset="-128"/>
                      </a:endParaRPr>
                    </a:p>
                  </a:txBody>
                  <a:tcPr anchor="ctr"/>
                </a:tc>
                <a:tc>
                  <a:txBody>
                    <a:bodyPr/>
                    <a:lstStyle/>
                    <a:p>
                      <a:pPr algn="just">
                        <a:lnSpc>
                          <a:spcPts val="1400"/>
                        </a:lnSpc>
                        <a:buNone/>
                      </a:pPr>
                      <a:r>
                        <a:rPr lang="ja-JP" sz="1800" kern="100" dirty="0">
                          <a:effectLst/>
                          <a:latin typeface="BIZ UDPゴシック" panose="020B0400000000000000" pitchFamily="50" charset="-128"/>
                          <a:ea typeface="BIZ UDPゴシック" panose="020B0400000000000000" pitchFamily="50" charset="-128"/>
                        </a:rPr>
                        <a:t>人材不足に対する都道府県保健師の派遣</a:t>
                      </a:r>
                      <a:endParaRPr 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72691677"/>
                  </a:ext>
                </a:extLst>
              </a:tr>
              <a:tr h="121300">
                <a:tc>
                  <a:txBody>
                    <a:bodyPr/>
                    <a:lstStyle/>
                    <a:p>
                      <a:pPr algn="ctr"/>
                      <a:r>
                        <a:rPr kumimoji="1" lang="en-US" altLang="ja-JP" sz="1400" dirty="0">
                          <a:latin typeface="BIZ UDPゴシック" panose="020B0400000000000000" pitchFamily="50" charset="-128"/>
                          <a:ea typeface="BIZ UDPゴシック" panose="020B0400000000000000" pitchFamily="50" charset="-128"/>
                        </a:rPr>
                        <a:t>10</a:t>
                      </a:r>
                      <a:endParaRPr kumimoji="1" lang="ja-JP" altLang="en-US" sz="1400" dirty="0">
                        <a:latin typeface="BIZ UDPゴシック" panose="020B0400000000000000" pitchFamily="50" charset="-128"/>
                        <a:ea typeface="BIZ UDPゴシック" panose="020B0400000000000000" pitchFamily="50" charset="-128"/>
                      </a:endParaRPr>
                    </a:p>
                  </a:txBody>
                  <a:tcPr anchor="ctr"/>
                </a:tc>
                <a:tc>
                  <a:txBody>
                    <a:bodyPr/>
                    <a:lstStyle/>
                    <a:p>
                      <a:pPr algn="just">
                        <a:lnSpc>
                          <a:spcPct val="100000"/>
                        </a:lnSpc>
                        <a:buNone/>
                      </a:pPr>
                      <a:r>
                        <a:rPr lang="ja-JP" sz="1800" kern="100" dirty="0">
                          <a:effectLst/>
                          <a:latin typeface="BIZ UDPゴシック" panose="020B0400000000000000" pitchFamily="50" charset="-128"/>
                          <a:ea typeface="BIZ UDPゴシック" panose="020B0400000000000000" pitchFamily="50" charset="-128"/>
                        </a:rPr>
                        <a:t>保健師業務の改善・簡略化につながる</a:t>
                      </a:r>
                      <a:r>
                        <a:rPr lang="en-US" sz="1800" kern="100" dirty="0">
                          <a:effectLst/>
                          <a:latin typeface="BIZ UDPゴシック" panose="020B0400000000000000" pitchFamily="50" charset="-128"/>
                          <a:ea typeface="BIZ UDPゴシック" panose="020B0400000000000000" pitchFamily="50" charset="-128"/>
                        </a:rPr>
                        <a:t>DX</a:t>
                      </a:r>
                      <a:r>
                        <a:rPr lang="ja-JP" sz="1800" kern="100" dirty="0">
                          <a:effectLst/>
                          <a:latin typeface="BIZ UDPゴシック" panose="020B0400000000000000" pitchFamily="50" charset="-128"/>
                          <a:ea typeface="BIZ UDPゴシック" panose="020B0400000000000000" pitchFamily="50" charset="-128"/>
                        </a:rPr>
                        <a:t>ツールの開拓</a:t>
                      </a:r>
                      <a:endParaRPr 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vMerge="1">
                  <a:txBody>
                    <a:bodyPr/>
                    <a:lstStyle/>
                    <a:p>
                      <a:endParaRPr kumimoji="1" lang="ja-JP" altLang="en-US" dirty="0"/>
                    </a:p>
                  </a:txBody>
                  <a:tcPr/>
                </a:tc>
                <a:tc vMerge="1">
                  <a:txBody>
                    <a:bodyPr/>
                    <a:lstStyle/>
                    <a:p>
                      <a:endParaRPr kumimoji="1" lang="ja-JP" altLang="en-US" dirty="0"/>
                    </a:p>
                  </a:txBody>
                  <a:tcPr/>
                </a:tc>
                <a:extLst>
                  <a:ext uri="{0D108BD9-81ED-4DB2-BD59-A6C34878D82A}">
                    <a16:rowId xmlns:a16="http://schemas.microsoft.com/office/drawing/2014/main" val="1767316367"/>
                  </a:ext>
                </a:extLst>
              </a:tr>
            </a:tbl>
          </a:graphicData>
        </a:graphic>
      </p:graphicFrame>
      <p:sp>
        <p:nvSpPr>
          <p:cNvPr id="4" name="スライド番号プレースホルダー 3">
            <a:extLst>
              <a:ext uri="{FF2B5EF4-FFF2-40B4-BE49-F238E27FC236}">
                <a16:creationId xmlns:a16="http://schemas.microsoft.com/office/drawing/2014/main" id="{A9A04163-BE0A-C824-B5A6-0876429DBB1C}"/>
              </a:ext>
            </a:extLst>
          </p:cNvPr>
          <p:cNvSpPr>
            <a:spLocks noGrp="1"/>
          </p:cNvSpPr>
          <p:nvPr>
            <p:ph type="sldNum" sz="quarter" idx="12"/>
          </p:nvPr>
        </p:nvSpPr>
        <p:spPr>
          <a:xfrm>
            <a:off x="6819664" y="6410452"/>
            <a:ext cx="2057400" cy="365125"/>
          </a:xfrm>
        </p:spPr>
        <p:txBody>
          <a:bodyPr/>
          <a:lstStyle/>
          <a:p>
            <a:fld id="{C44AE957-D05E-489D-9DA1-00DB024E8AD8}" type="slidenum">
              <a:rPr kumimoji="1" lang="ja-JP" altLang="en-US" sz="1600" smtClean="0"/>
              <a:t>19</a:t>
            </a:fld>
            <a:endParaRPr kumimoji="1" lang="ja-JP" altLang="en-US" sz="1600" dirty="0"/>
          </a:p>
        </p:txBody>
      </p:sp>
    </p:spTree>
    <p:extLst>
      <p:ext uri="{BB962C8B-B14F-4D97-AF65-F5344CB8AC3E}">
        <p14:creationId xmlns:p14="http://schemas.microsoft.com/office/powerpoint/2010/main" val="3180687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a:xfrm>
            <a:off x="251520" y="0"/>
            <a:ext cx="8446393" cy="1224434"/>
          </a:xfrm>
        </p:spPr>
        <p:txBody>
          <a:bodyPr/>
          <a:lstStyle/>
          <a:p>
            <a:r>
              <a:rPr lang="ja-JP" altLang="en-US" sz="3600" dirty="0">
                <a:solidFill>
                  <a:srgbClr val="0000FF"/>
                </a:solidFill>
                <a:latin typeface="HGP創英角ﾎﾟｯﾌﾟ体" pitchFamily="50" charset="-128"/>
                <a:ea typeface="HGP創英角ﾎﾟｯﾌﾟ体" pitchFamily="50" charset="-128"/>
              </a:rPr>
              <a:t>　　</a:t>
            </a:r>
            <a:r>
              <a:rPr lang="ja-JP" altLang="en-US" b="1" dirty="0">
                <a:solidFill>
                  <a:srgbClr val="0000FF"/>
                </a:solidFill>
                <a:latin typeface="メイリオ" panose="020B0604030504040204" pitchFamily="50" charset="-128"/>
                <a:ea typeface="メイリオ" panose="020B0604030504040204" pitchFamily="50" charset="-128"/>
              </a:rPr>
              <a:t>全国保健師長会</a:t>
            </a:r>
            <a:endParaRPr lang="ja-JP" altLang="en-US" b="1" dirty="0">
              <a:latin typeface="メイリオ" panose="020B0604030504040204" pitchFamily="50" charset="-128"/>
              <a:ea typeface="メイリオ" panose="020B0604030504040204" pitchFamily="50" charset="-128"/>
            </a:endParaRPr>
          </a:p>
        </p:txBody>
      </p:sp>
      <p:sp>
        <p:nvSpPr>
          <p:cNvPr id="4099" name="コンテンツ プレースホルダ 2"/>
          <p:cNvSpPr>
            <a:spLocks noGrp="1"/>
          </p:cNvSpPr>
          <p:nvPr>
            <p:ph idx="1"/>
          </p:nvPr>
        </p:nvSpPr>
        <p:spPr>
          <a:xfrm>
            <a:off x="588193" y="1959052"/>
            <a:ext cx="8208912" cy="4213824"/>
          </a:xfrm>
          <a:ln>
            <a:noFill/>
          </a:ln>
        </p:spPr>
        <p:txBody>
          <a:bodyPr anchor="ctr">
            <a:normAutofit fontScale="25000" lnSpcReduction="20000"/>
          </a:bodyPr>
          <a:lstStyle/>
          <a:p>
            <a:pPr eaLnBrk="1" hangingPunct="1">
              <a:buFontTx/>
              <a:buNone/>
            </a:pPr>
            <a:r>
              <a:rPr lang="ja-JP" altLang="en-US" sz="11200" dirty="0">
                <a:latin typeface="メイリオ" panose="020B0604030504040204" pitchFamily="50" charset="-128"/>
                <a:ea typeface="メイリオ" panose="020B0604030504040204" pitchFamily="50" charset="-128"/>
              </a:rPr>
              <a:t>発足　昭和</a:t>
            </a:r>
            <a:r>
              <a:rPr lang="en-US" altLang="ja-JP" sz="11200" dirty="0">
                <a:latin typeface="メイリオ" panose="020B0604030504040204" pitchFamily="50" charset="-128"/>
                <a:ea typeface="メイリオ" panose="020B0604030504040204" pitchFamily="50" charset="-128"/>
              </a:rPr>
              <a:t>54</a:t>
            </a:r>
            <a:r>
              <a:rPr lang="ja-JP" altLang="en-US" sz="11200" dirty="0">
                <a:latin typeface="メイリオ" panose="020B0604030504040204" pitchFamily="50" charset="-128"/>
                <a:ea typeface="メイリオ" panose="020B0604030504040204" pitchFamily="50" charset="-128"/>
              </a:rPr>
              <a:t>年に発足</a:t>
            </a:r>
            <a:r>
              <a:rPr lang="ja-JP" altLang="en-US" sz="8000" dirty="0">
                <a:latin typeface="メイリオ" panose="020B0604030504040204" pitchFamily="50" charset="-128"/>
                <a:ea typeface="メイリオ" panose="020B0604030504040204" pitchFamily="50" charset="-128"/>
              </a:rPr>
              <a:t>（令和１</a:t>
            </a:r>
            <a:r>
              <a:rPr lang="en-US" altLang="ja-JP" sz="8000" dirty="0">
                <a:latin typeface="メイリオ" panose="020B0604030504040204" pitchFamily="50" charset="-128"/>
                <a:ea typeface="メイリオ" panose="020B0604030504040204" pitchFamily="50" charset="-128"/>
              </a:rPr>
              <a:t>0</a:t>
            </a:r>
            <a:r>
              <a:rPr lang="ja-JP" altLang="en-US" sz="8000" dirty="0">
                <a:latin typeface="メイリオ" panose="020B0604030504040204" pitchFamily="50" charset="-128"/>
                <a:ea typeface="メイリオ" panose="020B0604030504040204" pitchFamily="50" charset="-128"/>
              </a:rPr>
              <a:t>年に</a:t>
            </a:r>
            <a:r>
              <a:rPr lang="en-US" altLang="ja-JP" sz="8000" dirty="0">
                <a:latin typeface="メイリオ" panose="020B0604030504040204" pitchFamily="50" charset="-128"/>
                <a:ea typeface="メイリオ" panose="020B0604030504040204" pitchFamily="50" charset="-128"/>
              </a:rPr>
              <a:t>50</a:t>
            </a:r>
            <a:r>
              <a:rPr lang="ja-JP" altLang="en-US" sz="8000" dirty="0">
                <a:latin typeface="メイリオ" panose="020B0604030504040204" pitchFamily="50" charset="-128"/>
                <a:ea typeface="メイリオ" panose="020B0604030504040204" pitchFamily="50" charset="-128"/>
              </a:rPr>
              <a:t>周年を迎える）</a:t>
            </a:r>
            <a:endParaRPr lang="en-US" altLang="ja-JP" sz="8000" dirty="0">
              <a:latin typeface="メイリオ" panose="020B0604030504040204" pitchFamily="50" charset="-128"/>
              <a:ea typeface="メイリオ" panose="020B0604030504040204" pitchFamily="50" charset="-128"/>
            </a:endParaRPr>
          </a:p>
          <a:p>
            <a:pPr eaLnBrk="1" hangingPunct="1">
              <a:buFontTx/>
              <a:buNone/>
            </a:pPr>
            <a:endParaRPr lang="en-US" altLang="ja-JP" sz="11200" dirty="0">
              <a:latin typeface="メイリオ" panose="020B0604030504040204" pitchFamily="50" charset="-128"/>
              <a:ea typeface="メイリオ" panose="020B0604030504040204" pitchFamily="50" charset="-128"/>
            </a:endParaRPr>
          </a:p>
          <a:p>
            <a:pPr eaLnBrk="1" hangingPunct="1">
              <a:buFontTx/>
              <a:buNone/>
            </a:pPr>
            <a:r>
              <a:rPr lang="ja-JP" altLang="en-US" sz="11200" dirty="0">
                <a:latin typeface="メイリオ" panose="020B0604030504040204" pitchFamily="50" charset="-128"/>
                <a:ea typeface="メイリオ" panose="020B0604030504040204" pitchFamily="50" charset="-128"/>
              </a:rPr>
              <a:t>目的　保健師業務の進歩発展と会員相互の連携・　</a:t>
            </a:r>
            <a:endParaRPr lang="en-US" altLang="ja-JP" sz="11200" dirty="0">
              <a:latin typeface="メイリオ" panose="020B0604030504040204" pitchFamily="50" charset="-128"/>
              <a:ea typeface="メイリオ" panose="020B0604030504040204" pitchFamily="50" charset="-128"/>
            </a:endParaRPr>
          </a:p>
          <a:p>
            <a:pPr eaLnBrk="1" hangingPunct="1">
              <a:buFontTx/>
              <a:buNone/>
            </a:pPr>
            <a:r>
              <a:rPr lang="ja-JP" altLang="en-US" sz="11200" dirty="0">
                <a:latin typeface="メイリオ" panose="020B0604030504040204" pitchFamily="50" charset="-128"/>
                <a:ea typeface="メイリオ" panose="020B0604030504040204" pitchFamily="50" charset="-128"/>
              </a:rPr>
              <a:t>　　親睦を図り、地域住民の健康に寄与し、わ</a:t>
            </a:r>
            <a:endParaRPr lang="en-US" altLang="ja-JP" sz="11200" dirty="0">
              <a:latin typeface="メイリオ" panose="020B0604030504040204" pitchFamily="50" charset="-128"/>
              <a:ea typeface="メイリオ" panose="020B0604030504040204" pitchFamily="50" charset="-128"/>
            </a:endParaRPr>
          </a:p>
          <a:p>
            <a:pPr eaLnBrk="1" hangingPunct="1">
              <a:buFontTx/>
              <a:buNone/>
            </a:pPr>
            <a:r>
              <a:rPr lang="ja-JP" altLang="en-US" sz="11200" dirty="0">
                <a:latin typeface="メイリオ" panose="020B0604030504040204" pitchFamily="50" charset="-128"/>
                <a:ea typeface="メイリオ" panose="020B0604030504040204" pitchFamily="50" charset="-128"/>
              </a:rPr>
              <a:t>　　が国の公衆衛生の向上に資することを目的</a:t>
            </a:r>
            <a:endParaRPr lang="en-US" altLang="ja-JP" sz="11200" dirty="0">
              <a:latin typeface="メイリオ" panose="020B0604030504040204" pitchFamily="50" charset="-128"/>
              <a:ea typeface="メイリオ" panose="020B0604030504040204" pitchFamily="50" charset="-128"/>
            </a:endParaRPr>
          </a:p>
          <a:p>
            <a:pPr eaLnBrk="1" hangingPunct="1">
              <a:buFontTx/>
              <a:buNone/>
            </a:pPr>
            <a:r>
              <a:rPr lang="ja-JP" altLang="en-US" sz="11200" dirty="0">
                <a:latin typeface="メイリオ" panose="020B0604030504040204" pitchFamily="50" charset="-128"/>
                <a:ea typeface="メイリオ" panose="020B0604030504040204" pitchFamily="50" charset="-128"/>
              </a:rPr>
              <a:t>　　とする。</a:t>
            </a:r>
            <a:endParaRPr lang="en-US" altLang="ja-JP" sz="11200" dirty="0">
              <a:latin typeface="メイリオ" panose="020B0604030504040204" pitchFamily="50" charset="-128"/>
              <a:ea typeface="メイリオ" panose="020B0604030504040204" pitchFamily="50" charset="-128"/>
            </a:endParaRPr>
          </a:p>
          <a:p>
            <a:pPr eaLnBrk="1" hangingPunct="1">
              <a:buFontTx/>
              <a:buNone/>
            </a:pPr>
            <a:endParaRPr lang="en-US" altLang="ja-JP" sz="11200" dirty="0">
              <a:latin typeface="メイリオ" panose="020B0604030504040204" pitchFamily="50" charset="-128"/>
              <a:ea typeface="メイリオ" panose="020B0604030504040204" pitchFamily="50" charset="-128"/>
            </a:endParaRPr>
          </a:p>
          <a:p>
            <a:pPr eaLnBrk="1" hangingPunct="1">
              <a:buFontTx/>
              <a:buNone/>
            </a:pPr>
            <a:r>
              <a:rPr lang="ja-JP" altLang="en-US" sz="11200" dirty="0">
                <a:latin typeface="メイリオ" panose="020B0604030504040204" pitchFamily="50" charset="-128"/>
                <a:ea typeface="メイリオ" panose="020B0604030504040204" pitchFamily="50" charset="-128"/>
              </a:rPr>
              <a:t>事業　保健師業務に関する情報交換</a:t>
            </a:r>
            <a:endParaRPr lang="en-US" altLang="ja-JP" sz="11200" dirty="0">
              <a:latin typeface="メイリオ" panose="020B0604030504040204" pitchFamily="50" charset="-128"/>
              <a:ea typeface="メイリオ" panose="020B0604030504040204" pitchFamily="50" charset="-128"/>
            </a:endParaRPr>
          </a:p>
          <a:p>
            <a:pPr eaLnBrk="1" hangingPunct="1">
              <a:buFontTx/>
              <a:buNone/>
            </a:pPr>
            <a:r>
              <a:rPr lang="ja-JP" altLang="en-US" sz="11200" dirty="0">
                <a:latin typeface="メイリオ" panose="020B0604030504040204" pitchFamily="50" charset="-128"/>
                <a:ea typeface="メイリオ" panose="020B0604030504040204" pitchFamily="50" charset="-128"/>
              </a:rPr>
              <a:t>　　   保健師業務について研修・調査研究</a:t>
            </a:r>
            <a:endParaRPr lang="en-US" altLang="ja-JP" sz="11200" dirty="0">
              <a:latin typeface="メイリオ" panose="020B0604030504040204" pitchFamily="50" charset="-128"/>
              <a:ea typeface="メイリオ" panose="020B0604030504040204" pitchFamily="50" charset="-128"/>
            </a:endParaRPr>
          </a:p>
          <a:p>
            <a:pPr eaLnBrk="1" hangingPunct="1">
              <a:buFontTx/>
              <a:buNone/>
            </a:pPr>
            <a:endParaRPr lang="en-US" altLang="ja-JP" sz="11200" dirty="0">
              <a:latin typeface="メイリオ" panose="020B0604030504040204" pitchFamily="50" charset="-128"/>
              <a:ea typeface="メイリオ" panose="020B0604030504040204" pitchFamily="50" charset="-128"/>
            </a:endParaRPr>
          </a:p>
          <a:p>
            <a:pPr eaLnBrk="1" hangingPunct="1">
              <a:buFontTx/>
              <a:buNone/>
            </a:pPr>
            <a:r>
              <a:rPr lang="ja-JP" altLang="en-US" sz="11200" dirty="0">
                <a:latin typeface="メイリオ" panose="020B0604030504040204" pitchFamily="50" charset="-128"/>
                <a:ea typeface="メイリオ" panose="020B0604030504040204" pitchFamily="50" charset="-128"/>
              </a:rPr>
              <a:t>会員　自治体に所属し、保健師長と同等以上の職</a:t>
            </a:r>
            <a:endParaRPr lang="en-US" altLang="ja-JP" sz="11200" dirty="0">
              <a:latin typeface="メイリオ" panose="020B0604030504040204" pitchFamily="50" charset="-128"/>
              <a:ea typeface="メイリオ" panose="020B0604030504040204" pitchFamily="50" charset="-128"/>
            </a:endParaRPr>
          </a:p>
          <a:p>
            <a:pPr eaLnBrk="1" hangingPunct="1">
              <a:buFontTx/>
              <a:buNone/>
            </a:pPr>
            <a:r>
              <a:rPr lang="ja-JP" altLang="en-US" sz="11200" dirty="0">
                <a:latin typeface="メイリオ" panose="020B0604030504040204" pitchFamily="50" charset="-128"/>
                <a:ea typeface="メイリオ" panose="020B0604030504040204" pitchFamily="50" charset="-128"/>
              </a:rPr>
              <a:t>       にあるもの　</a:t>
            </a:r>
            <a:r>
              <a:rPr lang="en-US" altLang="ja-JP" sz="11200" dirty="0">
                <a:latin typeface="メイリオ" panose="020B0604030504040204" pitchFamily="50" charset="-128"/>
                <a:ea typeface="メイリオ" panose="020B0604030504040204" pitchFamily="50" charset="-128"/>
              </a:rPr>
              <a:t>5,516</a:t>
            </a:r>
            <a:r>
              <a:rPr lang="ja-JP" altLang="en-US" sz="11200" dirty="0">
                <a:latin typeface="メイリオ" panose="020B0604030504040204" pitchFamily="50" charset="-128"/>
                <a:ea typeface="メイリオ" panose="020B0604030504040204" pitchFamily="50" charset="-128"/>
              </a:rPr>
              <a:t>人</a:t>
            </a:r>
            <a:endParaRPr lang="en-US" altLang="ja-JP" sz="11200" dirty="0">
              <a:latin typeface="メイリオ" panose="020B0604030504040204" pitchFamily="50" charset="-128"/>
              <a:ea typeface="メイリオ" panose="020B0604030504040204" pitchFamily="50" charset="-128"/>
            </a:endParaRPr>
          </a:p>
          <a:p>
            <a:pPr eaLnBrk="1" hangingPunct="1">
              <a:buFontTx/>
              <a:buNone/>
            </a:pPr>
            <a:r>
              <a:rPr lang="ja-JP" altLang="en-US" sz="11200" dirty="0">
                <a:latin typeface="メイリオ" panose="020B0604030504040204" pitchFamily="50" charset="-128"/>
                <a:ea typeface="メイリオ" panose="020B0604030504040204" pitchFamily="50" charset="-128"/>
              </a:rPr>
              <a:t>　　　　　　　　　　　（令和７年６月末現在）</a:t>
            </a:r>
            <a:endParaRPr lang="en-US" altLang="ja-JP" sz="11200" dirty="0">
              <a:latin typeface="メイリオ" panose="020B0604030504040204" pitchFamily="50" charset="-128"/>
              <a:ea typeface="メイリオ" panose="020B0604030504040204" pitchFamily="50" charset="-128"/>
            </a:endParaRPr>
          </a:p>
          <a:p>
            <a:pPr eaLnBrk="1" hangingPunct="1">
              <a:buFontTx/>
              <a:buNone/>
            </a:pPr>
            <a:endParaRPr lang="en-US" altLang="ja-JP" sz="2800" dirty="0">
              <a:latin typeface="HGP創英角ｺﾞｼｯｸUB" pitchFamily="50" charset="-128"/>
              <a:ea typeface="HGP創英角ｺﾞｼｯｸUB" pitchFamily="50" charset="-128"/>
            </a:endParaRPr>
          </a:p>
          <a:p>
            <a:pPr eaLnBrk="1" hangingPunct="1">
              <a:buFontTx/>
              <a:buNone/>
            </a:pPr>
            <a:endParaRPr lang="en-US" altLang="ja-JP" sz="2800" dirty="0">
              <a:latin typeface="HGP創英角ｺﾞｼｯｸUB" pitchFamily="50" charset="-128"/>
              <a:ea typeface="HGP創英角ｺﾞｼｯｸUB" pitchFamily="50" charset="-128"/>
            </a:endParaRPr>
          </a:p>
          <a:p>
            <a:pPr eaLnBrk="1" hangingPunct="1">
              <a:buFontTx/>
              <a:buNone/>
            </a:pPr>
            <a:r>
              <a:rPr lang="ja-JP" altLang="en-US" sz="2800" dirty="0">
                <a:latin typeface="HGP創英角ｺﾞｼｯｸUB" pitchFamily="50" charset="-128"/>
                <a:ea typeface="HGP創英角ｺﾞｼｯｸUB" pitchFamily="50" charset="-128"/>
              </a:rPr>
              <a:t>　　　　</a:t>
            </a:r>
            <a:r>
              <a:rPr lang="ja-JP" altLang="en-US" sz="2400" dirty="0">
                <a:solidFill>
                  <a:srgbClr val="960000"/>
                </a:solidFill>
                <a:latin typeface="ＭＳ Ｐゴシック" charset="-128"/>
                <a:ea typeface="ＤＦ平成ゴシック体W5" pitchFamily="1" charset="-128"/>
              </a:rPr>
              <a:t>　　</a:t>
            </a:r>
            <a:endParaRPr lang="ja-JP" altLang="en-US" sz="2400" dirty="0"/>
          </a:p>
        </p:txBody>
      </p:sp>
      <p:sp>
        <p:nvSpPr>
          <p:cNvPr id="2" name="角丸四角形 1"/>
          <p:cNvSpPr/>
          <p:nvPr/>
        </p:nvSpPr>
        <p:spPr>
          <a:xfrm>
            <a:off x="588193" y="836712"/>
            <a:ext cx="8208912" cy="72008"/>
          </a:xfrm>
          <a:prstGeom prst="round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2" descr="全国保健師長会シンボルマーク">
            <a:extLst>
              <a:ext uri="{FF2B5EF4-FFF2-40B4-BE49-F238E27FC236}">
                <a16:creationId xmlns:a16="http://schemas.microsoft.com/office/drawing/2014/main" id="{84246219-731F-470B-AD31-9D311742808D}"/>
              </a:ext>
            </a:extLst>
          </p:cNvPr>
          <p:cNvPicPr>
            <a:picLocks noChangeAspect="1" noChangeArrowheads="1"/>
          </p:cNvPicPr>
          <p:nvPr/>
        </p:nvPicPr>
        <p:blipFill>
          <a:blip r:embed="rId3" cstate="print"/>
          <a:srcRect/>
          <a:stretch>
            <a:fillRect/>
          </a:stretch>
        </p:blipFill>
        <p:spPr bwMode="auto">
          <a:xfrm>
            <a:off x="971600" y="0"/>
            <a:ext cx="1224136" cy="816091"/>
          </a:xfrm>
          <a:prstGeom prst="rect">
            <a:avLst/>
          </a:prstGeom>
          <a:noFill/>
        </p:spPr>
      </p:pic>
      <p:sp>
        <p:nvSpPr>
          <p:cNvPr id="3" name="スライド番号プレースホルダー 2">
            <a:extLst>
              <a:ext uri="{FF2B5EF4-FFF2-40B4-BE49-F238E27FC236}">
                <a16:creationId xmlns:a16="http://schemas.microsoft.com/office/drawing/2014/main" id="{9006B27C-799B-9C84-3C75-AA70ECC7A928}"/>
              </a:ext>
            </a:extLst>
          </p:cNvPr>
          <p:cNvSpPr>
            <a:spLocks noGrp="1"/>
          </p:cNvSpPr>
          <p:nvPr>
            <p:ph type="sldNum" sz="quarter" idx="12"/>
          </p:nvPr>
        </p:nvSpPr>
        <p:spPr/>
        <p:txBody>
          <a:bodyPr/>
          <a:lstStyle/>
          <a:p>
            <a:fld id="{633CEBA1-E717-431A-BB84-F0F6FF5144AC}" type="slidenum">
              <a:rPr lang="ja-JP" altLang="en-US" sz="1600" smtClean="0"/>
              <a:pPr/>
              <a:t>2</a:t>
            </a:fld>
            <a:endParaRPr lang="ja-JP" alt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2154301"/>
            <a:ext cx="8856984" cy="4567174"/>
          </a:xfrm>
        </p:spPr>
        <p:txBody>
          <a:bodyPr>
            <a:noAutofit/>
          </a:bodyPr>
          <a:lstStyle/>
          <a:p>
            <a:pPr marL="0" indent="0">
              <a:buNone/>
            </a:pPr>
            <a:r>
              <a:rPr lang="ja-JP" altLang="en-US" sz="1800" dirty="0">
                <a:latin typeface="メイリオ" panose="020B0604030504040204" pitchFamily="50" charset="-128"/>
                <a:ea typeface="メイリオ" panose="020B0604030504040204" pitchFamily="50" charset="-128"/>
              </a:rPr>
              <a:t>　</a:t>
            </a:r>
            <a:endParaRPr lang="ja-JP" altLang="ja-JP" sz="1800" dirty="0">
              <a:latin typeface="メイリオ" panose="020B0604030504040204" pitchFamily="50" charset="-128"/>
              <a:ea typeface="メイリオ" panose="020B0604030504040204" pitchFamily="50" charset="-128"/>
            </a:endParaRPr>
          </a:p>
          <a:p>
            <a:pPr marL="0" indent="0">
              <a:buNone/>
            </a:pPr>
            <a:r>
              <a:rPr lang="ja-JP" altLang="en-US" sz="1800" b="1" dirty="0">
                <a:latin typeface="メイリオ" panose="020B0604030504040204" pitchFamily="50" charset="-128"/>
                <a:ea typeface="メイリオ" panose="020B0604030504040204" pitchFamily="50" charset="-128"/>
              </a:rPr>
              <a:t>　</a:t>
            </a:r>
            <a:endParaRPr kumimoji="1" lang="ja-JP" altLang="en-US" sz="18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z="1600" smtClean="0">
                <a:solidFill>
                  <a:schemeClr val="tx1"/>
                </a:solidFill>
              </a:rPr>
              <a:t>20</a:t>
            </a:fld>
            <a:endParaRPr kumimoji="1" lang="ja-JP" altLang="en-US" sz="1600" dirty="0">
              <a:solidFill>
                <a:schemeClr val="tx1"/>
              </a:solidFill>
            </a:endParaRPr>
          </a:p>
        </p:txBody>
      </p:sp>
      <p:pic>
        <p:nvPicPr>
          <p:cNvPr id="5" name="Picture 2" descr="全国保健師長会シンボルマーク">
            <a:extLst>
              <a:ext uri="{FF2B5EF4-FFF2-40B4-BE49-F238E27FC236}">
                <a16:creationId xmlns:a16="http://schemas.microsoft.com/office/drawing/2014/main" id="{84246219-731F-470B-AD31-9D311742808D}"/>
              </a:ext>
            </a:extLst>
          </p:cNvPr>
          <p:cNvPicPr>
            <a:picLocks noChangeAspect="1" noChangeArrowheads="1"/>
          </p:cNvPicPr>
          <p:nvPr/>
        </p:nvPicPr>
        <p:blipFill>
          <a:blip r:embed="rId2" cstate="print"/>
          <a:srcRect/>
          <a:stretch>
            <a:fillRect/>
          </a:stretch>
        </p:blipFill>
        <p:spPr bwMode="auto">
          <a:xfrm>
            <a:off x="179512" y="374925"/>
            <a:ext cx="1576557" cy="1051038"/>
          </a:xfrm>
          <a:prstGeom prst="rect">
            <a:avLst/>
          </a:prstGeom>
          <a:noFill/>
        </p:spPr>
      </p:pic>
      <p:sp>
        <p:nvSpPr>
          <p:cNvPr id="6" name="テキスト ボックス 5"/>
          <p:cNvSpPr txBox="1"/>
          <p:nvPr/>
        </p:nvSpPr>
        <p:spPr>
          <a:xfrm>
            <a:off x="1403648" y="840104"/>
            <a:ext cx="7064403" cy="523220"/>
          </a:xfrm>
          <a:prstGeom prst="rect">
            <a:avLst/>
          </a:prstGeom>
          <a:noFill/>
        </p:spPr>
        <p:txBody>
          <a:bodyPr wrap="square" rtlCol="0">
            <a:spAutoFit/>
          </a:bodyPr>
          <a:lstStyle/>
          <a:p>
            <a:r>
              <a:rPr lang="ja-JP" altLang="en-US" sz="2800" b="1" dirty="0">
                <a:solidFill>
                  <a:srgbClr val="0000FF"/>
                </a:solidFill>
                <a:latin typeface="HG丸ｺﾞｼｯｸM-PRO" panose="020F0600000000000000" pitchFamily="50" charset="-128"/>
                <a:ea typeface="HG丸ｺﾞｼｯｸM-PRO" panose="020F0600000000000000" pitchFamily="50" charset="-128"/>
              </a:rPr>
              <a:t>令和７年度　</a:t>
            </a:r>
            <a:r>
              <a:rPr lang="zh-TW" altLang="en-US" sz="2800" b="1" dirty="0">
                <a:solidFill>
                  <a:srgbClr val="0000FF"/>
                </a:solidFill>
                <a:latin typeface="HG丸ｺﾞｼｯｸM-PRO" panose="020F0600000000000000" pitchFamily="50" charset="-128"/>
                <a:ea typeface="HG丸ｺﾞｼｯｸM-PRO" panose="020F0600000000000000" pitchFamily="50" charset="-128"/>
              </a:rPr>
              <a:t>全国保健師長会調査研究事業</a:t>
            </a:r>
            <a:endParaRPr lang="en-US" altLang="zh-TW" sz="2800" b="1" dirty="0">
              <a:solidFill>
                <a:srgbClr val="0000FF"/>
              </a:solidFill>
              <a:latin typeface="HG丸ｺﾞｼｯｸM-PRO" panose="020F0600000000000000" pitchFamily="50" charset="-128"/>
              <a:ea typeface="HG丸ｺﾞｼｯｸM-PRO" panose="020F0600000000000000"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4174544908"/>
              </p:ext>
            </p:extLst>
          </p:nvPr>
        </p:nvGraphicFramePr>
        <p:xfrm>
          <a:off x="467544" y="2340765"/>
          <a:ext cx="8280919" cy="1441019"/>
        </p:xfrm>
        <a:graphic>
          <a:graphicData uri="http://schemas.openxmlformats.org/drawingml/2006/table">
            <a:tbl>
              <a:tblPr firstRow="1" bandRow="1">
                <a:tableStyleId>{BC89EF96-8CEA-46FF-86C4-4CE0E7609802}</a:tableStyleId>
              </a:tblPr>
              <a:tblGrid>
                <a:gridCol w="3940958">
                  <a:extLst>
                    <a:ext uri="{9D8B030D-6E8A-4147-A177-3AD203B41FA5}">
                      <a16:colId xmlns:a16="http://schemas.microsoft.com/office/drawing/2014/main" val="602594915"/>
                    </a:ext>
                  </a:extLst>
                </a:gridCol>
                <a:gridCol w="2141826">
                  <a:extLst>
                    <a:ext uri="{9D8B030D-6E8A-4147-A177-3AD203B41FA5}">
                      <a16:colId xmlns:a16="http://schemas.microsoft.com/office/drawing/2014/main" val="3639878649"/>
                    </a:ext>
                  </a:extLst>
                </a:gridCol>
                <a:gridCol w="2198135">
                  <a:extLst>
                    <a:ext uri="{9D8B030D-6E8A-4147-A177-3AD203B41FA5}">
                      <a16:colId xmlns:a16="http://schemas.microsoft.com/office/drawing/2014/main" val="2943690942"/>
                    </a:ext>
                  </a:extLst>
                </a:gridCol>
              </a:tblGrid>
              <a:tr h="498552">
                <a:tc>
                  <a:txBody>
                    <a:bodyPr/>
                    <a:lstStyle/>
                    <a:p>
                      <a:pPr algn="ctr"/>
                      <a:r>
                        <a:rPr kumimoji="1" lang="ja-JP" altLang="en-US" b="0" dirty="0">
                          <a:latin typeface="メイリオ" panose="020B0604030504040204" pitchFamily="50" charset="-128"/>
                          <a:ea typeface="メイリオ" panose="020B0604030504040204" pitchFamily="50" charset="-128"/>
                        </a:rPr>
                        <a:t>テーマ名</a:t>
                      </a:r>
                    </a:p>
                  </a:txBody>
                  <a:tcPr anchor="ctr"/>
                </a:tc>
                <a:tc>
                  <a:txBody>
                    <a:bodyPr/>
                    <a:lstStyle/>
                    <a:p>
                      <a:pPr algn="ctr"/>
                      <a:r>
                        <a:rPr kumimoji="1" lang="ja-JP" altLang="en-US" b="0" dirty="0">
                          <a:latin typeface="メイリオ" panose="020B0604030504040204" pitchFamily="50" charset="-128"/>
                          <a:ea typeface="メイリオ" panose="020B0604030504040204" pitchFamily="50" charset="-128"/>
                        </a:rPr>
                        <a:t>研究代表者</a:t>
                      </a:r>
                    </a:p>
                  </a:txBody>
                  <a:tcPr anchor="ctr"/>
                </a:tc>
                <a:tc>
                  <a:txBody>
                    <a:bodyPr/>
                    <a:lstStyle/>
                    <a:p>
                      <a:pPr algn="ctr"/>
                      <a:r>
                        <a:rPr kumimoji="1" lang="ja-JP" altLang="en-US" b="0" dirty="0">
                          <a:latin typeface="メイリオ" panose="020B0604030504040204" pitchFamily="50" charset="-128"/>
                          <a:ea typeface="メイリオ" panose="020B0604030504040204" pitchFamily="50" charset="-128"/>
                        </a:rPr>
                        <a:t>代表者所属名</a:t>
                      </a:r>
                    </a:p>
                  </a:txBody>
                  <a:tcPr anchor="ctr"/>
                </a:tc>
                <a:extLst>
                  <a:ext uri="{0D108BD9-81ED-4DB2-BD59-A6C34878D82A}">
                    <a16:rowId xmlns:a16="http://schemas.microsoft.com/office/drawing/2014/main" val="2846318802"/>
                  </a:ext>
                </a:extLst>
              </a:tr>
              <a:tr h="942467">
                <a:tc>
                  <a:txBody>
                    <a:bodyPr/>
                    <a:lstStyle/>
                    <a:p>
                      <a:r>
                        <a:rPr kumimoji="1" lang="ja-JP" altLang="en-US" sz="1900" b="0" dirty="0">
                          <a:solidFill>
                            <a:schemeClr val="tx1"/>
                          </a:solidFill>
                          <a:latin typeface="メイリオ" panose="020B0604030504040204" pitchFamily="50" charset="-128"/>
                          <a:ea typeface="メイリオ" panose="020B0604030504040204" pitchFamily="50" charset="-128"/>
                        </a:rPr>
                        <a:t>地域に根ざした保健師活動の次世代への継承</a:t>
                      </a:r>
                    </a:p>
                  </a:txBody>
                  <a:tcPr/>
                </a:tc>
                <a:tc>
                  <a:txBody>
                    <a:bodyPr/>
                    <a:lstStyle/>
                    <a:p>
                      <a:pPr algn="ctr"/>
                      <a:r>
                        <a:rPr kumimoji="1" lang="ja-JP" altLang="en-US" b="0" dirty="0">
                          <a:solidFill>
                            <a:schemeClr val="tx1"/>
                          </a:solidFill>
                          <a:latin typeface="メイリオ" panose="020B0604030504040204" pitchFamily="50" charset="-128"/>
                          <a:ea typeface="メイリオ" panose="020B0604030504040204" pitchFamily="50" charset="-128"/>
                        </a:rPr>
                        <a:t>山﨑　みゆき氏</a:t>
                      </a:r>
                    </a:p>
                  </a:txBody>
                  <a:tcPr anchor="ctr"/>
                </a:tc>
                <a:tc>
                  <a:txBody>
                    <a:bodyPr/>
                    <a:lstStyle/>
                    <a:p>
                      <a:pPr algn="ctr"/>
                      <a:r>
                        <a:rPr kumimoji="1" lang="ja-JP" altLang="en-US" sz="1400" b="0" dirty="0">
                          <a:solidFill>
                            <a:schemeClr val="tx1"/>
                          </a:solidFill>
                          <a:latin typeface="メイリオ" panose="020B0604030504040204" pitchFamily="50" charset="-128"/>
                          <a:ea typeface="メイリオ" panose="020B0604030504040204" pitchFamily="50" charset="-128"/>
                        </a:rPr>
                        <a:t>徳島県南部総合県民局</a:t>
                      </a:r>
                      <a:endParaRPr kumimoji="1" lang="en-US" altLang="ja-JP" sz="1400" b="0" dirty="0">
                        <a:solidFill>
                          <a:schemeClr val="tx1"/>
                        </a:solidFill>
                        <a:latin typeface="メイリオ" panose="020B0604030504040204" pitchFamily="50" charset="-128"/>
                        <a:ea typeface="メイリオ" panose="020B0604030504040204" pitchFamily="50" charset="-128"/>
                      </a:endParaRPr>
                    </a:p>
                    <a:p>
                      <a:pPr algn="ctr"/>
                      <a:r>
                        <a:rPr kumimoji="1" lang="ja-JP" altLang="en-US" sz="1400" b="0" dirty="0">
                          <a:solidFill>
                            <a:schemeClr val="tx1"/>
                          </a:solidFill>
                          <a:latin typeface="メイリオ" panose="020B0604030504040204" pitchFamily="50" charset="-128"/>
                          <a:ea typeface="メイリオ" panose="020B0604030504040204" pitchFamily="50" charset="-128"/>
                        </a:rPr>
                        <a:t>保健福祉環境部</a:t>
                      </a:r>
                    </a:p>
                  </a:txBody>
                  <a:tcPr anchor="ctr"/>
                </a:tc>
                <a:extLst>
                  <a:ext uri="{0D108BD9-81ED-4DB2-BD59-A6C34878D82A}">
                    <a16:rowId xmlns:a16="http://schemas.microsoft.com/office/drawing/2014/main" val="3852094649"/>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424030048"/>
              </p:ext>
            </p:extLst>
          </p:nvPr>
        </p:nvGraphicFramePr>
        <p:xfrm>
          <a:off x="481682" y="4884991"/>
          <a:ext cx="8280918" cy="1360407"/>
        </p:xfrm>
        <a:graphic>
          <a:graphicData uri="http://schemas.openxmlformats.org/drawingml/2006/table">
            <a:tbl>
              <a:tblPr firstRow="1" bandRow="1">
                <a:tableStyleId>{BC89EF96-8CEA-46FF-86C4-4CE0E7609802}</a:tableStyleId>
              </a:tblPr>
              <a:tblGrid>
                <a:gridCol w="3946302">
                  <a:extLst>
                    <a:ext uri="{9D8B030D-6E8A-4147-A177-3AD203B41FA5}">
                      <a16:colId xmlns:a16="http://schemas.microsoft.com/office/drawing/2014/main" val="602594915"/>
                    </a:ext>
                  </a:extLst>
                </a:gridCol>
                <a:gridCol w="2139955">
                  <a:extLst>
                    <a:ext uri="{9D8B030D-6E8A-4147-A177-3AD203B41FA5}">
                      <a16:colId xmlns:a16="http://schemas.microsoft.com/office/drawing/2014/main" val="3639878649"/>
                    </a:ext>
                  </a:extLst>
                </a:gridCol>
                <a:gridCol w="2194661">
                  <a:extLst>
                    <a:ext uri="{9D8B030D-6E8A-4147-A177-3AD203B41FA5}">
                      <a16:colId xmlns:a16="http://schemas.microsoft.com/office/drawing/2014/main" val="2943690942"/>
                    </a:ext>
                  </a:extLst>
                </a:gridCol>
              </a:tblGrid>
              <a:tr h="400287">
                <a:tc>
                  <a:txBody>
                    <a:bodyPr/>
                    <a:lstStyle/>
                    <a:p>
                      <a:pPr algn="ctr"/>
                      <a:r>
                        <a:rPr kumimoji="1" lang="ja-JP" altLang="en-US" b="0" dirty="0">
                          <a:latin typeface="メイリオ" panose="020B0604030504040204" pitchFamily="50" charset="-128"/>
                          <a:ea typeface="メイリオ" panose="020B0604030504040204" pitchFamily="50" charset="-128"/>
                        </a:rPr>
                        <a:t>テーマ名</a:t>
                      </a:r>
                    </a:p>
                  </a:txBody>
                  <a:tcPr anchor="ctr"/>
                </a:tc>
                <a:tc>
                  <a:txBody>
                    <a:bodyPr/>
                    <a:lstStyle/>
                    <a:p>
                      <a:pPr algn="ctr"/>
                      <a:r>
                        <a:rPr kumimoji="1" lang="ja-JP" altLang="en-US" b="0" dirty="0">
                          <a:latin typeface="メイリオ" panose="020B0604030504040204" pitchFamily="50" charset="-128"/>
                          <a:ea typeface="メイリオ" panose="020B0604030504040204" pitchFamily="50" charset="-128"/>
                        </a:rPr>
                        <a:t>分担事業者</a:t>
                      </a:r>
                    </a:p>
                  </a:txBody>
                  <a:tcPr anchor="ctr"/>
                </a:tc>
                <a:tc>
                  <a:txBody>
                    <a:bodyPr/>
                    <a:lstStyle/>
                    <a:p>
                      <a:pPr algn="ctr"/>
                      <a:r>
                        <a:rPr kumimoji="1" lang="ja-JP" altLang="en-US" b="0" dirty="0">
                          <a:latin typeface="メイリオ" panose="020B0604030504040204" pitchFamily="50" charset="-128"/>
                          <a:ea typeface="メイリオ" panose="020B0604030504040204" pitchFamily="50" charset="-128"/>
                        </a:rPr>
                        <a:t>代表者所属名</a:t>
                      </a:r>
                    </a:p>
                  </a:txBody>
                  <a:tcPr anchor="ctr"/>
                </a:tc>
                <a:extLst>
                  <a:ext uri="{0D108BD9-81ED-4DB2-BD59-A6C34878D82A}">
                    <a16:rowId xmlns:a16="http://schemas.microsoft.com/office/drawing/2014/main" val="2846318802"/>
                  </a:ext>
                </a:extLst>
              </a:tr>
              <a:tr h="653942">
                <a:tc>
                  <a:txBody>
                    <a:bodyPr/>
                    <a:lstStyle/>
                    <a:p>
                      <a:r>
                        <a:rPr kumimoji="1" lang="ja-JP" altLang="en-US" sz="1900" b="0" dirty="0">
                          <a:solidFill>
                            <a:schemeClr val="tx1"/>
                          </a:solidFill>
                          <a:latin typeface="メイリオ" panose="020B0604030504040204" pitchFamily="50" charset="-128"/>
                          <a:ea typeface="メイリオ" panose="020B0604030504040204" pitchFamily="50" charset="-128"/>
                        </a:rPr>
                        <a:t>保健師が地区活動を維持・発展できる現任教育の在り方に関する調査研究事業</a:t>
                      </a:r>
                    </a:p>
                  </a:txBody>
                  <a:tcPr/>
                </a:tc>
                <a:tc>
                  <a:txBody>
                    <a:bodyPr/>
                    <a:lstStyle/>
                    <a:p>
                      <a:pPr algn="ctr"/>
                      <a:r>
                        <a:rPr kumimoji="1" lang="ja-JP" altLang="en-US" b="0" dirty="0">
                          <a:solidFill>
                            <a:schemeClr val="tx1"/>
                          </a:solidFill>
                          <a:latin typeface="メイリオ" panose="020B0604030504040204" pitchFamily="50" charset="-128"/>
                          <a:ea typeface="メイリオ" panose="020B0604030504040204" pitchFamily="50" charset="-128"/>
                        </a:rPr>
                        <a:t>伊藤　由紀子氏</a:t>
                      </a:r>
                    </a:p>
                  </a:txBody>
                  <a:tcPr anchor="ctr"/>
                </a:tc>
                <a:tc>
                  <a:txBody>
                    <a:bodyPr/>
                    <a:lstStyle/>
                    <a:p>
                      <a:pPr algn="ctr"/>
                      <a:r>
                        <a:rPr kumimoji="1" lang="ja-JP" altLang="en-US" sz="1600" b="0" dirty="0">
                          <a:solidFill>
                            <a:schemeClr val="tx1"/>
                          </a:solidFill>
                          <a:latin typeface="メイリオ" panose="020B0604030504040204" pitchFamily="50" charset="-128"/>
                          <a:ea typeface="メイリオ" panose="020B0604030504040204" pitchFamily="50" charset="-128"/>
                        </a:rPr>
                        <a:t>愛媛県西条市役所</a:t>
                      </a:r>
                      <a:endParaRPr kumimoji="1" lang="en-US" altLang="ja-JP" sz="1600" b="0" dirty="0">
                        <a:solidFill>
                          <a:schemeClr val="tx1"/>
                        </a:solidFill>
                        <a:latin typeface="メイリオ" panose="020B0604030504040204" pitchFamily="50" charset="-128"/>
                        <a:ea typeface="メイリオ" panose="020B0604030504040204" pitchFamily="50" charset="-128"/>
                      </a:endParaRPr>
                    </a:p>
                    <a:p>
                      <a:pPr algn="ctr"/>
                      <a:r>
                        <a:rPr kumimoji="1" lang="ja-JP" altLang="en-US" sz="1400" b="0">
                          <a:solidFill>
                            <a:schemeClr val="tx1"/>
                          </a:solidFill>
                          <a:latin typeface="メイリオ" panose="020B0604030504040204" pitchFamily="50" charset="-128"/>
                          <a:ea typeface="メイリオ" panose="020B0604030504040204" pitchFamily="50" charset="-128"/>
                        </a:rPr>
                        <a:t>福祉部介護保険課</a:t>
                      </a:r>
                      <a:endParaRPr kumimoji="1" lang="ja-JP" altLang="en-US" sz="1400" b="0" dirty="0">
                        <a:solidFill>
                          <a:schemeClr val="tx1"/>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852094649"/>
                  </a:ext>
                </a:extLst>
              </a:tr>
            </a:tbl>
          </a:graphicData>
        </a:graphic>
      </p:graphicFrame>
      <p:sp>
        <p:nvSpPr>
          <p:cNvPr id="10" name="テキスト ボックス 9"/>
          <p:cNvSpPr txBox="1"/>
          <p:nvPr/>
        </p:nvSpPr>
        <p:spPr>
          <a:xfrm>
            <a:off x="323528" y="1694193"/>
            <a:ext cx="7560840" cy="430887"/>
          </a:xfrm>
          <a:prstGeom prst="rect">
            <a:avLst/>
          </a:prstGeom>
          <a:noFill/>
        </p:spPr>
        <p:txBody>
          <a:bodyPr wrap="square" rtlCol="0">
            <a:spAutoFit/>
          </a:bodyPr>
          <a:lstStyle/>
          <a:p>
            <a:r>
              <a:rPr lang="zh-TW" altLang="en-US" sz="2200" dirty="0">
                <a:latin typeface="メイリオ" panose="020B0604030504040204" pitchFamily="50" charset="-128"/>
                <a:ea typeface="メイリオ" panose="020B0604030504040204" pitchFamily="50" charset="-128"/>
              </a:rPr>
              <a:t>全国保健師長会</a:t>
            </a:r>
            <a:r>
              <a:rPr lang="en-US" altLang="zh-TW" sz="2200" dirty="0">
                <a:latin typeface="メイリオ" panose="020B0604030504040204" pitchFamily="50" charset="-128"/>
                <a:ea typeface="メイリオ" panose="020B0604030504040204" pitchFamily="50" charset="-128"/>
              </a:rPr>
              <a:t>(</a:t>
            </a:r>
            <a:r>
              <a:rPr lang="zh-TW" altLang="en-US" sz="2200" dirty="0">
                <a:latin typeface="メイリオ" panose="020B0604030504040204" pitchFamily="50" charset="-128"/>
                <a:ea typeface="メイリオ" panose="020B0604030504040204" pitchFamily="50" charset="-128"/>
              </a:rPr>
              <a:t>独自</a:t>
            </a:r>
            <a:r>
              <a:rPr lang="en-US" altLang="zh-TW" sz="2200" dirty="0">
                <a:latin typeface="メイリオ" panose="020B0604030504040204" pitchFamily="50" charset="-128"/>
                <a:ea typeface="メイリオ" panose="020B0604030504040204" pitchFamily="50" charset="-128"/>
              </a:rPr>
              <a:t>)</a:t>
            </a:r>
            <a:r>
              <a:rPr lang="zh-TW" altLang="en-US" sz="2200" dirty="0">
                <a:latin typeface="メイリオ" panose="020B0604030504040204" pitchFamily="50" charset="-128"/>
                <a:ea typeface="メイリオ" panose="020B0604030504040204" pitchFamily="50" charset="-128"/>
              </a:rPr>
              <a:t>調査研究事業</a:t>
            </a:r>
            <a:endParaRPr kumimoji="1" lang="ja-JP" altLang="en-US" sz="2200"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337365" y="4259475"/>
            <a:ext cx="8064896" cy="430887"/>
          </a:xfrm>
          <a:prstGeom prst="rect">
            <a:avLst/>
          </a:prstGeom>
          <a:noFill/>
        </p:spPr>
        <p:txBody>
          <a:bodyPr wrap="square" rtlCol="0">
            <a:spAutoFit/>
          </a:bodyPr>
          <a:lstStyle/>
          <a:p>
            <a:r>
              <a:rPr lang="zh-TW" altLang="en-US" sz="2200" dirty="0">
                <a:latin typeface="メイリオ" panose="020B0604030504040204" pitchFamily="50" charset="-128"/>
                <a:ea typeface="メイリオ" panose="020B0604030504040204" pitchFamily="50" charset="-128"/>
              </a:rPr>
              <a:t>地域保健総合推進事業</a:t>
            </a:r>
            <a:r>
              <a:rPr lang="ja-JP" altLang="en-US" sz="2200" dirty="0">
                <a:latin typeface="メイリオ" panose="020B0604030504040204" pitchFamily="50" charset="-128"/>
                <a:ea typeface="メイリオ" panose="020B0604030504040204" pitchFamily="50" charset="-128"/>
              </a:rPr>
              <a:t>（受託事業）</a:t>
            </a:r>
            <a:endParaRPr kumimoji="1" lang="ja-JP" altLang="en-US" sz="2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28286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 name="タイトル 1"/>
          <p:cNvSpPr>
            <a:spLocks noGrp="1"/>
          </p:cNvSpPr>
          <p:nvPr>
            <p:ph type="title"/>
          </p:nvPr>
        </p:nvSpPr>
        <p:spPr>
          <a:xfrm>
            <a:off x="1312504" y="1621933"/>
            <a:ext cx="5980673" cy="1799498"/>
          </a:xfrm>
        </p:spPr>
        <p:txBody>
          <a:bodyPr rtlCol="0" anchor="ctr">
            <a:normAutofit/>
          </a:bodyPr>
          <a:lstStyle>
            <a:defPPr>
              <a:defRPr lang="ja-JP"/>
            </a:defPPr>
          </a:lstStyle>
          <a:p>
            <a:pPr rtl="0"/>
            <a:r>
              <a:rPr lang="ja-JP" altLang="en-US" b="1" dirty="0"/>
              <a:t>プレ管理期保健師の統括的能力育成を目指した研修プログラムの開発と実践</a:t>
            </a:r>
            <a:endParaRPr lang="ja-JP" b="1" dirty="0"/>
          </a:p>
        </p:txBody>
      </p:sp>
      <p:sp>
        <p:nvSpPr>
          <p:cNvPr id="1170" name="コンテンツ プレースホルダー 2"/>
          <p:cNvSpPr txBox="1"/>
          <p:nvPr/>
        </p:nvSpPr>
        <p:spPr>
          <a:xfrm>
            <a:off x="1659094" y="3429000"/>
            <a:ext cx="7256306" cy="2317340"/>
          </a:xfrm>
          <a:prstGeom prst="rect">
            <a:avLst/>
          </a:prstGeom>
        </p:spPr>
        <p:txBody>
          <a:bodyPr rtlCol="0"/>
          <a:lstStyle>
            <a:defPPr>
              <a:defRPr lang="ja-JP"/>
            </a:defPPr>
            <a:lvl1pPr marL="347472" indent="-347472" algn="l" defTabSz="914400" rtl="0" eaLnBrk="1" latinLnBrk="0" hangingPunct="1">
              <a:lnSpc>
                <a:spcPct val="100000"/>
              </a:lnSpc>
              <a:spcBef>
                <a:spcPts val="360"/>
              </a:spcBef>
              <a:buFont typeface="Arial" panose="020B0604020202020204" pitchFamily="34" charset="0"/>
              <a:buChar char="•"/>
              <a:defRPr kumimoji="1" lang="ja-JP" sz="2800" kern="1200">
                <a:solidFill>
                  <a:schemeClr val="accent6"/>
                </a:solidFill>
                <a:latin typeface="Meiryo UI" panose="020B0604030504040204" pitchFamily="50" charset="-128"/>
                <a:ea typeface="Meiryo UI" panose="020B0604030504040204" pitchFamily="50" charset="-128"/>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kumimoji="1" lang="ja-JP" sz="2400" kern="1200">
                <a:solidFill>
                  <a:schemeClr val="accent6"/>
                </a:solidFill>
                <a:latin typeface="Meiryo UI" panose="020B0604030504040204" pitchFamily="50" charset="-128"/>
                <a:ea typeface="Meiryo UI" panose="020B0604030504040204" pitchFamily="50" charset="-128"/>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kumimoji="1" lang="ja-JP" sz="2000" kern="1200">
                <a:solidFill>
                  <a:schemeClr val="accent6"/>
                </a:solidFill>
                <a:latin typeface="Meiryo UI" panose="020B0604030504040204" pitchFamily="50" charset="-128"/>
                <a:ea typeface="Meiryo UI" panose="020B0604030504040204" pitchFamily="50" charset="-128"/>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kumimoji="1" lang="ja-JP" sz="1800" kern="1200">
                <a:solidFill>
                  <a:schemeClr val="accent6"/>
                </a:solidFill>
                <a:latin typeface="Meiryo UI" panose="020B0604030504040204" pitchFamily="50" charset="-128"/>
                <a:ea typeface="Meiryo UI" panose="020B0604030504040204" pitchFamily="50" charset="-128"/>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kumimoji="1" lang="ja-JP" sz="1800" kern="1200">
                <a:solidFill>
                  <a:schemeClr val="accent6"/>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9pPr>
          </a:lstStyle>
          <a:p>
            <a:pPr marL="260604" indent="-260604" defTabSz="685800" fontAlgn="auto">
              <a:spcBef>
                <a:spcPts val="270"/>
              </a:spcBef>
              <a:spcAft>
                <a:spcPts val="0"/>
              </a:spcAft>
            </a:pPr>
            <a:r>
              <a:rPr lang="ja-JP" altLang="en-US" sz="1800" dirty="0">
                <a:solidFill>
                  <a:srgbClr val="1F2C8F"/>
                </a:solidFill>
              </a:rPr>
              <a:t>研究代表者　島村  通子（静岡県健康福祉部健康局）</a:t>
            </a:r>
            <a:endParaRPr lang="en-US" altLang="ja-JP" sz="1800" dirty="0">
              <a:solidFill>
                <a:srgbClr val="1F2C8F"/>
              </a:solidFill>
            </a:endParaRPr>
          </a:p>
          <a:p>
            <a:pPr marL="567000" indent="0" defTabSz="685800" fontAlgn="auto">
              <a:spcBef>
                <a:spcPts val="450"/>
              </a:spcBef>
              <a:spcAft>
                <a:spcPts val="0"/>
              </a:spcAft>
              <a:buNone/>
            </a:pPr>
            <a:r>
              <a:rPr lang="ja-JP" altLang="en-US" sz="1500" dirty="0">
                <a:solidFill>
                  <a:srgbClr val="1F2C8F"/>
                </a:solidFill>
              </a:rPr>
              <a:t>     メンバー　櫻井　郁巳　  （静岡県健康福祉部健康局健康増進課）</a:t>
            </a:r>
            <a:endParaRPr lang="en-US" altLang="ja-JP" sz="1500" dirty="0">
              <a:solidFill>
                <a:srgbClr val="1F2C8F"/>
              </a:solidFill>
            </a:endParaRPr>
          </a:p>
          <a:p>
            <a:pPr marL="414396" indent="0" defTabSz="685800" fontAlgn="auto">
              <a:spcBef>
                <a:spcPts val="270"/>
              </a:spcBef>
              <a:spcAft>
                <a:spcPts val="0"/>
              </a:spcAft>
              <a:buNone/>
            </a:pPr>
            <a:r>
              <a:rPr lang="ja-JP" altLang="en-US" sz="1500" dirty="0">
                <a:solidFill>
                  <a:srgbClr val="1F2C8F"/>
                </a:solidFill>
              </a:rPr>
              <a:t>　　　　　　　     鈴木　知代　  （豊橋創造大学保健医療学部）</a:t>
            </a:r>
            <a:endParaRPr lang="en-US" altLang="ja-JP" sz="1500" dirty="0">
              <a:solidFill>
                <a:srgbClr val="1F2C8F"/>
              </a:solidFill>
            </a:endParaRPr>
          </a:p>
          <a:p>
            <a:pPr marL="414396" indent="0" defTabSz="685800" fontAlgn="auto">
              <a:spcBef>
                <a:spcPts val="270"/>
              </a:spcBef>
              <a:spcAft>
                <a:spcPts val="0"/>
              </a:spcAft>
              <a:buNone/>
            </a:pPr>
            <a:r>
              <a:rPr lang="ja-JP" altLang="en-US" sz="1500" dirty="0">
                <a:solidFill>
                  <a:srgbClr val="1F2C8F"/>
                </a:solidFill>
              </a:rPr>
              <a:t>　　　　　　    　 深江  久代　  （常葉大学健康科学部）</a:t>
            </a:r>
            <a:endParaRPr lang="en-US" altLang="ja-JP" sz="1500" dirty="0">
              <a:solidFill>
                <a:srgbClr val="1F2C8F"/>
              </a:solidFill>
            </a:endParaRPr>
          </a:p>
          <a:p>
            <a:pPr marL="414396" indent="0" defTabSz="685800" fontAlgn="auto">
              <a:spcBef>
                <a:spcPts val="270"/>
              </a:spcBef>
              <a:spcAft>
                <a:spcPts val="0"/>
              </a:spcAft>
              <a:buNone/>
            </a:pPr>
            <a:r>
              <a:rPr lang="ja-JP" altLang="en-US" sz="1500" dirty="0">
                <a:solidFill>
                  <a:srgbClr val="1F2C8F"/>
                </a:solidFill>
              </a:rPr>
              <a:t>　　　　　　    　 伊藤  純子　  （静岡県立大学看護学部）</a:t>
            </a:r>
            <a:endParaRPr lang="en-US" altLang="ja-JP" sz="1500" dirty="0">
              <a:solidFill>
                <a:srgbClr val="1F2C8F"/>
              </a:solidFill>
            </a:endParaRPr>
          </a:p>
          <a:p>
            <a:pPr marL="414396" indent="0" defTabSz="685800" fontAlgn="auto">
              <a:spcBef>
                <a:spcPts val="270"/>
              </a:spcBef>
              <a:spcAft>
                <a:spcPts val="0"/>
              </a:spcAft>
              <a:buNone/>
            </a:pPr>
            <a:r>
              <a:rPr lang="ja-JP" altLang="en-US" sz="1500" dirty="0">
                <a:solidFill>
                  <a:srgbClr val="1F2C8F"/>
                </a:solidFill>
              </a:rPr>
              <a:t>　　　　　　    　 杉山  眞澄　  （静岡県看護協会）</a:t>
            </a:r>
            <a:endParaRPr lang="en-US" altLang="ja-JP" sz="1500" dirty="0">
              <a:solidFill>
                <a:srgbClr val="1F2C8F"/>
              </a:solidFill>
            </a:endParaRPr>
          </a:p>
          <a:p>
            <a:pPr marL="414396" indent="0" defTabSz="685800" fontAlgn="auto">
              <a:spcBef>
                <a:spcPts val="270"/>
              </a:spcBef>
              <a:spcAft>
                <a:spcPts val="0"/>
              </a:spcAft>
              <a:buNone/>
            </a:pPr>
            <a:r>
              <a:rPr lang="ja-JP" altLang="en-US" sz="1500" dirty="0">
                <a:solidFill>
                  <a:srgbClr val="1F2C8F"/>
                </a:solidFill>
              </a:rPr>
              <a:t>　　　　　　    　 鳥羽山 睦子  （聖隷福祉事業団保健事業部）</a:t>
            </a:r>
          </a:p>
        </p:txBody>
      </p:sp>
      <p:sp>
        <p:nvSpPr>
          <p:cNvPr id="3" name="スライド番号プレースホルダ 3">
            <a:extLst>
              <a:ext uri="{FF2B5EF4-FFF2-40B4-BE49-F238E27FC236}">
                <a16:creationId xmlns:a16="http://schemas.microsoft.com/office/drawing/2014/main" id="{0AB32BA1-5B16-8B7F-8665-05CE185A5EF0}"/>
              </a:ext>
            </a:extLst>
          </p:cNvPr>
          <p:cNvSpPr txBox="1">
            <a:spLocks/>
          </p:cNvSpPr>
          <p:nvPr/>
        </p:nvSpPr>
        <p:spPr>
          <a:xfrm>
            <a:off x="8100392" y="6356358"/>
            <a:ext cx="586408" cy="365125"/>
          </a:xfrm>
          <a:prstGeom prst="rect">
            <a:avLst/>
          </a:prstGeom>
        </p:spPr>
        <p:txBody>
          <a:bodyPr/>
          <a:lstStyle>
            <a:defPPr>
              <a:defRPr lang="ja-JP"/>
            </a:defPPr>
            <a:lvl1pPr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defRPr/>
            </a:pPr>
            <a:fld id="{B35DF4A4-2AAE-4132-973E-1C6DFCD0D80A}" type="slidenum">
              <a:rPr lang="ja-JP" altLang="en-US" sz="1600" smtClean="0"/>
              <a:pPr>
                <a:defRPr/>
              </a:pPr>
              <a:t>21</a:t>
            </a:fld>
            <a:endParaRPr lang="ja-JP" altLang="en-US" sz="1600" dirty="0"/>
          </a:p>
        </p:txBody>
      </p:sp>
    </p:spTree>
    <p:extLst>
      <p:ext uri="{BB962C8B-B14F-4D97-AF65-F5344CB8AC3E}">
        <p14:creationId xmlns:p14="http://schemas.microsoft.com/office/powerpoint/2010/main" val="2202437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 name="タイトル 1"/>
          <p:cNvSpPr>
            <a:spLocks noGrp="1"/>
          </p:cNvSpPr>
          <p:nvPr>
            <p:ph type="title"/>
          </p:nvPr>
        </p:nvSpPr>
        <p:spPr>
          <a:xfrm>
            <a:off x="951006" y="1451566"/>
            <a:ext cx="3886200" cy="445908"/>
          </a:xfrm>
        </p:spPr>
        <p:txBody>
          <a:bodyPr rtlCol="0"/>
          <a:lstStyle>
            <a:defPPr>
              <a:defRPr lang="ja-JP"/>
            </a:defPPr>
          </a:lstStyle>
          <a:p>
            <a:pPr rtl="0"/>
            <a:r>
              <a:rPr lang="ja-JP" altLang="en-US" dirty="0"/>
              <a:t>目的</a:t>
            </a:r>
            <a:endParaRPr lang="ja-JP" b="1" dirty="0"/>
          </a:p>
        </p:txBody>
      </p:sp>
      <p:sp>
        <p:nvSpPr>
          <p:cNvPr id="1176" name="テキスト プレースホルダー 2"/>
          <p:cNvSpPr>
            <a:spLocks noGrp="1"/>
          </p:cNvSpPr>
          <p:nvPr>
            <p:ph idx="1"/>
          </p:nvPr>
        </p:nvSpPr>
        <p:spPr>
          <a:xfrm>
            <a:off x="1227803" y="2022372"/>
            <a:ext cx="6968613" cy="3465871"/>
          </a:xfrm>
          <a:solidFill>
            <a:srgbClr val="FFFFFF"/>
          </a:solidFill>
        </p:spPr>
        <p:txBody>
          <a:bodyPr rtlCol="0">
            <a:normAutofit/>
          </a:bodyPr>
          <a:lstStyle>
            <a:defPPr>
              <a:defRPr lang="ja-JP"/>
            </a:defPPr>
          </a:lstStyle>
          <a:p>
            <a:pPr>
              <a:spcBef>
                <a:spcPts val="450"/>
              </a:spcBef>
            </a:pPr>
            <a:r>
              <a:rPr lang="ja-JP" altLang="en-US" sz="600" dirty="0">
                <a:solidFill>
                  <a:schemeClr val="tx1"/>
                </a:solidFill>
              </a:rPr>
              <a:t>  </a:t>
            </a:r>
            <a:endParaRPr lang="en-US" altLang="ja-JP" sz="600" dirty="0">
              <a:solidFill>
                <a:schemeClr val="tx1"/>
              </a:solidFill>
            </a:endParaRPr>
          </a:p>
          <a:p>
            <a:pPr>
              <a:spcBef>
                <a:spcPts val="450"/>
              </a:spcBef>
            </a:pPr>
            <a:r>
              <a:rPr lang="ja-JP" altLang="en-US" dirty="0">
                <a:solidFill>
                  <a:schemeClr val="tx1"/>
                </a:solidFill>
              </a:rPr>
              <a:t>自治体の管理的立場の保健師</a:t>
            </a:r>
            <a:r>
              <a:rPr lang="en-US" altLang="ja-JP" dirty="0">
                <a:solidFill>
                  <a:schemeClr val="tx1"/>
                </a:solidFill>
              </a:rPr>
              <a:t>(</a:t>
            </a:r>
            <a:r>
              <a:rPr lang="ja-JP" altLang="en-US" dirty="0">
                <a:solidFill>
                  <a:schemeClr val="tx1"/>
                </a:solidFill>
              </a:rPr>
              <a:t>以下、管理職</a:t>
            </a:r>
            <a:r>
              <a:rPr lang="en-US" altLang="ja-JP" dirty="0">
                <a:solidFill>
                  <a:schemeClr val="tx1"/>
                </a:solidFill>
              </a:rPr>
              <a:t>)</a:t>
            </a:r>
            <a:r>
              <a:rPr lang="ja-JP" altLang="en-US" dirty="0">
                <a:solidFill>
                  <a:schemeClr val="tx1"/>
                </a:solidFill>
              </a:rPr>
              <a:t>には、健康問題の複雑化や環境変化に対応した保健活動の推進、組織横断的な調整、人材育成等、高度なマネジメント能力が求められている。そのためには、管理職になる前からの育成プログラムが必要であると考えた。</a:t>
            </a:r>
            <a:endParaRPr lang="en-US" altLang="ja-JP" dirty="0">
              <a:solidFill>
                <a:schemeClr val="tx1"/>
              </a:solidFill>
            </a:endParaRPr>
          </a:p>
          <a:p>
            <a:pPr rtl="0"/>
            <a:r>
              <a:rPr lang="ja-JP" altLang="en-US" dirty="0">
                <a:solidFill>
                  <a:schemeClr val="tx1"/>
                </a:solidFill>
              </a:rPr>
              <a:t>管理職に必要な能力や管理的立場になって何が困ったのか等、その役割・責任の考え方などをインタビューすることで、プレ管理期の保健師を対象とした研修プログラムを作成することを目的とした。</a:t>
            </a:r>
            <a:endParaRPr lang="en-US" altLang="ja-JP" dirty="0">
              <a:solidFill>
                <a:schemeClr val="tx1"/>
              </a:solidFill>
            </a:endParaRPr>
          </a:p>
          <a:p>
            <a:pPr rtl="0"/>
            <a:r>
              <a:rPr lang="ja-JP" altLang="en-US" dirty="0">
                <a:solidFill>
                  <a:schemeClr val="tx1"/>
                </a:solidFill>
              </a:rPr>
              <a:t>また、研修プログラムを実施し、評価を行うことでプログラムの有効性と課題を併せて検討した。</a:t>
            </a:r>
            <a:endParaRPr lang="en-US" altLang="ja-JP" dirty="0">
              <a:solidFill>
                <a:schemeClr val="tx1"/>
              </a:solidFill>
            </a:endParaRPr>
          </a:p>
          <a:p>
            <a:pPr rtl="0"/>
            <a:r>
              <a:rPr lang="ja-JP" altLang="en-US" dirty="0">
                <a:solidFill>
                  <a:schemeClr val="tx1"/>
                </a:solidFill>
              </a:rPr>
              <a:t>今回の研究では「プレ管理期」を自治体保健師の標準的なキャリアラダーの「Ａ</a:t>
            </a:r>
            <a:r>
              <a:rPr lang="en-US" altLang="ja-JP" dirty="0">
                <a:solidFill>
                  <a:schemeClr val="tx1"/>
                </a:solidFill>
              </a:rPr>
              <a:t>-</a:t>
            </a:r>
            <a:r>
              <a:rPr lang="ja-JP" altLang="en-US" dirty="0">
                <a:solidFill>
                  <a:schemeClr val="tx1"/>
                </a:solidFill>
              </a:rPr>
              <a:t>４相当」と定義する。</a:t>
            </a:r>
            <a:endParaRPr lang="ja-JP" dirty="0">
              <a:solidFill>
                <a:schemeClr val="tx1"/>
              </a:solidFill>
            </a:endParaRPr>
          </a:p>
        </p:txBody>
      </p:sp>
      <p:sp>
        <p:nvSpPr>
          <p:cNvPr id="2" name="スライド番号プレースホルダー 3">
            <a:extLst>
              <a:ext uri="{FF2B5EF4-FFF2-40B4-BE49-F238E27FC236}">
                <a16:creationId xmlns:a16="http://schemas.microsoft.com/office/drawing/2014/main" id="{434E0986-48F2-5B25-D723-E20ECED24BEB}"/>
              </a:ext>
            </a:extLst>
          </p:cNvPr>
          <p:cNvSpPr txBox="1">
            <a:spLocks/>
          </p:cNvSpPr>
          <p:nvPr/>
        </p:nvSpPr>
        <p:spPr>
          <a:xfrm>
            <a:off x="8100392" y="6356358"/>
            <a:ext cx="586408" cy="365125"/>
          </a:xfrm>
          <a:prstGeom prst="rect">
            <a:avLst/>
          </a:prstGeom>
        </p:spPr>
        <p:txBody>
          <a:bodyPr/>
          <a:lstStyle>
            <a:defPPr>
              <a:defRPr lang="ja-JP"/>
            </a:defPPr>
            <a:lvl1pPr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fld id="{D2D8002D-B5B0-4BAC-B1F6-782DDCCE6D9C}" type="slidenum">
              <a:rPr lang="ja-JP" altLang="en-US" sz="1600" smtClean="0"/>
              <a:pPr/>
              <a:t>22</a:t>
            </a:fld>
            <a:endParaRPr lang="ja-JP" altLang="en-US" sz="1600" dirty="0"/>
          </a:p>
        </p:txBody>
      </p:sp>
    </p:spTree>
    <p:extLst>
      <p:ext uri="{BB962C8B-B14F-4D97-AF65-F5344CB8AC3E}">
        <p14:creationId xmlns:p14="http://schemas.microsoft.com/office/powerpoint/2010/main" val="2952923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1" name="正方形/長方形 4"/>
          <p:cNvSpPr/>
          <p:nvPr/>
        </p:nvSpPr>
        <p:spPr>
          <a:xfrm>
            <a:off x="1106393" y="1421203"/>
            <a:ext cx="7506929" cy="4447820"/>
          </a:xfrm>
          <a:prstGeom prst="rect">
            <a:avLst/>
          </a:prstGeom>
          <a:solidFill>
            <a:srgbClr val="FFFFFF"/>
          </a:solidFill>
          <a:ln w="3810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ja-JP" altLang="en-US" sz="1350">
              <a:noFill/>
              <a:latin typeface="Meiryo UI "/>
            </a:endParaRPr>
          </a:p>
        </p:txBody>
      </p:sp>
      <p:sp>
        <p:nvSpPr>
          <p:cNvPr id="1182" name="テキスト プレースホルダー 3"/>
          <p:cNvSpPr>
            <a:spLocks noGrp="1"/>
          </p:cNvSpPr>
          <p:nvPr>
            <p:ph type="body" sz="quarter" idx="13"/>
          </p:nvPr>
        </p:nvSpPr>
        <p:spPr>
          <a:xfrm>
            <a:off x="1292559" y="1884935"/>
            <a:ext cx="7562448" cy="3921897"/>
          </a:xfrm>
        </p:spPr>
        <p:txBody>
          <a:bodyPr rtlCol="0"/>
          <a:lstStyle>
            <a:defPPr>
              <a:defRPr lang="ja-JP"/>
            </a:defPPr>
          </a:lstStyle>
          <a:p>
            <a:pPr marL="214313" indent="-214313">
              <a:spcAft>
                <a:spcPts val="450"/>
              </a:spcAft>
              <a:buFont typeface="Wingdings" panose="05000000000000000000" pitchFamily="2" charset="2"/>
              <a:buChar char="l"/>
            </a:pPr>
            <a:r>
              <a:rPr lang="ja-JP" altLang="en-US" sz="1800" b="1" dirty="0">
                <a:solidFill>
                  <a:schemeClr val="tx1"/>
                </a:solidFill>
                <a:latin typeface="+mn-ea"/>
                <a:ea typeface="+mn-ea"/>
                <a:cs typeface="Times New Roman" panose="02020603050405020304" pitchFamily="18" charset="0"/>
              </a:rPr>
              <a:t>方法</a:t>
            </a:r>
            <a:r>
              <a:rPr lang="ja-JP" altLang="en-US" sz="1800" dirty="0">
                <a:solidFill>
                  <a:schemeClr val="tx1"/>
                </a:solidFill>
                <a:latin typeface="+mn-ea"/>
                <a:ea typeface="+mn-ea"/>
                <a:cs typeface="Times New Roman" panose="02020603050405020304" pitchFamily="18" charset="0"/>
              </a:rPr>
              <a:t>：協力の得られた自治体で</a:t>
            </a:r>
            <a:r>
              <a:rPr lang="ja-JP" altLang="ja-JP" sz="1800" dirty="0">
                <a:solidFill>
                  <a:schemeClr val="tx1"/>
                </a:solidFill>
                <a:latin typeface="+mn-ea"/>
                <a:ea typeface="+mn-ea"/>
                <a:cs typeface="Times New Roman" panose="02020603050405020304" pitchFamily="18" charset="0"/>
              </a:rPr>
              <a:t>フォーカスグループインタビューを</a:t>
            </a:r>
            <a:r>
              <a:rPr lang="ja-JP" altLang="en-US" sz="1800" dirty="0">
                <a:solidFill>
                  <a:schemeClr val="tx1"/>
                </a:solidFill>
                <a:latin typeface="+mn-ea"/>
                <a:ea typeface="+mn-ea"/>
                <a:cs typeface="Times New Roman" panose="02020603050405020304" pitchFamily="18" charset="0"/>
              </a:rPr>
              <a:t>行い</a:t>
            </a:r>
            <a:r>
              <a:rPr lang="ja-JP" altLang="ja-JP" sz="1800" dirty="0">
                <a:solidFill>
                  <a:schemeClr val="tx1"/>
                </a:solidFill>
                <a:latin typeface="+mn-ea"/>
                <a:ea typeface="+mn-ea"/>
                <a:cs typeface="Times New Roman" panose="02020603050405020304" pitchFamily="18" charset="0"/>
              </a:rPr>
              <a:t>、</a:t>
            </a:r>
            <a:endParaRPr lang="en-US" altLang="ja-JP" sz="1800" dirty="0">
              <a:solidFill>
                <a:schemeClr val="tx1"/>
              </a:solidFill>
              <a:latin typeface="+mn-ea"/>
              <a:ea typeface="+mn-ea"/>
              <a:cs typeface="Times New Roman" panose="02020603050405020304" pitchFamily="18" charset="0"/>
            </a:endParaRPr>
          </a:p>
          <a:p>
            <a:pPr>
              <a:spcAft>
                <a:spcPts val="450"/>
              </a:spcAft>
            </a:pPr>
            <a:r>
              <a:rPr lang="ja-JP" altLang="en-US" sz="1800" kern="100" dirty="0">
                <a:solidFill>
                  <a:schemeClr val="tx1"/>
                </a:solidFill>
                <a:latin typeface="+mn-ea"/>
                <a:ea typeface="+mn-ea"/>
                <a:cs typeface="Times New Roman" panose="02020603050405020304" pitchFamily="18" charset="0"/>
              </a:rPr>
              <a:t>　　　　　　</a:t>
            </a:r>
            <a:r>
              <a:rPr lang="ja-JP" altLang="ja-JP" sz="1800" kern="100" dirty="0">
                <a:solidFill>
                  <a:schemeClr val="tx1"/>
                </a:solidFill>
                <a:latin typeface="+mn-ea"/>
                <a:ea typeface="+mn-ea"/>
                <a:cs typeface="Times New Roman" panose="02020603050405020304" pitchFamily="18" charset="0"/>
              </a:rPr>
              <a:t>得られた語り</a:t>
            </a:r>
            <a:r>
              <a:rPr lang="ja-JP" altLang="en-US" sz="1800" kern="100" dirty="0">
                <a:solidFill>
                  <a:schemeClr val="tx1"/>
                </a:solidFill>
                <a:latin typeface="+mn-ea"/>
                <a:ea typeface="+mn-ea"/>
                <a:cs typeface="Times New Roman" panose="02020603050405020304" pitchFamily="18" charset="0"/>
              </a:rPr>
              <a:t>を</a:t>
            </a:r>
            <a:r>
              <a:rPr lang="ja-JP" altLang="ja-JP" sz="1800" kern="100" dirty="0">
                <a:solidFill>
                  <a:schemeClr val="tx1"/>
                </a:solidFill>
                <a:latin typeface="+mn-ea"/>
                <a:ea typeface="+mn-ea"/>
                <a:cs typeface="Times New Roman" panose="02020603050405020304" pitchFamily="18" charset="0"/>
              </a:rPr>
              <a:t>コーディングし、</a:t>
            </a:r>
            <a:r>
              <a:rPr lang="ja-JP" altLang="ja-JP" sz="1800" dirty="0">
                <a:solidFill>
                  <a:schemeClr val="tx1"/>
                </a:solidFill>
                <a:latin typeface="+mn-ea"/>
                <a:cs typeface="Times New Roman" panose="02020603050405020304" pitchFamily="18" charset="0"/>
              </a:rPr>
              <a:t>質的帰納的に分析した。</a:t>
            </a:r>
            <a:endParaRPr lang="ja-JP" altLang="ja-JP" sz="1800" kern="100" dirty="0">
              <a:solidFill>
                <a:schemeClr val="tx1"/>
              </a:solidFill>
              <a:latin typeface="+mn-ea"/>
              <a:ea typeface="+mn-ea"/>
              <a:cs typeface="Times New Roman" panose="02020603050405020304" pitchFamily="18" charset="0"/>
            </a:endParaRPr>
          </a:p>
          <a:p>
            <a:pPr marL="257175" indent="-257175">
              <a:spcAft>
                <a:spcPts val="450"/>
              </a:spcAft>
              <a:buFont typeface="Wingdings" panose="05000000000000000000" pitchFamily="2" charset="2"/>
              <a:buChar char="l"/>
            </a:pPr>
            <a:r>
              <a:rPr lang="ja-JP" altLang="en-US" sz="1800" b="1" dirty="0">
                <a:solidFill>
                  <a:schemeClr val="tx1"/>
                </a:solidFill>
                <a:latin typeface="+mn-ea"/>
                <a:ea typeface="+mn-ea"/>
              </a:rPr>
              <a:t>対象</a:t>
            </a:r>
            <a:r>
              <a:rPr lang="ja-JP" altLang="en-US" sz="1800" dirty="0">
                <a:solidFill>
                  <a:schemeClr val="tx1"/>
                </a:solidFill>
                <a:latin typeface="+mn-ea"/>
                <a:ea typeface="+mn-ea"/>
              </a:rPr>
              <a:t>：インタビューへの協力者は、</a:t>
            </a:r>
            <a:r>
              <a:rPr lang="en-US" altLang="ja-JP" sz="1800" dirty="0">
                <a:solidFill>
                  <a:schemeClr val="tx1"/>
                </a:solidFill>
                <a:latin typeface="+mn-ea"/>
                <a:ea typeface="+mn-ea"/>
                <a:cs typeface="Times New Roman" panose="02020603050405020304" pitchFamily="18" charset="0"/>
              </a:rPr>
              <a:t> A</a:t>
            </a:r>
            <a:r>
              <a:rPr lang="ja-JP" altLang="ja-JP" sz="1800" dirty="0">
                <a:solidFill>
                  <a:schemeClr val="tx1"/>
                </a:solidFill>
                <a:latin typeface="+mn-ea"/>
                <a:ea typeface="+mn-ea"/>
                <a:cs typeface="Times New Roman" panose="02020603050405020304" pitchFamily="18" charset="0"/>
              </a:rPr>
              <a:t>県と</a:t>
            </a:r>
            <a:r>
              <a:rPr lang="en-US" altLang="ja-JP" sz="1800" dirty="0">
                <a:solidFill>
                  <a:schemeClr val="tx1"/>
                </a:solidFill>
                <a:latin typeface="+mn-ea"/>
                <a:ea typeface="+mn-ea"/>
                <a:cs typeface="Times New Roman" panose="02020603050405020304" pitchFamily="18" charset="0"/>
              </a:rPr>
              <a:t>B</a:t>
            </a:r>
            <a:r>
              <a:rPr lang="ja-JP" altLang="ja-JP" sz="1800" dirty="0">
                <a:solidFill>
                  <a:schemeClr val="tx1"/>
                </a:solidFill>
                <a:latin typeface="+mn-ea"/>
                <a:ea typeface="+mn-ea"/>
                <a:cs typeface="Times New Roman" panose="02020603050405020304" pitchFamily="18" charset="0"/>
              </a:rPr>
              <a:t>県</a:t>
            </a:r>
            <a:r>
              <a:rPr lang="ja-JP" altLang="en-US" sz="1800" dirty="0">
                <a:solidFill>
                  <a:schemeClr val="tx1"/>
                </a:solidFill>
                <a:latin typeface="+mn-ea"/>
                <a:ea typeface="+mn-ea"/>
                <a:cs typeface="Times New Roman" panose="02020603050405020304" pitchFamily="18" charset="0"/>
              </a:rPr>
              <a:t>、</a:t>
            </a:r>
            <a:r>
              <a:rPr lang="en-US" altLang="ja-JP" sz="1800" dirty="0">
                <a:solidFill>
                  <a:schemeClr val="tx1"/>
                </a:solidFill>
                <a:latin typeface="+mn-ea"/>
                <a:ea typeface="+mn-ea"/>
                <a:cs typeface="Times New Roman" panose="02020603050405020304" pitchFamily="18" charset="0"/>
              </a:rPr>
              <a:t>A</a:t>
            </a:r>
            <a:r>
              <a:rPr lang="ja-JP" altLang="ja-JP" sz="1800" dirty="0">
                <a:solidFill>
                  <a:schemeClr val="tx1"/>
                </a:solidFill>
                <a:latin typeface="+mn-ea"/>
                <a:ea typeface="+mn-ea"/>
                <a:cs typeface="Times New Roman" panose="02020603050405020304" pitchFamily="18" charset="0"/>
              </a:rPr>
              <a:t>県の小規模市町、</a:t>
            </a:r>
            <a:r>
              <a:rPr lang="en-US" altLang="ja-JP" sz="1800" dirty="0">
                <a:solidFill>
                  <a:schemeClr val="tx1"/>
                </a:solidFill>
                <a:latin typeface="+mn-ea"/>
                <a:ea typeface="+mn-ea"/>
                <a:cs typeface="Times New Roman" panose="02020603050405020304" pitchFamily="18" charset="0"/>
              </a:rPr>
              <a:t>B</a:t>
            </a:r>
            <a:r>
              <a:rPr lang="ja-JP" altLang="ja-JP" sz="1800" dirty="0">
                <a:solidFill>
                  <a:schemeClr val="tx1"/>
                </a:solidFill>
                <a:latin typeface="+mn-ea"/>
                <a:ea typeface="+mn-ea"/>
                <a:cs typeface="Times New Roman" panose="02020603050405020304" pitchFamily="18" charset="0"/>
              </a:rPr>
              <a:t>県</a:t>
            </a:r>
            <a:r>
              <a:rPr lang="ja-JP" altLang="en-US" sz="1800" dirty="0">
                <a:solidFill>
                  <a:schemeClr val="tx1"/>
                </a:solidFill>
                <a:latin typeface="+mn-ea"/>
                <a:ea typeface="+mn-ea"/>
                <a:cs typeface="Times New Roman" panose="02020603050405020304" pitchFamily="18" charset="0"/>
              </a:rPr>
              <a:t>内の</a:t>
            </a:r>
            <a:endParaRPr lang="en-US" altLang="ja-JP" sz="1800" dirty="0">
              <a:solidFill>
                <a:schemeClr val="tx1"/>
              </a:solidFill>
              <a:latin typeface="+mn-ea"/>
              <a:ea typeface="+mn-ea"/>
              <a:cs typeface="Times New Roman" panose="02020603050405020304" pitchFamily="18" charset="0"/>
            </a:endParaRPr>
          </a:p>
          <a:p>
            <a:pPr>
              <a:spcAft>
                <a:spcPts val="450"/>
              </a:spcAft>
            </a:pPr>
            <a:r>
              <a:rPr lang="ja-JP" altLang="en-US" sz="1800" dirty="0">
                <a:solidFill>
                  <a:schemeClr val="tx1"/>
                </a:solidFill>
                <a:latin typeface="+mn-ea"/>
                <a:ea typeface="+mn-ea"/>
                <a:cs typeface="Times New Roman" panose="02020603050405020304" pitchFamily="18" charset="0"/>
              </a:rPr>
              <a:t>　　　　　　</a:t>
            </a:r>
            <a:r>
              <a:rPr lang="ja-JP" altLang="ja-JP" sz="1800" dirty="0">
                <a:solidFill>
                  <a:schemeClr val="tx1"/>
                </a:solidFill>
                <a:latin typeface="+mn-ea"/>
                <a:ea typeface="+mn-ea"/>
                <a:cs typeface="Times New Roman" panose="02020603050405020304" pitchFamily="18" charset="0"/>
              </a:rPr>
              <a:t>市、</a:t>
            </a:r>
            <a:r>
              <a:rPr lang="en-US" altLang="ja-JP" sz="1800" dirty="0">
                <a:solidFill>
                  <a:schemeClr val="tx1"/>
                </a:solidFill>
                <a:latin typeface="+mn-ea"/>
                <a:ea typeface="+mn-ea"/>
                <a:cs typeface="Times New Roman" panose="02020603050405020304" pitchFamily="18" charset="0"/>
              </a:rPr>
              <a:t>C</a:t>
            </a:r>
            <a:r>
              <a:rPr lang="ja-JP" altLang="ja-JP" sz="1800" dirty="0">
                <a:solidFill>
                  <a:schemeClr val="tx1"/>
                </a:solidFill>
                <a:latin typeface="+mn-ea"/>
                <a:ea typeface="+mn-ea"/>
                <a:cs typeface="Times New Roman" panose="02020603050405020304" pitchFamily="18" charset="0"/>
              </a:rPr>
              <a:t>中核市</a:t>
            </a:r>
            <a:r>
              <a:rPr lang="ja-JP" altLang="en-US" sz="1800" dirty="0">
                <a:solidFill>
                  <a:schemeClr val="tx1"/>
                </a:solidFill>
                <a:latin typeface="+mn-ea"/>
                <a:ea typeface="+mn-ea"/>
                <a:cs typeface="Times New Roman" panose="02020603050405020304" pitchFamily="18" charset="0"/>
              </a:rPr>
              <a:t>の計５会場で</a:t>
            </a:r>
            <a:r>
              <a:rPr lang="ja-JP" altLang="ja-JP" sz="1800" dirty="0">
                <a:solidFill>
                  <a:schemeClr val="tx1"/>
                </a:solidFill>
                <a:latin typeface="+mn-ea"/>
                <a:ea typeface="+mn-ea"/>
                <a:cs typeface="Times New Roman" panose="02020603050405020304" pitchFamily="18" charset="0"/>
              </a:rPr>
              <a:t>管理</a:t>
            </a:r>
            <a:r>
              <a:rPr lang="ja-JP" altLang="en-US" sz="1800" dirty="0">
                <a:solidFill>
                  <a:schemeClr val="tx1"/>
                </a:solidFill>
                <a:latin typeface="+mn-ea"/>
                <a:ea typeface="+mn-ea"/>
                <a:cs typeface="Times New Roman" panose="02020603050405020304" pitchFamily="18" charset="0"/>
              </a:rPr>
              <a:t>職の</a:t>
            </a:r>
            <a:r>
              <a:rPr lang="ja-JP" altLang="ja-JP" sz="1800" dirty="0">
                <a:solidFill>
                  <a:schemeClr val="tx1"/>
                </a:solidFill>
                <a:latin typeface="+mn-ea"/>
                <a:ea typeface="+mn-ea"/>
                <a:cs typeface="Times New Roman" panose="02020603050405020304" pitchFamily="18" charset="0"/>
              </a:rPr>
              <a:t>保健師</a:t>
            </a:r>
            <a:r>
              <a:rPr lang="ja-JP" altLang="en-US" sz="1800" dirty="0">
                <a:solidFill>
                  <a:schemeClr val="tx1"/>
                </a:solidFill>
                <a:latin typeface="+mn-ea"/>
                <a:ea typeface="+mn-ea"/>
                <a:cs typeface="Times New Roman" panose="02020603050405020304" pitchFamily="18" charset="0"/>
              </a:rPr>
              <a:t>にインタビューを実施。</a:t>
            </a:r>
            <a:endParaRPr lang="en-US" altLang="ja-JP" sz="1800" dirty="0">
              <a:solidFill>
                <a:schemeClr val="tx1"/>
              </a:solidFill>
              <a:latin typeface="+mn-ea"/>
              <a:ea typeface="+mn-ea"/>
              <a:cs typeface="Times New Roman" panose="02020603050405020304" pitchFamily="18" charset="0"/>
            </a:endParaRPr>
          </a:p>
          <a:p>
            <a:pPr>
              <a:spcBef>
                <a:spcPts val="900"/>
              </a:spcBef>
              <a:spcAft>
                <a:spcPts val="0"/>
              </a:spcAft>
            </a:pPr>
            <a:r>
              <a:rPr lang="ja-JP" altLang="en-US" sz="1800" dirty="0">
                <a:solidFill>
                  <a:schemeClr val="tx1"/>
                </a:solidFill>
                <a:latin typeface="+mn-ea"/>
                <a:ea typeface="+mn-ea"/>
                <a:cs typeface="Times New Roman" panose="02020603050405020304" pitchFamily="18" charset="0"/>
              </a:rPr>
              <a:t>●</a:t>
            </a:r>
            <a:r>
              <a:rPr lang="ja-JP" altLang="en-US" sz="1800" b="1" dirty="0">
                <a:solidFill>
                  <a:schemeClr val="tx1"/>
                </a:solidFill>
                <a:latin typeface="+mn-ea"/>
                <a:ea typeface="+mn-ea"/>
                <a:cs typeface="Times New Roman" panose="02020603050405020304" pitchFamily="18" charset="0"/>
              </a:rPr>
              <a:t>内容</a:t>
            </a:r>
            <a:r>
              <a:rPr lang="ja-JP" altLang="en-US" sz="1800" dirty="0">
                <a:solidFill>
                  <a:schemeClr val="tx1"/>
                </a:solidFill>
                <a:latin typeface="+mn-ea"/>
                <a:ea typeface="+mn-ea"/>
                <a:cs typeface="Times New Roman" panose="02020603050405020304" pitchFamily="18" charset="0"/>
              </a:rPr>
              <a:t>：</a:t>
            </a:r>
            <a:r>
              <a:rPr kumimoji="0" lang="ja-JP" altLang="en-US" sz="1800" dirty="0">
                <a:solidFill>
                  <a:srgbClr val="000000"/>
                </a:solidFill>
                <a:latin typeface="BIZ UDPゴシック" panose="020B0400000000000000" pitchFamily="50" charset="-128"/>
                <a:ea typeface="BIZ UDPゴシック" panose="020B0400000000000000" pitchFamily="50" charset="-128"/>
              </a:rPr>
              <a:t>・研究協力者の概要（役職、管理職の経験年数、組織概要）</a:t>
            </a:r>
            <a:endParaRPr kumimoji="0" lang="en-US" altLang="ja-JP" sz="1800" dirty="0">
              <a:solidFill>
                <a:srgbClr val="000000"/>
              </a:solidFill>
              <a:latin typeface="BIZ UDPゴシック" panose="020B0400000000000000" pitchFamily="50" charset="-128"/>
              <a:ea typeface="BIZ UDPゴシック" panose="020B0400000000000000" pitchFamily="50" charset="-128"/>
            </a:endParaRPr>
          </a:p>
          <a:p>
            <a:pPr defTabSz="342900">
              <a:spcAft>
                <a:spcPts val="0"/>
              </a:spcAft>
              <a:defRPr/>
            </a:pPr>
            <a:r>
              <a:rPr kumimoji="0" lang="ja-JP" altLang="en-US" sz="1800" dirty="0">
                <a:solidFill>
                  <a:srgbClr val="000000"/>
                </a:solidFill>
                <a:latin typeface="BIZ UDPゴシック" panose="020B0400000000000000" pitchFamily="50" charset="-128"/>
                <a:ea typeface="BIZ UDPゴシック" panose="020B0400000000000000" pitchFamily="50" charset="-128"/>
              </a:rPr>
              <a:t>　　　　　　・保健師の管理職の役割についての考え</a:t>
            </a:r>
            <a:endParaRPr kumimoji="0" lang="en-US" altLang="ja-JP" sz="1800" dirty="0">
              <a:solidFill>
                <a:srgbClr val="000000"/>
              </a:solidFill>
              <a:latin typeface="BIZ UDPゴシック" panose="020B0400000000000000" pitchFamily="50" charset="-128"/>
              <a:ea typeface="BIZ UDPゴシック" panose="020B0400000000000000" pitchFamily="50" charset="-128"/>
            </a:endParaRPr>
          </a:p>
          <a:p>
            <a:pPr defTabSz="342900">
              <a:spcAft>
                <a:spcPts val="0"/>
              </a:spcAft>
              <a:defRPr/>
            </a:pPr>
            <a:r>
              <a:rPr kumimoji="0" lang="ja-JP" altLang="en-US" sz="1800" dirty="0">
                <a:solidFill>
                  <a:srgbClr val="000000"/>
                </a:solidFill>
                <a:latin typeface="BIZ UDPゴシック" panose="020B0400000000000000" pitchFamily="50" charset="-128"/>
                <a:ea typeface="BIZ UDPゴシック" panose="020B0400000000000000" pitchFamily="50" charset="-128"/>
              </a:rPr>
              <a:t>　　　　　　・管理的立場になって大変なこと、大変だったこと</a:t>
            </a:r>
            <a:endParaRPr kumimoji="0" lang="en-US" altLang="ja-JP" sz="1800" dirty="0">
              <a:solidFill>
                <a:srgbClr val="000000"/>
              </a:solidFill>
              <a:latin typeface="BIZ UDPゴシック" panose="020B0400000000000000" pitchFamily="50" charset="-128"/>
              <a:ea typeface="BIZ UDPゴシック" panose="020B0400000000000000" pitchFamily="50" charset="-128"/>
            </a:endParaRPr>
          </a:p>
          <a:p>
            <a:pPr defTabSz="342900">
              <a:spcAft>
                <a:spcPts val="0"/>
              </a:spcAft>
              <a:defRPr/>
            </a:pPr>
            <a:r>
              <a:rPr kumimoji="0" lang="ja-JP" altLang="en-US" sz="1800" dirty="0">
                <a:solidFill>
                  <a:srgbClr val="000000"/>
                </a:solidFill>
                <a:latin typeface="BIZ UDPゴシック" panose="020B0400000000000000" pitchFamily="50" charset="-128"/>
                <a:ea typeface="BIZ UDPゴシック" panose="020B0400000000000000" pitchFamily="50" charset="-128"/>
              </a:rPr>
              <a:t>　　　　　　・管理職になる前に準備したこと</a:t>
            </a:r>
            <a:endParaRPr kumimoji="0" lang="en-US" altLang="ja-JP" sz="1800" dirty="0">
              <a:solidFill>
                <a:srgbClr val="000000"/>
              </a:solidFill>
              <a:latin typeface="BIZ UDPゴシック" panose="020B0400000000000000" pitchFamily="50" charset="-128"/>
              <a:ea typeface="BIZ UDPゴシック" panose="020B0400000000000000" pitchFamily="50" charset="-128"/>
            </a:endParaRPr>
          </a:p>
          <a:p>
            <a:pPr defTabSz="342900">
              <a:spcAft>
                <a:spcPts val="450"/>
              </a:spcAft>
              <a:defRPr/>
            </a:pPr>
            <a:r>
              <a:rPr kumimoji="0" lang="ja-JP" altLang="en-US" sz="1800" dirty="0">
                <a:solidFill>
                  <a:srgbClr val="000000"/>
                </a:solidFill>
                <a:latin typeface="BIZ UDPゴシック" panose="020B0400000000000000" pitchFamily="50" charset="-128"/>
                <a:ea typeface="BIZ UDPゴシック" panose="020B0400000000000000" pitchFamily="50" charset="-128"/>
              </a:rPr>
              <a:t>　　　　　　・プレ管理期の保健師が持つべきスキルは何だと思うか　</a:t>
            </a:r>
          </a:p>
          <a:p>
            <a:pPr>
              <a:spcBef>
                <a:spcPts val="450"/>
              </a:spcBef>
              <a:spcAft>
                <a:spcPts val="450"/>
              </a:spcAft>
            </a:pPr>
            <a:r>
              <a:rPr lang="ja-JP" altLang="en-US" sz="1800" b="1" dirty="0">
                <a:solidFill>
                  <a:schemeClr val="tx1"/>
                </a:solidFill>
                <a:latin typeface="+mn-ea"/>
                <a:ea typeface="+mn-ea"/>
              </a:rPr>
              <a:t>●倫理的配慮</a:t>
            </a:r>
            <a:r>
              <a:rPr lang="ja-JP" altLang="en-US" sz="1800" dirty="0">
                <a:solidFill>
                  <a:schemeClr val="tx1"/>
                </a:solidFill>
                <a:latin typeface="+mn-ea"/>
                <a:ea typeface="+mn-ea"/>
              </a:rPr>
              <a:t>：豊橋創造大学倫理委員会の承認を得て実施をした。</a:t>
            </a:r>
            <a:endParaRPr lang="en-US" altLang="ja-JP" sz="1800" dirty="0">
              <a:solidFill>
                <a:schemeClr val="tx1"/>
              </a:solidFill>
              <a:latin typeface="+mn-ea"/>
              <a:ea typeface="+mn-ea"/>
            </a:endParaRPr>
          </a:p>
          <a:p>
            <a:pPr rtl="0"/>
            <a:r>
              <a:rPr lang="ja-JP" altLang="en-US" sz="1800" dirty="0">
                <a:solidFill>
                  <a:schemeClr val="tx1"/>
                </a:solidFill>
                <a:latin typeface="+mn-ea"/>
                <a:ea typeface="+mn-ea"/>
                <a:cs typeface="Times New Roman" panose="02020603050405020304" pitchFamily="18" charset="0"/>
              </a:rPr>
              <a:t>　　　　　  　</a:t>
            </a:r>
            <a:r>
              <a:rPr lang="en-US" altLang="ja-JP" sz="1800" dirty="0">
                <a:solidFill>
                  <a:schemeClr val="tx1"/>
                </a:solidFill>
                <a:latin typeface="+mn-ea"/>
                <a:ea typeface="+mn-ea"/>
                <a:cs typeface="Times New Roman" panose="02020603050405020304" pitchFamily="18" charset="0"/>
              </a:rPr>
              <a:t>(</a:t>
            </a:r>
            <a:r>
              <a:rPr lang="ja-JP" altLang="en-US" sz="1800" dirty="0">
                <a:solidFill>
                  <a:schemeClr val="tx1"/>
                </a:solidFill>
                <a:latin typeface="+mn-ea"/>
                <a:ea typeface="+mn-ea"/>
                <a:cs typeface="Times New Roman" panose="02020603050405020304" pitchFamily="18" charset="0"/>
              </a:rPr>
              <a:t>承認番号　ｰ </a:t>
            </a:r>
            <a:r>
              <a:rPr lang="en-US" altLang="ja-JP" sz="1800" dirty="0">
                <a:solidFill>
                  <a:schemeClr val="tx1"/>
                </a:solidFill>
                <a:latin typeface="+mn-ea"/>
                <a:ea typeface="+mn-ea"/>
                <a:cs typeface="Times New Roman" panose="02020603050405020304" pitchFamily="18" charset="0"/>
              </a:rPr>
              <a:t>H2024002</a:t>
            </a:r>
            <a:r>
              <a:rPr lang="ja-JP" altLang="en-US" sz="1800" dirty="0">
                <a:solidFill>
                  <a:schemeClr val="tx1"/>
                </a:solidFill>
                <a:latin typeface="+mn-ea"/>
                <a:ea typeface="+mn-ea"/>
                <a:cs typeface="Times New Roman" panose="02020603050405020304" pitchFamily="18" charset="0"/>
              </a:rPr>
              <a:t> ）</a:t>
            </a:r>
            <a:endParaRPr lang="en-US" altLang="ja-JP" sz="1800" dirty="0">
              <a:solidFill>
                <a:schemeClr val="tx1"/>
              </a:solidFill>
              <a:latin typeface="+mn-ea"/>
              <a:ea typeface="+mn-ea"/>
              <a:cs typeface="Times New Roman" panose="02020603050405020304" pitchFamily="18" charset="0"/>
            </a:endParaRPr>
          </a:p>
          <a:p>
            <a:pPr rtl="0"/>
            <a:endParaRPr lang="en-US" altLang="ja-JP" sz="1500" dirty="0">
              <a:solidFill>
                <a:schemeClr val="tx1"/>
              </a:solidFill>
              <a:latin typeface="+mn-ea"/>
              <a:ea typeface="+mn-ea"/>
              <a:cs typeface="Times New Roman" panose="02020603050405020304" pitchFamily="18" charset="0"/>
            </a:endParaRPr>
          </a:p>
          <a:p>
            <a:pPr marL="214313" indent="-214313">
              <a:buFont typeface="Wingdings" panose="05000000000000000000" pitchFamily="2" charset="2"/>
              <a:buChar char="l"/>
            </a:pPr>
            <a:endParaRPr lang="ja-JP" altLang="en-US" sz="1500" dirty="0">
              <a:latin typeface="+mn-ea"/>
              <a:ea typeface="+mn-ea"/>
            </a:endParaRPr>
          </a:p>
        </p:txBody>
      </p:sp>
      <p:sp>
        <p:nvSpPr>
          <p:cNvPr id="1183" name="タイトル 1"/>
          <p:cNvSpPr txBox="1"/>
          <p:nvPr/>
        </p:nvSpPr>
        <p:spPr>
          <a:xfrm>
            <a:off x="981297" y="1341750"/>
            <a:ext cx="7757123" cy="445908"/>
          </a:xfrm>
          <a:prstGeom prst="rect">
            <a:avLst/>
          </a:prstGeom>
        </p:spPr>
        <p:txBody>
          <a:bodyPr vert="horz" lIns="68580" tIns="0" rIns="68580" bIns="0" rtlCol="0" anchor="b" anchorCtr="0">
            <a:noAutofit/>
          </a:bodyPr>
          <a:lstStyle>
            <a:defPPr>
              <a:defRPr lang="ja-JP"/>
            </a:defPPr>
            <a:lvl1pPr algn="l" defTabSz="914400" rtl="0" eaLnBrk="1" latinLnBrk="0" hangingPunct="1">
              <a:lnSpc>
                <a:spcPct val="100000"/>
              </a:lnSpc>
              <a:spcBef>
                <a:spcPct val="0"/>
              </a:spcBef>
              <a:buNone/>
              <a:defRPr kumimoji="1" lang="ja-JP" sz="3600" b="1" kern="1200" cap="all" baseline="0">
                <a:solidFill>
                  <a:schemeClr val="accent6"/>
                </a:solidFill>
                <a:latin typeface="Meiryo UI" panose="020B0604030504040204" pitchFamily="50" charset="-128"/>
                <a:ea typeface="Meiryo UI" panose="020B0604030504040204" pitchFamily="50" charset="-128"/>
                <a:cs typeface="+mj-cs"/>
              </a:defRPr>
            </a:lvl1pPr>
          </a:lstStyle>
          <a:p>
            <a:pPr defTabSz="685800" fontAlgn="auto">
              <a:spcAft>
                <a:spcPts val="0"/>
              </a:spcAft>
            </a:pPr>
            <a:r>
              <a:rPr lang="ja-JP" altLang="en-US" sz="2700" dirty="0">
                <a:solidFill>
                  <a:srgbClr val="1F2C8F"/>
                </a:solidFill>
              </a:rPr>
              <a:t>  </a:t>
            </a:r>
            <a:endParaRPr lang="en-US" altLang="ja-JP" sz="1800" dirty="0">
              <a:solidFill>
                <a:srgbClr val="1F2C8F"/>
              </a:solidFill>
            </a:endParaRPr>
          </a:p>
          <a:p>
            <a:pPr defTabSz="685800" fontAlgn="auto">
              <a:spcAft>
                <a:spcPts val="0"/>
              </a:spcAft>
            </a:pPr>
            <a:r>
              <a:rPr lang="ja-JP" altLang="en-US" sz="1800" dirty="0">
                <a:solidFill>
                  <a:srgbClr val="1F2C8F"/>
                </a:solidFill>
              </a:rPr>
              <a:t>　</a:t>
            </a:r>
            <a:r>
              <a:rPr lang="ja-JP" altLang="en-US" sz="2100" dirty="0">
                <a:solidFill>
                  <a:srgbClr val="1F2C8F"/>
                </a:solidFill>
              </a:rPr>
              <a:t>１．管理職へのフォーカス</a:t>
            </a:r>
            <a:r>
              <a:rPr lang="en-US" altLang="ja-JP" sz="2100" dirty="0">
                <a:solidFill>
                  <a:srgbClr val="1F2C8F"/>
                </a:solidFill>
              </a:rPr>
              <a:t>G</a:t>
            </a:r>
            <a:r>
              <a:rPr lang="ja-JP" altLang="en-US" sz="2100" dirty="0">
                <a:solidFill>
                  <a:srgbClr val="1F2C8F"/>
                </a:solidFill>
              </a:rPr>
              <a:t>・インタビュー</a:t>
            </a:r>
          </a:p>
        </p:txBody>
      </p:sp>
      <p:sp>
        <p:nvSpPr>
          <p:cNvPr id="1184" name="タイトル 1"/>
          <p:cNvSpPr txBox="1"/>
          <p:nvPr/>
        </p:nvSpPr>
        <p:spPr>
          <a:xfrm>
            <a:off x="1201994" y="913103"/>
            <a:ext cx="3886200" cy="445908"/>
          </a:xfrm>
          <a:prstGeom prst="rect">
            <a:avLst/>
          </a:prstGeom>
        </p:spPr>
        <p:txBody>
          <a:bodyPr vert="horz" lIns="68580" tIns="0" rIns="68580" bIns="0" rtlCol="0" anchor="b" anchorCtr="0">
            <a:noAutofit/>
          </a:bodyPr>
          <a:lstStyle>
            <a:defPPr>
              <a:defRPr lang="ja-JP"/>
            </a:defPPr>
            <a:lvl1pPr algn="l" defTabSz="914400" rtl="0" eaLnBrk="1" latinLnBrk="0" hangingPunct="1">
              <a:lnSpc>
                <a:spcPct val="100000"/>
              </a:lnSpc>
              <a:spcBef>
                <a:spcPct val="0"/>
              </a:spcBef>
              <a:buNone/>
              <a:defRPr kumimoji="1" lang="ja-JP" sz="3600" b="1" kern="1200" cap="all" baseline="0">
                <a:solidFill>
                  <a:schemeClr val="accent6"/>
                </a:solidFill>
                <a:latin typeface="Meiryo UI" panose="020B0604030504040204" pitchFamily="50" charset="-128"/>
                <a:ea typeface="Meiryo UI" panose="020B0604030504040204" pitchFamily="50" charset="-128"/>
                <a:cs typeface="+mj-cs"/>
              </a:defRPr>
            </a:lvl1pPr>
          </a:lstStyle>
          <a:p>
            <a:pPr defTabSz="685800" fontAlgn="auto">
              <a:spcAft>
                <a:spcPts val="0"/>
              </a:spcAft>
            </a:pPr>
            <a:r>
              <a:rPr lang="ja-JP" altLang="en-US" sz="2700" dirty="0">
                <a:solidFill>
                  <a:srgbClr val="1F2C8F"/>
                </a:solidFill>
              </a:rPr>
              <a:t>方法</a:t>
            </a:r>
          </a:p>
        </p:txBody>
      </p:sp>
      <p:sp>
        <p:nvSpPr>
          <p:cNvPr id="2" name="スライド番号プレースホルダー 3">
            <a:extLst>
              <a:ext uri="{FF2B5EF4-FFF2-40B4-BE49-F238E27FC236}">
                <a16:creationId xmlns:a16="http://schemas.microsoft.com/office/drawing/2014/main" id="{C4408AB7-8B28-F267-12D2-BC18115B69AF}"/>
              </a:ext>
            </a:extLst>
          </p:cNvPr>
          <p:cNvSpPr txBox="1">
            <a:spLocks/>
          </p:cNvSpPr>
          <p:nvPr/>
        </p:nvSpPr>
        <p:spPr>
          <a:xfrm>
            <a:off x="8028384" y="6356358"/>
            <a:ext cx="658416" cy="365125"/>
          </a:xfrm>
          <a:prstGeom prst="rect">
            <a:avLst/>
          </a:prstGeom>
        </p:spPr>
        <p:txBody>
          <a:bodyPr/>
          <a:lstStyle>
            <a:defPPr>
              <a:defRPr lang="ja-JP"/>
            </a:defPPr>
            <a:lvl1pPr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fld id="{D2D8002D-B5B0-4BAC-B1F6-782DDCCE6D9C}" type="slidenum">
              <a:rPr lang="ja-JP" altLang="en-US" sz="1600" smtClean="0"/>
              <a:pPr/>
              <a:t>23</a:t>
            </a:fld>
            <a:endParaRPr lang="ja-JP" altLang="en-US" sz="1600" dirty="0"/>
          </a:p>
        </p:txBody>
      </p:sp>
    </p:spTree>
    <p:extLst>
      <p:ext uri="{BB962C8B-B14F-4D97-AF65-F5344CB8AC3E}">
        <p14:creationId xmlns:p14="http://schemas.microsoft.com/office/powerpoint/2010/main" val="3969996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 name="タイトル 1"/>
          <p:cNvSpPr txBox="1"/>
          <p:nvPr/>
        </p:nvSpPr>
        <p:spPr>
          <a:xfrm>
            <a:off x="516194" y="1258452"/>
            <a:ext cx="3886200" cy="445908"/>
          </a:xfrm>
          <a:prstGeom prst="rect">
            <a:avLst/>
          </a:prstGeom>
        </p:spPr>
        <p:txBody>
          <a:bodyPr vert="horz" lIns="68580" tIns="0" rIns="68580" bIns="0" rtlCol="0" anchor="b" anchorCtr="0">
            <a:noAutofit/>
          </a:bodyPr>
          <a:lstStyle>
            <a:defPPr>
              <a:defRPr lang="ja-JP"/>
            </a:defPPr>
            <a:lvl1pPr algn="l" defTabSz="914400" rtl="0" eaLnBrk="1" latinLnBrk="0" hangingPunct="1">
              <a:lnSpc>
                <a:spcPct val="100000"/>
              </a:lnSpc>
              <a:spcBef>
                <a:spcPct val="0"/>
              </a:spcBef>
              <a:buNone/>
              <a:defRPr kumimoji="1" lang="ja-JP" sz="3600" b="1" kern="1200" cap="all" baseline="0">
                <a:solidFill>
                  <a:schemeClr val="accent6"/>
                </a:solidFill>
                <a:latin typeface="Meiryo UI" panose="020B0604030504040204" pitchFamily="50" charset="-128"/>
                <a:ea typeface="Meiryo UI" panose="020B0604030504040204" pitchFamily="50" charset="-128"/>
                <a:cs typeface="+mj-cs"/>
              </a:defRPr>
            </a:lvl1pPr>
          </a:lstStyle>
          <a:p>
            <a:pPr defTabSz="685800" fontAlgn="auto">
              <a:spcAft>
                <a:spcPts val="0"/>
              </a:spcAft>
            </a:pPr>
            <a:r>
              <a:rPr lang="ja-JP" altLang="en-US" sz="2700" dirty="0">
                <a:solidFill>
                  <a:srgbClr val="1F2C8F"/>
                </a:solidFill>
              </a:rPr>
              <a:t>方法</a:t>
            </a:r>
          </a:p>
        </p:txBody>
      </p:sp>
      <p:sp>
        <p:nvSpPr>
          <p:cNvPr id="1190" name="テキスト プレースホルダー 2"/>
          <p:cNvSpPr txBox="1"/>
          <p:nvPr/>
        </p:nvSpPr>
        <p:spPr>
          <a:xfrm>
            <a:off x="1406508" y="1376957"/>
            <a:ext cx="6977950" cy="4280894"/>
          </a:xfrm>
          <a:prstGeom prst="rect">
            <a:avLst/>
          </a:prstGeom>
          <a:solidFill>
            <a:srgbClr val="FFFFFF"/>
          </a:solidFill>
          <a:ln w="38100">
            <a:solidFill>
              <a:schemeClr val="accent3">
                <a:lumMod val="60000"/>
                <a:lumOff val="40000"/>
              </a:schemeClr>
            </a:solidFill>
          </a:ln>
        </p:spPr>
        <p:txBody>
          <a:bodyPr vert="horz" lIns="68580" tIns="0" rIns="68580" bIns="0" rtlCol="0">
            <a:normAutofit/>
          </a:bodyPr>
          <a:lstStyle>
            <a:defPPr>
              <a:defRPr lang="ja-JP"/>
            </a:defPPr>
            <a:lvl1pPr marL="0" indent="0" algn="l" defTabSz="914400" rtl="0" eaLnBrk="1" latinLnBrk="0" hangingPunct="1">
              <a:lnSpc>
                <a:spcPct val="100000"/>
              </a:lnSpc>
              <a:spcBef>
                <a:spcPts val="0"/>
              </a:spcBef>
              <a:buFont typeface="Arial" panose="020B0604020202020204" pitchFamily="34" charset="0"/>
              <a:buNone/>
              <a:defRPr kumimoji="1" lang="ja-JP" sz="2400" kern="1200">
                <a:solidFill>
                  <a:schemeClr val="accent6"/>
                </a:solidFill>
                <a:latin typeface="Meiryo UI" panose="020B0604030504040204" pitchFamily="50" charset="-128"/>
                <a:ea typeface="Meiryo UI" panose="020B0604030504040204" pitchFamily="50" charset="-128"/>
                <a:cs typeface="+mn-cs"/>
              </a:defRPr>
            </a:lvl1pPr>
            <a:lvl2pPr marL="347472" indent="-347472" algn="l" defTabSz="914400" rtl="0" eaLnBrk="1" latinLnBrk="0" hangingPunct="1">
              <a:lnSpc>
                <a:spcPct val="100000"/>
              </a:lnSpc>
              <a:spcBef>
                <a:spcPts val="0"/>
              </a:spcBef>
              <a:buFont typeface="Arial" panose="020B0604020202020204" pitchFamily="34" charset="0"/>
              <a:buChar char="•"/>
              <a:defRPr kumimoji="1" lang="ja-JP" sz="2400" kern="1200">
                <a:solidFill>
                  <a:schemeClr val="accent6"/>
                </a:solidFill>
                <a:latin typeface="Meiryo UI" panose="020B0604030504040204" pitchFamily="50" charset="-128"/>
                <a:ea typeface="Meiryo UI" panose="020B0604030504040204" pitchFamily="50" charset="-128"/>
                <a:cs typeface="+mn-cs"/>
              </a:defRPr>
            </a:lvl2pPr>
            <a:lvl3pPr marL="685800" indent="-347472" algn="l" defTabSz="914400" rtl="0" eaLnBrk="1" latinLnBrk="0" hangingPunct="1">
              <a:lnSpc>
                <a:spcPct val="100000"/>
              </a:lnSpc>
              <a:spcBef>
                <a:spcPts val="0"/>
              </a:spcBef>
              <a:buFont typeface="Arial" panose="020B0604020202020204" pitchFamily="34" charset="0"/>
              <a:buChar char="•"/>
              <a:defRPr kumimoji="1" lang="ja-JP" sz="2400" kern="1200">
                <a:solidFill>
                  <a:schemeClr val="accent6"/>
                </a:solidFill>
                <a:latin typeface="Meiryo UI" panose="020B0604030504040204" pitchFamily="50" charset="-128"/>
                <a:ea typeface="Meiryo UI" panose="020B0604030504040204" pitchFamily="50" charset="-128"/>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kumimoji="1" lang="ja-JP" sz="1800" kern="1200">
                <a:solidFill>
                  <a:schemeClr val="accent6"/>
                </a:solidFill>
                <a:latin typeface="Meiryo UI" panose="020B0604030504040204" pitchFamily="50" charset="-128"/>
                <a:ea typeface="Meiryo UI" panose="020B0604030504040204" pitchFamily="50" charset="-128"/>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kumimoji="1" lang="ja-JP" sz="1800" kern="1200">
                <a:solidFill>
                  <a:schemeClr val="accent6"/>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9pPr>
          </a:lstStyle>
          <a:p>
            <a:pPr defTabSz="685800" fontAlgn="auto">
              <a:spcBef>
                <a:spcPts val="900"/>
              </a:spcBef>
              <a:spcAft>
                <a:spcPts val="0"/>
              </a:spcAft>
            </a:pPr>
            <a:r>
              <a:rPr lang="en-US" altLang="ja-JP" sz="600" b="1" dirty="0">
                <a:solidFill>
                  <a:srgbClr val="1F2C8F"/>
                </a:solidFill>
              </a:rPr>
              <a:t> </a:t>
            </a:r>
          </a:p>
          <a:p>
            <a:pPr defTabSz="685800" fontAlgn="auto">
              <a:spcBef>
                <a:spcPts val="450"/>
              </a:spcBef>
              <a:spcAft>
                <a:spcPts val="0"/>
              </a:spcAft>
            </a:pPr>
            <a:r>
              <a:rPr lang="ja-JP" altLang="en-US" sz="1800" b="1" dirty="0">
                <a:solidFill>
                  <a:srgbClr val="1F2C8F"/>
                </a:solidFill>
              </a:rPr>
              <a:t>　</a:t>
            </a:r>
            <a:r>
              <a:rPr lang="ja-JP" altLang="en-US" sz="1950" b="1" dirty="0">
                <a:solidFill>
                  <a:srgbClr val="1F2C8F"/>
                </a:solidFill>
              </a:rPr>
              <a:t>２．研修プログラムの検討</a:t>
            </a:r>
            <a:endParaRPr lang="en-US" altLang="ja-JP" sz="1950" b="1" dirty="0">
              <a:solidFill>
                <a:srgbClr val="1F2C8F"/>
              </a:solidFill>
            </a:endParaRPr>
          </a:p>
          <a:p>
            <a:pPr defTabSz="685800" fontAlgn="auto">
              <a:spcBef>
                <a:spcPts val="450"/>
              </a:spcBef>
              <a:spcAft>
                <a:spcPts val="0"/>
              </a:spcAft>
            </a:pPr>
            <a:r>
              <a:rPr lang="ja-JP" altLang="en-US" sz="1500" b="1" dirty="0">
                <a:solidFill>
                  <a:srgbClr val="000000"/>
                </a:solidFill>
              </a:rPr>
              <a:t>　　 </a:t>
            </a:r>
            <a:r>
              <a:rPr lang="en-US" altLang="ja-JP" sz="1500" dirty="0">
                <a:solidFill>
                  <a:srgbClr val="000000"/>
                </a:solidFill>
              </a:rPr>
              <a:t> </a:t>
            </a:r>
            <a:r>
              <a:rPr lang="ja-JP" altLang="en-US" sz="1650" dirty="0">
                <a:solidFill>
                  <a:srgbClr val="000000"/>
                </a:solidFill>
              </a:rPr>
              <a:t>・ 集合研修の形態での研修を計画　　　　</a:t>
            </a:r>
            <a:endParaRPr lang="en-US" altLang="ja-JP" sz="1650" dirty="0">
              <a:solidFill>
                <a:srgbClr val="000000"/>
              </a:solidFill>
            </a:endParaRPr>
          </a:p>
          <a:p>
            <a:pPr defTabSz="685800" fontAlgn="auto">
              <a:spcBef>
                <a:spcPts val="450"/>
              </a:spcBef>
              <a:spcAft>
                <a:spcPts val="0"/>
              </a:spcAft>
            </a:pPr>
            <a:r>
              <a:rPr lang="ja-JP" altLang="en-US" sz="1650" dirty="0">
                <a:solidFill>
                  <a:srgbClr val="000000"/>
                </a:solidFill>
              </a:rPr>
              <a:t>　　　    ①管理職保健師インタビューの結果と統括的能力の理解</a:t>
            </a:r>
            <a:endParaRPr lang="en-US" altLang="ja-JP" sz="1650" dirty="0">
              <a:solidFill>
                <a:srgbClr val="000000"/>
              </a:solidFill>
            </a:endParaRPr>
          </a:p>
          <a:p>
            <a:pPr defTabSz="685800" fontAlgn="auto">
              <a:spcBef>
                <a:spcPts val="450"/>
              </a:spcBef>
              <a:spcAft>
                <a:spcPts val="0"/>
              </a:spcAft>
            </a:pPr>
            <a:r>
              <a:rPr lang="ja-JP" altLang="en-US" sz="1650" dirty="0">
                <a:solidFill>
                  <a:srgbClr val="000000"/>
                </a:solidFill>
              </a:rPr>
              <a:t>　　　  　➁サーバント・リーダーシップの理解、</a:t>
            </a:r>
            <a:endParaRPr lang="en-US" altLang="ja-JP" sz="1650" dirty="0">
              <a:solidFill>
                <a:srgbClr val="000000"/>
              </a:solidFill>
            </a:endParaRPr>
          </a:p>
          <a:p>
            <a:pPr defTabSz="685800" fontAlgn="auto">
              <a:spcBef>
                <a:spcPts val="450"/>
              </a:spcBef>
              <a:spcAft>
                <a:spcPts val="0"/>
              </a:spcAft>
            </a:pPr>
            <a:r>
              <a:rPr lang="ja-JP" altLang="en-US" sz="1650" dirty="0">
                <a:solidFill>
                  <a:srgbClr val="000000"/>
                </a:solidFill>
              </a:rPr>
              <a:t>　　　　　③ケースメソッドを介した理論と実践を統合する学習を目指す</a:t>
            </a:r>
            <a:endParaRPr lang="en-US" altLang="ja-JP" sz="1650" dirty="0">
              <a:solidFill>
                <a:srgbClr val="000000"/>
              </a:solidFill>
            </a:endParaRPr>
          </a:p>
          <a:p>
            <a:pPr defTabSz="685800" fontAlgn="auto">
              <a:spcBef>
                <a:spcPts val="900"/>
              </a:spcBef>
              <a:spcAft>
                <a:spcPts val="0"/>
              </a:spcAft>
            </a:pPr>
            <a:r>
              <a:rPr lang="ja-JP" altLang="en-US" sz="1950" b="1" dirty="0">
                <a:solidFill>
                  <a:srgbClr val="1F2C8F"/>
                </a:solidFill>
              </a:rPr>
              <a:t>　３</a:t>
            </a:r>
            <a:r>
              <a:rPr lang="en-US" altLang="ja-JP" sz="1950" b="1" dirty="0">
                <a:solidFill>
                  <a:srgbClr val="1F2C8F"/>
                </a:solidFill>
              </a:rPr>
              <a:t>.</a:t>
            </a:r>
            <a:r>
              <a:rPr lang="ja-JP" altLang="en-US" sz="1950" b="1" dirty="0">
                <a:solidFill>
                  <a:srgbClr val="1F2C8F"/>
                </a:solidFill>
              </a:rPr>
              <a:t>　ケースメソッド事例とテキスト作成</a:t>
            </a:r>
            <a:endParaRPr lang="en-US" altLang="ja-JP" sz="1950" b="1" dirty="0">
              <a:solidFill>
                <a:srgbClr val="1F2C8F"/>
              </a:solidFill>
            </a:endParaRPr>
          </a:p>
          <a:p>
            <a:pPr defTabSz="685800" fontAlgn="auto">
              <a:spcBef>
                <a:spcPts val="450"/>
              </a:spcBef>
              <a:spcAft>
                <a:spcPts val="0"/>
              </a:spcAft>
            </a:pPr>
            <a:r>
              <a:rPr lang="ja-JP" altLang="en-US" sz="1650" dirty="0">
                <a:solidFill>
                  <a:srgbClr val="000000"/>
                </a:solidFill>
              </a:rPr>
              <a:t>　　 </a:t>
            </a:r>
            <a:r>
              <a:rPr lang="en-US" altLang="ja-JP" sz="1650" dirty="0">
                <a:solidFill>
                  <a:srgbClr val="000000"/>
                </a:solidFill>
              </a:rPr>
              <a:t> </a:t>
            </a:r>
            <a:r>
              <a:rPr lang="ja-JP" altLang="en-US" sz="1650" dirty="0">
                <a:solidFill>
                  <a:srgbClr val="000000"/>
                </a:solidFill>
              </a:rPr>
              <a:t>・ 既に研究者らが、アクションリサーチで介入している自治体の新任管理職の</a:t>
            </a:r>
            <a:endParaRPr lang="en-US" altLang="ja-JP" sz="1650" dirty="0">
              <a:solidFill>
                <a:srgbClr val="000000"/>
              </a:solidFill>
            </a:endParaRPr>
          </a:p>
          <a:p>
            <a:pPr defTabSz="685800" fontAlgn="auto">
              <a:spcBef>
                <a:spcPts val="450"/>
              </a:spcBef>
              <a:spcAft>
                <a:spcPts val="0"/>
              </a:spcAft>
            </a:pPr>
            <a:r>
              <a:rPr lang="ja-JP" altLang="en-US" sz="1650" dirty="0">
                <a:solidFill>
                  <a:srgbClr val="000000"/>
                </a:solidFill>
              </a:rPr>
              <a:t>　　　　保健師へのインタビューを行い、前任者からの引き継ぎや課題につながるよ</a:t>
            </a:r>
            <a:endParaRPr lang="en-US" altLang="ja-JP" sz="1650" dirty="0">
              <a:solidFill>
                <a:srgbClr val="000000"/>
              </a:solidFill>
            </a:endParaRPr>
          </a:p>
          <a:p>
            <a:pPr defTabSz="685800" fontAlgn="auto">
              <a:spcBef>
                <a:spcPts val="450"/>
              </a:spcBef>
              <a:spcAft>
                <a:spcPts val="0"/>
              </a:spcAft>
            </a:pPr>
            <a:r>
              <a:rPr lang="ja-JP" altLang="en-US" sz="1650" dirty="0">
                <a:solidFill>
                  <a:srgbClr val="000000"/>
                </a:solidFill>
              </a:rPr>
              <a:t>　　　　うなエピソードなどを聞き、プレ管理期研修で活用する事例を作成する</a:t>
            </a:r>
            <a:endParaRPr lang="en-US" altLang="ja-JP" sz="1650" dirty="0">
              <a:solidFill>
                <a:srgbClr val="000000"/>
              </a:solidFill>
            </a:endParaRPr>
          </a:p>
          <a:p>
            <a:pPr defTabSz="685800" fontAlgn="auto">
              <a:spcBef>
                <a:spcPts val="1350"/>
              </a:spcBef>
              <a:spcAft>
                <a:spcPts val="0"/>
              </a:spcAft>
            </a:pPr>
            <a:r>
              <a:rPr lang="ja-JP" altLang="en-US" sz="1800" b="1" dirty="0">
                <a:solidFill>
                  <a:srgbClr val="1F2C8F"/>
                </a:solidFill>
              </a:rPr>
              <a:t>　</a:t>
            </a:r>
            <a:r>
              <a:rPr lang="ja-JP" altLang="en-US" sz="1950" b="1" dirty="0">
                <a:solidFill>
                  <a:srgbClr val="1F2C8F"/>
                </a:solidFill>
              </a:rPr>
              <a:t>４．研修会の実施　</a:t>
            </a:r>
            <a:endParaRPr lang="en-US" altLang="ja-JP" sz="1950" b="1" dirty="0">
              <a:solidFill>
                <a:srgbClr val="1F2C8F"/>
              </a:solidFill>
            </a:endParaRPr>
          </a:p>
          <a:p>
            <a:pPr defTabSz="685800" fontAlgn="auto">
              <a:spcBef>
                <a:spcPts val="1350"/>
              </a:spcBef>
              <a:spcAft>
                <a:spcPts val="0"/>
              </a:spcAft>
            </a:pPr>
            <a:r>
              <a:rPr lang="ja-JP" altLang="en-US" sz="1950" b="1" dirty="0">
                <a:solidFill>
                  <a:srgbClr val="1F2C8F"/>
                </a:solidFill>
              </a:rPr>
              <a:t>　５．研修評価と研修プログラムの修正　</a:t>
            </a:r>
            <a:r>
              <a:rPr lang="ja-JP" altLang="en-US" sz="1800" b="1" dirty="0">
                <a:solidFill>
                  <a:srgbClr val="1F2C8F"/>
                </a:solidFill>
              </a:rPr>
              <a:t>　</a:t>
            </a:r>
            <a:r>
              <a:rPr lang="ja-JP" altLang="en-US" sz="1500" dirty="0">
                <a:solidFill>
                  <a:srgbClr val="1F2C8F"/>
                </a:solidFill>
              </a:rPr>
              <a:t>　　　　</a:t>
            </a:r>
            <a:endParaRPr lang="ja-JP" altLang="en-US" sz="1800" dirty="0">
              <a:solidFill>
                <a:srgbClr val="1F2C8F"/>
              </a:solidFill>
            </a:endParaRPr>
          </a:p>
        </p:txBody>
      </p:sp>
      <p:sp>
        <p:nvSpPr>
          <p:cNvPr id="2" name="スライド番号プレースホルダー 3">
            <a:extLst>
              <a:ext uri="{FF2B5EF4-FFF2-40B4-BE49-F238E27FC236}">
                <a16:creationId xmlns:a16="http://schemas.microsoft.com/office/drawing/2014/main" id="{4CF97D6E-B923-371F-1450-F5DC4486CB7E}"/>
              </a:ext>
            </a:extLst>
          </p:cNvPr>
          <p:cNvSpPr txBox="1">
            <a:spLocks/>
          </p:cNvSpPr>
          <p:nvPr/>
        </p:nvSpPr>
        <p:spPr>
          <a:xfrm>
            <a:off x="8172400" y="6356358"/>
            <a:ext cx="514400" cy="365125"/>
          </a:xfrm>
          <a:prstGeom prst="rect">
            <a:avLst/>
          </a:prstGeom>
        </p:spPr>
        <p:txBody>
          <a:bodyPr/>
          <a:lstStyle>
            <a:defPPr>
              <a:defRPr lang="ja-JP"/>
            </a:defPPr>
            <a:lvl1pPr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fld id="{D2D8002D-B5B0-4BAC-B1F6-782DDCCE6D9C}" type="slidenum">
              <a:rPr lang="ja-JP" altLang="en-US" sz="1600" smtClean="0"/>
              <a:pPr/>
              <a:t>24</a:t>
            </a:fld>
            <a:endParaRPr lang="ja-JP" altLang="en-US" sz="1600" dirty="0"/>
          </a:p>
        </p:txBody>
      </p:sp>
    </p:spTree>
    <p:extLst>
      <p:ext uri="{BB962C8B-B14F-4D97-AF65-F5344CB8AC3E}">
        <p14:creationId xmlns:p14="http://schemas.microsoft.com/office/powerpoint/2010/main" val="1686213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 name="テキスト プレースホルダー 3"/>
          <p:cNvSpPr>
            <a:spLocks noGrp="1"/>
          </p:cNvSpPr>
          <p:nvPr>
            <p:ph type="body" sz="quarter" idx="13"/>
          </p:nvPr>
        </p:nvSpPr>
        <p:spPr>
          <a:xfrm>
            <a:off x="984500" y="1200149"/>
            <a:ext cx="7867269" cy="4800491"/>
          </a:xfrm>
        </p:spPr>
        <p:txBody>
          <a:bodyPr rtlCol="0"/>
          <a:lstStyle>
            <a:defPPr>
              <a:defRPr lang="ja-JP"/>
            </a:defPPr>
          </a:lstStyle>
          <a:p>
            <a:pPr marL="214313" indent="-214313">
              <a:spcAft>
                <a:spcPts val="450"/>
              </a:spcAft>
              <a:buFont typeface="Wingdings" panose="05000000000000000000" pitchFamily="2" charset="2"/>
              <a:buChar char="l"/>
            </a:pPr>
            <a:endParaRPr lang="en-US" altLang="ja-JP" sz="1500" dirty="0">
              <a:solidFill>
                <a:schemeClr val="tx1"/>
              </a:solidFill>
              <a:latin typeface="+mn-ea"/>
              <a:ea typeface="+mn-ea"/>
              <a:cs typeface="Times New Roman" panose="02020603050405020304" pitchFamily="18" charset="0"/>
            </a:endParaRPr>
          </a:p>
          <a:p>
            <a:pPr marL="257175" indent="-257175">
              <a:spcAft>
                <a:spcPts val="450"/>
              </a:spcAft>
              <a:buFont typeface="Wingdings" panose="05000000000000000000" pitchFamily="2" charset="2"/>
              <a:buChar char="l"/>
            </a:pPr>
            <a:r>
              <a:rPr lang="ja-JP" altLang="en-US" sz="1500" dirty="0">
                <a:solidFill>
                  <a:schemeClr val="tx1"/>
                </a:solidFill>
                <a:latin typeface="+mn-ea"/>
              </a:rPr>
              <a:t>インタビューへの協力者は、</a:t>
            </a:r>
            <a:r>
              <a:rPr lang="en-US" altLang="ja-JP" sz="1500" dirty="0">
                <a:solidFill>
                  <a:schemeClr val="tx1"/>
                </a:solidFill>
                <a:latin typeface="+mn-ea"/>
                <a:cs typeface="Times New Roman" panose="02020603050405020304" pitchFamily="18" charset="0"/>
              </a:rPr>
              <a:t> </a:t>
            </a:r>
            <a:r>
              <a:rPr lang="ja-JP" altLang="en-US" sz="1500" dirty="0">
                <a:solidFill>
                  <a:schemeClr val="tx1"/>
                </a:solidFill>
                <a:latin typeface="+mn-ea"/>
                <a:cs typeface="Times New Roman" panose="02020603050405020304" pitchFamily="18" charset="0"/>
              </a:rPr>
              <a:t>都道府県２か所、市、中核市、</a:t>
            </a:r>
            <a:r>
              <a:rPr lang="ja-JP" altLang="ja-JP" sz="1500" dirty="0">
                <a:solidFill>
                  <a:schemeClr val="tx1"/>
                </a:solidFill>
                <a:latin typeface="+mn-ea"/>
                <a:cs typeface="Times New Roman" panose="02020603050405020304" pitchFamily="18" charset="0"/>
              </a:rPr>
              <a:t>小規模市町</a:t>
            </a:r>
            <a:r>
              <a:rPr lang="ja-JP" altLang="en-US" sz="1500" dirty="0">
                <a:solidFill>
                  <a:schemeClr val="tx1"/>
                </a:solidFill>
                <a:latin typeface="+mn-ea"/>
                <a:cs typeface="Times New Roman" panose="02020603050405020304" pitchFamily="18" charset="0"/>
              </a:rPr>
              <a:t>の計５会場で実施し、</a:t>
            </a:r>
            <a:r>
              <a:rPr lang="ja-JP" altLang="ja-JP" sz="1500" dirty="0">
                <a:solidFill>
                  <a:schemeClr val="tx1"/>
                </a:solidFill>
                <a:latin typeface="+mn-ea"/>
                <a:cs typeface="Times New Roman" panose="02020603050405020304" pitchFamily="18" charset="0"/>
              </a:rPr>
              <a:t>計</a:t>
            </a:r>
            <a:r>
              <a:rPr lang="en-US" altLang="ja-JP" sz="1500" dirty="0">
                <a:solidFill>
                  <a:schemeClr val="tx1"/>
                </a:solidFill>
                <a:latin typeface="+mn-ea"/>
                <a:cs typeface="Times New Roman" panose="02020603050405020304" pitchFamily="18" charset="0"/>
              </a:rPr>
              <a:t>31</a:t>
            </a:r>
            <a:r>
              <a:rPr lang="ja-JP" altLang="en-US" sz="1500" dirty="0">
                <a:solidFill>
                  <a:schemeClr val="tx1"/>
                </a:solidFill>
                <a:latin typeface="+mn-ea"/>
                <a:cs typeface="Times New Roman" panose="02020603050405020304" pitchFamily="18" charset="0"/>
              </a:rPr>
              <a:t>人の協力を得た。</a:t>
            </a:r>
            <a:endParaRPr lang="en-US" altLang="ja-JP" sz="1500" dirty="0">
              <a:solidFill>
                <a:schemeClr val="tx1"/>
              </a:solidFill>
              <a:latin typeface="+mn-ea"/>
              <a:ea typeface="+mn-ea"/>
              <a:cs typeface="Times New Roman" panose="02020603050405020304" pitchFamily="18" charset="0"/>
            </a:endParaRPr>
          </a:p>
          <a:p>
            <a:pPr>
              <a:spcAft>
                <a:spcPts val="450"/>
              </a:spcAft>
            </a:pPr>
            <a:r>
              <a:rPr lang="ja-JP" altLang="en-US" sz="1500" dirty="0">
                <a:solidFill>
                  <a:schemeClr val="tx1"/>
                </a:solidFill>
                <a:latin typeface="+mn-ea"/>
                <a:ea typeface="+mn-ea"/>
                <a:cs typeface="Times New Roman" panose="02020603050405020304" pitchFamily="18" charset="0"/>
              </a:rPr>
              <a:t>●自治体毎に</a:t>
            </a:r>
            <a:r>
              <a:rPr lang="ja-JP" altLang="ja-JP" sz="1500" dirty="0">
                <a:solidFill>
                  <a:schemeClr val="tx1"/>
                </a:solidFill>
                <a:latin typeface="+mn-ea"/>
                <a:ea typeface="+mn-ea"/>
                <a:cs typeface="Times New Roman" panose="02020603050405020304" pitchFamily="18" charset="0"/>
              </a:rPr>
              <a:t>質的帰納的に</a:t>
            </a:r>
            <a:r>
              <a:rPr lang="ja-JP" altLang="en-US" sz="1500" dirty="0">
                <a:solidFill>
                  <a:schemeClr val="tx1"/>
                </a:solidFill>
                <a:latin typeface="+mn-ea"/>
                <a:ea typeface="+mn-ea"/>
                <a:cs typeface="Times New Roman" panose="02020603050405020304" pitchFamily="18" charset="0"/>
              </a:rPr>
              <a:t>分析し、中カテゴリーから大カテゴリーを抽出した。</a:t>
            </a:r>
            <a:endParaRPr lang="en-US" altLang="ja-JP" sz="1500" dirty="0">
              <a:solidFill>
                <a:schemeClr val="tx1"/>
              </a:solidFill>
              <a:latin typeface="+mn-ea"/>
              <a:ea typeface="+mn-ea"/>
              <a:cs typeface="Times New Roman" panose="02020603050405020304" pitchFamily="18" charset="0"/>
            </a:endParaRPr>
          </a:p>
          <a:p>
            <a:pPr algn="dist">
              <a:spcAft>
                <a:spcPts val="450"/>
              </a:spcAft>
            </a:pPr>
            <a:r>
              <a:rPr lang="ja-JP" altLang="en-US" sz="1500" dirty="0">
                <a:solidFill>
                  <a:schemeClr val="tx1"/>
                </a:solidFill>
                <a:latin typeface="+mn-ea"/>
                <a:ea typeface="+mn-ea"/>
                <a:cs typeface="Times New Roman" panose="02020603050405020304" pitchFamily="18" charset="0"/>
              </a:rPr>
              <a:t>　　自治体の規模によって、統括的や役割を担う保健師に求められる能力や課題に差がみられた　　</a:t>
            </a:r>
            <a:endParaRPr lang="en-US" altLang="ja-JP" sz="1500" dirty="0">
              <a:solidFill>
                <a:schemeClr val="tx1"/>
              </a:solidFill>
              <a:latin typeface="+mn-ea"/>
              <a:ea typeface="+mn-ea"/>
              <a:cs typeface="Times New Roman" panose="02020603050405020304" pitchFamily="18" charset="0"/>
            </a:endParaRPr>
          </a:p>
          <a:p>
            <a:pPr algn="dist">
              <a:spcAft>
                <a:spcPts val="450"/>
              </a:spcAft>
            </a:pPr>
            <a:r>
              <a:rPr lang="ja-JP" altLang="en-US" sz="1500" dirty="0">
                <a:solidFill>
                  <a:schemeClr val="tx1"/>
                </a:solidFill>
                <a:latin typeface="+mn-ea"/>
                <a:ea typeface="+mn-ea"/>
                <a:cs typeface="Times New Roman" panose="02020603050405020304" pitchFamily="18" charset="0"/>
              </a:rPr>
              <a:t>　　ものの、共通した内容は、「自治体保健師の標準的なキャリアラダー</a:t>
            </a:r>
            <a:r>
              <a:rPr lang="en-US" altLang="ja-JP" sz="1500" dirty="0">
                <a:solidFill>
                  <a:schemeClr val="tx1"/>
                </a:solidFill>
                <a:latin typeface="+mn-ea"/>
                <a:ea typeface="+mn-ea"/>
                <a:cs typeface="Times New Roman" panose="02020603050405020304" pitchFamily="18" charset="0"/>
              </a:rPr>
              <a:t>(</a:t>
            </a:r>
            <a:r>
              <a:rPr lang="ja-JP" altLang="en-US" sz="1500" dirty="0">
                <a:solidFill>
                  <a:schemeClr val="tx1"/>
                </a:solidFill>
                <a:latin typeface="+mn-ea"/>
                <a:ea typeface="+mn-ea"/>
                <a:cs typeface="Times New Roman" panose="02020603050405020304" pitchFamily="18" charset="0"/>
              </a:rPr>
              <a:t>管理職保健師に向けた</a:t>
            </a:r>
            <a:endParaRPr lang="en-US" altLang="ja-JP" sz="1500" dirty="0">
              <a:solidFill>
                <a:schemeClr val="tx1"/>
              </a:solidFill>
              <a:latin typeface="+mn-ea"/>
              <a:ea typeface="+mn-ea"/>
              <a:cs typeface="Times New Roman" panose="02020603050405020304" pitchFamily="18" charset="0"/>
            </a:endParaRPr>
          </a:p>
          <a:p>
            <a:pPr algn="dist">
              <a:spcAft>
                <a:spcPts val="450"/>
              </a:spcAft>
            </a:pPr>
            <a:r>
              <a:rPr lang="ja-JP" altLang="en-US" sz="1500" dirty="0">
                <a:solidFill>
                  <a:schemeClr val="tx1"/>
                </a:solidFill>
                <a:latin typeface="+mn-ea"/>
                <a:ea typeface="+mn-ea"/>
                <a:cs typeface="Times New Roman" panose="02020603050405020304" pitchFamily="18" charset="0"/>
              </a:rPr>
              <a:t>　　能力に係るキャリアラダー）」に沿った能力が求められていた。また、人事管理や人材育成に関</a:t>
            </a:r>
            <a:endParaRPr lang="en-US" altLang="ja-JP" sz="1500" dirty="0">
              <a:solidFill>
                <a:schemeClr val="tx1"/>
              </a:solidFill>
              <a:latin typeface="+mn-ea"/>
              <a:ea typeface="+mn-ea"/>
              <a:cs typeface="Times New Roman" panose="02020603050405020304" pitchFamily="18" charset="0"/>
            </a:endParaRPr>
          </a:p>
          <a:p>
            <a:pPr>
              <a:spcAft>
                <a:spcPts val="450"/>
              </a:spcAft>
            </a:pPr>
            <a:r>
              <a:rPr lang="ja-JP" altLang="en-US" sz="1500" dirty="0">
                <a:solidFill>
                  <a:schemeClr val="tx1"/>
                </a:solidFill>
                <a:latin typeface="+mn-ea"/>
                <a:ea typeface="+mn-ea"/>
                <a:cs typeface="Times New Roman" panose="02020603050405020304" pitchFamily="18" charset="0"/>
              </a:rPr>
              <a:t>　　する内容に課題が多かった。</a:t>
            </a:r>
            <a:endParaRPr lang="en-US" altLang="ja-JP" sz="1500" dirty="0">
              <a:solidFill>
                <a:schemeClr val="tx1"/>
              </a:solidFill>
              <a:latin typeface="+mn-ea"/>
              <a:ea typeface="+mn-ea"/>
              <a:cs typeface="Times New Roman" panose="02020603050405020304" pitchFamily="18" charset="0"/>
            </a:endParaRPr>
          </a:p>
          <a:p>
            <a:pPr>
              <a:spcBef>
                <a:spcPts val="450"/>
              </a:spcBef>
              <a:spcAft>
                <a:spcPts val="450"/>
              </a:spcAft>
            </a:pPr>
            <a:r>
              <a:rPr lang="ja-JP" altLang="en-US" sz="1800" b="1" kern="100" dirty="0">
                <a:solidFill>
                  <a:schemeClr val="accent1">
                    <a:lumMod val="50000"/>
                  </a:schemeClr>
                </a:solidFill>
                <a:latin typeface="+mn-ea"/>
                <a:ea typeface="+mn-ea"/>
                <a:cs typeface="Times New Roman" panose="02020603050405020304" pitchFamily="18" charset="0"/>
              </a:rPr>
              <a:t>１）政策策定と評価</a:t>
            </a:r>
            <a:r>
              <a:rPr lang="ja-JP" altLang="en-US" b="1" kern="100" dirty="0">
                <a:solidFill>
                  <a:schemeClr val="accent1">
                    <a:lumMod val="50000"/>
                  </a:schemeClr>
                </a:solidFill>
                <a:effectLst/>
                <a:latin typeface="+mn-ea"/>
                <a:ea typeface="+mn-ea"/>
                <a:cs typeface="Times New Roman" panose="02020603050405020304" pitchFamily="18" charset="0"/>
              </a:rPr>
              <a:t>（政策・組織の方針を理解し、ビジョンを示すと共に組織</a:t>
            </a:r>
            <a:r>
              <a:rPr lang="ja-JP" altLang="en-US" b="1" kern="100" dirty="0">
                <a:solidFill>
                  <a:schemeClr val="accent1">
                    <a:lumMod val="50000"/>
                  </a:schemeClr>
                </a:solidFill>
                <a:latin typeface="+mn-ea"/>
                <a:ea typeface="+mn-ea"/>
                <a:cs typeface="Times New Roman" panose="02020603050405020304" pitchFamily="18" charset="0"/>
              </a:rPr>
              <a:t>内外の調整を行う）</a:t>
            </a:r>
            <a:endParaRPr lang="en-US" altLang="ja-JP" b="1" kern="100" dirty="0">
              <a:solidFill>
                <a:schemeClr val="accent1">
                  <a:lumMod val="50000"/>
                </a:schemeClr>
              </a:solidFill>
              <a:latin typeface="+mn-ea"/>
              <a:ea typeface="+mn-ea"/>
              <a:cs typeface="Times New Roman" panose="02020603050405020304" pitchFamily="18" charset="0"/>
            </a:endParaRPr>
          </a:p>
          <a:p>
            <a:pPr algn="dist">
              <a:spcAft>
                <a:spcPts val="450"/>
              </a:spcAft>
            </a:pPr>
            <a:r>
              <a:rPr lang="ja-JP" altLang="en-US" sz="1500" kern="100" dirty="0">
                <a:solidFill>
                  <a:srgbClr val="202C8F"/>
                </a:solidFill>
                <a:latin typeface="+mn-ea"/>
                <a:ea typeface="+mn-ea"/>
                <a:cs typeface="Times New Roman" panose="02020603050405020304" pitchFamily="18" charset="0"/>
              </a:rPr>
              <a:t>　・</a:t>
            </a:r>
            <a:r>
              <a:rPr lang="ja-JP" altLang="en-US" sz="1500" dirty="0">
                <a:solidFill>
                  <a:schemeClr val="tx1"/>
                </a:solidFill>
                <a:latin typeface="+mn-ea"/>
                <a:ea typeface="+mn-ea"/>
                <a:cs typeface="Times New Roman" panose="02020603050405020304" pitchFamily="18" charset="0"/>
              </a:rPr>
              <a:t>自組織の円滑な組織運営と共に、新型コロナウイルス感染症等の健康危機管理が必要な</a:t>
            </a:r>
            <a:endParaRPr lang="en-US" altLang="ja-JP" sz="1500" dirty="0">
              <a:solidFill>
                <a:schemeClr val="tx1"/>
              </a:solidFill>
              <a:latin typeface="+mn-ea"/>
              <a:ea typeface="+mn-ea"/>
              <a:cs typeface="Times New Roman" panose="02020603050405020304" pitchFamily="18" charset="0"/>
            </a:endParaRPr>
          </a:p>
          <a:p>
            <a:pPr algn="dist">
              <a:spcAft>
                <a:spcPts val="450"/>
              </a:spcAft>
            </a:pPr>
            <a:r>
              <a:rPr lang="ja-JP" altLang="en-US" sz="1500" dirty="0">
                <a:solidFill>
                  <a:schemeClr val="tx1"/>
                </a:solidFill>
                <a:latin typeface="+mn-ea"/>
                <a:ea typeface="+mn-ea"/>
                <a:cs typeface="Times New Roman" panose="02020603050405020304" pitchFamily="18" charset="0"/>
              </a:rPr>
              <a:t>　　際に本庁や外部組織との調整が必要で、行政的な視点と人事管理や予算、業務管理等の</a:t>
            </a:r>
            <a:endParaRPr lang="en-US" altLang="ja-JP" sz="1500" dirty="0">
              <a:solidFill>
                <a:schemeClr val="tx1"/>
              </a:solidFill>
              <a:latin typeface="+mn-ea"/>
              <a:ea typeface="+mn-ea"/>
              <a:cs typeface="Times New Roman" panose="02020603050405020304" pitchFamily="18" charset="0"/>
            </a:endParaRPr>
          </a:p>
          <a:p>
            <a:pPr>
              <a:spcAft>
                <a:spcPts val="450"/>
              </a:spcAft>
            </a:pPr>
            <a:r>
              <a:rPr lang="ja-JP" altLang="en-US" sz="1500" dirty="0">
                <a:solidFill>
                  <a:schemeClr val="tx1"/>
                </a:solidFill>
                <a:latin typeface="+mn-ea"/>
                <a:ea typeface="+mn-ea"/>
                <a:cs typeface="Times New Roman" panose="02020603050405020304" pitchFamily="18" charset="0"/>
              </a:rPr>
              <a:t>　　能力が求められていた。</a:t>
            </a:r>
            <a:endParaRPr lang="en-US" altLang="ja-JP" sz="1500" dirty="0">
              <a:solidFill>
                <a:schemeClr val="tx1"/>
              </a:solidFill>
              <a:latin typeface="+mn-ea"/>
              <a:ea typeface="+mn-ea"/>
              <a:cs typeface="Times New Roman" panose="02020603050405020304" pitchFamily="18" charset="0"/>
            </a:endParaRPr>
          </a:p>
          <a:p>
            <a:pPr algn="dist">
              <a:spcAft>
                <a:spcPts val="450"/>
              </a:spcAft>
            </a:pPr>
            <a:r>
              <a:rPr lang="ja-JP" altLang="en-US" sz="1500" dirty="0">
                <a:solidFill>
                  <a:schemeClr val="tx1"/>
                </a:solidFill>
                <a:latin typeface="+mn-ea"/>
                <a:ea typeface="+mn-ea"/>
                <a:cs typeface="Times New Roman" panose="02020603050405020304" pitchFamily="18" charset="0"/>
              </a:rPr>
              <a:t>　・管理職であるため、外部と直接交渉ができる反面、専門職の確保や職員の業務負担と勤務時</a:t>
            </a:r>
            <a:endParaRPr lang="en-US" altLang="ja-JP" sz="1500" dirty="0">
              <a:solidFill>
                <a:schemeClr val="tx1"/>
              </a:solidFill>
              <a:latin typeface="+mn-ea"/>
              <a:ea typeface="+mn-ea"/>
              <a:cs typeface="Times New Roman" panose="02020603050405020304" pitchFamily="18" charset="0"/>
            </a:endParaRPr>
          </a:p>
          <a:p>
            <a:pPr>
              <a:spcAft>
                <a:spcPts val="450"/>
              </a:spcAft>
            </a:pPr>
            <a:r>
              <a:rPr lang="ja-JP" altLang="en-US" sz="1500" dirty="0">
                <a:solidFill>
                  <a:schemeClr val="tx1"/>
                </a:solidFill>
                <a:latin typeface="+mn-ea"/>
                <a:ea typeface="+mn-ea"/>
                <a:cs typeface="Times New Roman" panose="02020603050405020304" pitchFamily="18" charset="0"/>
              </a:rPr>
              <a:t>　　間の管理等が困難だとの発言があった。</a:t>
            </a:r>
            <a:endParaRPr lang="en-US" altLang="ja-JP" sz="1500" dirty="0">
              <a:solidFill>
                <a:schemeClr val="tx1"/>
              </a:solidFill>
              <a:latin typeface="+mn-ea"/>
              <a:ea typeface="+mn-ea"/>
              <a:cs typeface="Times New Roman" panose="02020603050405020304" pitchFamily="18" charset="0"/>
            </a:endParaRPr>
          </a:p>
          <a:p>
            <a:pPr>
              <a:spcAft>
                <a:spcPts val="0"/>
              </a:spcAft>
            </a:pPr>
            <a:r>
              <a:rPr lang="ja-JP" altLang="en-US" sz="1500" dirty="0">
                <a:solidFill>
                  <a:schemeClr val="tx1"/>
                </a:solidFill>
                <a:latin typeface="+mn-ea"/>
                <a:ea typeface="+mn-ea"/>
                <a:cs typeface="Times New Roman" panose="02020603050405020304" pitchFamily="18" charset="0"/>
              </a:rPr>
              <a:t>　・市町の保健師は、市長、町長の政策を理解している必要があり、首長や議会に対応することも</a:t>
            </a:r>
            <a:endParaRPr lang="en-US" altLang="ja-JP" sz="1500" dirty="0">
              <a:solidFill>
                <a:schemeClr val="tx1"/>
              </a:solidFill>
              <a:latin typeface="+mn-ea"/>
              <a:ea typeface="+mn-ea"/>
              <a:cs typeface="Times New Roman" panose="02020603050405020304" pitchFamily="18" charset="0"/>
            </a:endParaRPr>
          </a:p>
          <a:p>
            <a:pPr>
              <a:spcBef>
                <a:spcPts val="450"/>
              </a:spcBef>
              <a:spcAft>
                <a:spcPts val="0"/>
              </a:spcAft>
            </a:pPr>
            <a:r>
              <a:rPr lang="ja-JP" altLang="en-US" sz="1500" dirty="0">
                <a:solidFill>
                  <a:schemeClr val="tx1"/>
                </a:solidFill>
                <a:latin typeface="+mn-ea"/>
                <a:ea typeface="+mn-ea"/>
                <a:cs typeface="Times New Roman" panose="02020603050405020304" pitchFamily="18" charset="0"/>
              </a:rPr>
              <a:t>　　管理職として必要である。</a:t>
            </a:r>
            <a:endParaRPr lang="ja-JP" altLang="en-US" sz="1500" dirty="0">
              <a:latin typeface="+mn-ea"/>
              <a:ea typeface="+mn-ea"/>
            </a:endParaRPr>
          </a:p>
        </p:txBody>
      </p:sp>
      <p:sp>
        <p:nvSpPr>
          <p:cNvPr id="1196" name="タイトル 1"/>
          <p:cNvSpPr txBox="1"/>
          <p:nvPr/>
        </p:nvSpPr>
        <p:spPr>
          <a:xfrm>
            <a:off x="984501" y="892354"/>
            <a:ext cx="7757123" cy="445908"/>
          </a:xfrm>
          <a:prstGeom prst="rect">
            <a:avLst/>
          </a:prstGeom>
        </p:spPr>
        <p:txBody>
          <a:bodyPr vert="horz" lIns="68580" tIns="0" rIns="68580" bIns="0" rtlCol="0" anchor="b" anchorCtr="0">
            <a:noAutofit/>
          </a:bodyPr>
          <a:lstStyle>
            <a:defPPr>
              <a:defRPr lang="ja-JP"/>
            </a:defPPr>
            <a:lvl1pPr algn="l" defTabSz="914400" rtl="0" eaLnBrk="1" latinLnBrk="0" hangingPunct="1">
              <a:lnSpc>
                <a:spcPct val="100000"/>
              </a:lnSpc>
              <a:spcBef>
                <a:spcPct val="0"/>
              </a:spcBef>
              <a:buNone/>
              <a:defRPr kumimoji="1" lang="ja-JP" sz="3600" b="1" kern="1200" cap="all" baseline="0">
                <a:solidFill>
                  <a:schemeClr val="accent6"/>
                </a:solidFill>
                <a:latin typeface="Meiryo UI" panose="020B0604030504040204" pitchFamily="50" charset="-128"/>
                <a:ea typeface="Meiryo UI" panose="020B0604030504040204" pitchFamily="50" charset="-128"/>
                <a:cs typeface="+mj-cs"/>
              </a:defRPr>
            </a:lvl1pPr>
          </a:lstStyle>
          <a:p>
            <a:pPr defTabSz="685800" fontAlgn="auto">
              <a:spcAft>
                <a:spcPts val="0"/>
              </a:spcAft>
            </a:pPr>
            <a:r>
              <a:rPr lang="ja-JP" altLang="en-US" sz="2700" dirty="0">
                <a:solidFill>
                  <a:srgbClr val="1F2C8F"/>
                </a:solidFill>
              </a:rPr>
              <a:t>  結果　</a:t>
            </a:r>
          </a:p>
        </p:txBody>
      </p:sp>
      <p:sp>
        <p:nvSpPr>
          <p:cNvPr id="2" name="スライド番号プレースホルダー 3">
            <a:extLst>
              <a:ext uri="{FF2B5EF4-FFF2-40B4-BE49-F238E27FC236}">
                <a16:creationId xmlns:a16="http://schemas.microsoft.com/office/drawing/2014/main" id="{4F52F0F2-8175-36F7-1EAA-D5B701EAD043}"/>
              </a:ext>
            </a:extLst>
          </p:cNvPr>
          <p:cNvSpPr txBox="1">
            <a:spLocks/>
          </p:cNvSpPr>
          <p:nvPr/>
        </p:nvSpPr>
        <p:spPr>
          <a:xfrm>
            <a:off x="8100392" y="6356358"/>
            <a:ext cx="586408" cy="365125"/>
          </a:xfrm>
          <a:prstGeom prst="rect">
            <a:avLst/>
          </a:prstGeom>
        </p:spPr>
        <p:txBody>
          <a:bodyPr/>
          <a:lstStyle>
            <a:defPPr>
              <a:defRPr lang="ja-JP"/>
            </a:defPPr>
            <a:lvl1pPr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fld id="{D2D8002D-B5B0-4BAC-B1F6-782DDCCE6D9C}" type="slidenum">
              <a:rPr lang="ja-JP" altLang="en-US" sz="1600" smtClean="0"/>
              <a:pPr/>
              <a:t>25</a:t>
            </a:fld>
            <a:endParaRPr lang="ja-JP" altLang="en-US" sz="1600" dirty="0"/>
          </a:p>
        </p:txBody>
      </p:sp>
    </p:spTree>
    <p:extLst>
      <p:ext uri="{BB962C8B-B14F-4D97-AF65-F5344CB8AC3E}">
        <p14:creationId xmlns:p14="http://schemas.microsoft.com/office/powerpoint/2010/main" val="3093116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1" name="テキスト プレースホルダー 3"/>
          <p:cNvSpPr>
            <a:spLocks noGrp="1"/>
          </p:cNvSpPr>
          <p:nvPr>
            <p:ph type="body" sz="quarter" idx="13"/>
          </p:nvPr>
        </p:nvSpPr>
        <p:spPr>
          <a:xfrm>
            <a:off x="759543" y="4470604"/>
            <a:ext cx="7964129" cy="509555"/>
          </a:xfrm>
        </p:spPr>
        <p:txBody>
          <a:bodyPr rtlCol="0"/>
          <a:lstStyle>
            <a:defPPr>
              <a:defRPr lang="ja-JP"/>
            </a:defPPr>
          </a:lstStyle>
          <a:p>
            <a:pPr rtl="0"/>
            <a:endParaRPr lang="en-US" altLang="ja-JP" sz="1500" dirty="0">
              <a:solidFill>
                <a:schemeClr val="tx1"/>
              </a:solidFill>
              <a:latin typeface="+mn-ea"/>
              <a:ea typeface="+mn-ea"/>
              <a:cs typeface="Times New Roman" panose="02020603050405020304" pitchFamily="18" charset="0"/>
            </a:endParaRPr>
          </a:p>
          <a:p>
            <a:pPr rtl="0"/>
            <a:endParaRPr lang="en-US" altLang="ja-JP" sz="1500" dirty="0">
              <a:solidFill>
                <a:schemeClr val="tx1"/>
              </a:solidFill>
              <a:latin typeface="+mn-ea"/>
              <a:ea typeface="+mn-ea"/>
              <a:cs typeface="Times New Roman" panose="02020603050405020304" pitchFamily="18" charset="0"/>
            </a:endParaRPr>
          </a:p>
          <a:p>
            <a:pPr marL="214313" indent="-214313">
              <a:buFont typeface="Wingdings" panose="05000000000000000000" pitchFamily="2" charset="2"/>
              <a:buChar char="l"/>
            </a:pPr>
            <a:endParaRPr lang="ja-JP" altLang="en-US" sz="1500" dirty="0">
              <a:latin typeface="+mn-ea"/>
              <a:ea typeface="+mn-ea"/>
            </a:endParaRPr>
          </a:p>
        </p:txBody>
      </p:sp>
      <p:sp>
        <p:nvSpPr>
          <p:cNvPr id="1202" name="タイトル 1"/>
          <p:cNvSpPr txBox="1"/>
          <p:nvPr/>
        </p:nvSpPr>
        <p:spPr>
          <a:xfrm>
            <a:off x="966548" y="1200149"/>
            <a:ext cx="7757123" cy="445908"/>
          </a:xfrm>
          <a:prstGeom prst="rect">
            <a:avLst/>
          </a:prstGeom>
        </p:spPr>
        <p:txBody>
          <a:bodyPr vert="horz" lIns="68580" tIns="0" rIns="68580" bIns="0" rtlCol="0" anchor="b" anchorCtr="0">
            <a:noAutofit/>
          </a:bodyPr>
          <a:lstStyle>
            <a:defPPr>
              <a:defRPr lang="ja-JP"/>
            </a:defPPr>
            <a:lvl1pPr algn="l" defTabSz="914400" rtl="0" eaLnBrk="1" latinLnBrk="0" hangingPunct="1">
              <a:lnSpc>
                <a:spcPct val="100000"/>
              </a:lnSpc>
              <a:spcBef>
                <a:spcPct val="0"/>
              </a:spcBef>
              <a:buNone/>
              <a:defRPr kumimoji="1" lang="ja-JP" sz="3600" b="1" kern="1200" cap="all" baseline="0">
                <a:solidFill>
                  <a:schemeClr val="accent6"/>
                </a:solidFill>
                <a:latin typeface="Meiryo UI" panose="020B0604030504040204" pitchFamily="50" charset="-128"/>
                <a:ea typeface="Meiryo UI" panose="020B0604030504040204" pitchFamily="50" charset="-128"/>
                <a:cs typeface="+mj-cs"/>
              </a:defRPr>
            </a:lvl1pPr>
          </a:lstStyle>
          <a:p>
            <a:pPr defTabSz="685800" fontAlgn="auto">
              <a:spcAft>
                <a:spcPts val="0"/>
              </a:spcAft>
            </a:pPr>
            <a:r>
              <a:rPr lang="ja-JP" altLang="en-US" sz="2700" dirty="0">
                <a:solidFill>
                  <a:srgbClr val="1F2C8F"/>
                </a:solidFill>
              </a:rPr>
              <a:t>  結果</a:t>
            </a:r>
          </a:p>
        </p:txBody>
      </p:sp>
      <p:sp>
        <p:nvSpPr>
          <p:cNvPr id="1203" name="テキスト プレースホルダー 3"/>
          <p:cNvSpPr txBox="1"/>
          <p:nvPr/>
        </p:nvSpPr>
        <p:spPr>
          <a:xfrm>
            <a:off x="783988" y="1814267"/>
            <a:ext cx="8049553" cy="3843585"/>
          </a:xfrm>
          <a:prstGeom prst="rect">
            <a:avLst/>
          </a:prstGeom>
        </p:spPr>
        <p:txBody>
          <a:bodyPr vert="horz" lIns="68580" tIns="0" rIns="68580" bIns="0" rtlCol="0" anchor="t" anchorCtr="0">
            <a:noAutofit/>
          </a:bodyPr>
          <a:lstStyle>
            <a:defPPr>
              <a:defRPr lang="ja-JP"/>
            </a:defPPr>
            <a:lvl1pPr marL="0" indent="0" algn="l" defTabSz="914400" rtl="0" eaLnBrk="1" latinLnBrk="0" hangingPunct="1">
              <a:lnSpc>
                <a:spcPct val="100000"/>
              </a:lnSpc>
              <a:spcBef>
                <a:spcPts val="0"/>
              </a:spcBef>
              <a:spcAft>
                <a:spcPts val="1200"/>
              </a:spcAft>
              <a:buFont typeface="Arial" panose="020B0604020202020204" pitchFamily="34" charset="0"/>
              <a:buNone/>
              <a:defRPr kumimoji="1" lang="ja-JP" sz="1800" kern="1200">
                <a:solidFill>
                  <a:schemeClr val="accent6"/>
                </a:solidFill>
                <a:latin typeface="Meiryo UI" panose="020B0604030504040204" pitchFamily="50" charset="-128"/>
                <a:ea typeface="Meiryo UI" panose="020B0604030504040204" pitchFamily="50" charset="-128"/>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kumimoji="1" lang="ja-JP" sz="2400" kern="1200">
                <a:solidFill>
                  <a:schemeClr val="accent6"/>
                </a:solidFill>
                <a:latin typeface="Meiryo UI" panose="020B0604030504040204" pitchFamily="50" charset="-128"/>
                <a:ea typeface="Meiryo UI" panose="020B0604030504040204" pitchFamily="50" charset="-128"/>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kumimoji="1" lang="ja-JP" sz="2000" kern="1200">
                <a:solidFill>
                  <a:schemeClr val="accent6"/>
                </a:solidFill>
                <a:latin typeface="Meiryo UI" panose="020B0604030504040204" pitchFamily="50" charset="-128"/>
                <a:ea typeface="Meiryo UI" panose="020B0604030504040204" pitchFamily="50" charset="-128"/>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kumimoji="1" lang="ja-JP" sz="1800" kern="1200">
                <a:solidFill>
                  <a:schemeClr val="accent6"/>
                </a:solidFill>
                <a:latin typeface="Meiryo UI" panose="020B0604030504040204" pitchFamily="50" charset="-128"/>
                <a:ea typeface="Meiryo UI" panose="020B0604030504040204" pitchFamily="50" charset="-128"/>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kumimoji="1" lang="ja-JP" sz="1800" kern="1200">
                <a:solidFill>
                  <a:schemeClr val="accent6"/>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9pPr>
          </a:lstStyle>
          <a:p>
            <a:pPr defTabSz="685800" fontAlgn="auto">
              <a:spcAft>
                <a:spcPts val="450"/>
              </a:spcAft>
            </a:pPr>
            <a:r>
              <a:rPr lang="ja-JP" altLang="en-US" b="1" kern="100" dirty="0">
                <a:solidFill>
                  <a:srgbClr val="F5CDCE">
                    <a:lumMod val="50000"/>
                  </a:srgbClr>
                </a:solidFill>
                <a:cs typeface="Times New Roman" panose="02020603050405020304" pitchFamily="18" charset="0"/>
              </a:rPr>
              <a:t>　</a:t>
            </a:r>
            <a:r>
              <a:rPr lang="en-US" altLang="ja-JP" b="1" kern="100" dirty="0">
                <a:solidFill>
                  <a:srgbClr val="F5CDCE">
                    <a:lumMod val="50000"/>
                  </a:srgbClr>
                </a:solidFill>
                <a:cs typeface="Times New Roman" panose="02020603050405020304" pitchFamily="18" charset="0"/>
              </a:rPr>
              <a:t>2) </a:t>
            </a:r>
            <a:r>
              <a:rPr lang="ja-JP" altLang="en-US" b="1" kern="100" dirty="0">
                <a:solidFill>
                  <a:srgbClr val="F5CDCE">
                    <a:lumMod val="50000"/>
                  </a:srgbClr>
                </a:solidFill>
                <a:cs typeface="Times New Roman" panose="02020603050405020304" pitchFamily="18" charset="0"/>
              </a:rPr>
              <a:t>危機管理</a:t>
            </a:r>
            <a:r>
              <a:rPr lang="ja-JP" altLang="en-US" sz="1350" b="1" kern="100" dirty="0">
                <a:solidFill>
                  <a:srgbClr val="F5CDCE">
                    <a:lumMod val="50000"/>
                  </a:srgbClr>
                </a:solidFill>
                <a:cs typeface="Times New Roman" panose="02020603050405020304" pitchFamily="18" charset="0"/>
              </a:rPr>
              <a:t>（健康危機発生の回避と危機発生時は迅速な判断を行い、組織内外の調整を行う）</a:t>
            </a:r>
            <a:endParaRPr lang="en-US" altLang="ja-JP" sz="1350" b="1" kern="100" dirty="0">
              <a:solidFill>
                <a:srgbClr val="F5CDCE">
                  <a:lumMod val="50000"/>
                </a:srgbClr>
              </a:solidFill>
              <a:cs typeface="Times New Roman" panose="02020603050405020304" pitchFamily="18" charset="0"/>
            </a:endParaRPr>
          </a:p>
          <a:p>
            <a:pPr defTabSz="685800" fontAlgn="auto">
              <a:spcAft>
                <a:spcPts val="450"/>
              </a:spcAft>
            </a:pPr>
            <a:r>
              <a:rPr lang="ja-JP" altLang="en-US" sz="1500" b="1" kern="100" dirty="0">
                <a:solidFill>
                  <a:srgbClr val="000000"/>
                </a:solidFill>
                <a:cs typeface="Times New Roman" panose="02020603050405020304" pitchFamily="18" charset="0"/>
              </a:rPr>
              <a:t>　・ </a:t>
            </a:r>
            <a:r>
              <a:rPr lang="ja-JP" altLang="en-US" sz="1500" dirty="0">
                <a:solidFill>
                  <a:srgbClr val="000000"/>
                </a:solidFill>
                <a:cs typeface="Times New Roman" panose="02020603050405020304" pitchFamily="18" charset="0"/>
              </a:rPr>
              <a:t>政策策定と重複する内容もみられ、新型コロナ感染症対応時の体制づくりとマネジメントに関し、 </a:t>
            </a:r>
            <a:endParaRPr lang="en-US" altLang="ja-JP" sz="1500" dirty="0">
              <a:solidFill>
                <a:srgbClr val="000000"/>
              </a:solidFill>
              <a:cs typeface="Times New Roman" panose="02020603050405020304" pitchFamily="18" charset="0"/>
            </a:endParaRPr>
          </a:p>
          <a:p>
            <a:pPr defTabSz="685800" fontAlgn="auto">
              <a:spcAft>
                <a:spcPts val="450"/>
              </a:spcAft>
            </a:pPr>
            <a:r>
              <a:rPr lang="ja-JP" altLang="en-US" sz="1500" dirty="0">
                <a:solidFill>
                  <a:srgbClr val="000000"/>
                </a:solidFill>
                <a:cs typeface="Times New Roman" panose="02020603050405020304" pitchFamily="18" charset="0"/>
              </a:rPr>
              <a:t>　　管理職チームで考えて、トップダウンで業務管理をしたことや、他職種連携で健康危機を乗り越</a:t>
            </a:r>
            <a:endParaRPr lang="en-US" altLang="ja-JP" sz="1500" dirty="0">
              <a:solidFill>
                <a:srgbClr val="000000"/>
              </a:solidFill>
              <a:cs typeface="Times New Roman" panose="02020603050405020304" pitchFamily="18" charset="0"/>
            </a:endParaRPr>
          </a:p>
          <a:p>
            <a:pPr defTabSz="685800" fontAlgn="auto">
              <a:spcAft>
                <a:spcPts val="450"/>
              </a:spcAft>
            </a:pPr>
            <a:r>
              <a:rPr lang="ja-JP" altLang="en-US" sz="1500" dirty="0">
                <a:solidFill>
                  <a:srgbClr val="000000"/>
                </a:solidFill>
                <a:cs typeface="Times New Roman" panose="02020603050405020304" pitchFamily="18" charset="0"/>
              </a:rPr>
              <a:t>　　えた経験などが語られた。</a:t>
            </a:r>
          </a:p>
          <a:p>
            <a:pPr defTabSz="685800" fontAlgn="auto">
              <a:spcAft>
                <a:spcPts val="450"/>
              </a:spcAft>
            </a:pPr>
            <a:r>
              <a:rPr lang="ja-JP" altLang="en-US" sz="1500" dirty="0">
                <a:solidFill>
                  <a:srgbClr val="000000"/>
                </a:solidFill>
                <a:cs typeface="Times New Roman" panose="02020603050405020304" pitchFamily="18" charset="0"/>
              </a:rPr>
              <a:t>　・  課題は、新人への指導力が必要であった。</a:t>
            </a:r>
            <a:endParaRPr lang="en-US" altLang="ja-JP" sz="1500" dirty="0">
              <a:solidFill>
                <a:srgbClr val="000000"/>
              </a:solidFill>
              <a:cs typeface="Times New Roman" panose="02020603050405020304" pitchFamily="18" charset="0"/>
            </a:endParaRPr>
          </a:p>
          <a:p>
            <a:pPr defTabSz="685800" fontAlgn="auto">
              <a:spcAft>
                <a:spcPts val="450"/>
              </a:spcAft>
            </a:pPr>
            <a:r>
              <a:rPr lang="ja-JP" altLang="en-US" dirty="0">
                <a:solidFill>
                  <a:srgbClr val="000000"/>
                </a:solidFill>
                <a:cs typeface="Times New Roman" panose="02020603050405020304" pitchFamily="18" charset="0"/>
              </a:rPr>
              <a:t>　</a:t>
            </a:r>
            <a:r>
              <a:rPr lang="en-US" altLang="ja-JP" b="1" kern="100" dirty="0">
                <a:solidFill>
                  <a:srgbClr val="F5CDCE">
                    <a:lumMod val="50000"/>
                  </a:srgbClr>
                </a:solidFill>
                <a:cs typeface="Times New Roman" panose="02020603050405020304" pitchFamily="18" charset="0"/>
              </a:rPr>
              <a:t> 3) </a:t>
            </a:r>
            <a:r>
              <a:rPr lang="ja-JP" altLang="en-US" b="1" kern="100" dirty="0">
                <a:solidFill>
                  <a:srgbClr val="F5CDCE">
                    <a:lumMod val="50000"/>
                  </a:srgbClr>
                </a:solidFill>
                <a:cs typeface="Times New Roman" panose="02020603050405020304" pitchFamily="18" charset="0"/>
              </a:rPr>
              <a:t>人事管理 </a:t>
            </a:r>
            <a:r>
              <a:rPr lang="ja-JP" altLang="en-US" sz="1350" b="1" kern="100" dirty="0">
                <a:solidFill>
                  <a:srgbClr val="F5CDCE">
                    <a:lumMod val="50000"/>
                  </a:srgbClr>
                </a:solidFill>
                <a:cs typeface="Times New Roman" panose="02020603050405020304" pitchFamily="18" charset="0"/>
              </a:rPr>
              <a:t>（担当部署職員の能力・特性を把握し資質向上のしくみづくり、保健師採用計画や</a:t>
            </a:r>
            <a:endParaRPr lang="en-US" altLang="ja-JP" sz="1350" b="1" kern="100" dirty="0">
              <a:solidFill>
                <a:srgbClr val="F5CDCE">
                  <a:lumMod val="50000"/>
                </a:srgbClr>
              </a:solidFill>
              <a:cs typeface="Times New Roman" panose="02020603050405020304" pitchFamily="18" charset="0"/>
            </a:endParaRPr>
          </a:p>
          <a:p>
            <a:pPr defTabSz="685800" fontAlgn="auto">
              <a:spcAft>
                <a:spcPts val="450"/>
              </a:spcAft>
            </a:pPr>
            <a:r>
              <a:rPr lang="ja-JP" altLang="en-US" sz="1350" b="1" kern="100" dirty="0">
                <a:solidFill>
                  <a:srgbClr val="F5CDCE">
                    <a:lumMod val="50000"/>
                  </a:srgbClr>
                </a:solidFill>
                <a:cs typeface="Times New Roman" panose="02020603050405020304" pitchFamily="18" charset="0"/>
              </a:rPr>
              <a:t>　　　　　　　　　　　　　　　配置、人事異動を提言する）</a:t>
            </a:r>
            <a:endParaRPr lang="en-US" altLang="ja-JP" sz="1350" b="1" kern="100" dirty="0">
              <a:solidFill>
                <a:srgbClr val="F5CDCE">
                  <a:lumMod val="50000"/>
                </a:srgbClr>
              </a:solidFill>
              <a:cs typeface="Times New Roman" panose="02020603050405020304" pitchFamily="18" charset="0"/>
            </a:endParaRPr>
          </a:p>
          <a:p>
            <a:pPr defTabSz="685800" fontAlgn="auto">
              <a:spcAft>
                <a:spcPts val="450"/>
              </a:spcAft>
            </a:pPr>
            <a:r>
              <a:rPr lang="ja-JP" altLang="en-US" sz="1350" b="1" kern="100" dirty="0">
                <a:solidFill>
                  <a:srgbClr val="000000"/>
                </a:solidFill>
                <a:cs typeface="Times New Roman" panose="02020603050405020304" pitchFamily="18" charset="0"/>
              </a:rPr>
              <a:t>　・ </a:t>
            </a:r>
            <a:r>
              <a:rPr lang="ja-JP" altLang="en-US" sz="1500" dirty="0">
                <a:solidFill>
                  <a:srgbClr val="000000"/>
                </a:solidFill>
                <a:cs typeface="Times New Roman" panose="02020603050405020304" pitchFamily="18" charset="0"/>
              </a:rPr>
              <a:t>人事管理に関しては、プレ管理期から管理職と一緒に人事面接を経験していた人も見られた。</a:t>
            </a:r>
            <a:endParaRPr lang="en-US" altLang="ja-JP" sz="1500" dirty="0">
              <a:solidFill>
                <a:srgbClr val="000000"/>
              </a:solidFill>
              <a:cs typeface="Times New Roman" panose="02020603050405020304" pitchFamily="18" charset="0"/>
            </a:endParaRPr>
          </a:p>
          <a:p>
            <a:pPr defTabSz="685800" fontAlgn="auto">
              <a:spcAft>
                <a:spcPts val="450"/>
              </a:spcAft>
            </a:pPr>
            <a:r>
              <a:rPr lang="ja-JP" altLang="en-US" sz="1500" dirty="0">
                <a:solidFill>
                  <a:srgbClr val="000000"/>
                </a:solidFill>
                <a:cs typeface="Times New Roman" panose="02020603050405020304" pitchFamily="18" charset="0"/>
              </a:rPr>
              <a:t>　・ 職員の健康管理に配慮し、人事面接・評価を行い、人事異動に関して意見が出せる一方で、</a:t>
            </a:r>
            <a:endParaRPr lang="en-US" altLang="ja-JP" sz="1500" dirty="0">
              <a:solidFill>
                <a:srgbClr val="000000"/>
              </a:solidFill>
              <a:cs typeface="Times New Roman" panose="02020603050405020304" pitchFamily="18" charset="0"/>
            </a:endParaRPr>
          </a:p>
          <a:p>
            <a:pPr defTabSz="685800" fontAlgn="auto">
              <a:spcAft>
                <a:spcPts val="450"/>
              </a:spcAft>
            </a:pPr>
            <a:r>
              <a:rPr lang="ja-JP" altLang="en-US" sz="1500" dirty="0">
                <a:solidFill>
                  <a:srgbClr val="000000"/>
                </a:solidFill>
                <a:cs typeface="Times New Roman" panose="02020603050405020304" pitchFamily="18" charset="0"/>
              </a:rPr>
              <a:t>　　 保健師の採用は、特に地方では困難であることも語られた。</a:t>
            </a:r>
            <a:endParaRPr lang="en-US" altLang="ja-JP" sz="1500" dirty="0">
              <a:solidFill>
                <a:srgbClr val="000000"/>
              </a:solidFill>
              <a:cs typeface="Times New Roman" panose="02020603050405020304" pitchFamily="18" charset="0"/>
            </a:endParaRPr>
          </a:p>
          <a:p>
            <a:pPr defTabSz="685800" fontAlgn="auto">
              <a:spcAft>
                <a:spcPts val="450"/>
              </a:spcAft>
            </a:pPr>
            <a:r>
              <a:rPr lang="ja-JP" altLang="en-US" sz="1500" dirty="0">
                <a:solidFill>
                  <a:srgbClr val="000000"/>
                </a:solidFill>
                <a:cs typeface="Times New Roman" panose="02020603050405020304" pitchFamily="18" charset="0"/>
              </a:rPr>
              <a:t>　・ 業務分担や部下をほめる等、かかわり方に配慮をしていた。</a:t>
            </a:r>
            <a:r>
              <a:rPr lang="en-US" altLang="ja-JP" sz="1500" dirty="0">
                <a:solidFill>
                  <a:srgbClr val="000000"/>
                </a:solidFill>
                <a:cs typeface="Times New Roman" panose="02020603050405020304" pitchFamily="18" charset="0"/>
              </a:rPr>
              <a:t> </a:t>
            </a:r>
            <a:r>
              <a:rPr lang="ja-JP" altLang="en-US" sz="1500" dirty="0">
                <a:solidFill>
                  <a:srgbClr val="000000"/>
                </a:solidFill>
                <a:cs typeface="Times New Roman" panose="02020603050405020304" pitchFamily="18" charset="0"/>
              </a:rPr>
              <a:t>　　</a:t>
            </a:r>
            <a:endParaRPr lang="en-US" altLang="ja-JP" sz="1500" dirty="0">
              <a:solidFill>
                <a:srgbClr val="000000"/>
              </a:solidFill>
              <a:cs typeface="Times New Roman" panose="02020603050405020304" pitchFamily="18" charset="0"/>
            </a:endParaRPr>
          </a:p>
          <a:p>
            <a:pPr defTabSz="685800" fontAlgn="auto">
              <a:spcAft>
                <a:spcPts val="450"/>
              </a:spcAft>
            </a:pPr>
            <a:r>
              <a:rPr lang="ja-JP" altLang="en-US" sz="1500" dirty="0">
                <a:solidFill>
                  <a:srgbClr val="000000"/>
                </a:solidFill>
                <a:cs typeface="Times New Roman" panose="02020603050405020304" pitchFamily="18" charset="0"/>
              </a:rPr>
              <a:t>　・ 課題としては、計画的な人材の採用や計画的なジョブローテーションができないこと、現任研修</a:t>
            </a:r>
            <a:endParaRPr lang="en-US" altLang="ja-JP" sz="1500" dirty="0">
              <a:solidFill>
                <a:srgbClr val="000000"/>
              </a:solidFill>
              <a:cs typeface="Times New Roman" panose="02020603050405020304" pitchFamily="18" charset="0"/>
            </a:endParaRPr>
          </a:p>
          <a:p>
            <a:pPr defTabSz="685800" fontAlgn="auto">
              <a:spcAft>
                <a:spcPts val="450"/>
              </a:spcAft>
            </a:pPr>
            <a:r>
              <a:rPr lang="ja-JP" altLang="en-US" sz="1500" dirty="0">
                <a:solidFill>
                  <a:srgbClr val="000000"/>
                </a:solidFill>
                <a:cs typeface="Times New Roman" panose="02020603050405020304" pitchFamily="18" charset="0"/>
              </a:rPr>
              <a:t>　　の企画や指導方法が難しいとの声が多く聞かれた。　　</a:t>
            </a:r>
            <a:endParaRPr lang="en-US" altLang="ja-JP" sz="1500" dirty="0">
              <a:solidFill>
                <a:srgbClr val="000000"/>
              </a:solidFill>
              <a:cs typeface="Times New Roman" panose="02020603050405020304" pitchFamily="18" charset="0"/>
            </a:endParaRPr>
          </a:p>
          <a:p>
            <a:pPr defTabSz="685800" fontAlgn="auto">
              <a:spcAft>
                <a:spcPts val="450"/>
              </a:spcAft>
            </a:pPr>
            <a:r>
              <a:rPr lang="ja-JP" altLang="en-US" sz="1500" dirty="0">
                <a:solidFill>
                  <a:srgbClr val="000000"/>
                </a:solidFill>
                <a:cs typeface="Times New Roman" panose="02020603050405020304" pitchFamily="18" charset="0"/>
              </a:rPr>
              <a:t>　</a:t>
            </a:r>
            <a:endParaRPr lang="ja-JP" altLang="en-US" sz="1500" dirty="0">
              <a:solidFill>
                <a:srgbClr val="1F2C8F"/>
              </a:solidFill>
            </a:endParaRPr>
          </a:p>
        </p:txBody>
      </p:sp>
      <p:sp>
        <p:nvSpPr>
          <p:cNvPr id="2" name="スライド番号プレースホルダー 3">
            <a:extLst>
              <a:ext uri="{FF2B5EF4-FFF2-40B4-BE49-F238E27FC236}">
                <a16:creationId xmlns:a16="http://schemas.microsoft.com/office/drawing/2014/main" id="{AAAD7687-987C-6A2C-180F-5325D05F44BB}"/>
              </a:ext>
            </a:extLst>
          </p:cNvPr>
          <p:cNvSpPr txBox="1">
            <a:spLocks/>
          </p:cNvSpPr>
          <p:nvPr/>
        </p:nvSpPr>
        <p:spPr>
          <a:xfrm>
            <a:off x="8172400" y="6356358"/>
            <a:ext cx="514400" cy="365125"/>
          </a:xfrm>
          <a:prstGeom prst="rect">
            <a:avLst/>
          </a:prstGeom>
        </p:spPr>
        <p:txBody>
          <a:bodyPr/>
          <a:lstStyle>
            <a:defPPr>
              <a:defRPr lang="ja-JP"/>
            </a:defPPr>
            <a:lvl1pPr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fld id="{D2D8002D-B5B0-4BAC-B1F6-782DDCCE6D9C}" type="slidenum">
              <a:rPr lang="ja-JP" altLang="en-US" sz="1600" smtClean="0"/>
              <a:pPr/>
              <a:t>26</a:t>
            </a:fld>
            <a:endParaRPr lang="ja-JP" altLang="en-US" sz="1600" dirty="0"/>
          </a:p>
        </p:txBody>
      </p:sp>
    </p:spTree>
    <p:extLst>
      <p:ext uri="{BB962C8B-B14F-4D97-AF65-F5344CB8AC3E}">
        <p14:creationId xmlns:p14="http://schemas.microsoft.com/office/powerpoint/2010/main" val="3275644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 name="テキスト プレースホルダー 3"/>
          <p:cNvSpPr>
            <a:spLocks noGrp="1"/>
          </p:cNvSpPr>
          <p:nvPr>
            <p:ph type="body" sz="quarter" idx="13"/>
          </p:nvPr>
        </p:nvSpPr>
        <p:spPr>
          <a:xfrm>
            <a:off x="608036" y="1798187"/>
            <a:ext cx="8218346" cy="3999774"/>
          </a:xfrm>
        </p:spPr>
        <p:txBody>
          <a:bodyPr rtlCol="0"/>
          <a:lstStyle>
            <a:defPPr>
              <a:defRPr lang="ja-JP"/>
            </a:defPPr>
          </a:lstStyle>
          <a:p>
            <a:pPr marL="214313" indent="-214313">
              <a:buFont typeface="Wingdings" panose="05000000000000000000" pitchFamily="2" charset="2"/>
              <a:buChar char="l"/>
            </a:pPr>
            <a:r>
              <a:rPr lang="ja-JP" altLang="en-US" sz="1800" dirty="0">
                <a:solidFill>
                  <a:schemeClr val="tx1"/>
                </a:solidFill>
                <a:latin typeface="+mn-ea"/>
                <a:ea typeface="+mn-ea"/>
                <a:cs typeface="Times New Roman" panose="02020603050405020304" pitchFamily="18" charset="0"/>
              </a:rPr>
              <a:t>インタビューからは、管理職になるプレ管理期に、管理職と一緒に人事面接を経験した人もあったものの、準備のための研修などは実施されていなかった。</a:t>
            </a:r>
            <a:endParaRPr lang="en-US" altLang="ja-JP" sz="1800" dirty="0">
              <a:solidFill>
                <a:schemeClr val="tx1"/>
              </a:solidFill>
              <a:latin typeface="+mn-ea"/>
              <a:ea typeface="+mn-ea"/>
              <a:cs typeface="Times New Roman" panose="02020603050405020304" pitchFamily="18" charset="0"/>
            </a:endParaRPr>
          </a:p>
          <a:p>
            <a:pPr marL="214313" indent="-214313" algn="dist">
              <a:spcAft>
                <a:spcPts val="0"/>
              </a:spcAft>
              <a:buFont typeface="Wingdings" panose="05000000000000000000" pitchFamily="2" charset="2"/>
              <a:buChar char="l"/>
            </a:pPr>
            <a:r>
              <a:rPr lang="ja-JP" altLang="en-US" sz="1800" dirty="0">
                <a:solidFill>
                  <a:schemeClr val="tx1"/>
                </a:solidFill>
                <a:latin typeface="+mn-ea"/>
                <a:ea typeface="+mn-ea"/>
                <a:cs typeface="Times New Roman" panose="02020603050405020304" pitchFamily="18" charset="0"/>
              </a:rPr>
              <a:t>管理職に求められる能力は、単に行政知識の習得や必要な管理能力という知識だけではなく、実践、経験を通じた意思決定能力や組織マネジメント能力の</a:t>
            </a:r>
            <a:endParaRPr lang="en-US" altLang="ja-JP" sz="1800" dirty="0">
              <a:solidFill>
                <a:schemeClr val="tx1"/>
              </a:solidFill>
              <a:latin typeface="+mn-ea"/>
              <a:ea typeface="+mn-ea"/>
              <a:cs typeface="Times New Roman" panose="02020603050405020304" pitchFamily="18" charset="0"/>
            </a:endParaRPr>
          </a:p>
          <a:p>
            <a:r>
              <a:rPr lang="ja-JP" altLang="en-US" sz="1800" dirty="0">
                <a:solidFill>
                  <a:schemeClr val="tx1"/>
                </a:solidFill>
                <a:latin typeface="+mn-ea"/>
                <a:ea typeface="+mn-ea"/>
                <a:cs typeface="Times New Roman" panose="02020603050405020304" pitchFamily="18" charset="0"/>
              </a:rPr>
              <a:t>   獲得が不可欠であると考えられた。</a:t>
            </a:r>
            <a:endParaRPr lang="en-US" altLang="ja-JP" sz="1800" dirty="0">
              <a:solidFill>
                <a:schemeClr val="tx1"/>
              </a:solidFill>
              <a:latin typeface="+mn-ea"/>
              <a:ea typeface="+mn-ea"/>
              <a:cs typeface="Times New Roman" panose="02020603050405020304" pitchFamily="18" charset="0"/>
            </a:endParaRPr>
          </a:p>
          <a:p>
            <a:pPr>
              <a:spcBef>
                <a:spcPts val="900"/>
              </a:spcBef>
            </a:pPr>
            <a:r>
              <a:rPr lang="ja-JP" altLang="en-US" sz="2100" b="1" dirty="0">
                <a:solidFill>
                  <a:srgbClr val="C00000"/>
                </a:solidFill>
                <a:latin typeface="+mn-ea"/>
                <a:ea typeface="+mn-ea"/>
                <a:cs typeface="Times New Roman" panose="02020603050405020304" pitchFamily="18" charset="0"/>
              </a:rPr>
              <a:t> </a:t>
            </a:r>
            <a:r>
              <a:rPr lang="ja-JP" altLang="en-US" sz="2100" b="1" dirty="0">
                <a:solidFill>
                  <a:srgbClr val="008000"/>
                </a:solidFill>
                <a:latin typeface="+mn-ea"/>
                <a:ea typeface="+mn-ea"/>
                <a:cs typeface="Times New Roman" panose="02020603050405020304" pitchFamily="18" charset="0"/>
              </a:rPr>
              <a:t>研修プログラムの設計と工夫</a:t>
            </a:r>
            <a:endParaRPr lang="en-US" altLang="ja-JP" sz="2100" b="1" dirty="0">
              <a:solidFill>
                <a:srgbClr val="008000"/>
              </a:solidFill>
              <a:latin typeface="+mn-ea"/>
              <a:ea typeface="+mn-ea"/>
              <a:cs typeface="Times New Roman" panose="02020603050405020304" pitchFamily="18" charset="0"/>
            </a:endParaRPr>
          </a:p>
          <a:p>
            <a:pPr marL="214313" indent="-214313" algn="dist">
              <a:spcAft>
                <a:spcPts val="0"/>
              </a:spcAft>
              <a:buFont typeface="Wingdings" panose="05000000000000000000" pitchFamily="2" charset="2"/>
              <a:buChar char="l"/>
            </a:pPr>
            <a:r>
              <a:rPr lang="ja-JP" altLang="en-US" sz="1800" dirty="0">
                <a:solidFill>
                  <a:schemeClr val="tx1"/>
                </a:solidFill>
                <a:latin typeface="+mn-ea"/>
                <a:ea typeface="+mn-ea"/>
                <a:cs typeface="Times New Roman" panose="02020603050405020304" pitchFamily="18" charset="0"/>
              </a:rPr>
              <a:t>参加者が主体的に考え、多角的な視点を養うことをねらいとし、</a:t>
            </a:r>
            <a:r>
              <a:rPr lang="ja-JP" altLang="en-US" sz="1800" b="1" dirty="0">
                <a:solidFill>
                  <a:schemeClr val="accent6">
                    <a:lumMod val="60000"/>
                    <a:lumOff val="40000"/>
                  </a:schemeClr>
                </a:solidFill>
                <a:latin typeface="+mn-ea"/>
                <a:ea typeface="+mn-ea"/>
                <a:cs typeface="Times New Roman" panose="02020603050405020304" pitchFamily="18" charset="0"/>
              </a:rPr>
              <a:t>ケースメソッド</a:t>
            </a:r>
            <a:endParaRPr lang="en-US" altLang="ja-JP" sz="1800" b="1" dirty="0">
              <a:solidFill>
                <a:schemeClr val="accent6">
                  <a:lumMod val="60000"/>
                  <a:lumOff val="40000"/>
                </a:schemeClr>
              </a:solidFill>
              <a:latin typeface="+mn-ea"/>
              <a:ea typeface="+mn-ea"/>
              <a:cs typeface="Times New Roman" panose="02020603050405020304" pitchFamily="18" charset="0"/>
            </a:endParaRPr>
          </a:p>
          <a:p>
            <a:pPr algn="dist">
              <a:spcAft>
                <a:spcPts val="0"/>
              </a:spcAft>
            </a:pPr>
            <a:r>
              <a:rPr lang="en-US" altLang="ja-JP" sz="1800" b="1" dirty="0">
                <a:solidFill>
                  <a:schemeClr val="accent6">
                    <a:lumMod val="60000"/>
                    <a:lumOff val="40000"/>
                  </a:schemeClr>
                </a:solidFill>
                <a:latin typeface="+mn-ea"/>
                <a:ea typeface="+mn-ea"/>
                <a:cs typeface="Times New Roman" panose="02020603050405020304" pitchFamily="18" charset="0"/>
              </a:rPr>
              <a:t>   </a:t>
            </a:r>
            <a:r>
              <a:rPr lang="ja-JP" altLang="en-US" sz="1800" dirty="0">
                <a:solidFill>
                  <a:schemeClr val="tx1"/>
                </a:solidFill>
                <a:latin typeface="+mn-ea"/>
                <a:ea typeface="+mn-ea"/>
                <a:cs typeface="Times New Roman" panose="02020603050405020304" pitchFamily="18" charset="0"/>
              </a:rPr>
              <a:t>を取り入れた。なお、ケースメソッドで扱う事例は、研究班のメンバーがアクション</a:t>
            </a:r>
            <a:endParaRPr lang="en-US" altLang="ja-JP" sz="1800" dirty="0">
              <a:solidFill>
                <a:schemeClr val="tx1"/>
              </a:solidFill>
              <a:latin typeface="+mn-ea"/>
              <a:ea typeface="+mn-ea"/>
              <a:cs typeface="Times New Roman" panose="02020603050405020304" pitchFamily="18" charset="0"/>
            </a:endParaRPr>
          </a:p>
          <a:p>
            <a:pPr algn="dist">
              <a:spcAft>
                <a:spcPts val="0"/>
              </a:spcAft>
            </a:pPr>
            <a:r>
              <a:rPr lang="en-US" altLang="ja-JP" sz="1800" dirty="0">
                <a:solidFill>
                  <a:schemeClr val="tx1"/>
                </a:solidFill>
                <a:latin typeface="+mn-ea"/>
                <a:ea typeface="+mn-ea"/>
                <a:cs typeface="Times New Roman" panose="02020603050405020304" pitchFamily="18" charset="0"/>
              </a:rPr>
              <a:t>   </a:t>
            </a:r>
            <a:r>
              <a:rPr lang="ja-JP" altLang="en-US" sz="1800" dirty="0">
                <a:solidFill>
                  <a:schemeClr val="tx1"/>
                </a:solidFill>
                <a:latin typeface="+mn-ea"/>
                <a:ea typeface="+mn-ea"/>
                <a:cs typeface="Times New Roman" panose="02020603050405020304" pitchFamily="18" charset="0"/>
              </a:rPr>
              <a:t>リサーチにより介入しているＦ市への取組みから、市の保健師の中途退職の</a:t>
            </a:r>
            <a:endParaRPr lang="en-US" altLang="ja-JP" sz="1800" dirty="0">
              <a:solidFill>
                <a:schemeClr val="tx1"/>
              </a:solidFill>
              <a:latin typeface="+mn-ea"/>
              <a:ea typeface="+mn-ea"/>
              <a:cs typeface="Times New Roman" panose="02020603050405020304" pitchFamily="18" charset="0"/>
            </a:endParaRPr>
          </a:p>
          <a:p>
            <a:pPr algn="dist">
              <a:spcAft>
                <a:spcPts val="0"/>
              </a:spcAft>
            </a:pPr>
            <a:r>
              <a:rPr lang="en-US" altLang="ja-JP" sz="1800" dirty="0">
                <a:solidFill>
                  <a:schemeClr val="tx1"/>
                </a:solidFill>
                <a:latin typeface="+mn-ea"/>
                <a:ea typeface="+mn-ea"/>
                <a:cs typeface="Times New Roman" panose="02020603050405020304" pitchFamily="18" charset="0"/>
              </a:rPr>
              <a:t>   </a:t>
            </a:r>
            <a:r>
              <a:rPr lang="ja-JP" altLang="en-US" sz="1800" dirty="0">
                <a:solidFill>
                  <a:schemeClr val="tx1"/>
                </a:solidFill>
                <a:latin typeface="+mn-ea"/>
                <a:ea typeface="+mn-ea"/>
                <a:cs typeface="Times New Roman" panose="02020603050405020304" pitchFamily="18" charset="0"/>
              </a:rPr>
              <a:t>問題を事例を参考に作成した。また、人材育成や人事管理の課題に対応する </a:t>
            </a:r>
            <a:endParaRPr lang="en-US" altLang="ja-JP" sz="1800" dirty="0">
              <a:solidFill>
                <a:schemeClr val="tx1"/>
              </a:solidFill>
              <a:latin typeface="+mn-ea"/>
              <a:ea typeface="+mn-ea"/>
              <a:cs typeface="Times New Roman" panose="02020603050405020304" pitchFamily="18" charset="0"/>
            </a:endParaRPr>
          </a:p>
          <a:p>
            <a:pPr algn="dist">
              <a:spcAft>
                <a:spcPts val="0"/>
              </a:spcAft>
            </a:pPr>
            <a:r>
              <a:rPr lang="en-US" altLang="ja-JP" sz="1800" dirty="0">
                <a:solidFill>
                  <a:schemeClr val="tx1"/>
                </a:solidFill>
                <a:latin typeface="+mn-ea"/>
                <a:ea typeface="+mn-ea"/>
                <a:cs typeface="Times New Roman" panose="02020603050405020304" pitchFamily="18" charset="0"/>
              </a:rPr>
              <a:t>   </a:t>
            </a:r>
            <a:r>
              <a:rPr lang="ja-JP" altLang="en-US" sz="1800" dirty="0">
                <a:solidFill>
                  <a:schemeClr val="tx1"/>
                </a:solidFill>
                <a:latin typeface="+mn-ea"/>
                <a:ea typeface="+mn-ea"/>
                <a:cs typeface="Times New Roman" panose="02020603050405020304" pitchFamily="18" charset="0"/>
              </a:rPr>
              <a:t>ため、管理職に必要なリーダーシップのあり方として「</a:t>
            </a:r>
            <a:r>
              <a:rPr lang="ja-JP" altLang="en-US" sz="1800" b="1" dirty="0">
                <a:solidFill>
                  <a:schemeClr val="accent6">
                    <a:lumMod val="60000"/>
                    <a:lumOff val="40000"/>
                  </a:schemeClr>
                </a:solidFill>
                <a:latin typeface="+mn-ea"/>
                <a:ea typeface="+mn-ea"/>
                <a:cs typeface="Times New Roman" panose="02020603050405020304" pitchFamily="18" charset="0"/>
              </a:rPr>
              <a:t>サーバント・リーダーシップ</a:t>
            </a:r>
            <a:r>
              <a:rPr lang="ja-JP" altLang="en-US" sz="1800" dirty="0">
                <a:solidFill>
                  <a:schemeClr val="tx1"/>
                </a:solidFill>
                <a:latin typeface="+mn-ea"/>
                <a:ea typeface="+mn-ea"/>
                <a:cs typeface="Times New Roman" panose="02020603050405020304" pitchFamily="18" charset="0"/>
              </a:rPr>
              <a:t>」</a:t>
            </a:r>
            <a:endParaRPr lang="en-US" altLang="ja-JP" sz="1800" dirty="0">
              <a:solidFill>
                <a:schemeClr val="tx1"/>
              </a:solidFill>
              <a:latin typeface="+mn-ea"/>
              <a:ea typeface="+mn-ea"/>
              <a:cs typeface="Times New Roman" panose="02020603050405020304" pitchFamily="18" charset="0"/>
            </a:endParaRPr>
          </a:p>
          <a:p>
            <a:pPr>
              <a:spcAft>
                <a:spcPts val="0"/>
              </a:spcAft>
            </a:pPr>
            <a:r>
              <a:rPr lang="en-US" altLang="ja-JP" sz="1800" dirty="0">
                <a:solidFill>
                  <a:schemeClr val="tx1"/>
                </a:solidFill>
                <a:latin typeface="+mn-ea"/>
                <a:ea typeface="+mn-ea"/>
                <a:cs typeface="Times New Roman" panose="02020603050405020304" pitchFamily="18" charset="0"/>
              </a:rPr>
              <a:t>   </a:t>
            </a:r>
            <a:r>
              <a:rPr lang="ja-JP" altLang="en-US" sz="1800" dirty="0">
                <a:solidFill>
                  <a:schemeClr val="tx1"/>
                </a:solidFill>
                <a:latin typeface="+mn-ea"/>
                <a:ea typeface="+mn-ea"/>
                <a:cs typeface="Times New Roman" panose="02020603050405020304" pitchFamily="18" charset="0"/>
              </a:rPr>
              <a:t>の理解についても加えた。</a:t>
            </a:r>
            <a:endParaRPr lang="en-US" altLang="ja-JP" sz="1800" dirty="0">
              <a:solidFill>
                <a:schemeClr val="tx1"/>
              </a:solidFill>
              <a:latin typeface="+mn-ea"/>
              <a:ea typeface="+mn-ea"/>
              <a:cs typeface="Times New Roman" panose="02020603050405020304" pitchFamily="18" charset="0"/>
            </a:endParaRPr>
          </a:p>
          <a:p>
            <a:pPr rtl="0"/>
            <a:endParaRPr lang="en-US" altLang="ja-JP" sz="1500" dirty="0">
              <a:solidFill>
                <a:schemeClr val="tx1"/>
              </a:solidFill>
              <a:latin typeface="+mn-ea"/>
              <a:ea typeface="+mn-ea"/>
              <a:cs typeface="Times New Roman" panose="02020603050405020304" pitchFamily="18" charset="0"/>
            </a:endParaRPr>
          </a:p>
          <a:p>
            <a:pPr rtl="0"/>
            <a:endParaRPr lang="en-US" altLang="ja-JP" sz="1500" dirty="0">
              <a:solidFill>
                <a:schemeClr val="tx1"/>
              </a:solidFill>
              <a:latin typeface="+mn-ea"/>
              <a:ea typeface="+mn-ea"/>
              <a:cs typeface="Times New Roman" panose="02020603050405020304" pitchFamily="18" charset="0"/>
            </a:endParaRPr>
          </a:p>
          <a:p>
            <a:pPr marL="214313" indent="-214313">
              <a:buFont typeface="Wingdings" panose="05000000000000000000" pitchFamily="2" charset="2"/>
              <a:buChar char="l"/>
            </a:pPr>
            <a:endParaRPr lang="ja-JP" altLang="en-US" sz="1500" dirty="0">
              <a:latin typeface="+mn-ea"/>
              <a:ea typeface="+mn-ea"/>
            </a:endParaRPr>
          </a:p>
        </p:txBody>
      </p:sp>
      <p:sp>
        <p:nvSpPr>
          <p:cNvPr id="1209" name="タイトル 1"/>
          <p:cNvSpPr txBox="1"/>
          <p:nvPr/>
        </p:nvSpPr>
        <p:spPr>
          <a:xfrm>
            <a:off x="867676" y="1376958"/>
            <a:ext cx="7962188" cy="409718"/>
          </a:xfrm>
          <a:prstGeom prst="rect">
            <a:avLst/>
          </a:prstGeom>
        </p:spPr>
        <p:txBody>
          <a:bodyPr vert="horz" lIns="68580" tIns="0" rIns="68580" bIns="0" rtlCol="0" anchor="b" anchorCtr="0">
            <a:noAutofit/>
          </a:bodyPr>
          <a:lstStyle>
            <a:defPPr>
              <a:defRPr lang="ja-JP"/>
            </a:defPPr>
            <a:lvl1pPr algn="l" defTabSz="914400" rtl="0" eaLnBrk="1" latinLnBrk="0" hangingPunct="1">
              <a:lnSpc>
                <a:spcPct val="100000"/>
              </a:lnSpc>
              <a:spcBef>
                <a:spcPct val="0"/>
              </a:spcBef>
              <a:buNone/>
              <a:defRPr kumimoji="1" lang="ja-JP" sz="3600" b="1" kern="1200" cap="all" baseline="0">
                <a:solidFill>
                  <a:schemeClr val="accent6"/>
                </a:solidFill>
                <a:latin typeface="Meiryo UI" panose="020B0604030504040204" pitchFamily="50" charset="-128"/>
                <a:ea typeface="Meiryo UI" panose="020B0604030504040204" pitchFamily="50" charset="-128"/>
                <a:cs typeface="+mj-cs"/>
              </a:defRPr>
            </a:lvl1pPr>
          </a:lstStyle>
          <a:p>
            <a:pPr defTabSz="685800" fontAlgn="auto">
              <a:spcAft>
                <a:spcPts val="0"/>
              </a:spcAft>
            </a:pPr>
            <a:r>
              <a:rPr lang="ja-JP" altLang="en-US" sz="2700" dirty="0">
                <a:solidFill>
                  <a:srgbClr val="1F2C8F"/>
                </a:solidFill>
              </a:rPr>
              <a:t>  考察</a:t>
            </a:r>
            <a:endParaRPr lang="ja-JP" altLang="en-US" sz="2400" dirty="0">
              <a:solidFill>
                <a:srgbClr val="1F2C8F"/>
              </a:solidFill>
            </a:endParaRPr>
          </a:p>
        </p:txBody>
      </p:sp>
      <p:sp>
        <p:nvSpPr>
          <p:cNvPr id="1210" name="正方形/長方形 4"/>
          <p:cNvSpPr/>
          <p:nvPr/>
        </p:nvSpPr>
        <p:spPr>
          <a:xfrm>
            <a:off x="343059" y="3429001"/>
            <a:ext cx="8585481" cy="2302592"/>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ja-JP" altLang="en-US" sz="1350">
              <a:solidFill>
                <a:srgbClr val="FDFAF6"/>
              </a:solidFill>
              <a:latin typeface="Meiryo UI "/>
            </a:endParaRPr>
          </a:p>
        </p:txBody>
      </p:sp>
      <p:sp>
        <p:nvSpPr>
          <p:cNvPr id="2" name="スライド番号プレースホルダー 3">
            <a:extLst>
              <a:ext uri="{FF2B5EF4-FFF2-40B4-BE49-F238E27FC236}">
                <a16:creationId xmlns:a16="http://schemas.microsoft.com/office/drawing/2014/main" id="{01762D6E-352D-A29B-F577-C5CE56E1C57F}"/>
              </a:ext>
            </a:extLst>
          </p:cNvPr>
          <p:cNvSpPr txBox="1">
            <a:spLocks/>
          </p:cNvSpPr>
          <p:nvPr/>
        </p:nvSpPr>
        <p:spPr>
          <a:xfrm>
            <a:off x="8100392" y="6356358"/>
            <a:ext cx="586408" cy="365125"/>
          </a:xfrm>
          <a:prstGeom prst="rect">
            <a:avLst/>
          </a:prstGeom>
        </p:spPr>
        <p:txBody>
          <a:bodyPr/>
          <a:lstStyle>
            <a:defPPr>
              <a:defRPr lang="ja-JP"/>
            </a:defPPr>
            <a:lvl1pPr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fld id="{D2D8002D-B5B0-4BAC-B1F6-782DDCCE6D9C}" type="slidenum">
              <a:rPr lang="ja-JP" altLang="en-US" sz="1600" smtClean="0"/>
              <a:pPr/>
              <a:t>27</a:t>
            </a:fld>
            <a:endParaRPr lang="ja-JP" altLang="en-US" sz="1600" dirty="0"/>
          </a:p>
        </p:txBody>
      </p:sp>
    </p:spTree>
    <p:extLst>
      <p:ext uri="{BB962C8B-B14F-4D97-AF65-F5344CB8AC3E}">
        <p14:creationId xmlns:p14="http://schemas.microsoft.com/office/powerpoint/2010/main" val="2149127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 name="タイトル 2"/>
          <p:cNvSpPr>
            <a:spLocks noGrp="1"/>
          </p:cNvSpPr>
          <p:nvPr>
            <p:ph type="title"/>
          </p:nvPr>
        </p:nvSpPr>
        <p:spPr>
          <a:xfrm>
            <a:off x="1249912" y="1585332"/>
            <a:ext cx="7295277" cy="353617"/>
          </a:xfrm>
        </p:spPr>
        <p:txBody>
          <a:bodyPr rtlCol="0"/>
          <a:lstStyle>
            <a:defPPr>
              <a:defRPr lang="ja-JP"/>
            </a:defPPr>
          </a:lstStyle>
          <a:p>
            <a:pPr rtl="0"/>
            <a:r>
              <a:rPr lang="ja-JP" altLang="en-US" dirty="0">
                <a:solidFill>
                  <a:srgbClr val="008000"/>
                </a:solidFill>
              </a:rPr>
              <a:t>研修会の実施  </a:t>
            </a:r>
            <a:r>
              <a:rPr lang="ja-JP" altLang="en-US" sz="1500" dirty="0">
                <a:solidFill>
                  <a:srgbClr val="008000"/>
                </a:solidFill>
              </a:rPr>
              <a:t>（参加者：</a:t>
            </a:r>
            <a:r>
              <a:rPr lang="en-US" altLang="ja-JP" sz="1500" dirty="0">
                <a:solidFill>
                  <a:srgbClr val="008000"/>
                </a:solidFill>
              </a:rPr>
              <a:t>16</a:t>
            </a:r>
            <a:r>
              <a:rPr lang="ja-JP" altLang="en-US" sz="1500" dirty="0">
                <a:solidFill>
                  <a:srgbClr val="008000"/>
                </a:solidFill>
              </a:rPr>
              <a:t>名）</a:t>
            </a:r>
            <a:r>
              <a:rPr lang="ja-JP" altLang="en-US" dirty="0">
                <a:solidFill>
                  <a:srgbClr val="008000"/>
                </a:solidFill>
              </a:rPr>
              <a:t>   </a:t>
            </a:r>
            <a:endParaRPr lang="ja-JP" b="1" dirty="0">
              <a:solidFill>
                <a:srgbClr val="008000"/>
              </a:solidFill>
            </a:endParaRPr>
          </a:p>
        </p:txBody>
      </p:sp>
      <p:sp>
        <p:nvSpPr>
          <p:cNvPr id="1216" name="コンテンツ プレースホルダー 3"/>
          <p:cNvSpPr>
            <a:spLocks noGrp="1"/>
          </p:cNvSpPr>
          <p:nvPr>
            <p:ph sz="half" idx="2"/>
          </p:nvPr>
        </p:nvSpPr>
        <p:spPr>
          <a:xfrm>
            <a:off x="1310407" y="2124741"/>
            <a:ext cx="7575497" cy="3808886"/>
          </a:xfrm>
        </p:spPr>
        <p:txBody>
          <a:bodyPr rtlCol="0">
            <a:normAutofit/>
          </a:bodyPr>
          <a:lstStyle>
            <a:defPPr>
              <a:defRPr lang="ja-JP"/>
            </a:defPPr>
          </a:lstStyle>
          <a:p>
            <a:pPr marL="0" indent="0">
              <a:buNone/>
            </a:pPr>
            <a:r>
              <a:rPr lang="ja-JP" altLang="en-US" sz="1500" b="1" dirty="0"/>
              <a:t>挨拶・導入</a:t>
            </a:r>
            <a:endParaRPr lang="en-US" altLang="ja-JP" sz="1500" b="1" dirty="0"/>
          </a:p>
          <a:p>
            <a:pPr marL="0" indent="0">
              <a:buNone/>
            </a:pPr>
            <a:r>
              <a:rPr lang="ja-JP" altLang="en-US" sz="1500" b="1" u="sng" dirty="0"/>
              <a:t>第１部</a:t>
            </a:r>
            <a:endParaRPr lang="en-US" altLang="ja-JP" sz="1500" b="1" u="sng" dirty="0"/>
          </a:p>
          <a:p>
            <a:pPr marL="405000" indent="-257175">
              <a:buFont typeface="+mj-ea"/>
              <a:buAutoNum type="circleNumDbPlain"/>
            </a:pPr>
            <a:r>
              <a:rPr lang="ja-JP" altLang="en-US" sz="1500" b="1" dirty="0">
                <a:solidFill>
                  <a:schemeClr val="tx1"/>
                </a:solidFill>
              </a:rPr>
              <a:t>アイスブレイク</a:t>
            </a:r>
            <a:endParaRPr lang="en-US" altLang="ja-JP" sz="1500" b="1" dirty="0">
              <a:solidFill>
                <a:schemeClr val="tx1"/>
              </a:solidFill>
            </a:endParaRPr>
          </a:p>
          <a:p>
            <a:pPr marL="405000" indent="-257175">
              <a:buFont typeface="+mj-ea"/>
              <a:buAutoNum type="circleNumDbPlain"/>
            </a:pPr>
            <a:r>
              <a:rPr lang="ja-JP" altLang="en-US" sz="1500" b="1" dirty="0">
                <a:solidFill>
                  <a:schemeClr val="tx1"/>
                </a:solidFill>
              </a:rPr>
              <a:t>講義「管理職保健師に向けたキャリアラダー</a:t>
            </a:r>
            <a:r>
              <a:rPr lang="en-US" altLang="ja-JP" sz="1500" b="1" dirty="0">
                <a:solidFill>
                  <a:schemeClr val="tx1"/>
                </a:solidFill>
              </a:rPr>
              <a:t>/ </a:t>
            </a:r>
            <a:r>
              <a:rPr lang="ja-JP" altLang="en-US" sz="1500" b="1" dirty="0">
                <a:solidFill>
                  <a:schemeClr val="tx1"/>
                </a:solidFill>
              </a:rPr>
              <a:t>管理職への準備、ティーチング・コーチング」</a:t>
            </a:r>
            <a:endParaRPr lang="en-US" altLang="ja-JP" sz="1500" b="1" dirty="0">
              <a:solidFill>
                <a:schemeClr val="tx1"/>
              </a:solidFill>
            </a:endParaRPr>
          </a:p>
          <a:p>
            <a:pPr marL="405000" indent="-257175">
              <a:buFont typeface="+mj-ea"/>
              <a:buAutoNum type="circleNumDbPlain"/>
            </a:pPr>
            <a:r>
              <a:rPr lang="ja-JP" altLang="en-US" sz="1500" b="1" dirty="0">
                <a:solidFill>
                  <a:schemeClr val="tx1"/>
                </a:solidFill>
              </a:rPr>
              <a:t>講義「管理職の姿勢としてのサーバント・リーダーシップについて」</a:t>
            </a:r>
            <a:endParaRPr lang="en-US" altLang="ja-JP" sz="1500" b="1" dirty="0">
              <a:solidFill>
                <a:schemeClr val="tx1"/>
              </a:solidFill>
            </a:endParaRPr>
          </a:p>
          <a:p>
            <a:pPr marL="0" indent="0">
              <a:spcBef>
                <a:spcPts val="1350"/>
              </a:spcBef>
              <a:buNone/>
            </a:pPr>
            <a:r>
              <a:rPr lang="ja-JP" altLang="en-US" sz="1500" b="1" u="sng" dirty="0"/>
              <a:t>第２部</a:t>
            </a:r>
            <a:endParaRPr lang="en-US" altLang="ja-JP" sz="1500" b="1" u="sng" dirty="0"/>
          </a:p>
          <a:p>
            <a:pPr marL="405000" indent="-257175">
              <a:buFont typeface="+mj-ea"/>
              <a:buAutoNum type="circleNumDbPlain"/>
            </a:pPr>
            <a:r>
              <a:rPr lang="ja-JP" altLang="en-US" sz="1500" b="1" dirty="0">
                <a:solidFill>
                  <a:schemeClr val="tx1"/>
                </a:solidFill>
              </a:rPr>
              <a:t> ケースメソッドと活用する意義の説明</a:t>
            </a:r>
            <a:endParaRPr lang="en-US" altLang="ja-JP" sz="1500" b="1" dirty="0">
              <a:solidFill>
                <a:schemeClr val="tx1"/>
              </a:solidFill>
            </a:endParaRPr>
          </a:p>
          <a:p>
            <a:pPr marL="405000" indent="-257175">
              <a:buFont typeface="+mj-ea"/>
              <a:buAutoNum type="circleNumDbPlain"/>
            </a:pPr>
            <a:r>
              <a:rPr lang="ja-JP" altLang="en-US" sz="1500" b="1" dirty="0">
                <a:solidFill>
                  <a:schemeClr val="tx1"/>
                </a:solidFill>
              </a:rPr>
              <a:t>グループ討議</a:t>
            </a:r>
            <a:endParaRPr lang="en-US" altLang="ja-JP" sz="1500" b="1" dirty="0">
              <a:solidFill>
                <a:schemeClr val="tx1"/>
              </a:solidFill>
            </a:endParaRPr>
          </a:p>
          <a:p>
            <a:pPr marL="405000" indent="-257175">
              <a:buFont typeface="+mj-ea"/>
              <a:buAutoNum type="circleNumDbPlain"/>
            </a:pPr>
            <a:r>
              <a:rPr lang="ja-JP" altLang="en-US" sz="1500" b="1" dirty="0">
                <a:solidFill>
                  <a:schemeClr val="tx1"/>
                </a:solidFill>
              </a:rPr>
              <a:t>クラス討論</a:t>
            </a:r>
            <a:endParaRPr lang="en-US" altLang="ja-JP" sz="1500" b="1" dirty="0">
              <a:solidFill>
                <a:schemeClr val="tx1"/>
              </a:solidFill>
            </a:endParaRPr>
          </a:p>
          <a:p>
            <a:pPr marL="405000" indent="-257175">
              <a:buFont typeface="+mj-ea"/>
              <a:buAutoNum type="circleNumDbPlain"/>
            </a:pPr>
            <a:r>
              <a:rPr lang="ja-JP" altLang="en-US" sz="1500" b="1" dirty="0">
                <a:solidFill>
                  <a:schemeClr val="tx1"/>
                </a:solidFill>
              </a:rPr>
              <a:t>クラス討論の発表とまとめ</a:t>
            </a:r>
            <a:endParaRPr lang="en-US" altLang="ja-JP" sz="1500" b="1" dirty="0">
              <a:solidFill>
                <a:schemeClr val="tx1"/>
              </a:solidFill>
            </a:endParaRPr>
          </a:p>
          <a:p>
            <a:pPr marL="405000" indent="-257175">
              <a:buFont typeface="+mj-ea"/>
              <a:buAutoNum type="circleNumDbPlain"/>
            </a:pPr>
            <a:r>
              <a:rPr lang="ja-JP" altLang="en-US" sz="1500" b="1" dirty="0">
                <a:solidFill>
                  <a:schemeClr val="tx1"/>
                </a:solidFill>
              </a:rPr>
              <a:t>グループワーク（振り返り）</a:t>
            </a:r>
            <a:endParaRPr lang="en-US" altLang="ja-JP" sz="1500" b="1" dirty="0">
              <a:solidFill>
                <a:schemeClr val="tx1"/>
              </a:solidFill>
            </a:endParaRPr>
          </a:p>
        </p:txBody>
      </p:sp>
      <p:pic>
        <p:nvPicPr>
          <p:cNvPr id="1217" name="図 3"/>
          <p:cNvPicPr preferRelativeResize="0"/>
          <p:nvPr/>
        </p:nvPicPr>
        <p:blipFill>
          <a:blip r:embed="rId3"/>
          <a:srcRect t="20943" r="1439"/>
          <a:stretch>
            <a:fillRect/>
          </a:stretch>
        </p:blipFill>
        <p:spPr>
          <a:xfrm>
            <a:off x="5278661" y="3893861"/>
            <a:ext cx="3466098" cy="1763990"/>
          </a:xfrm>
          <a:prstGeom prst="rect">
            <a:avLst/>
          </a:prstGeom>
        </p:spPr>
      </p:pic>
      <p:pic>
        <p:nvPicPr>
          <p:cNvPr id="1218" name="図 4"/>
          <p:cNvPicPr>
            <a:picLocks noChangeAspect="1"/>
          </p:cNvPicPr>
          <p:nvPr/>
        </p:nvPicPr>
        <p:blipFill>
          <a:blip r:embed="rId4"/>
          <a:srcRect l="565" t="24165" r="6284"/>
          <a:stretch>
            <a:fillRect/>
          </a:stretch>
        </p:blipFill>
        <p:spPr>
          <a:xfrm>
            <a:off x="5278661" y="1376957"/>
            <a:ext cx="3466098" cy="1587184"/>
          </a:xfrm>
          <a:prstGeom prst="rect">
            <a:avLst/>
          </a:prstGeom>
        </p:spPr>
      </p:pic>
      <p:sp>
        <p:nvSpPr>
          <p:cNvPr id="2" name="スライド番号プレースホルダー 3">
            <a:extLst>
              <a:ext uri="{FF2B5EF4-FFF2-40B4-BE49-F238E27FC236}">
                <a16:creationId xmlns:a16="http://schemas.microsoft.com/office/drawing/2014/main" id="{A021B446-0F7A-D700-B515-CFFE36848D96}"/>
              </a:ext>
            </a:extLst>
          </p:cNvPr>
          <p:cNvSpPr txBox="1">
            <a:spLocks/>
          </p:cNvSpPr>
          <p:nvPr/>
        </p:nvSpPr>
        <p:spPr>
          <a:xfrm>
            <a:off x="8244408" y="6356358"/>
            <a:ext cx="442392" cy="365125"/>
          </a:xfrm>
          <a:prstGeom prst="rect">
            <a:avLst/>
          </a:prstGeom>
        </p:spPr>
        <p:txBody>
          <a:bodyPr/>
          <a:lstStyle>
            <a:defPPr>
              <a:defRPr lang="ja-JP"/>
            </a:defPPr>
            <a:lvl1pPr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fld id="{D2D8002D-B5B0-4BAC-B1F6-782DDCCE6D9C}" type="slidenum">
              <a:rPr lang="ja-JP" altLang="en-US" sz="1600" smtClean="0"/>
              <a:pPr/>
              <a:t>28</a:t>
            </a:fld>
            <a:endParaRPr lang="ja-JP" altLang="en-US" sz="1600" dirty="0"/>
          </a:p>
        </p:txBody>
      </p:sp>
    </p:spTree>
    <p:extLst>
      <p:ext uri="{BB962C8B-B14F-4D97-AF65-F5344CB8AC3E}">
        <p14:creationId xmlns:p14="http://schemas.microsoft.com/office/powerpoint/2010/main" val="1124432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3" name="タイトル 2"/>
          <p:cNvSpPr>
            <a:spLocks noGrp="1"/>
          </p:cNvSpPr>
          <p:nvPr>
            <p:ph type="title"/>
          </p:nvPr>
        </p:nvSpPr>
        <p:spPr>
          <a:xfrm>
            <a:off x="1721128" y="1482952"/>
            <a:ext cx="7257699" cy="287095"/>
          </a:xfrm>
        </p:spPr>
        <p:txBody>
          <a:bodyPr rtlCol="0"/>
          <a:lstStyle>
            <a:defPPr>
              <a:defRPr lang="ja-JP"/>
            </a:defPPr>
          </a:lstStyle>
          <a:p>
            <a:pPr rtl="0"/>
            <a:r>
              <a:rPr lang="ja-JP" altLang="en-US" dirty="0"/>
              <a:t>ケースメソッドの事例とクラス討論の様子</a:t>
            </a:r>
            <a:endParaRPr lang="ja-JP" b="1" dirty="0"/>
          </a:p>
        </p:txBody>
      </p:sp>
      <p:sp>
        <p:nvSpPr>
          <p:cNvPr id="1224" name="コンテンツ プレースホルダー 4"/>
          <p:cNvSpPr>
            <a:spLocks noGrp="1"/>
          </p:cNvSpPr>
          <p:nvPr>
            <p:ph sz="half" idx="2"/>
          </p:nvPr>
        </p:nvSpPr>
        <p:spPr>
          <a:xfrm>
            <a:off x="1165847" y="2031455"/>
            <a:ext cx="3688589" cy="3501033"/>
          </a:xfrm>
        </p:spPr>
        <p:txBody>
          <a:bodyPr>
            <a:normAutofit lnSpcReduction="10000"/>
          </a:bodyPr>
          <a:lstStyle/>
          <a:p>
            <a:pPr marL="0" indent="0">
              <a:buNone/>
            </a:pPr>
            <a:r>
              <a:rPr lang="en-US" altLang="ja-JP" b="1" dirty="0">
                <a:solidFill>
                  <a:schemeClr val="tx1"/>
                </a:solidFill>
              </a:rPr>
              <a:t>【</a:t>
            </a:r>
            <a:r>
              <a:rPr lang="ja-JP" altLang="en-US" b="1" dirty="0">
                <a:solidFill>
                  <a:schemeClr val="tx1"/>
                </a:solidFill>
              </a:rPr>
              <a:t>事例は事前に提示－以下の課題を考えて参加</a:t>
            </a:r>
            <a:r>
              <a:rPr lang="en-US" altLang="ja-JP" b="1" dirty="0">
                <a:solidFill>
                  <a:schemeClr val="tx1"/>
                </a:solidFill>
              </a:rPr>
              <a:t>】</a:t>
            </a:r>
          </a:p>
          <a:p>
            <a:pPr marL="257175" indent="-257175">
              <a:buFont typeface="+mj-ea"/>
              <a:buAutoNum type="circleNumDbPlain"/>
            </a:pPr>
            <a:r>
              <a:rPr lang="ja-JP" altLang="en-US" b="1" dirty="0">
                <a:solidFill>
                  <a:schemeClr val="tx1"/>
                </a:solidFill>
              </a:rPr>
              <a:t>このケースは何が問題か</a:t>
            </a:r>
            <a:endParaRPr lang="en-US" altLang="ja-JP" b="1" dirty="0">
              <a:solidFill>
                <a:schemeClr val="tx1"/>
              </a:solidFill>
            </a:endParaRPr>
          </a:p>
          <a:p>
            <a:pPr marL="257175" indent="-257175">
              <a:buFont typeface="+mj-ea"/>
              <a:buAutoNum type="circleNumDbPlain"/>
            </a:pPr>
            <a:r>
              <a:rPr lang="ja-JP" altLang="en-US" b="1" dirty="0">
                <a:solidFill>
                  <a:schemeClr val="tx1"/>
                </a:solidFill>
              </a:rPr>
              <a:t>上記の問題はなぜ生じたと考えるか</a:t>
            </a:r>
            <a:endParaRPr lang="en-US" altLang="ja-JP" b="1" dirty="0">
              <a:solidFill>
                <a:schemeClr val="tx1"/>
              </a:solidFill>
            </a:endParaRPr>
          </a:p>
          <a:p>
            <a:pPr marL="257175" indent="-257175">
              <a:buFont typeface="+mj-ea"/>
              <a:buAutoNum type="circleNumDbPlain"/>
            </a:pPr>
            <a:r>
              <a:rPr lang="ja-JP" altLang="en-US" b="1" dirty="0">
                <a:solidFill>
                  <a:schemeClr val="tx1"/>
                </a:solidFill>
              </a:rPr>
              <a:t>この問題を解決するための対応は？</a:t>
            </a:r>
            <a:endParaRPr lang="en-US" altLang="ja-JP" b="1" dirty="0">
              <a:solidFill>
                <a:schemeClr val="tx1"/>
              </a:solidFill>
            </a:endParaRPr>
          </a:p>
          <a:p>
            <a:pPr marL="0" indent="0">
              <a:buNone/>
            </a:pPr>
            <a:endParaRPr lang="en-US" altLang="ja-JP" dirty="0"/>
          </a:p>
          <a:p>
            <a:pPr marL="0" indent="0">
              <a:buNone/>
            </a:pPr>
            <a:r>
              <a:rPr lang="en-US" altLang="ja-JP" sz="1500" b="1" dirty="0"/>
              <a:t>【</a:t>
            </a:r>
            <a:r>
              <a:rPr lang="ja-JP" altLang="en-US" sz="1500" b="1" dirty="0"/>
              <a:t>架空の恵比寿市の保健センターの事例</a:t>
            </a:r>
            <a:r>
              <a:rPr lang="en-US" altLang="ja-JP" sz="1500" b="1" dirty="0"/>
              <a:t>】</a:t>
            </a:r>
          </a:p>
          <a:p>
            <a:pPr marL="0" indent="0">
              <a:lnSpc>
                <a:spcPct val="110000"/>
              </a:lnSpc>
              <a:spcBef>
                <a:spcPts val="450"/>
              </a:spcBef>
              <a:buNone/>
            </a:pPr>
            <a:r>
              <a:rPr lang="ja-JP" altLang="en-US" b="1" dirty="0"/>
              <a:t>保健センターの保健師は</a:t>
            </a:r>
            <a:r>
              <a:rPr lang="en-US" altLang="ja-JP" b="1" dirty="0"/>
              <a:t>17</a:t>
            </a:r>
            <a:r>
              <a:rPr lang="ja-JP" altLang="en-US" b="1" dirty="0"/>
              <a:t>名で、管理職保健師は所長、母子保健課と成人保健課の課長である。地域企画課の課長は事務職で、各課に保健師が配置されている。</a:t>
            </a:r>
            <a:endParaRPr lang="en-US" altLang="ja-JP" b="1" dirty="0"/>
          </a:p>
          <a:p>
            <a:pPr marL="0" indent="0">
              <a:lnSpc>
                <a:spcPct val="110000"/>
              </a:lnSpc>
              <a:spcBef>
                <a:spcPts val="450"/>
              </a:spcBef>
              <a:buNone/>
            </a:pPr>
            <a:r>
              <a:rPr lang="ja-JP" altLang="en-US" b="1" dirty="0"/>
              <a:t>母子保健課の入庁</a:t>
            </a:r>
            <a:r>
              <a:rPr lang="en-US" altLang="ja-JP" b="1" dirty="0"/>
              <a:t>3</a:t>
            </a:r>
            <a:r>
              <a:rPr lang="ja-JP" altLang="en-US" b="1" dirty="0"/>
              <a:t>年目になる保健師Ｅさんが人事面接の際に突然「辞めたい」と泣き出した。</a:t>
            </a:r>
            <a:endParaRPr lang="en-US" altLang="ja-JP" b="1" dirty="0"/>
          </a:p>
          <a:p>
            <a:pPr marL="0" indent="0">
              <a:lnSpc>
                <a:spcPct val="110000"/>
              </a:lnSpc>
              <a:spcBef>
                <a:spcPts val="0"/>
              </a:spcBef>
              <a:buNone/>
            </a:pPr>
            <a:r>
              <a:rPr lang="ja-JP" altLang="en-US" b="1" dirty="0"/>
              <a:t>所長の</a:t>
            </a:r>
            <a:r>
              <a:rPr lang="en-US" altLang="ja-JP" b="1" dirty="0"/>
              <a:t>A</a:t>
            </a:r>
            <a:r>
              <a:rPr lang="ja-JP" altLang="en-US" b="1" dirty="0"/>
              <a:t>さんが事情を聞いた結果、職場背景にもいろいろ問題がありそうである・・・。</a:t>
            </a:r>
          </a:p>
        </p:txBody>
      </p:sp>
      <p:sp>
        <p:nvSpPr>
          <p:cNvPr id="1225" name="四角形: 角を丸くする 5"/>
          <p:cNvSpPr/>
          <p:nvPr/>
        </p:nvSpPr>
        <p:spPr>
          <a:xfrm>
            <a:off x="1019855" y="3216992"/>
            <a:ext cx="3834581" cy="2411362"/>
          </a:xfrm>
          <a:prstGeom prst="roundRect">
            <a:avLst/>
          </a:prstGeom>
          <a:noFill/>
          <a:ln w="38100">
            <a:solidFill>
              <a:srgbClr val="AAC4E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ja-JP" altLang="en-US" sz="1350">
              <a:ln w="28575">
                <a:solidFill>
                  <a:srgbClr val="92D050"/>
                </a:solidFill>
              </a:ln>
              <a:noFill/>
              <a:latin typeface="Meiryo UI "/>
            </a:endParaRPr>
          </a:p>
        </p:txBody>
      </p:sp>
      <p:sp>
        <p:nvSpPr>
          <p:cNvPr id="1226" name="コンテンツ プレースホルダー 4"/>
          <p:cNvSpPr txBox="1"/>
          <p:nvPr/>
        </p:nvSpPr>
        <p:spPr>
          <a:xfrm>
            <a:off x="5290238" y="2025790"/>
            <a:ext cx="3688589" cy="3949151"/>
          </a:xfrm>
          <a:prstGeom prst="rect">
            <a:avLst/>
          </a:prstGeom>
        </p:spPr>
        <p:txBody>
          <a:bodyPr vert="horz" lIns="68580" tIns="0" rIns="68580" bIns="0" rtlCol="0">
            <a:normAutofit fontScale="92500" lnSpcReduction="10000"/>
          </a:bodyPr>
          <a:lstStyle>
            <a:defPPr>
              <a:defRPr lang="ja-JP"/>
            </a:defPPr>
            <a:lvl1pPr marL="347472" indent="-347472" algn="l" defTabSz="914400" rtl="0" eaLnBrk="1" latinLnBrk="0" hangingPunct="1">
              <a:lnSpc>
                <a:spcPct val="100000"/>
              </a:lnSpc>
              <a:spcBef>
                <a:spcPts val="1000"/>
              </a:spcBef>
              <a:buFont typeface="Arial" panose="020B0604020202020204" pitchFamily="34" charset="0"/>
              <a:buChar char="•"/>
              <a:defRPr kumimoji="1" lang="ja-JP" sz="1800" kern="1200">
                <a:solidFill>
                  <a:schemeClr val="accent6"/>
                </a:solidFill>
                <a:latin typeface="Meiryo UI" panose="020B0604030504040204" pitchFamily="50" charset="-128"/>
                <a:ea typeface="Meiryo UI" panose="020B0604030504040204" pitchFamily="50" charset="-128"/>
                <a:cs typeface="+mn-cs"/>
              </a:defRPr>
            </a:lvl1pPr>
            <a:lvl2pPr marL="685800" indent="-347472" algn="l" defTabSz="914400" rtl="0" eaLnBrk="1" latinLnBrk="0" hangingPunct="1">
              <a:lnSpc>
                <a:spcPct val="100000"/>
              </a:lnSpc>
              <a:spcBef>
                <a:spcPts val="1000"/>
              </a:spcBef>
              <a:buFont typeface="Arial" panose="020B0604020202020204" pitchFamily="34" charset="0"/>
              <a:buChar char="•"/>
              <a:defRPr kumimoji="1" lang="ja-JP" sz="1800" kern="1200">
                <a:solidFill>
                  <a:schemeClr val="accent6"/>
                </a:solidFill>
                <a:latin typeface="Meiryo UI" panose="020B0604030504040204" pitchFamily="50" charset="-128"/>
                <a:ea typeface="Meiryo UI" panose="020B0604030504040204" pitchFamily="50" charset="-128"/>
                <a:cs typeface="+mn-cs"/>
              </a:defRPr>
            </a:lvl2pPr>
            <a:lvl3pPr marL="1143000" indent="-347472" algn="l" defTabSz="914400" rtl="0" eaLnBrk="1" latinLnBrk="0" hangingPunct="1">
              <a:lnSpc>
                <a:spcPct val="100000"/>
              </a:lnSpc>
              <a:spcBef>
                <a:spcPts val="1000"/>
              </a:spcBef>
              <a:buFont typeface="Arial" panose="020B0604020202020204" pitchFamily="34" charset="0"/>
              <a:buChar char="•"/>
              <a:defRPr kumimoji="1" lang="ja-JP" sz="1800" kern="1200">
                <a:solidFill>
                  <a:schemeClr val="accent6"/>
                </a:solidFill>
                <a:latin typeface="Meiryo UI" panose="020B0604030504040204" pitchFamily="50" charset="-128"/>
                <a:ea typeface="Meiryo UI" panose="020B0604030504040204" pitchFamily="50" charset="-128"/>
                <a:cs typeface="+mn-cs"/>
              </a:defRPr>
            </a:lvl3pPr>
            <a:lvl4pPr marL="1600200" indent="-347472" algn="l" defTabSz="914400" rtl="0" eaLnBrk="1" latinLnBrk="0" hangingPunct="1">
              <a:lnSpc>
                <a:spcPct val="100000"/>
              </a:lnSpc>
              <a:spcBef>
                <a:spcPts val="1000"/>
              </a:spcBef>
              <a:buFont typeface="Arial" panose="020B0604020202020204" pitchFamily="34" charset="0"/>
              <a:buChar char="•"/>
              <a:defRPr kumimoji="1" lang="ja-JP" sz="1800" kern="1200">
                <a:solidFill>
                  <a:schemeClr val="accent6"/>
                </a:solidFill>
                <a:latin typeface="Meiryo UI" panose="020B0604030504040204" pitchFamily="50" charset="-128"/>
                <a:ea typeface="Meiryo UI" panose="020B0604030504040204" pitchFamily="50" charset="-128"/>
                <a:cs typeface="+mn-cs"/>
              </a:defRPr>
            </a:lvl4pPr>
            <a:lvl5pPr marL="2057400" indent="-347472" algn="l" defTabSz="914400" rtl="0" eaLnBrk="1" latinLnBrk="0" hangingPunct="1">
              <a:lnSpc>
                <a:spcPct val="100000"/>
              </a:lnSpc>
              <a:spcBef>
                <a:spcPts val="1000"/>
              </a:spcBef>
              <a:buFont typeface="Arial" panose="020B0604020202020204" pitchFamily="34" charset="0"/>
              <a:buChar char="•"/>
              <a:defRPr kumimoji="1" lang="ja-JP" sz="1800" kern="1200">
                <a:solidFill>
                  <a:schemeClr val="accent6"/>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9pPr>
          </a:lstStyle>
          <a:p>
            <a:pPr marL="257175" indent="-257175" defTabSz="685800" fontAlgn="auto">
              <a:spcBef>
                <a:spcPts val="750"/>
              </a:spcBef>
              <a:spcAft>
                <a:spcPts val="0"/>
              </a:spcAft>
              <a:buFont typeface="+mj-ea"/>
              <a:buAutoNum type="circleNumDbPlain"/>
            </a:pPr>
            <a:r>
              <a:rPr lang="ja-JP" altLang="en-US" sz="1950" b="1" u="sng" dirty="0">
                <a:solidFill>
                  <a:srgbClr val="008000"/>
                </a:solidFill>
              </a:rPr>
              <a:t>何が問題か、なぜ生じたか？</a:t>
            </a:r>
            <a:endParaRPr lang="en-US" altLang="ja-JP" sz="1950" b="1" u="sng" dirty="0">
              <a:solidFill>
                <a:srgbClr val="008000"/>
              </a:solidFill>
            </a:endParaRPr>
          </a:p>
          <a:p>
            <a:pPr marL="0" indent="0" defTabSz="685800" fontAlgn="auto">
              <a:spcBef>
                <a:spcPts val="750"/>
              </a:spcBef>
              <a:spcAft>
                <a:spcPts val="0"/>
              </a:spcAft>
              <a:buNone/>
            </a:pPr>
            <a:r>
              <a:rPr lang="ja-JP" altLang="en-US" sz="1350" b="1" dirty="0">
                <a:solidFill>
                  <a:srgbClr val="000000"/>
                </a:solidFill>
              </a:rPr>
              <a:t>　・母子保健課の相談体制がうまくいっていない</a:t>
            </a:r>
            <a:endParaRPr lang="en-US" altLang="ja-JP" sz="1350" b="1" dirty="0">
              <a:solidFill>
                <a:srgbClr val="000000"/>
              </a:solidFill>
            </a:endParaRPr>
          </a:p>
          <a:p>
            <a:pPr marL="0" indent="0" defTabSz="685800" fontAlgn="auto">
              <a:spcBef>
                <a:spcPts val="750"/>
              </a:spcBef>
              <a:spcAft>
                <a:spcPts val="0"/>
              </a:spcAft>
              <a:buNone/>
            </a:pPr>
            <a:r>
              <a:rPr lang="ja-JP" altLang="en-US" sz="1350" b="1" dirty="0">
                <a:solidFill>
                  <a:srgbClr val="000000"/>
                </a:solidFill>
              </a:rPr>
              <a:t>　⇒</a:t>
            </a:r>
            <a:r>
              <a:rPr kumimoji="0" lang="ja-JP" altLang="en-US" sz="1350" b="1" dirty="0">
                <a:solidFill>
                  <a:srgbClr val="000000"/>
                </a:solidFill>
                <a:latin typeface="Meiryo UI "/>
              </a:rPr>
              <a:t> 相談できる職場風土がない</a:t>
            </a:r>
            <a:endParaRPr kumimoji="0" lang="en-US" altLang="ja-JP" sz="1350" b="1" dirty="0">
              <a:solidFill>
                <a:srgbClr val="000000"/>
              </a:solidFill>
              <a:latin typeface="Meiryo UI "/>
            </a:endParaRPr>
          </a:p>
          <a:p>
            <a:pPr marL="0" indent="0" defTabSz="685800" fontAlgn="auto">
              <a:spcBef>
                <a:spcPts val="450"/>
              </a:spcBef>
              <a:spcAft>
                <a:spcPts val="0"/>
              </a:spcAft>
              <a:buNone/>
            </a:pPr>
            <a:r>
              <a:rPr lang="ja-JP" altLang="en-US" sz="1350" b="1" dirty="0">
                <a:solidFill>
                  <a:srgbClr val="000000"/>
                </a:solidFill>
              </a:rPr>
              <a:t>　　　経験の浅い職員のフォローができていない</a:t>
            </a:r>
            <a:endParaRPr lang="en-US" altLang="ja-JP" sz="1350" b="1" dirty="0">
              <a:solidFill>
                <a:srgbClr val="000000"/>
              </a:solidFill>
            </a:endParaRPr>
          </a:p>
          <a:p>
            <a:pPr marL="0" indent="0" defTabSz="685800" fontAlgn="auto">
              <a:spcBef>
                <a:spcPts val="450"/>
              </a:spcBef>
              <a:spcAft>
                <a:spcPts val="0"/>
              </a:spcAft>
              <a:buNone/>
            </a:pPr>
            <a:r>
              <a:rPr lang="en-US" altLang="ja-JP" sz="1350" b="1" dirty="0">
                <a:solidFill>
                  <a:srgbClr val="000000"/>
                </a:solidFill>
              </a:rPr>
              <a:t>      </a:t>
            </a:r>
            <a:r>
              <a:rPr lang="ja-JP" altLang="en-US" sz="1350" b="1" dirty="0">
                <a:solidFill>
                  <a:srgbClr val="000000"/>
                </a:solidFill>
              </a:rPr>
              <a:t>人材育成体制ができていない</a:t>
            </a:r>
            <a:endParaRPr lang="en-US" altLang="ja-JP" sz="1350" b="1" dirty="0">
              <a:solidFill>
                <a:srgbClr val="000000"/>
              </a:solidFill>
            </a:endParaRPr>
          </a:p>
          <a:p>
            <a:pPr marL="0" indent="0" defTabSz="685800" fontAlgn="auto">
              <a:spcBef>
                <a:spcPts val="750"/>
              </a:spcBef>
              <a:spcAft>
                <a:spcPts val="0"/>
              </a:spcAft>
              <a:buNone/>
            </a:pPr>
            <a:r>
              <a:rPr lang="ja-JP" altLang="en-US" sz="1350" b="1" dirty="0">
                <a:solidFill>
                  <a:srgbClr val="000000"/>
                </a:solidFill>
              </a:rPr>
              <a:t>　・センター内の人材のかたより</a:t>
            </a:r>
            <a:endParaRPr lang="en-US" altLang="ja-JP" sz="1350" b="1" dirty="0">
              <a:solidFill>
                <a:srgbClr val="000000"/>
              </a:solidFill>
            </a:endParaRPr>
          </a:p>
          <a:p>
            <a:pPr marL="0" indent="0" defTabSz="685800" fontAlgn="auto">
              <a:spcBef>
                <a:spcPts val="750"/>
              </a:spcBef>
              <a:spcAft>
                <a:spcPts val="0"/>
              </a:spcAft>
              <a:buNone/>
            </a:pPr>
            <a:r>
              <a:rPr lang="en-US" altLang="ja-JP" sz="1350" b="1" dirty="0">
                <a:solidFill>
                  <a:srgbClr val="000000"/>
                </a:solidFill>
              </a:rPr>
              <a:t>  </a:t>
            </a:r>
            <a:r>
              <a:rPr lang="ja-JP" altLang="en-US" sz="1350" b="1" dirty="0">
                <a:solidFill>
                  <a:srgbClr val="000000"/>
                </a:solidFill>
              </a:rPr>
              <a:t>・人に気を配る上司に余裕がない　</a:t>
            </a:r>
            <a:r>
              <a:rPr lang="en-US" altLang="ja-JP" sz="1350" b="1" dirty="0" err="1">
                <a:solidFill>
                  <a:srgbClr val="000000"/>
                </a:solidFill>
              </a:rPr>
              <a:t>etc</a:t>
            </a:r>
            <a:r>
              <a:rPr lang="ja-JP" altLang="en-US" sz="1350" b="1" dirty="0">
                <a:solidFill>
                  <a:srgbClr val="000000"/>
                </a:solidFill>
              </a:rPr>
              <a:t>・・・</a:t>
            </a:r>
            <a:endParaRPr lang="en-US" altLang="ja-JP" sz="1350" b="1" dirty="0">
              <a:solidFill>
                <a:srgbClr val="000000"/>
              </a:solidFill>
            </a:endParaRPr>
          </a:p>
          <a:p>
            <a:pPr marL="0" indent="0" defTabSz="685800" fontAlgn="auto">
              <a:spcBef>
                <a:spcPts val="1350"/>
              </a:spcBef>
              <a:spcAft>
                <a:spcPts val="0"/>
              </a:spcAft>
              <a:buNone/>
            </a:pPr>
            <a:r>
              <a:rPr lang="ja-JP" altLang="en-US" sz="1950" b="1" dirty="0">
                <a:solidFill>
                  <a:srgbClr val="008000"/>
                </a:solidFill>
              </a:rPr>
              <a:t>➁ </a:t>
            </a:r>
            <a:r>
              <a:rPr lang="ja-JP" altLang="en-US" sz="1950" b="1" u="sng" dirty="0">
                <a:solidFill>
                  <a:srgbClr val="008000"/>
                </a:solidFill>
              </a:rPr>
              <a:t>問題を解決するための対応は？</a:t>
            </a:r>
            <a:endParaRPr lang="en-US" altLang="ja-JP" sz="1950" b="1" u="sng" dirty="0">
              <a:solidFill>
                <a:srgbClr val="008000"/>
              </a:solidFill>
            </a:endParaRPr>
          </a:p>
          <a:p>
            <a:pPr marL="0" indent="0" defTabSz="685800" fontAlgn="auto">
              <a:spcBef>
                <a:spcPts val="750"/>
              </a:spcBef>
              <a:spcAft>
                <a:spcPts val="0"/>
              </a:spcAft>
              <a:buNone/>
            </a:pPr>
            <a:r>
              <a:rPr lang="en-US" altLang="ja-JP" sz="1350" b="1" dirty="0">
                <a:solidFill>
                  <a:srgbClr val="C00000"/>
                </a:solidFill>
              </a:rPr>
              <a:t> </a:t>
            </a:r>
            <a:r>
              <a:rPr lang="ja-JP" altLang="en-US" sz="1350" b="1" dirty="0">
                <a:solidFill>
                  <a:srgbClr val="C00000"/>
                </a:solidFill>
              </a:rPr>
              <a:t>・定期的にケースの進行会議を行う</a:t>
            </a:r>
            <a:endParaRPr lang="en-US" altLang="ja-JP" sz="1350" b="1" dirty="0">
              <a:solidFill>
                <a:srgbClr val="C00000"/>
              </a:solidFill>
            </a:endParaRPr>
          </a:p>
          <a:p>
            <a:pPr marL="0" indent="0" defTabSz="685800" fontAlgn="auto">
              <a:spcBef>
                <a:spcPts val="750"/>
              </a:spcBef>
              <a:spcAft>
                <a:spcPts val="0"/>
              </a:spcAft>
              <a:buNone/>
            </a:pPr>
            <a:r>
              <a:rPr lang="ja-JP" altLang="en-US" sz="1350" b="1" dirty="0">
                <a:solidFill>
                  <a:srgbClr val="C00000"/>
                </a:solidFill>
              </a:rPr>
              <a:t> ・「３年目で一人前」ではなく、その人にあった教育方</a:t>
            </a:r>
            <a:endParaRPr lang="en-US" altLang="ja-JP" sz="1350" b="1" dirty="0">
              <a:solidFill>
                <a:srgbClr val="C00000"/>
              </a:solidFill>
            </a:endParaRPr>
          </a:p>
          <a:p>
            <a:pPr marL="0" indent="0" defTabSz="685800" fontAlgn="auto">
              <a:spcBef>
                <a:spcPts val="450"/>
              </a:spcBef>
              <a:spcAft>
                <a:spcPts val="0"/>
              </a:spcAft>
              <a:buNone/>
            </a:pPr>
            <a:r>
              <a:rPr lang="ja-JP" altLang="en-US" sz="1350" b="1" dirty="0">
                <a:solidFill>
                  <a:srgbClr val="C00000"/>
                </a:solidFill>
              </a:rPr>
              <a:t>　法を考える→課長の人材育成システムも必要</a:t>
            </a:r>
            <a:endParaRPr lang="en-US" altLang="ja-JP" sz="1350" b="1" dirty="0">
              <a:solidFill>
                <a:srgbClr val="C00000"/>
              </a:solidFill>
            </a:endParaRPr>
          </a:p>
          <a:p>
            <a:pPr marL="0" indent="0" defTabSz="685800" fontAlgn="auto">
              <a:spcBef>
                <a:spcPts val="750"/>
              </a:spcBef>
              <a:spcAft>
                <a:spcPts val="0"/>
              </a:spcAft>
              <a:buNone/>
            </a:pPr>
            <a:r>
              <a:rPr lang="ja-JP" altLang="en-US" sz="1350" b="1" dirty="0">
                <a:solidFill>
                  <a:srgbClr val="C00000"/>
                </a:solidFill>
              </a:rPr>
              <a:t>・上司はアンテナを高く、普段のコミュニケーションが</a:t>
            </a:r>
            <a:endParaRPr lang="en-US" altLang="ja-JP" sz="1350" b="1" dirty="0">
              <a:solidFill>
                <a:srgbClr val="C00000"/>
              </a:solidFill>
            </a:endParaRPr>
          </a:p>
          <a:p>
            <a:pPr marL="0" indent="0" defTabSz="685800" fontAlgn="auto">
              <a:spcBef>
                <a:spcPts val="450"/>
              </a:spcBef>
              <a:spcAft>
                <a:spcPts val="0"/>
              </a:spcAft>
              <a:buNone/>
            </a:pPr>
            <a:r>
              <a:rPr lang="ja-JP" altLang="en-US" sz="1350" b="1" dirty="0">
                <a:solidFill>
                  <a:srgbClr val="C00000"/>
                </a:solidFill>
              </a:rPr>
              <a:t>　大事</a:t>
            </a:r>
            <a:endParaRPr lang="en-US" altLang="ja-JP" sz="1350" b="1" dirty="0">
              <a:solidFill>
                <a:srgbClr val="C00000"/>
              </a:solidFill>
            </a:endParaRPr>
          </a:p>
          <a:p>
            <a:pPr marL="0" indent="0" defTabSz="685800" fontAlgn="auto">
              <a:spcBef>
                <a:spcPts val="750"/>
              </a:spcBef>
              <a:spcAft>
                <a:spcPts val="0"/>
              </a:spcAft>
              <a:buNone/>
            </a:pPr>
            <a:r>
              <a:rPr lang="ja-JP" altLang="en-US" sz="1350" b="1" dirty="0">
                <a:solidFill>
                  <a:srgbClr val="C00000"/>
                </a:solidFill>
              </a:rPr>
              <a:t>・上司に気にかけてもらっていると思われる関わりを </a:t>
            </a:r>
            <a:endParaRPr lang="en-US" altLang="ja-JP" sz="1350" b="1" dirty="0">
              <a:solidFill>
                <a:srgbClr val="C00000"/>
              </a:solidFill>
            </a:endParaRPr>
          </a:p>
          <a:p>
            <a:pPr marL="0" indent="0" defTabSz="685800" fontAlgn="auto">
              <a:spcBef>
                <a:spcPts val="450"/>
              </a:spcBef>
              <a:spcAft>
                <a:spcPts val="0"/>
              </a:spcAft>
              <a:buNone/>
            </a:pPr>
            <a:r>
              <a:rPr lang="en-US" altLang="ja-JP" sz="1350" b="1" dirty="0">
                <a:solidFill>
                  <a:srgbClr val="000000"/>
                </a:solidFill>
              </a:rPr>
              <a:t>  </a:t>
            </a:r>
            <a:r>
              <a:rPr lang="en-US" altLang="ja-JP" sz="1350" b="1" dirty="0" err="1">
                <a:solidFill>
                  <a:srgbClr val="C00000"/>
                </a:solidFill>
              </a:rPr>
              <a:t>etc</a:t>
            </a:r>
            <a:r>
              <a:rPr lang="ja-JP" altLang="en-US" sz="1350" b="1" dirty="0">
                <a:solidFill>
                  <a:srgbClr val="C00000"/>
                </a:solidFill>
              </a:rPr>
              <a:t>・・・</a:t>
            </a:r>
            <a:r>
              <a:rPr lang="ja-JP" altLang="en-US" sz="1350" b="1" dirty="0">
                <a:solidFill>
                  <a:srgbClr val="000000"/>
                </a:solidFill>
              </a:rPr>
              <a:t> </a:t>
            </a:r>
            <a:endParaRPr lang="ja-JP" altLang="en-US" sz="1350" b="1" dirty="0">
              <a:solidFill>
                <a:srgbClr val="C00000"/>
              </a:solidFill>
            </a:endParaRPr>
          </a:p>
        </p:txBody>
      </p:sp>
      <p:sp>
        <p:nvSpPr>
          <p:cNvPr id="1227" name="四角形: 角を丸くする 7"/>
          <p:cNvSpPr/>
          <p:nvPr/>
        </p:nvSpPr>
        <p:spPr>
          <a:xfrm>
            <a:off x="4999703" y="1940642"/>
            <a:ext cx="4055807" cy="4224662"/>
          </a:xfrm>
          <a:prstGeom prst="roundRect">
            <a:avLst/>
          </a:prstGeom>
          <a:noFill/>
          <a:ln w="38100">
            <a:solidFill>
              <a:srgbClr val="8E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ja-JP" altLang="en-US" sz="1350">
              <a:solidFill>
                <a:srgbClr val="FDFAF6"/>
              </a:solidFill>
              <a:latin typeface="Meiryo UI "/>
            </a:endParaRPr>
          </a:p>
        </p:txBody>
      </p:sp>
      <p:sp>
        <p:nvSpPr>
          <p:cNvPr id="1228" name="矢印: 右 9"/>
          <p:cNvSpPr/>
          <p:nvPr/>
        </p:nvSpPr>
        <p:spPr>
          <a:xfrm>
            <a:off x="4216931" y="2372647"/>
            <a:ext cx="706090" cy="423787"/>
          </a:xfrm>
          <a:prstGeom prst="rightArrow">
            <a:avLst/>
          </a:prstGeom>
          <a:pattFill prst="ltHorz">
            <a:fgClr>
              <a:srgbClr val="8EC000"/>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ja-JP" altLang="en-US" sz="1350">
              <a:solidFill>
                <a:srgbClr val="FDFAF6"/>
              </a:solidFill>
              <a:latin typeface="Meiryo UI "/>
            </a:endParaRPr>
          </a:p>
        </p:txBody>
      </p:sp>
      <p:sp>
        <p:nvSpPr>
          <p:cNvPr id="2" name="スライド番号プレースホルダー 3">
            <a:extLst>
              <a:ext uri="{FF2B5EF4-FFF2-40B4-BE49-F238E27FC236}">
                <a16:creationId xmlns:a16="http://schemas.microsoft.com/office/drawing/2014/main" id="{C12DE200-096D-5DE4-05AA-F758E4DEF6F9}"/>
              </a:ext>
            </a:extLst>
          </p:cNvPr>
          <p:cNvSpPr txBox="1">
            <a:spLocks/>
          </p:cNvSpPr>
          <p:nvPr/>
        </p:nvSpPr>
        <p:spPr>
          <a:xfrm>
            <a:off x="8244408" y="6356358"/>
            <a:ext cx="442392" cy="365125"/>
          </a:xfrm>
          <a:prstGeom prst="rect">
            <a:avLst/>
          </a:prstGeom>
        </p:spPr>
        <p:txBody>
          <a:bodyPr/>
          <a:lstStyle>
            <a:defPPr>
              <a:defRPr lang="ja-JP"/>
            </a:defPPr>
            <a:lvl1pPr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fld id="{D2D8002D-B5B0-4BAC-B1F6-782DDCCE6D9C}" type="slidenum">
              <a:rPr lang="ja-JP" altLang="en-US" sz="1600" smtClean="0"/>
              <a:pPr/>
              <a:t>29</a:t>
            </a:fld>
            <a:endParaRPr lang="ja-JP" altLang="en-US" sz="1600" dirty="0"/>
          </a:p>
        </p:txBody>
      </p:sp>
    </p:spTree>
    <p:extLst>
      <p:ext uri="{BB962C8B-B14F-4D97-AF65-F5344CB8AC3E}">
        <p14:creationId xmlns:p14="http://schemas.microsoft.com/office/powerpoint/2010/main" val="2498021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23528" y="116632"/>
            <a:ext cx="8496944" cy="64807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ysClr val="windowText" lastClr="000000"/>
              </a:solidFill>
            </a:endParaRPr>
          </a:p>
          <a:p>
            <a:pPr algn="ctr"/>
            <a:r>
              <a:rPr lang="ja-JP" altLang="en-US" sz="2800" b="1" dirty="0">
                <a:solidFill>
                  <a:schemeClr val="bg1"/>
                </a:solidFill>
                <a:latin typeface="メイリオ" panose="020B0604030504040204" pitchFamily="50" charset="-128"/>
                <a:ea typeface="メイリオ" panose="020B0604030504040204" pitchFamily="50" charset="-128"/>
              </a:rPr>
              <a:t>設立準備期：昭和</a:t>
            </a:r>
            <a:r>
              <a:rPr lang="en-US" altLang="ja-JP" sz="2800" b="1" dirty="0">
                <a:solidFill>
                  <a:schemeClr val="bg1"/>
                </a:solidFill>
                <a:latin typeface="メイリオ" panose="020B0604030504040204" pitchFamily="50" charset="-128"/>
                <a:ea typeface="メイリオ" panose="020B0604030504040204" pitchFamily="50" charset="-128"/>
              </a:rPr>
              <a:t>52</a:t>
            </a:r>
            <a:r>
              <a:rPr kumimoji="1" lang="ja-JP" altLang="en-US" sz="2800" b="1" dirty="0">
                <a:solidFill>
                  <a:schemeClr val="bg1"/>
                </a:solidFill>
                <a:latin typeface="メイリオ" panose="020B0604030504040204" pitchFamily="50" charset="-128"/>
                <a:ea typeface="メイリオ" panose="020B0604030504040204" pitchFamily="50" charset="-128"/>
              </a:rPr>
              <a:t>年～</a:t>
            </a:r>
            <a:r>
              <a:rPr kumimoji="1" lang="ja-JP" altLang="en-US" sz="2800" b="1" dirty="0" err="1">
                <a:solidFill>
                  <a:schemeClr val="bg1"/>
                </a:solidFill>
                <a:latin typeface="メイリオ" panose="020B0604030504040204" pitchFamily="50" charset="-128"/>
                <a:ea typeface="メイリオ" panose="020B0604030504040204" pitchFamily="50" charset="-128"/>
              </a:rPr>
              <a:t>の</a:t>
            </a:r>
            <a:r>
              <a:rPr kumimoji="1" lang="ja-JP" altLang="en-US" sz="2800" b="1" dirty="0">
                <a:solidFill>
                  <a:schemeClr val="bg1"/>
                </a:solidFill>
                <a:latin typeface="メイリオ" panose="020B0604030504040204" pitchFamily="50" charset="-128"/>
                <a:ea typeface="メイリオ" panose="020B0604030504040204" pitchFamily="50" charset="-128"/>
              </a:rPr>
              <a:t>動き</a:t>
            </a:r>
            <a:r>
              <a:rPr kumimoji="1" lang="ja-JP" altLang="en-US" sz="2800" dirty="0">
                <a:solidFill>
                  <a:sysClr val="windowText" lastClr="000000"/>
                </a:solidFill>
                <a:latin typeface="メイリオ" panose="020B0604030504040204" pitchFamily="50" charset="-128"/>
                <a:ea typeface="メイリオ" panose="020B0604030504040204" pitchFamily="50" charset="-128"/>
              </a:rPr>
              <a:t>　</a:t>
            </a:r>
          </a:p>
          <a:p>
            <a:pPr algn="ctr"/>
            <a:endParaRPr kumimoji="1" lang="ja-JP" altLang="en-US" sz="2800" dirty="0">
              <a:solidFill>
                <a:sysClr val="windowText" lastClr="000000"/>
              </a:solidFill>
            </a:endParaRPr>
          </a:p>
        </p:txBody>
      </p:sp>
      <p:sp>
        <p:nvSpPr>
          <p:cNvPr id="5" name="テキスト ボックス 4"/>
          <p:cNvSpPr txBox="1"/>
          <p:nvPr/>
        </p:nvSpPr>
        <p:spPr>
          <a:xfrm>
            <a:off x="97386" y="848582"/>
            <a:ext cx="8939514" cy="5632311"/>
          </a:xfrm>
          <a:prstGeom prst="rect">
            <a:avLst/>
          </a:prstGeom>
          <a:solidFill>
            <a:schemeClr val="accent5">
              <a:lumMod val="20000"/>
              <a:lumOff val="80000"/>
            </a:schemeClr>
          </a:solid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昭和</a:t>
            </a:r>
            <a:r>
              <a:rPr lang="en-US" altLang="ja-JP" sz="2400" dirty="0">
                <a:latin typeface="メイリオ" panose="020B0604030504040204" pitchFamily="50" charset="-128"/>
                <a:ea typeface="メイリオ" panose="020B0604030504040204" pitchFamily="50" charset="-128"/>
              </a:rPr>
              <a:t>52</a:t>
            </a:r>
            <a:r>
              <a:rPr kumimoji="1" lang="ja-JP" altLang="en-US" sz="2400" dirty="0">
                <a:latin typeface="メイリオ" panose="020B0604030504040204" pitchFamily="50" charset="-128"/>
                <a:ea typeface="メイリオ" panose="020B0604030504040204" pitchFamily="50" charset="-128"/>
              </a:rPr>
              <a:t>年夏　　国の予算編成時（国民の健康づくり施策）　　</a:t>
            </a:r>
            <a:endParaRPr kumimoji="1"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国保保健師が市町村一般会計に移管され、</a:t>
            </a:r>
            <a:r>
              <a:rPr kumimoji="1" lang="ja-JP" altLang="en-US" sz="2400" dirty="0">
                <a:solidFill>
                  <a:srgbClr val="FF0000"/>
                </a:solidFill>
                <a:latin typeface="メイリオ" panose="020B0604030504040204" pitchFamily="50" charset="-128"/>
                <a:ea typeface="メイリオ" panose="020B0604030504040204" pitchFamily="50" charset="-128"/>
              </a:rPr>
              <a:t>公衆衛生活動に従事する方向が示された。</a:t>
            </a:r>
          </a:p>
          <a:p>
            <a:r>
              <a:rPr lang="ja-JP" altLang="en-US" sz="2400" dirty="0">
                <a:latin typeface="メイリオ" panose="020B0604030504040204" pitchFamily="50" charset="-128"/>
                <a:ea typeface="メイリオ" panose="020B0604030504040204" pitchFamily="50" charset="-128"/>
              </a:rPr>
              <a:t>　→同年　「混乱期こそ正しい情報を伝え、リーダーが団結　　</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し生産的活動を」と検討されたが、</a:t>
            </a:r>
            <a:r>
              <a:rPr kumimoji="1" lang="ja-JP" altLang="en-US" sz="2400" dirty="0">
                <a:latin typeface="メイリオ" panose="020B0604030504040204" pitchFamily="50" charset="-128"/>
                <a:ea typeface="メイリオ" panose="020B0604030504040204" pitchFamily="50" charset="-128"/>
              </a:rPr>
              <a:t>時期尚早と先送　　　</a:t>
            </a:r>
            <a:endParaRPr kumimoji="1"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りされた。</a:t>
            </a:r>
          </a:p>
          <a:p>
            <a:endParaRPr lang="ja-JP" altLang="en-US"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○昭和</a:t>
            </a:r>
            <a:r>
              <a:rPr kumimoji="1" lang="en-US" altLang="ja-JP" sz="2400" dirty="0">
                <a:latin typeface="メイリオ" panose="020B0604030504040204" pitchFamily="50" charset="-128"/>
                <a:ea typeface="メイリオ" panose="020B0604030504040204" pitchFamily="50" charset="-128"/>
              </a:rPr>
              <a:t>53</a:t>
            </a:r>
            <a:r>
              <a:rPr kumimoji="1" lang="ja-JP" altLang="en-US" sz="2400" dirty="0">
                <a:latin typeface="メイリオ" panose="020B0604030504040204" pitchFamily="50" charset="-128"/>
                <a:ea typeface="メイリオ" panose="020B0604030504040204" pitchFamily="50" charset="-128"/>
              </a:rPr>
              <a:t>年４月　国保保健師の市町村移管　</a:t>
            </a:r>
          </a:p>
          <a:p>
            <a:r>
              <a:rPr lang="ja-JP" altLang="en-US" sz="2400" dirty="0">
                <a:latin typeface="メイリオ" panose="020B0604030504040204" pitchFamily="50" charset="-128"/>
                <a:ea typeface="メイリオ" panose="020B0604030504040204" pitchFamily="50" charset="-128"/>
              </a:rPr>
              <a:t>　　　　　　　　都道府県も民生部から衛生主管部局へ</a:t>
            </a:r>
          </a:p>
          <a:p>
            <a:r>
              <a:rPr kumimoji="1" lang="ja-JP" altLang="en-US" sz="2400" dirty="0">
                <a:latin typeface="メイリオ" panose="020B0604030504040204" pitchFamily="50" charset="-128"/>
                <a:ea typeface="メイリオ" panose="020B0604030504040204" pitchFamily="50" charset="-128"/>
              </a:rPr>
              <a:t>　　　　　　　　</a:t>
            </a:r>
            <a:r>
              <a:rPr kumimoji="1" lang="ja-JP" altLang="en-US" sz="2300" dirty="0">
                <a:solidFill>
                  <a:srgbClr val="FF0000"/>
                </a:solidFill>
                <a:latin typeface="メイリオ" panose="020B0604030504040204" pitchFamily="50" charset="-128"/>
                <a:ea typeface="メイリオ" panose="020B0604030504040204" pitchFamily="50" charset="-128"/>
              </a:rPr>
              <a:t>厚生労働省地域保健課内に「保健指導室」</a:t>
            </a:r>
            <a:r>
              <a:rPr kumimoji="1" lang="ja-JP" altLang="en-US" sz="2300" dirty="0">
                <a:latin typeface="メイリオ" panose="020B0604030504040204" pitchFamily="50" charset="-128"/>
                <a:ea typeface="メイリオ" panose="020B0604030504040204" pitchFamily="50" charset="-128"/>
              </a:rPr>
              <a:t>が設　　</a:t>
            </a:r>
            <a:endParaRPr kumimoji="1" lang="en-US" altLang="ja-JP" sz="2300" dirty="0">
              <a:latin typeface="メイリオ" panose="020B0604030504040204" pitchFamily="50" charset="-128"/>
              <a:ea typeface="メイリオ" panose="020B0604030504040204" pitchFamily="50" charset="-128"/>
            </a:endParaRPr>
          </a:p>
          <a:p>
            <a:r>
              <a:rPr lang="ja-JP" altLang="en-US" sz="2300" dirty="0">
                <a:latin typeface="メイリオ" panose="020B0604030504040204" pitchFamily="50" charset="-128"/>
                <a:ea typeface="メイリオ" panose="020B0604030504040204" pitchFamily="50" charset="-128"/>
              </a:rPr>
              <a:t>　　　　　　　</a:t>
            </a:r>
            <a:r>
              <a:rPr kumimoji="1" lang="ja-JP" altLang="en-US" sz="2300" dirty="0" err="1">
                <a:latin typeface="メイリオ" panose="020B0604030504040204" pitchFamily="50" charset="-128"/>
                <a:ea typeface="メイリオ" panose="020B0604030504040204" pitchFamily="50" charset="-128"/>
              </a:rPr>
              <a:t>置</a:t>
            </a:r>
            <a:r>
              <a:rPr lang="ja-JP" altLang="en-US" sz="2400" dirty="0" err="1">
                <a:latin typeface="メイリオ" panose="020B0604030504040204" pitchFamily="50" charset="-128"/>
                <a:ea typeface="メイリオ" panose="020B0604030504040204" pitchFamily="50" charset="-128"/>
              </a:rPr>
              <a:t>され</a:t>
            </a:r>
            <a:r>
              <a:rPr lang="ja-JP" altLang="en-US" sz="2400" dirty="0">
                <a:latin typeface="メイリオ" panose="020B0604030504040204" pitchFamily="50" charset="-128"/>
                <a:ea typeface="メイリオ" panose="020B0604030504040204" pitchFamily="50" charset="-128"/>
              </a:rPr>
              <a:t>、市町村・保健所保健師を一元化して指導</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　</a:t>
            </a:r>
            <a:endParaRPr kumimoji="1"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○昭和</a:t>
            </a:r>
            <a:r>
              <a:rPr lang="en-US" altLang="ja-JP" sz="2400" dirty="0">
                <a:latin typeface="メイリオ" panose="020B0604030504040204" pitchFamily="50" charset="-128"/>
                <a:ea typeface="メイリオ" panose="020B0604030504040204" pitchFamily="50" charset="-128"/>
              </a:rPr>
              <a:t>53</a:t>
            </a:r>
            <a:r>
              <a:rPr lang="ja-JP" altLang="en-US" sz="2400" dirty="0">
                <a:latin typeface="メイリオ" panose="020B0604030504040204" pitchFamily="50" charset="-128"/>
                <a:ea typeface="メイリオ" panose="020B0604030504040204" pitchFamily="50" charset="-128"/>
              </a:rPr>
              <a:t>年</a:t>
            </a:r>
            <a:r>
              <a:rPr lang="en-US" altLang="ja-JP" sz="2400" dirty="0">
                <a:latin typeface="メイリオ" panose="020B0604030504040204" pitchFamily="50" charset="-128"/>
                <a:ea typeface="メイリオ" panose="020B0604030504040204" pitchFamily="50" charset="-128"/>
              </a:rPr>
              <a:t>11</a:t>
            </a:r>
            <a:r>
              <a:rPr lang="ja-JP" altLang="en-US" sz="2400" dirty="0">
                <a:latin typeface="メイリオ" panose="020B0604030504040204" pitchFamily="50" charset="-128"/>
                <a:ea typeface="メイリオ" panose="020B0604030504040204" pitchFamily="50" charset="-128"/>
              </a:rPr>
              <a:t>月　国が、数県の本庁保健師指導者の意見集約</a:t>
            </a:r>
          </a:p>
          <a:p>
            <a:r>
              <a:rPr lang="ja-JP" altLang="en-US" sz="2400" dirty="0">
                <a:latin typeface="メイリオ" panose="020B0604030504040204" pitchFamily="50" charset="-128"/>
                <a:ea typeface="メイリオ" panose="020B0604030504040204" pitchFamily="50" charset="-128"/>
              </a:rPr>
              <a:t>　　　「保健所・市町村が共同体制で、地域保健サービスの展　　</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開には</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リーダーの役割は極めて重要」　　　</a:t>
            </a:r>
            <a:endParaRPr kumimoji="1" lang="ja-JP" altLang="en-US" sz="2400" dirty="0">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4067944" y="6480893"/>
            <a:ext cx="5616624" cy="369332"/>
          </a:xfrm>
          <a:prstGeom prst="rect">
            <a:avLst/>
          </a:prstGeom>
          <a:noFill/>
        </p:spPr>
        <p:txBody>
          <a:bodyPr wrap="square" rtlCol="0">
            <a:spAutoFit/>
          </a:bodyPr>
          <a:lstStyle/>
          <a:p>
            <a:r>
              <a:rPr kumimoji="1" lang="ja-JP" altLang="en-US" dirty="0"/>
              <a:t>　</a:t>
            </a:r>
            <a:r>
              <a:rPr kumimoji="1" lang="ja-JP" altLang="en-US" sz="1600" dirty="0">
                <a:latin typeface="メイリオ" panose="020B0604030504040204" pitchFamily="50" charset="-128"/>
                <a:ea typeface="メイリオ" panose="020B0604030504040204" pitchFamily="50" charset="-128"/>
              </a:rPr>
              <a:t>出典：　全国保健師長会のあゆみ　</a:t>
            </a:r>
            <a:r>
              <a:rPr kumimoji="1" lang="en-US" altLang="ja-JP" sz="1600" dirty="0">
                <a:latin typeface="メイリオ" panose="020B0604030504040204" pitchFamily="50" charset="-128"/>
                <a:ea typeface="メイリオ" panose="020B0604030504040204" pitchFamily="50" charset="-128"/>
              </a:rPr>
              <a:t>10</a:t>
            </a:r>
            <a:r>
              <a:rPr kumimoji="1" lang="ja-JP" altLang="en-US" sz="1600" dirty="0">
                <a:latin typeface="メイリオ" panose="020B0604030504040204" pitchFamily="50" charset="-128"/>
                <a:ea typeface="メイリオ" panose="020B0604030504040204" pitchFamily="50" charset="-128"/>
              </a:rPr>
              <a:t>周年記念誌</a:t>
            </a:r>
          </a:p>
        </p:txBody>
      </p:sp>
      <p:sp>
        <p:nvSpPr>
          <p:cNvPr id="2" name="スライド番号プレースホルダー 1">
            <a:extLst>
              <a:ext uri="{FF2B5EF4-FFF2-40B4-BE49-F238E27FC236}">
                <a16:creationId xmlns:a16="http://schemas.microsoft.com/office/drawing/2014/main" id="{54544601-6344-5D6F-1B7D-B127903C7A91}"/>
              </a:ext>
            </a:extLst>
          </p:cNvPr>
          <p:cNvSpPr>
            <a:spLocks noGrp="1"/>
          </p:cNvSpPr>
          <p:nvPr>
            <p:ph type="sldNum" sz="quarter" idx="12"/>
          </p:nvPr>
        </p:nvSpPr>
        <p:spPr/>
        <p:txBody>
          <a:bodyPr/>
          <a:lstStyle/>
          <a:p>
            <a:fld id="{6858C846-3C34-46F6-875C-B9401992BA52}" type="slidenum">
              <a:rPr lang="ja-JP" altLang="en-US" sz="1600" smtClean="0"/>
              <a:pPr/>
              <a:t>3</a:t>
            </a:fld>
            <a:endParaRPr lang="ja-JP" altLang="en-US" sz="1600" dirty="0"/>
          </a:p>
        </p:txBody>
      </p:sp>
    </p:spTree>
    <p:extLst>
      <p:ext uri="{BB962C8B-B14F-4D97-AF65-F5344CB8AC3E}">
        <p14:creationId xmlns:p14="http://schemas.microsoft.com/office/powerpoint/2010/main" val="1445993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 name="タイトル 2"/>
          <p:cNvSpPr>
            <a:spLocks noGrp="1"/>
          </p:cNvSpPr>
          <p:nvPr>
            <p:ph type="title"/>
          </p:nvPr>
        </p:nvSpPr>
        <p:spPr>
          <a:xfrm>
            <a:off x="5398396" y="1122378"/>
            <a:ext cx="2800793" cy="433676"/>
          </a:xfrm>
        </p:spPr>
        <p:txBody>
          <a:bodyPr rtlCol="0" anchor="b">
            <a:normAutofit/>
          </a:bodyPr>
          <a:lstStyle>
            <a:defPPr>
              <a:defRPr lang="ja-JP"/>
            </a:defPPr>
          </a:lstStyle>
          <a:p>
            <a:pPr algn="l" rtl="0"/>
            <a:r>
              <a:rPr lang="ja-JP" altLang="en-US" sz="2100" u="sng" dirty="0"/>
              <a:t>研修後のアンケートから</a:t>
            </a:r>
          </a:p>
        </p:txBody>
      </p:sp>
      <p:sp>
        <p:nvSpPr>
          <p:cNvPr id="1234" name="Text Placeholder 3"/>
          <p:cNvSpPr>
            <a:spLocks noGrp="1"/>
          </p:cNvSpPr>
          <p:nvPr>
            <p:ph type="body" sz="half" idx="2"/>
          </p:nvPr>
        </p:nvSpPr>
        <p:spPr>
          <a:xfrm>
            <a:off x="4728612" y="1225555"/>
            <a:ext cx="4267778" cy="2714570"/>
          </a:xfrm>
        </p:spPr>
        <p:txBody>
          <a:bodyPr>
            <a:normAutofit lnSpcReduction="10000"/>
          </a:bodyPr>
          <a:lstStyle/>
          <a:p>
            <a:endParaRPr lang="en-US" altLang="ja-JP" sz="1500" dirty="0"/>
          </a:p>
          <a:p>
            <a:endParaRPr lang="en-US" altLang="ja-JP" sz="1500" dirty="0"/>
          </a:p>
          <a:p>
            <a:r>
              <a:rPr lang="ja-JP" altLang="en-US" sz="1500" b="1" dirty="0"/>
              <a:t>＊参加者は</a:t>
            </a:r>
            <a:r>
              <a:rPr lang="en-US" altLang="ja-JP" sz="1500" b="1" dirty="0"/>
              <a:t>50</a:t>
            </a:r>
            <a:r>
              <a:rPr lang="ja-JP" altLang="en-US" sz="1500" b="1" dirty="0"/>
              <a:t>歳代が</a:t>
            </a:r>
            <a:r>
              <a:rPr lang="en-US" altLang="ja-JP" sz="1500" b="1" dirty="0"/>
              <a:t>75%</a:t>
            </a:r>
            <a:r>
              <a:rPr lang="ja-JP" altLang="en-US" sz="1500" b="1" dirty="0"/>
              <a:t>、</a:t>
            </a:r>
            <a:r>
              <a:rPr lang="en-US" altLang="ja-JP" sz="1500" b="1" dirty="0"/>
              <a:t>40</a:t>
            </a:r>
            <a:r>
              <a:rPr lang="ja-JP" altLang="en-US" sz="1500" b="1" dirty="0"/>
              <a:t>歳代が </a:t>
            </a:r>
            <a:r>
              <a:rPr lang="en-US" altLang="ja-JP" sz="1500" b="1" dirty="0"/>
              <a:t>25</a:t>
            </a:r>
            <a:r>
              <a:rPr lang="ja-JP" altLang="en-US" sz="1500" b="1" dirty="0"/>
              <a:t>％</a:t>
            </a:r>
            <a:r>
              <a:rPr lang="ja-JP" altLang="en-US" sz="1500" dirty="0"/>
              <a:t>で、</a:t>
            </a:r>
            <a:endParaRPr lang="en-US" altLang="ja-JP" sz="1500" dirty="0"/>
          </a:p>
          <a:p>
            <a:r>
              <a:rPr lang="ja-JP" altLang="en-US" sz="1500" b="1" dirty="0"/>
              <a:t>　全員プレ管理期の職位だった</a:t>
            </a:r>
            <a:endParaRPr lang="en-US" altLang="ja-JP" sz="1500" dirty="0"/>
          </a:p>
          <a:p>
            <a:pPr>
              <a:spcBef>
                <a:spcPts val="900"/>
              </a:spcBef>
            </a:pPr>
            <a:r>
              <a:rPr lang="ja-JP" altLang="en-US" sz="1500" b="1" dirty="0"/>
              <a:t>＊研修全体では・・・</a:t>
            </a:r>
            <a:endParaRPr lang="en-US" altLang="ja-JP" sz="1500" b="1" dirty="0"/>
          </a:p>
          <a:p>
            <a:pPr marL="324000" indent="-257175">
              <a:buFont typeface="Wingdings" panose="05000000000000000000" pitchFamily="2" charset="2"/>
              <a:buChar char="Ø"/>
            </a:pPr>
            <a:r>
              <a:rPr lang="ja-JP" altLang="en-US" sz="1500" b="1" dirty="0"/>
              <a:t>同世代の保健師と意見交換できたことが有意義だった</a:t>
            </a:r>
            <a:endParaRPr lang="en-US" altLang="ja-JP" sz="1500" b="1" dirty="0"/>
          </a:p>
          <a:p>
            <a:pPr marL="324000" indent="-257175">
              <a:buFont typeface="Wingdings" panose="05000000000000000000" pitchFamily="2" charset="2"/>
              <a:buChar char="Ø"/>
            </a:pPr>
            <a:r>
              <a:rPr lang="ja-JP" altLang="en-US" sz="1500" b="1" dirty="0"/>
              <a:t>じっくり考える時間がとれてよかった</a:t>
            </a:r>
            <a:endParaRPr lang="en-US" altLang="ja-JP" sz="1500" b="1" dirty="0"/>
          </a:p>
          <a:p>
            <a:pPr marL="324000" indent="-257175">
              <a:buFont typeface="Wingdings" panose="05000000000000000000" pitchFamily="2" charset="2"/>
              <a:buChar char="Ø"/>
            </a:pPr>
            <a:r>
              <a:rPr lang="ja-JP" altLang="en-US" sz="1500" b="1" dirty="0">
                <a:solidFill>
                  <a:srgbClr val="C00000"/>
                </a:solidFill>
              </a:rPr>
              <a:t>実際の現場に落とし込むのが難しい</a:t>
            </a:r>
            <a:endParaRPr lang="en-US" altLang="ja-JP" sz="1500" b="1" dirty="0">
              <a:solidFill>
                <a:srgbClr val="C00000"/>
              </a:solidFill>
            </a:endParaRPr>
          </a:p>
          <a:p>
            <a:pPr marL="324000" indent="-257175">
              <a:buFont typeface="Wingdings" panose="05000000000000000000" pitchFamily="2" charset="2"/>
              <a:buChar char="Ø"/>
            </a:pPr>
            <a:r>
              <a:rPr lang="ja-JP" altLang="en-US" sz="1500" b="1" dirty="0">
                <a:solidFill>
                  <a:srgbClr val="C00000"/>
                </a:solidFill>
              </a:rPr>
              <a:t>より実践的な研修が必要</a:t>
            </a:r>
            <a:endParaRPr lang="en-US" altLang="ja-JP" sz="1500" b="1" dirty="0">
              <a:solidFill>
                <a:srgbClr val="C00000"/>
              </a:solidFill>
            </a:endParaRPr>
          </a:p>
          <a:p>
            <a:pPr marL="257175" indent="-257175">
              <a:buFont typeface="Wingdings" panose="05000000000000000000" pitchFamily="2" charset="2"/>
              <a:buChar char="Ø"/>
            </a:pPr>
            <a:endParaRPr lang="en-US" sz="1500" dirty="0"/>
          </a:p>
        </p:txBody>
      </p:sp>
      <p:graphicFrame>
        <p:nvGraphicFramePr>
          <p:cNvPr id="1235" name="図表 50"/>
          <p:cNvGraphicFramePr>
            <a:graphicFrameLocks noGrp="1"/>
          </p:cNvGraphicFramePr>
          <p:nvPr>
            <p:ph idx="1"/>
            <p:extLst>
              <p:ext uri="{D42A27DB-BD31-4B8C-83A1-F6EECF244321}">
                <p14:modId xmlns:p14="http://schemas.microsoft.com/office/powerpoint/2010/main" val="532417979"/>
              </p:ext>
            </p:extLst>
          </p:nvPr>
        </p:nvGraphicFramePr>
        <p:xfrm>
          <a:off x="419365" y="1641718"/>
          <a:ext cx="4013234" cy="3947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37" name="タイトル 2"/>
          <p:cNvSpPr txBox="1"/>
          <p:nvPr/>
        </p:nvSpPr>
        <p:spPr>
          <a:xfrm>
            <a:off x="251689" y="1451296"/>
            <a:ext cx="4180910" cy="287095"/>
          </a:xfrm>
          <a:prstGeom prst="rect">
            <a:avLst/>
          </a:prstGeom>
        </p:spPr>
        <p:txBody>
          <a:bodyPr vert="horz" lIns="68580" tIns="34290" rIns="68580" bIns="34290" rtlCol="0" anchor="b" anchorCtr="0">
            <a:noAutofit/>
          </a:bodyPr>
          <a:lstStyle>
            <a:defPPr>
              <a:defRPr lang="ja-JP"/>
            </a:defPPr>
            <a:lvl1pPr algn="ctr" defTabSz="914400" rtl="0" eaLnBrk="1" latinLnBrk="0" hangingPunct="1">
              <a:lnSpc>
                <a:spcPct val="100000"/>
              </a:lnSpc>
              <a:spcBef>
                <a:spcPct val="0"/>
              </a:spcBef>
              <a:buNone/>
              <a:defRPr kumimoji="1" lang="ja-JP" sz="3200" b="1" kern="1200" cap="all" baseline="0">
                <a:solidFill>
                  <a:schemeClr val="accent6"/>
                </a:solidFill>
                <a:latin typeface="Meiryo UI" panose="020B0604030504040204" pitchFamily="50" charset="-128"/>
                <a:ea typeface="Meiryo UI" panose="020B0604030504040204" pitchFamily="50" charset="-128"/>
                <a:cs typeface="+mj-cs"/>
              </a:defRPr>
            </a:lvl1pPr>
          </a:lstStyle>
          <a:p>
            <a:pPr defTabSz="685800" fontAlgn="auto">
              <a:spcAft>
                <a:spcPts val="0"/>
              </a:spcAft>
            </a:pPr>
            <a:r>
              <a:rPr lang="ja-JP" altLang="en-US" sz="1350" dirty="0">
                <a:solidFill>
                  <a:srgbClr val="1F2C8F"/>
                </a:solidFill>
              </a:rPr>
              <a:t>振り返りのグループワークで出された</a:t>
            </a:r>
            <a:endParaRPr lang="en-US" altLang="ja-JP" sz="1350" dirty="0">
              <a:solidFill>
                <a:srgbClr val="1F2C8F"/>
              </a:solidFill>
            </a:endParaRPr>
          </a:p>
          <a:p>
            <a:pPr defTabSz="685800" fontAlgn="auto">
              <a:spcAft>
                <a:spcPts val="0"/>
              </a:spcAft>
            </a:pPr>
            <a:r>
              <a:rPr lang="ja-JP" altLang="en-US" sz="2100" dirty="0">
                <a:solidFill>
                  <a:srgbClr val="1F2C8F"/>
                </a:solidFill>
              </a:rPr>
              <a:t>今後、取り組みたいこと</a:t>
            </a:r>
          </a:p>
        </p:txBody>
      </p:sp>
      <p:sp>
        <p:nvSpPr>
          <p:cNvPr id="1238" name="正方形/長方形 4"/>
          <p:cNvSpPr/>
          <p:nvPr/>
        </p:nvSpPr>
        <p:spPr>
          <a:xfrm>
            <a:off x="4826281" y="3940125"/>
            <a:ext cx="4013234" cy="1795498"/>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342900" eaLnBrk="1" fontAlgn="auto" hangingPunct="1">
              <a:spcBef>
                <a:spcPts val="0"/>
              </a:spcBef>
              <a:spcAft>
                <a:spcPts val="1350"/>
              </a:spcAft>
            </a:pPr>
            <a:r>
              <a:rPr lang="ja-JP" altLang="en-US" b="1" dirty="0">
                <a:solidFill>
                  <a:srgbClr val="FDFAF6"/>
                </a:solidFill>
                <a:latin typeface="Meiryo UI "/>
              </a:rPr>
              <a:t>        </a:t>
            </a:r>
            <a:r>
              <a:rPr lang="ja-JP" altLang="en-US" b="1" u="sng" dirty="0">
                <a:solidFill>
                  <a:srgbClr val="FDFAF6"/>
                </a:solidFill>
                <a:latin typeface="Meiryo UI "/>
              </a:rPr>
              <a:t>考察及び今後の方向性  </a:t>
            </a:r>
            <a:endParaRPr lang="en-US" altLang="ja-JP" b="1" u="sng" dirty="0">
              <a:solidFill>
                <a:srgbClr val="FDFAF6"/>
              </a:solidFill>
              <a:latin typeface="Meiryo UI "/>
            </a:endParaRPr>
          </a:p>
          <a:p>
            <a:pPr defTabSz="342900" eaLnBrk="1" fontAlgn="auto" hangingPunct="1">
              <a:spcBef>
                <a:spcPts val="0"/>
              </a:spcBef>
              <a:spcAft>
                <a:spcPts val="0"/>
              </a:spcAft>
            </a:pPr>
            <a:r>
              <a:rPr lang="ja-JP" altLang="en-US" sz="1500" dirty="0">
                <a:solidFill>
                  <a:srgbClr val="FDFAF6"/>
                </a:solidFill>
                <a:latin typeface="Meiryo UI "/>
              </a:rPr>
              <a:t>１．</a:t>
            </a:r>
            <a:r>
              <a:rPr lang="ja-JP" altLang="en-US" sz="1500" b="1" dirty="0">
                <a:solidFill>
                  <a:srgbClr val="FDFAF6"/>
                </a:solidFill>
                <a:latin typeface="UD デジタル 教科書体 N" panose="02020400000000000000" pitchFamily="17" charset="-128"/>
                <a:ea typeface="UD デジタル 教科書体 N" panose="02020400000000000000" pitchFamily="17" charset="-128"/>
              </a:rPr>
              <a:t>全国共通の基本的能力と自治体の特性・</a:t>
            </a:r>
            <a:endParaRPr lang="en-US" altLang="ja-JP" sz="1500" b="1" dirty="0">
              <a:solidFill>
                <a:srgbClr val="FDFAF6"/>
              </a:solidFill>
              <a:latin typeface="UD デジタル 教科書体 N" panose="02020400000000000000" pitchFamily="17" charset="-128"/>
              <a:ea typeface="UD デジタル 教科書体 N" panose="02020400000000000000" pitchFamily="17" charset="-128"/>
            </a:endParaRPr>
          </a:p>
          <a:p>
            <a:pPr defTabSz="342900" eaLnBrk="1" fontAlgn="auto" hangingPunct="1">
              <a:spcBef>
                <a:spcPts val="0"/>
              </a:spcBef>
              <a:spcAft>
                <a:spcPts val="0"/>
              </a:spcAft>
            </a:pPr>
            <a:r>
              <a:rPr lang="ja-JP" altLang="en-US" sz="1500" b="1" dirty="0">
                <a:solidFill>
                  <a:srgbClr val="FDFAF6"/>
                </a:solidFill>
                <a:latin typeface="UD デジタル 教科書体 N" panose="02020400000000000000" pitchFamily="17" charset="-128"/>
                <a:ea typeface="UD デジタル 教科書体 N" panose="02020400000000000000" pitchFamily="17" charset="-128"/>
              </a:rPr>
              <a:t>　　規模に応じた研修要素を整理する必要</a:t>
            </a:r>
            <a:endParaRPr lang="en-US" altLang="ja-JP" sz="1500" b="1" dirty="0">
              <a:solidFill>
                <a:srgbClr val="FDFAF6"/>
              </a:solidFill>
              <a:latin typeface="UD デジタル 教科書体 N" panose="02020400000000000000" pitchFamily="17" charset="-128"/>
              <a:ea typeface="UD デジタル 教科書体 N" panose="02020400000000000000" pitchFamily="17" charset="-128"/>
            </a:endParaRPr>
          </a:p>
          <a:p>
            <a:pPr defTabSz="342900" eaLnBrk="1" fontAlgn="auto" hangingPunct="1">
              <a:spcBef>
                <a:spcPts val="0"/>
              </a:spcBef>
              <a:spcAft>
                <a:spcPts val="0"/>
              </a:spcAft>
            </a:pPr>
            <a:r>
              <a:rPr lang="ja-JP" altLang="en-US" sz="1500" b="1" dirty="0">
                <a:solidFill>
                  <a:srgbClr val="FDFAF6"/>
                </a:solidFill>
                <a:latin typeface="UD デジタル 教科書体 N" panose="02020400000000000000" pitchFamily="17" charset="-128"/>
                <a:ea typeface="UD デジタル 教科書体 N" panose="02020400000000000000" pitchFamily="17" charset="-128"/>
              </a:rPr>
              <a:t>２．地域特性や課題に応じたカスタマイズ型</a:t>
            </a:r>
            <a:endParaRPr lang="en-US" altLang="ja-JP" sz="1500" b="1" dirty="0">
              <a:solidFill>
                <a:srgbClr val="FDFAF6"/>
              </a:solidFill>
              <a:latin typeface="UD デジタル 教科書体 N" panose="02020400000000000000" pitchFamily="17" charset="-128"/>
              <a:ea typeface="UD デジタル 教科書体 N" panose="02020400000000000000" pitchFamily="17" charset="-128"/>
            </a:endParaRPr>
          </a:p>
          <a:p>
            <a:pPr defTabSz="342900" eaLnBrk="1" fontAlgn="auto" hangingPunct="1">
              <a:spcBef>
                <a:spcPts val="0"/>
              </a:spcBef>
              <a:spcAft>
                <a:spcPts val="0"/>
              </a:spcAft>
            </a:pPr>
            <a:r>
              <a:rPr lang="ja-JP" altLang="en-US" sz="1500" b="1" dirty="0">
                <a:solidFill>
                  <a:srgbClr val="FDFAF6"/>
                </a:solidFill>
                <a:latin typeface="UD デジタル 教科書体 N" panose="02020400000000000000" pitchFamily="17" charset="-128"/>
                <a:ea typeface="UD デジタル 教科書体 N" panose="02020400000000000000" pitchFamily="17" charset="-128"/>
              </a:rPr>
              <a:t>　　の研修設計が必要</a:t>
            </a:r>
            <a:endParaRPr lang="en-US" altLang="ja-JP" sz="1500" b="1" dirty="0">
              <a:solidFill>
                <a:srgbClr val="FDFAF6"/>
              </a:solidFill>
              <a:latin typeface="UD デジタル 教科書体 N" panose="02020400000000000000" pitchFamily="17" charset="-128"/>
              <a:ea typeface="UD デジタル 教科書体 N" panose="02020400000000000000" pitchFamily="17" charset="-128"/>
            </a:endParaRPr>
          </a:p>
          <a:p>
            <a:pPr defTabSz="342900" eaLnBrk="1" fontAlgn="auto" hangingPunct="1">
              <a:spcBef>
                <a:spcPts val="0"/>
              </a:spcBef>
              <a:spcAft>
                <a:spcPts val="0"/>
              </a:spcAft>
            </a:pPr>
            <a:r>
              <a:rPr lang="ja-JP" altLang="en-US" sz="1500" b="1" dirty="0">
                <a:solidFill>
                  <a:srgbClr val="FDFAF6"/>
                </a:solidFill>
                <a:latin typeface="UD デジタル 教科書体 N" panose="02020400000000000000" pitchFamily="17" charset="-128"/>
                <a:ea typeface="UD デジタル 教科書体 N" panose="02020400000000000000" pitchFamily="17" charset="-128"/>
              </a:rPr>
              <a:t>３．研修プログラムの継続的な評価と改善</a:t>
            </a:r>
          </a:p>
        </p:txBody>
      </p:sp>
      <p:sp>
        <p:nvSpPr>
          <p:cNvPr id="2" name="スライド番号プレースホルダー 3">
            <a:extLst>
              <a:ext uri="{FF2B5EF4-FFF2-40B4-BE49-F238E27FC236}">
                <a16:creationId xmlns:a16="http://schemas.microsoft.com/office/drawing/2014/main" id="{5F395DCC-9E4C-6444-9B9A-D41381B7BB9F}"/>
              </a:ext>
            </a:extLst>
          </p:cNvPr>
          <p:cNvSpPr>
            <a:spLocks noGrp="1"/>
          </p:cNvSpPr>
          <p:nvPr>
            <p:ph type="sldNum" sz="quarter" idx="12"/>
          </p:nvPr>
        </p:nvSpPr>
        <p:spPr>
          <a:xfrm>
            <a:off x="7757619" y="6339410"/>
            <a:ext cx="883139" cy="365125"/>
          </a:xfrm>
        </p:spPr>
        <p:txBody>
          <a:bodyPr/>
          <a:lstStyle/>
          <a:p>
            <a:fld id="{D2D8002D-B5B0-4BAC-B1F6-782DDCCE6D9C}" type="slidenum">
              <a:rPr kumimoji="1" lang="ja-JP" altLang="en-US" sz="1600" smtClean="0">
                <a:solidFill>
                  <a:schemeClr val="tx1"/>
                </a:solidFill>
              </a:rPr>
              <a:t>30</a:t>
            </a:fld>
            <a:endParaRPr kumimoji="1" lang="ja-JP" altLang="en-US" sz="1600" dirty="0">
              <a:solidFill>
                <a:schemeClr val="tx1"/>
              </a:solidFill>
            </a:endParaRPr>
          </a:p>
        </p:txBody>
      </p:sp>
    </p:spTree>
    <p:extLst>
      <p:ext uri="{BB962C8B-B14F-4D97-AF65-F5344CB8AC3E}">
        <p14:creationId xmlns:p14="http://schemas.microsoft.com/office/powerpoint/2010/main" val="514344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1280133"/>
            <a:ext cx="7886700" cy="1325563"/>
          </a:xfrm>
          <a:solidFill>
            <a:srgbClr val="FFD5D5"/>
          </a:solidFill>
        </p:spPr>
        <p:txBody>
          <a:bodyPr>
            <a:normAutofit/>
          </a:bodyPr>
          <a:lstStyle/>
          <a:p>
            <a:pPr algn="ctr"/>
            <a:r>
              <a:rPr lang="en-US" altLang="ja-JP" sz="3200" b="1" dirty="0">
                <a:latin typeface="UD デジタル 教科書体 NK-R" panose="02020400000000000000" pitchFamily="18" charset="-128"/>
                <a:ea typeface="UD デジタル 教科書体 NK-R" panose="02020400000000000000" pitchFamily="18" charset="-128"/>
              </a:rPr>
              <a:t>2040</a:t>
            </a:r>
            <a:r>
              <a:rPr lang="ja-JP" altLang="en-US" sz="3200" b="1" dirty="0">
                <a:latin typeface="UD デジタル 教科書体 NK-R" panose="02020400000000000000" pitchFamily="18" charset="-128"/>
                <a:ea typeface="UD デジタル 教科書体 NK-R" panose="02020400000000000000" pitchFamily="18" charset="-128"/>
              </a:rPr>
              <a:t>年を見据えた令和における保健師の</a:t>
            </a:r>
            <a:br>
              <a:rPr lang="en-US" altLang="ja-JP" sz="3200" b="1" dirty="0">
                <a:latin typeface="UD デジタル 教科書体 NK-R" panose="02020400000000000000" pitchFamily="18" charset="-128"/>
                <a:ea typeface="UD デジタル 教科書体 NK-R" panose="02020400000000000000" pitchFamily="18" charset="-128"/>
              </a:rPr>
            </a:br>
            <a:r>
              <a:rPr lang="ja-JP" altLang="en-US" sz="3200" b="1" dirty="0">
                <a:latin typeface="UD デジタル 教科書体 NK-R" panose="02020400000000000000" pitchFamily="18" charset="-128"/>
                <a:ea typeface="UD デジタル 教科書体 NK-R" panose="02020400000000000000" pitchFamily="18" charset="-128"/>
              </a:rPr>
              <a:t>地区活動の推進に関する調査研究事業</a:t>
            </a:r>
          </a:p>
        </p:txBody>
      </p:sp>
      <p:sp>
        <p:nvSpPr>
          <p:cNvPr id="6" name="コンテンツ プレースホルダー 2"/>
          <p:cNvSpPr>
            <a:spLocks noGrp="1"/>
          </p:cNvSpPr>
          <p:nvPr>
            <p:ph idx="1"/>
          </p:nvPr>
        </p:nvSpPr>
        <p:spPr>
          <a:xfrm>
            <a:off x="-117372" y="2838391"/>
            <a:ext cx="9094224" cy="4132452"/>
          </a:xfrm>
        </p:spPr>
        <p:txBody>
          <a:bodyPr>
            <a:noAutofit/>
          </a:bodyPr>
          <a:lstStyle>
            <a:lvl2pPr marL="457200" indent="0">
              <a:buNone/>
              <a:defRPr/>
            </a:lvl2pPr>
          </a:lstStyle>
          <a:p>
            <a:pPr lvl="1"/>
            <a:r>
              <a:rPr lang="en-US" altLang="ja-JP" sz="1800" dirty="0">
                <a:latin typeface="UD デジタル 教科書体 N-R" panose="02020400000000000000" pitchFamily="17" charset="-128"/>
                <a:ea typeface="UD デジタル 教科書体 N-R" panose="02020400000000000000" pitchFamily="17" charset="-128"/>
              </a:rPr>
              <a:t>【</a:t>
            </a:r>
            <a:r>
              <a:rPr lang="ja-JP" altLang="en-US" sz="1800" dirty="0">
                <a:latin typeface="UD デジタル 教科書体 N-R" panose="02020400000000000000" pitchFamily="17" charset="-128"/>
                <a:ea typeface="UD デジタル 教科書体 N-R" panose="02020400000000000000" pitchFamily="17" charset="-128"/>
              </a:rPr>
              <a:t>背景</a:t>
            </a:r>
            <a:r>
              <a:rPr lang="en-US" altLang="ja-JP" sz="1800" dirty="0">
                <a:latin typeface="UD デジタル 教科書体 N-R" panose="02020400000000000000" pitchFamily="17" charset="-128"/>
                <a:ea typeface="UD デジタル 教科書体 N-R" panose="02020400000000000000" pitchFamily="17" charset="-128"/>
              </a:rPr>
              <a:t>】</a:t>
            </a:r>
          </a:p>
          <a:p>
            <a:pPr lvl="1"/>
            <a:r>
              <a:rPr lang="ja-JP" altLang="en-US" sz="1800" dirty="0">
                <a:latin typeface="UD デジタル 教科書体 N-R" panose="02020400000000000000" pitchFamily="17" charset="-128"/>
                <a:ea typeface="UD デジタル 教科書体 N-R" panose="02020400000000000000" pitchFamily="17" charset="-128"/>
              </a:rPr>
              <a:t>　・</a:t>
            </a:r>
            <a:r>
              <a:rPr lang="en-US" altLang="ja-JP" sz="1800" dirty="0">
                <a:latin typeface="UD デジタル 教科書体 N-R" panose="02020400000000000000" pitchFamily="17" charset="-128"/>
                <a:ea typeface="UD デジタル 教科書体 N-R" panose="02020400000000000000" pitchFamily="17" charset="-128"/>
              </a:rPr>
              <a:t>2040</a:t>
            </a:r>
            <a:r>
              <a:rPr lang="ja-JP" altLang="en-US" sz="1800" dirty="0">
                <a:latin typeface="UD デジタル 教科書体 N-R" panose="02020400000000000000" pitchFamily="17" charset="-128"/>
                <a:ea typeface="UD デジタル 教科書体 N-R" panose="02020400000000000000" pitchFamily="17" charset="-128"/>
              </a:rPr>
              <a:t>年には本格的な人口減少社会を迎え、地域のつながりの脆弱化や孤独、</a:t>
            </a:r>
            <a:endParaRPr lang="en-US" altLang="ja-JP" sz="1800" dirty="0">
              <a:latin typeface="UD デジタル 教科書体 N-R" panose="02020400000000000000" pitchFamily="17" charset="-128"/>
              <a:ea typeface="UD デジタル 教科書体 N-R" panose="02020400000000000000" pitchFamily="17" charset="-128"/>
            </a:endParaRPr>
          </a:p>
          <a:p>
            <a:pPr lvl="1"/>
            <a:r>
              <a:rPr lang="ja-JP" altLang="en-US" sz="1800" dirty="0">
                <a:latin typeface="UD デジタル 教科書体 N-R" panose="02020400000000000000" pitchFamily="17" charset="-128"/>
                <a:ea typeface="UD デジタル 教科書体 N-R" panose="02020400000000000000" pitchFamily="17" charset="-128"/>
              </a:rPr>
              <a:t>　　孤立問題など社会問題は深刻化している。　　　</a:t>
            </a:r>
          </a:p>
          <a:p>
            <a:pPr lvl="1"/>
            <a:r>
              <a:rPr lang="ja-JP" altLang="en-US" sz="1800" dirty="0">
                <a:latin typeface="UD デジタル 教科書体 N-R" panose="02020400000000000000" pitchFamily="17" charset="-128"/>
                <a:ea typeface="UD デジタル 教科書体 N-R" panose="02020400000000000000" pitchFamily="17" charset="-128"/>
              </a:rPr>
              <a:t>　・「保健師活動指針」</a:t>
            </a:r>
            <a:r>
              <a:rPr lang="en-US" altLang="ja-JP" sz="1050" dirty="0">
                <a:latin typeface="UD デジタル 教科書体 N-R" panose="02020400000000000000" pitchFamily="17" charset="-128"/>
                <a:ea typeface="UD デジタル 教科書体 N-R" panose="02020400000000000000" pitchFamily="17" charset="-128"/>
              </a:rPr>
              <a:t>#1</a:t>
            </a:r>
            <a:r>
              <a:rPr lang="ja-JP" altLang="en-US" sz="1800" dirty="0">
                <a:latin typeface="UD デジタル 教科書体 N-R" panose="02020400000000000000" pitchFamily="17" charset="-128"/>
                <a:ea typeface="UD デジタル 教科書体 N-R" panose="02020400000000000000" pitchFamily="17" charset="-128"/>
              </a:rPr>
              <a:t>の見直し時期に向けて、ワーキンググループ報告書</a:t>
            </a:r>
            <a:r>
              <a:rPr lang="en-US" altLang="ja-JP" sz="1050" dirty="0">
                <a:latin typeface="UD デジタル 教科書体 N-R" panose="02020400000000000000" pitchFamily="17" charset="-128"/>
                <a:ea typeface="UD デジタル 教科書体 N-R" panose="02020400000000000000" pitchFamily="17" charset="-128"/>
              </a:rPr>
              <a:t>#2</a:t>
            </a:r>
          </a:p>
          <a:p>
            <a:pPr lvl="1"/>
            <a:r>
              <a:rPr lang="ja-JP" altLang="en-US" sz="1800" dirty="0">
                <a:latin typeface="UD デジタル 教科書体 N-R" panose="02020400000000000000" pitchFamily="17" charset="-128"/>
                <a:ea typeface="UD デジタル 教科書体 N-R" panose="02020400000000000000" pitchFamily="17" charset="-128"/>
              </a:rPr>
              <a:t>　　では保健師の「地域に軸足を置いた取組が低調」と提示された。</a:t>
            </a:r>
            <a:endParaRPr lang="en-US" altLang="ja-JP" sz="1800" dirty="0">
              <a:latin typeface="UD デジタル 教科書体 N-R" panose="02020400000000000000" pitchFamily="17" charset="-128"/>
              <a:ea typeface="UD デジタル 教科書体 N-R" panose="02020400000000000000" pitchFamily="17" charset="-128"/>
            </a:endParaRPr>
          </a:p>
          <a:p>
            <a:pPr lvl="1"/>
            <a:r>
              <a:rPr lang="en-US" altLang="ja-JP" sz="1800" dirty="0">
                <a:latin typeface="UD デジタル 教科書体 N-R" panose="02020400000000000000" pitchFamily="17" charset="-128"/>
                <a:ea typeface="UD デジタル 教科書体 N-R" panose="02020400000000000000" pitchFamily="17" charset="-128"/>
              </a:rPr>
              <a:t>【</a:t>
            </a:r>
            <a:r>
              <a:rPr lang="ja-JP" altLang="en-US" sz="1800" dirty="0">
                <a:latin typeface="UD デジタル 教科書体 N-R" panose="02020400000000000000" pitchFamily="17" charset="-128"/>
                <a:ea typeface="UD デジタル 教科書体 N-R" panose="02020400000000000000" pitchFamily="17" charset="-128"/>
              </a:rPr>
              <a:t>課題</a:t>
            </a:r>
            <a:r>
              <a:rPr lang="en-US" altLang="ja-JP" sz="1800" dirty="0">
                <a:latin typeface="UD デジタル 教科書体 N-R" panose="02020400000000000000" pitchFamily="17" charset="-128"/>
                <a:ea typeface="UD デジタル 教科書体 N-R" panose="02020400000000000000" pitchFamily="17" charset="-128"/>
              </a:rPr>
              <a:t>】</a:t>
            </a:r>
          </a:p>
          <a:p>
            <a:pPr lvl="1"/>
            <a:r>
              <a:rPr lang="ja-JP" altLang="en-US" sz="1800" dirty="0">
                <a:latin typeface="UD デジタル 教科書体 N-R" panose="02020400000000000000" pitchFamily="17" charset="-128"/>
                <a:ea typeface="UD デジタル 教科書体 N-R" panose="02020400000000000000" pitchFamily="17" charset="-128"/>
              </a:rPr>
              <a:t>　・保健師の業務として、事業実施・施策管理に重きが置かれる中、地域に</a:t>
            </a:r>
            <a:endParaRPr lang="en-US" altLang="ja-JP" sz="1800" dirty="0">
              <a:latin typeface="UD デジタル 教科書体 N-R" panose="02020400000000000000" pitchFamily="17" charset="-128"/>
              <a:ea typeface="UD デジタル 教科書体 N-R" panose="02020400000000000000" pitchFamily="17" charset="-128"/>
            </a:endParaRPr>
          </a:p>
          <a:p>
            <a:pPr lvl="1"/>
            <a:r>
              <a:rPr lang="ja-JP" altLang="en-US" sz="1800" dirty="0">
                <a:latin typeface="UD デジタル 教科書体 N-R" panose="02020400000000000000" pitchFamily="17" charset="-128"/>
                <a:ea typeface="UD デジタル 教科書体 N-R" panose="02020400000000000000" pitchFamily="17" charset="-128"/>
              </a:rPr>
              <a:t>　　軸足を置いた保健師本来の取組の推進が必要な状況である。</a:t>
            </a:r>
          </a:p>
          <a:p>
            <a:pPr lvl="1"/>
            <a:r>
              <a:rPr lang="ja-JP" altLang="en-US" sz="1800" dirty="0">
                <a:latin typeface="UD デジタル 教科書体 N-R" panose="02020400000000000000" pitchFamily="17" charset="-128"/>
                <a:ea typeface="UD デジタル 教科書体 N-R" panose="02020400000000000000" pitchFamily="17" charset="-128"/>
              </a:rPr>
              <a:t>　・人口減少社会において、地域共生社会、包摂社会への対応が必要である。</a:t>
            </a:r>
            <a:endParaRPr lang="en-US" altLang="ja-JP" sz="1800" dirty="0">
              <a:latin typeface="UD デジタル 教科書体 N-R" panose="02020400000000000000" pitchFamily="17" charset="-128"/>
              <a:ea typeface="UD デジタル 教科書体 N-R" panose="02020400000000000000" pitchFamily="17" charset="-128"/>
            </a:endParaRPr>
          </a:p>
          <a:p>
            <a:pPr lvl="1"/>
            <a:endParaRPr lang="en-US" altLang="ja-JP" sz="2000" dirty="0">
              <a:latin typeface="UD デジタル 教科書体 N-R" panose="02020400000000000000" pitchFamily="17" charset="-128"/>
              <a:ea typeface="UD デジタル 教科書体 N-R" panose="02020400000000000000" pitchFamily="17" charset="-128"/>
            </a:endParaRPr>
          </a:p>
          <a:p>
            <a:pPr lvl="1"/>
            <a:r>
              <a:rPr lang="en-US" altLang="ja-JP" sz="1400" dirty="0">
                <a:latin typeface="UD デジタル 教科書体 N-R" panose="02020400000000000000" pitchFamily="17" charset="-128"/>
                <a:ea typeface="UD デジタル 教科書体 N-R" panose="02020400000000000000" pitchFamily="17" charset="-128"/>
              </a:rPr>
              <a:t>#1 </a:t>
            </a:r>
            <a:r>
              <a:rPr lang="ja-JP" altLang="en-US" sz="1400" dirty="0">
                <a:latin typeface="UD デジタル 教科書体 N-R" panose="02020400000000000000" pitchFamily="17" charset="-128"/>
                <a:ea typeface="UD デジタル 教科書体 N-R" panose="02020400000000000000" pitchFamily="17" charset="-128"/>
              </a:rPr>
              <a:t>地域における保健師の保健活動について（平成</a:t>
            </a:r>
            <a:r>
              <a:rPr lang="en-US" altLang="ja-JP" sz="1400" dirty="0">
                <a:latin typeface="UD デジタル 教科書体 N-R" panose="02020400000000000000" pitchFamily="17" charset="-128"/>
                <a:ea typeface="UD デジタル 教科書体 N-R" panose="02020400000000000000" pitchFamily="17" charset="-128"/>
              </a:rPr>
              <a:t>25</a:t>
            </a:r>
            <a:r>
              <a:rPr lang="ja-JP" altLang="en-US" sz="1400" dirty="0">
                <a:latin typeface="UD デジタル 教科書体 N-R" panose="02020400000000000000" pitchFamily="17" charset="-128"/>
                <a:ea typeface="UD デジタル 教科書体 N-R" panose="02020400000000000000" pitchFamily="17" charset="-128"/>
              </a:rPr>
              <a:t>年</a:t>
            </a:r>
            <a:r>
              <a:rPr lang="en-US" altLang="ja-JP" sz="1400" dirty="0">
                <a:latin typeface="UD デジタル 教科書体 N-R" panose="02020400000000000000" pitchFamily="17" charset="-128"/>
                <a:ea typeface="UD デジタル 教科書体 N-R" panose="02020400000000000000" pitchFamily="17" charset="-128"/>
              </a:rPr>
              <a:t>4</a:t>
            </a:r>
            <a:r>
              <a:rPr lang="ja-JP" altLang="en-US" sz="1400" dirty="0">
                <a:latin typeface="UD デジタル 教科書体 N-R" panose="02020400000000000000" pitchFamily="17" charset="-128"/>
                <a:ea typeface="UD デジタル 教科書体 N-R" panose="02020400000000000000" pitchFamily="17" charset="-128"/>
              </a:rPr>
              <a:t>月</a:t>
            </a:r>
            <a:r>
              <a:rPr lang="en-US" altLang="ja-JP" sz="1400" dirty="0">
                <a:latin typeface="UD デジタル 教科書体 N-R" panose="02020400000000000000" pitchFamily="17" charset="-128"/>
                <a:ea typeface="UD デジタル 教科書体 N-R" panose="02020400000000000000" pitchFamily="17" charset="-128"/>
              </a:rPr>
              <a:t>19</a:t>
            </a:r>
            <a:r>
              <a:rPr lang="ja-JP" altLang="en-US" sz="1400" dirty="0">
                <a:latin typeface="UD デジタル 教科書体 N-R" panose="02020400000000000000" pitchFamily="17" charset="-128"/>
                <a:ea typeface="UD デジタル 教科書体 N-R" panose="02020400000000000000" pitchFamily="17" charset="-128"/>
              </a:rPr>
              <a:t>日　厚生労働省健康局長通知）</a:t>
            </a:r>
          </a:p>
          <a:p>
            <a:pPr lvl="1"/>
            <a:r>
              <a:rPr lang="en-US" altLang="ja-JP" sz="1400" dirty="0">
                <a:latin typeface="UD デジタル 教科書体 N-R" panose="02020400000000000000" pitchFamily="17" charset="-128"/>
                <a:ea typeface="UD デジタル 教科書体 N-R" panose="02020400000000000000" pitchFamily="17" charset="-128"/>
              </a:rPr>
              <a:t>#2</a:t>
            </a:r>
            <a:r>
              <a:rPr lang="ja-JP" altLang="en-US" sz="1400" dirty="0">
                <a:latin typeface="UD デジタル 教科書体 N-R" panose="02020400000000000000" pitchFamily="17" charset="-128"/>
                <a:ea typeface="UD デジタル 教科書体 N-R" panose="02020400000000000000" pitchFamily="17" charset="-128"/>
              </a:rPr>
              <a:t> 令和</a:t>
            </a:r>
            <a:r>
              <a:rPr lang="en-US" altLang="ja-JP" sz="1400" dirty="0">
                <a:latin typeface="UD デジタル 教科書体 N-R" panose="02020400000000000000" pitchFamily="17" charset="-128"/>
                <a:ea typeface="UD デジタル 教科書体 N-R" panose="02020400000000000000" pitchFamily="17" charset="-128"/>
              </a:rPr>
              <a:t>5</a:t>
            </a:r>
            <a:r>
              <a:rPr lang="ja-JP" altLang="en-US" sz="1400" dirty="0">
                <a:latin typeface="UD デジタル 教科書体 N-R" panose="02020400000000000000" pitchFamily="17" charset="-128"/>
                <a:ea typeface="UD デジタル 教科書体 N-R" panose="02020400000000000000" pitchFamily="17" charset="-128"/>
              </a:rPr>
              <a:t>年度地域保健対策・保健師活動ワーキンググループ報告書（令和</a:t>
            </a:r>
            <a:r>
              <a:rPr lang="en-US" altLang="ja-JP" sz="1400" dirty="0">
                <a:latin typeface="UD デジタル 教科書体 N-R" panose="02020400000000000000" pitchFamily="17" charset="-128"/>
                <a:ea typeface="UD デジタル 教科書体 N-R" panose="02020400000000000000" pitchFamily="17" charset="-128"/>
              </a:rPr>
              <a:t>6</a:t>
            </a:r>
            <a:r>
              <a:rPr lang="ja-JP" altLang="en-US" sz="1400" dirty="0">
                <a:latin typeface="UD デジタル 教科書体 N-R" panose="02020400000000000000" pitchFamily="17" charset="-128"/>
                <a:ea typeface="UD デジタル 教科書体 N-R" panose="02020400000000000000" pitchFamily="17" charset="-128"/>
              </a:rPr>
              <a:t>年</a:t>
            </a:r>
            <a:r>
              <a:rPr lang="en-US" altLang="ja-JP" sz="1400" dirty="0">
                <a:latin typeface="UD デジタル 教科書体 N-R" panose="02020400000000000000" pitchFamily="17" charset="-128"/>
                <a:ea typeface="UD デジタル 教科書体 N-R" panose="02020400000000000000" pitchFamily="17" charset="-128"/>
              </a:rPr>
              <a:t>3</a:t>
            </a:r>
            <a:r>
              <a:rPr lang="ja-JP" altLang="en-US" sz="1400" dirty="0">
                <a:latin typeface="UD デジタル 教科書体 N-R" panose="02020400000000000000" pitchFamily="17" charset="-128"/>
                <a:ea typeface="UD デジタル 教科書体 N-R" panose="02020400000000000000" pitchFamily="17" charset="-128"/>
              </a:rPr>
              <a:t>月</a:t>
            </a:r>
            <a:r>
              <a:rPr lang="en-US" altLang="ja-JP" sz="1400" dirty="0">
                <a:latin typeface="UD デジタル 教科書体 N-R" panose="02020400000000000000" pitchFamily="17" charset="-128"/>
                <a:ea typeface="UD デジタル 教科書体 N-R" panose="02020400000000000000" pitchFamily="17" charset="-128"/>
              </a:rPr>
              <a:t>29</a:t>
            </a:r>
            <a:r>
              <a:rPr lang="ja-JP" altLang="en-US" sz="1400" dirty="0">
                <a:latin typeface="UD デジタル 教科書体 N-R" panose="02020400000000000000" pitchFamily="17" charset="-128"/>
                <a:ea typeface="UD デジタル 教科書体 N-R" panose="02020400000000000000" pitchFamily="17" charset="-128"/>
              </a:rPr>
              <a:t>日　厚生労働省）</a:t>
            </a:r>
          </a:p>
          <a:p>
            <a:pPr lvl="1"/>
            <a:endParaRPr lang="ja-JP" altLang="en-US" sz="2000" dirty="0">
              <a:latin typeface="UD デジタル 教科書体 N-R" panose="02020400000000000000" pitchFamily="17" charset="-128"/>
              <a:ea typeface="UD デジタル 教科書体 N-R" panose="02020400000000000000" pitchFamily="17" charset="-128"/>
            </a:endParaRPr>
          </a:p>
          <a:p>
            <a:pPr lvl="1"/>
            <a:r>
              <a:rPr lang="ja-JP" altLang="en-US" sz="2000" dirty="0">
                <a:latin typeface="UD デジタル 教科書体 N-R" panose="02020400000000000000" pitchFamily="17" charset="-128"/>
                <a:ea typeface="UD デジタル 教科書体 N-R" panose="02020400000000000000" pitchFamily="17" charset="-128"/>
              </a:rPr>
              <a:t>　　</a:t>
            </a:r>
          </a:p>
          <a:p>
            <a:pPr lvl="1"/>
            <a:endParaRPr lang="ja-JP" altLang="en-US" sz="2000" dirty="0">
              <a:latin typeface="UD デジタル 教科書体 N-R" panose="02020400000000000000" pitchFamily="17" charset="-128"/>
              <a:ea typeface="UD デジタル 教科書体 N-R" panose="02020400000000000000" pitchFamily="17" charset="-128"/>
            </a:endParaRPr>
          </a:p>
        </p:txBody>
      </p:sp>
      <p:pic>
        <p:nvPicPr>
          <p:cNvPr id="2" name="図 1"/>
          <p:cNvPicPr>
            <a:picLocks noChangeAspect="1"/>
          </p:cNvPicPr>
          <p:nvPr/>
        </p:nvPicPr>
        <p:blipFill>
          <a:blip r:embed="rId3"/>
          <a:stretch>
            <a:fillRect/>
          </a:stretch>
        </p:blipFill>
        <p:spPr>
          <a:xfrm>
            <a:off x="531968" y="207628"/>
            <a:ext cx="1466237" cy="1072505"/>
          </a:xfrm>
          <a:prstGeom prst="rect">
            <a:avLst/>
          </a:prstGeom>
        </p:spPr>
      </p:pic>
      <p:sp>
        <p:nvSpPr>
          <p:cNvPr id="5" name="コンテンツ プレースホルダー 2"/>
          <p:cNvSpPr txBox="1">
            <a:spLocks/>
          </p:cNvSpPr>
          <p:nvPr/>
        </p:nvSpPr>
        <p:spPr>
          <a:xfrm>
            <a:off x="1998205" y="336385"/>
            <a:ext cx="6413654" cy="11876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endParaRPr lang="ja-JP" altLang="en-US" sz="2000" dirty="0">
              <a:latin typeface="UD デジタル 教科書体 N-R" panose="02020400000000000000" pitchFamily="17" charset="-128"/>
              <a:ea typeface="UD デジタル 教科書体 N-R" panose="02020400000000000000" pitchFamily="17" charset="-128"/>
            </a:endParaRPr>
          </a:p>
        </p:txBody>
      </p:sp>
      <p:sp>
        <p:nvSpPr>
          <p:cNvPr id="3" name="テキスト ボックス 2"/>
          <p:cNvSpPr txBox="1"/>
          <p:nvPr/>
        </p:nvSpPr>
        <p:spPr>
          <a:xfrm>
            <a:off x="2075352" y="452750"/>
            <a:ext cx="6259359" cy="584775"/>
          </a:xfrm>
          <a:prstGeom prst="rect">
            <a:avLst/>
          </a:prstGeom>
          <a:noFill/>
        </p:spPr>
        <p:txBody>
          <a:bodyPr wrap="square" rtlCol="0">
            <a:spAutoFit/>
          </a:bodyPr>
          <a:lstStyle/>
          <a:p>
            <a:r>
              <a:rPr lang="ja-JP" altLang="en-US" sz="3200" b="1" dirty="0">
                <a:latin typeface="UD デジタル 教科書体 NK-R" panose="02020400000000000000" pitchFamily="18" charset="-128"/>
                <a:ea typeface="UD デジタル 教科書体 NK-R" panose="02020400000000000000" pitchFamily="18" charset="-128"/>
                <a:cs typeface="+mj-cs"/>
              </a:rPr>
              <a:t>令和</a:t>
            </a:r>
            <a:r>
              <a:rPr lang="en-US" altLang="ja-JP" sz="3200" b="1" dirty="0">
                <a:latin typeface="UD デジタル 教科書体 NK-R" panose="02020400000000000000" pitchFamily="18" charset="-128"/>
                <a:ea typeface="UD デジタル 教科書体 NK-R" panose="02020400000000000000" pitchFamily="18" charset="-128"/>
                <a:cs typeface="+mj-cs"/>
              </a:rPr>
              <a:t>6</a:t>
            </a:r>
            <a:r>
              <a:rPr lang="ja-JP" altLang="en-US" sz="3200" b="1" dirty="0">
                <a:latin typeface="UD デジタル 教科書体 NK-R" panose="02020400000000000000" pitchFamily="18" charset="-128"/>
                <a:ea typeface="UD デジタル 教科書体 NK-R" panose="02020400000000000000" pitchFamily="18" charset="-128"/>
                <a:cs typeface="+mj-cs"/>
              </a:rPr>
              <a:t>年度地域保健総合推進事業</a:t>
            </a:r>
          </a:p>
        </p:txBody>
      </p:sp>
      <p:sp>
        <p:nvSpPr>
          <p:cNvPr id="8" name="スライド番号プレースホルダ 3">
            <a:extLst>
              <a:ext uri="{FF2B5EF4-FFF2-40B4-BE49-F238E27FC236}">
                <a16:creationId xmlns:a16="http://schemas.microsoft.com/office/drawing/2014/main" id="{85AE6200-D5EF-6E58-EA38-36233DFAE201}"/>
              </a:ext>
            </a:extLst>
          </p:cNvPr>
          <p:cNvSpPr>
            <a:spLocks noGrp="1"/>
          </p:cNvSpPr>
          <p:nvPr>
            <p:ph type="sldNum" sz="quarter" idx="12"/>
          </p:nvPr>
        </p:nvSpPr>
        <p:spPr>
          <a:xfrm>
            <a:off x="7524328" y="6388415"/>
            <a:ext cx="1306488" cy="365125"/>
          </a:xfrm>
        </p:spPr>
        <p:txBody>
          <a:bodyPr/>
          <a:lstStyle/>
          <a:p>
            <a:pPr>
              <a:defRPr/>
            </a:pPr>
            <a:fld id="{B35DF4A4-2AAE-4132-973E-1C6DFCD0D80A}" type="slidenum">
              <a:rPr lang="ja-JP" altLang="en-US" sz="1600"/>
              <a:pPr>
                <a:defRPr/>
              </a:pPr>
              <a:t>31</a:t>
            </a:fld>
            <a:endParaRPr lang="ja-JP" altLang="en-US" sz="1600" dirty="0"/>
          </a:p>
        </p:txBody>
      </p:sp>
    </p:spTree>
    <p:extLst>
      <p:ext uri="{BB962C8B-B14F-4D97-AF65-F5344CB8AC3E}">
        <p14:creationId xmlns:p14="http://schemas.microsoft.com/office/powerpoint/2010/main" val="1266839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35989" y="1842454"/>
            <a:ext cx="8834284" cy="4879022"/>
          </a:xfrm>
        </p:spPr>
        <p:txBody>
          <a:bodyPr>
            <a:normAutofit/>
          </a:bodyPr>
          <a:lstStyle/>
          <a:p>
            <a:pPr marL="0" indent="0">
              <a:buNone/>
            </a:pPr>
            <a:endParaRPr kumimoji="1" lang="en-US" altLang="ja-JP" dirty="0"/>
          </a:p>
          <a:p>
            <a:pPr marL="0" indent="0">
              <a:buNone/>
            </a:pPr>
            <a:r>
              <a:rPr lang="ja-JP" altLang="en-US" dirty="0"/>
              <a:t>　　</a:t>
            </a:r>
            <a:endParaRPr lang="en-US" altLang="ja-JP"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kumimoji="1" lang="ja-JP" altLang="en-US" dirty="0"/>
          </a:p>
        </p:txBody>
      </p:sp>
      <p:sp>
        <p:nvSpPr>
          <p:cNvPr id="8" name="タイトル 1"/>
          <p:cNvSpPr txBox="1">
            <a:spLocks/>
          </p:cNvSpPr>
          <p:nvPr/>
        </p:nvSpPr>
        <p:spPr>
          <a:xfrm>
            <a:off x="0" y="0"/>
            <a:ext cx="9144000" cy="969818"/>
          </a:xfrm>
          <a:prstGeom prst="rect">
            <a:avLst/>
          </a:prstGeom>
          <a:solidFill>
            <a:srgbClr val="FFD5D5"/>
          </a:solid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4400" b="0" i="0" u="none" strike="noStrike" kern="1200" cap="none" spc="0" normalizeH="0" baseline="0" noProof="0" dirty="0">
                <a:ln>
                  <a:noFill/>
                </a:ln>
                <a:solidFill>
                  <a:prstClr val="black">
                    <a:lumMod val="65000"/>
                    <a:lumOff val="35000"/>
                  </a:prstClr>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44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一次調査・二次調査の方法と結果</a:t>
            </a:r>
          </a:p>
        </p:txBody>
      </p:sp>
      <p:sp>
        <p:nvSpPr>
          <p:cNvPr id="7" name="テキスト ボックス 6"/>
          <p:cNvSpPr txBox="1"/>
          <p:nvPr/>
        </p:nvSpPr>
        <p:spPr>
          <a:xfrm>
            <a:off x="5532582" y="1985818"/>
            <a:ext cx="334356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p>
        </p:txBody>
      </p:sp>
      <p:sp>
        <p:nvSpPr>
          <p:cNvPr id="9" name="テキスト ボックス 8"/>
          <p:cNvSpPr txBox="1"/>
          <p:nvPr/>
        </p:nvSpPr>
        <p:spPr>
          <a:xfrm>
            <a:off x="0" y="969817"/>
            <a:ext cx="9144000" cy="646331"/>
          </a:xfrm>
          <a:prstGeom prst="rect">
            <a:avLst/>
          </a:prstGeom>
          <a:noFill/>
          <a:ln w="25400">
            <a:solidFill>
              <a:srgbClr val="FF7979"/>
            </a:solidFill>
          </a:ln>
        </p:spPr>
        <p:txBody>
          <a:bodyPr wrap="square" rtlCol="0">
            <a:spAutoFit/>
          </a:bodyPr>
          <a:lstStyle/>
          <a:p>
            <a:r>
              <a:rPr kumimoji="1" lang="ja-JP" altLang="en-US" dirty="0">
                <a:latin typeface="UD デジタル 教科書体 NK-R" panose="02020400000000000000" pitchFamily="18" charset="-128"/>
                <a:ea typeface="UD デジタル 教科書体 NK-R" panose="02020400000000000000" pitchFamily="18" charset="-128"/>
              </a:rPr>
              <a:t>〇　≪１次調査≫全国保健師長会より提出された８２事例を分析（回答率　約</a:t>
            </a:r>
            <a:r>
              <a:rPr kumimoji="1" lang="en-US" altLang="ja-JP" dirty="0">
                <a:latin typeface="UD デジタル 教科書体 NK-R" panose="02020400000000000000" pitchFamily="18" charset="-128"/>
                <a:ea typeface="UD デジタル 教科書体 NK-R" panose="02020400000000000000" pitchFamily="18" charset="-128"/>
              </a:rPr>
              <a:t>9</a:t>
            </a:r>
            <a:r>
              <a:rPr kumimoji="1" lang="ja-JP" altLang="en-US" dirty="0">
                <a:latin typeface="UD デジタル 教科書体 NK-R" panose="02020400000000000000" pitchFamily="18" charset="-128"/>
                <a:ea typeface="UD デジタル 教科書体 NK-R" panose="02020400000000000000" pitchFamily="18" charset="-128"/>
              </a:rPr>
              <a:t>割）</a:t>
            </a:r>
            <a:endParaRPr kumimoji="1"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〇　≪２次調査≫事業班で選定した８事例にインタビュー調査を実施、分析した。</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graphicFrame>
        <p:nvGraphicFramePr>
          <p:cNvPr id="2" name="表 1">
            <a:extLst>
              <a:ext uri="{FF2B5EF4-FFF2-40B4-BE49-F238E27FC236}">
                <a16:creationId xmlns:a16="http://schemas.microsoft.com/office/drawing/2014/main" id="{1F72C406-C66B-9293-ECF4-2D6897162DC7}"/>
              </a:ext>
            </a:extLst>
          </p:cNvPr>
          <p:cNvGraphicFramePr>
            <a:graphicFrameLocks noGrp="1"/>
          </p:cNvGraphicFramePr>
          <p:nvPr/>
        </p:nvGraphicFramePr>
        <p:xfrm>
          <a:off x="173727" y="1873692"/>
          <a:ext cx="8872022" cy="4665221"/>
        </p:xfrm>
        <a:graphic>
          <a:graphicData uri="http://schemas.openxmlformats.org/drawingml/2006/table">
            <a:tbl>
              <a:tblPr firstRow="1" bandRow="1">
                <a:tableStyleId>{5C22544A-7EE6-4342-B048-85BDC9FD1C3A}</a:tableStyleId>
              </a:tblPr>
              <a:tblGrid>
                <a:gridCol w="1595717">
                  <a:extLst>
                    <a:ext uri="{9D8B030D-6E8A-4147-A177-3AD203B41FA5}">
                      <a16:colId xmlns:a16="http://schemas.microsoft.com/office/drawing/2014/main" val="2701363910"/>
                    </a:ext>
                  </a:extLst>
                </a:gridCol>
                <a:gridCol w="5260006">
                  <a:extLst>
                    <a:ext uri="{9D8B030D-6E8A-4147-A177-3AD203B41FA5}">
                      <a16:colId xmlns:a16="http://schemas.microsoft.com/office/drawing/2014/main" val="3774752825"/>
                    </a:ext>
                  </a:extLst>
                </a:gridCol>
                <a:gridCol w="2016299">
                  <a:extLst>
                    <a:ext uri="{9D8B030D-6E8A-4147-A177-3AD203B41FA5}">
                      <a16:colId xmlns:a16="http://schemas.microsoft.com/office/drawing/2014/main" val="2724497079"/>
                    </a:ext>
                  </a:extLst>
                </a:gridCol>
              </a:tblGrid>
              <a:tr h="737515">
                <a:tc>
                  <a:txBody>
                    <a:bodyPr/>
                    <a:lstStyle/>
                    <a:p>
                      <a:pPr algn="ctr"/>
                      <a:r>
                        <a:rPr kumimoji="1" lang="ja-JP" altLang="en-US" dirty="0">
                          <a:solidFill>
                            <a:schemeClr val="tx1"/>
                          </a:solidFill>
                        </a:rPr>
                        <a:t>元データ</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7F7"/>
                    </a:solidFill>
                  </a:tcPr>
                </a:tc>
                <a:tc>
                  <a:txBody>
                    <a:bodyPr/>
                    <a:lstStyle/>
                    <a:p>
                      <a:pPr algn="ctr"/>
                      <a:r>
                        <a:rPr kumimoji="1" lang="ja-JP" altLang="en-US" dirty="0">
                          <a:solidFill>
                            <a:schemeClr val="tx1"/>
                          </a:solidFill>
                        </a:rPr>
                        <a:t>結　果</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7F7"/>
                    </a:solidFill>
                  </a:tcPr>
                </a:tc>
                <a:tc>
                  <a:txBody>
                    <a:bodyPr/>
                    <a:lstStyle/>
                    <a:p>
                      <a:pPr algn="ctr"/>
                      <a:r>
                        <a:rPr kumimoji="1" lang="ja-JP" altLang="en-US" dirty="0">
                          <a:solidFill>
                            <a:schemeClr val="tx1"/>
                          </a:solidFill>
                        </a:rPr>
                        <a:t>結果を導く方法</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7F7"/>
                    </a:solidFill>
                  </a:tcPr>
                </a:tc>
                <a:extLst>
                  <a:ext uri="{0D108BD9-81ED-4DB2-BD59-A6C34878D82A}">
                    <a16:rowId xmlns:a16="http://schemas.microsoft.com/office/drawing/2014/main" val="4119133221"/>
                  </a:ext>
                </a:extLst>
              </a:tr>
              <a:tr h="1001402">
                <a:tc rowSpan="2">
                  <a:txBody>
                    <a:bodyPr/>
                    <a:lstStyle/>
                    <a:p>
                      <a:r>
                        <a:rPr kumimoji="1" lang="ja-JP" altLang="en-US" b="1" dirty="0">
                          <a:latin typeface="UD デジタル 教科書体 N-R" panose="02020400000000000000" pitchFamily="17" charset="-128"/>
                          <a:ea typeface="UD デジタル 教科書体 N-R" panose="02020400000000000000" pitchFamily="17" charset="-128"/>
                        </a:rPr>
                        <a:t>≪１次調査≫</a:t>
                      </a:r>
                      <a:endParaRPr kumimoji="1" lang="en-US" altLang="ja-JP" b="1" dirty="0">
                        <a:latin typeface="UD デジタル 教科書体 N-R" panose="02020400000000000000" pitchFamily="17" charset="-128"/>
                        <a:ea typeface="UD デジタル 教科書体 N-R" panose="02020400000000000000" pitchFamily="17" charset="-128"/>
                      </a:endParaRPr>
                    </a:p>
                    <a:p>
                      <a:r>
                        <a:rPr kumimoji="1" lang="ja-JP" altLang="en-US" b="1" dirty="0">
                          <a:latin typeface="UD デジタル 教科書体 N-R" panose="02020400000000000000" pitchFamily="17" charset="-128"/>
                          <a:ea typeface="UD デジタル 教科書体 N-R" panose="02020400000000000000" pitchFamily="17" charset="-128"/>
                        </a:rPr>
                        <a:t>事例提出</a:t>
                      </a:r>
                      <a:endParaRPr kumimoji="1" lang="en-US" altLang="ja-JP" b="1" dirty="0">
                        <a:latin typeface="UD デジタル 教科書体 N-R" panose="02020400000000000000" pitchFamily="17" charset="-128"/>
                        <a:ea typeface="UD デジタル 教科書体 N-R" panose="02020400000000000000" pitchFamily="17" charset="-128"/>
                      </a:endParaRPr>
                    </a:p>
                    <a:p>
                      <a:r>
                        <a:rPr kumimoji="1" lang="en-US" altLang="ja-JP" b="1" dirty="0">
                          <a:solidFill>
                            <a:srgbClr val="C00000"/>
                          </a:solidFill>
                          <a:latin typeface="UD デジタル 教科書体 N-R" panose="02020400000000000000" pitchFamily="17" charset="-128"/>
                          <a:ea typeface="UD デジタル 教科書体 N-R" panose="02020400000000000000" pitchFamily="17" charset="-128"/>
                        </a:rPr>
                        <a:t>82</a:t>
                      </a:r>
                      <a:r>
                        <a:rPr kumimoji="1" lang="ja-JP" altLang="en-US" b="1" dirty="0">
                          <a:solidFill>
                            <a:srgbClr val="C00000"/>
                          </a:solidFill>
                          <a:latin typeface="UD デジタル 教科書体 N-R" panose="02020400000000000000" pitchFamily="17" charset="-128"/>
                          <a:ea typeface="UD デジタル 教科書体 N-R" panose="02020400000000000000" pitchFamily="17" charset="-128"/>
                        </a:rPr>
                        <a:t>事例</a:t>
                      </a:r>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7F7"/>
                    </a:solidFill>
                  </a:tcPr>
                </a:tc>
                <a:tc>
                  <a:txBody>
                    <a:bodyPr/>
                    <a:lstStyle/>
                    <a:p>
                      <a:pPr marL="0" indent="0" algn="l" defTabSz="914400" rtl="0" eaLnBrk="1" latinLnBrk="0" hangingPunct="1">
                        <a:buNone/>
                      </a:pPr>
                      <a:r>
                        <a:rPr kumimoji="1" lang="en-US" altLang="ja-JP" sz="1600" b="1" kern="1200" dirty="0">
                          <a:solidFill>
                            <a:schemeClr val="tx1"/>
                          </a:solidFill>
                          <a:latin typeface="UD デジタル 教科書体 N-R" panose="02020400000000000000" pitchFamily="17" charset="-128"/>
                          <a:ea typeface="UD デジタル 教科書体 N-R" panose="02020400000000000000" pitchFamily="17" charset="-128"/>
                          <a:cs typeface="+mn-cs"/>
                        </a:rPr>
                        <a:t>【1】2040</a:t>
                      </a:r>
                      <a:r>
                        <a:rPr kumimoji="1" lang="ja-JP" altLang="en-US" sz="1600" b="1" kern="1200" dirty="0">
                          <a:solidFill>
                            <a:schemeClr val="tx1"/>
                          </a:solidFill>
                          <a:latin typeface="UD デジタル 教科書体 N-R" panose="02020400000000000000" pitchFamily="17" charset="-128"/>
                          <a:ea typeface="UD デジタル 教科書体 N-R" panose="02020400000000000000" pitchFamily="17" charset="-128"/>
                          <a:cs typeface="+mn-cs"/>
                        </a:rPr>
                        <a:t>年につながる現在の保健師の地区活動の傾向</a:t>
                      </a:r>
                      <a:endParaRPr kumimoji="1" lang="ja-JP" altLang="en-US" sz="1600" dirty="0"/>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en-US" altLang="ja-JP" sz="1400" dirty="0">
                          <a:latin typeface="UD デジタル 教科書体 N-R" panose="02020400000000000000" pitchFamily="17" charset="-128"/>
                          <a:ea typeface="UD デジタル 教科書体 N-R" panose="02020400000000000000" pitchFamily="17" charset="-128"/>
                        </a:rPr>
                        <a:t>82</a:t>
                      </a:r>
                      <a:r>
                        <a:rPr kumimoji="1" lang="ja-JP" altLang="en-US" sz="1400" dirty="0">
                          <a:latin typeface="UD デジタル 教科書体 N-R" panose="02020400000000000000" pitchFamily="17" charset="-128"/>
                          <a:ea typeface="UD デジタル 教科書体 N-R" panose="02020400000000000000" pitchFamily="17" charset="-128"/>
                        </a:rPr>
                        <a:t>事例を事業班で検討した</a:t>
                      </a:r>
                      <a:r>
                        <a:rPr kumimoji="1" lang="en-US" altLang="ja-JP" sz="1400" dirty="0">
                          <a:latin typeface="UD デジタル 教科書体 N-R" panose="02020400000000000000" pitchFamily="17" charset="-128"/>
                          <a:ea typeface="UD デジタル 教科書体 N-R" panose="02020400000000000000" pitchFamily="17" charset="-128"/>
                        </a:rPr>
                        <a:t>5</a:t>
                      </a:r>
                      <a:r>
                        <a:rPr kumimoji="1" lang="ja-JP" altLang="en-US" sz="1400" dirty="0">
                          <a:latin typeface="UD デジタル 教科書体 N-R" panose="02020400000000000000" pitchFamily="17" charset="-128"/>
                          <a:ea typeface="UD デジタル 教科書体 N-R" panose="02020400000000000000" pitchFamily="17" charset="-128"/>
                        </a:rPr>
                        <a:t>つの分類に整理</a:t>
                      </a:r>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001162058"/>
                  </a:ext>
                </a:extLst>
              </a:tr>
              <a:tr h="992438">
                <a:tc vMerge="1">
                  <a:txBody>
                    <a:bodyPr/>
                    <a:lstStyle/>
                    <a:p>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b="1" dirty="0">
                          <a:solidFill>
                            <a:srgbClr val="C00000"/>
                          </a:solidFill>
                          <a:latin typeface="UD デジタル 教科書体 N-R" panose="02020400000000000000" pitchFamily="17" charset="-128"/>
                          <a:ea typeface="UD デジタル 教科書体 N-R" panose="02020400000000000000" pitchFamily="17" charset="-128"/>
                        </a:rPr>
                        <a:t>【2】</a:t>
                      </a:r>
                      <a:r>
                        <a:rPr lang="ja-JP" altLang="en-US" sz="1800" b="1" dirty="0">
                          <a:solidFill>
                            <a:srgbClr val="C00000"/>
                          </a:solidFill>
                          <a:latin typeface="UD デジタル 教科書体 N-R" panose="02020400000000000000" pitchFamily="17" charset="-128"/>
                          <a:ea typeface="UD デジタル 教科書体 N-R" panose="02020400000000000000" pitchFamily="17" charset="-128"/>
                        </a:rPr>
                        <a:t>令和における保健師の地区活動のあり方</a:t>
                      </a:r>
                      <a:endParaRPr kumimoji="1" lang="ja-JP" altLang="en-US" dirty="0">
                        <a:solidFill>
                          <a:srgbClr val="C00000"/>
                        </a:solidFill>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marL="0" algn="l" defTabSz="914400" rtl="0" eaLnBrk="1" latinLnBrk="0" hangingPunct="1"/>
                      <a:r>
                        <a:rPr kumimoji="1" lang="en-US" altLang="ja-JP" sz="1400" kern="1200" baseline="0" dirty="0">
                          <a:solidFill>
                            <a:schemeClr val="dk1"/>
                          </a:solidFill>
                          <a:latin typeface="UD デジタル 教科書体 N-R" panose="02020400000000000000" pitchFamily="17" charset="-128"/>
                          <a:ea typeface="UD デジタル 教科書体 N-R" panose="02020400000000000000" pitchFamily="17" charset="-128"/>
                          <a:cs typeface="+mn-cs"/>
                        </a:rPr>
                        <a:t>82</a:t>
                      </a:r>
                      <a:r>
                        <a:rPr kumimoji="1" lang="ja-JP" altLang="en-US" sz="1400" kern="1200" baseline="0" dirty="0">
                          <a:solidFill>
                            <a:schemeClr val="dk1"/>
                          </a:solidFill>
                          <a:latin typeface="UD デジタル 教科書体 N-R" panose="02020400000000000000" pitchFamily="17" charset="-128"/>
                          <a:ea typeface="UD デジタル 教科書体 N-R" panose="02020400000000000000" pitchFamily="17" charset="-128"/>
                          <a:cs typeface="+mn-cs"/>
                        </a:rPr>
                        <a:t>事例より、令和における保健師の地区活動について事業班で検討し分析整理</a:t>
                      </a:r>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052240505"/>
                  </a:ext>
                </a:extLst>
              </a:tr>
              <a:tr h="955148">
                <a:tc rowSpan="2">
                  <a:txBody>
                    <a:bodyPr/>
                    <a:lstStyle/>
                    <a:p>
                      <a:pPr marL="0" algn="l" defTabSz="914400" rtl="0" eaLnBrk="1" latinLnBrk="0" hangingPunct="1"/>
                      <a:r>
                        <a:rPr kumimoji="1" lang="ja-JP" altLang="en-US" sz="1800" b="1" kern="1200" dirty="0">
                          <a:solidFill>
                            <a:schemeClr val="dk1"/>
                          </a:solidFill>
                          <a:latin typeface="UD デジタル 教科書体 N-R" panose="02020400000000000000" pitchFamily="17" charset="-128"/>
                          <a:ea typeface="UD デジタル 教科書体 N-R" panose="02020400000000000000" pitchFamily="17" charset="-128"/>
                          <a:cs typeface="+mn-cs"/>
                        </a:rPr>
                        <a:t>≪２次調査≫</a:t>
                      </a:r>
                      <a:endParaRPr kumimoji="1" lang="en-US" altLang="ja-JP" sz="1800" b="1" kern="1200" dirty="0">
                        <a:solidFill>
                          <a:schemeClr val="dk1"/>
                        </a:solidFill>
                        <a:latin typeface="UD デジタル 教科書体 N-R" panose="02020400000000000000" pitchFamily="17" charset="-128"/>
                        <a:ea typeface="UD デジタル 教科書体 N-R" panose="02020400000000000000" pitchFamily="17" charset="-128"/>
                        <a:cs typeface="+mn-cs"/>
                      </a:endParaRPr>
                    </a:p>
                    <a:p>
                      <a:pPr marL="0" algn="l" defTabSz="914400" rtl="0" eaLnBrk="1" latinLnBrk="0" hangingPunct="1"/>
                      <a:r>
                        <a:rPr kumimoji="1" lang="ja-JP" altLang="en-US" sz="1800" b="1" kern="1200" dirty="0">
                          <a:solidFill>
                            <a:schemeClr val="dk1"/>
                          </a:solidFill>
                          <a:latin typeface="UD デジタル 教科書体 N-R" panose="02020400000000000000" pitchFamily="17" charset="-128"/>
                          <a:ea typeface="UD デジタル 教科書体 N-R" panose="02020400000000000000" pitchFamily="17" charset="-128"/>
                          <a:cs typeface="+mn-cs"/>
                        </a:rPr>
                        <a:t>インタビュー調査</a:t>
                      </a:r>
                      <a:endParaRPr kumimoji="1" lang="en-US" altLang="ja-JP" sz="1800" b="1" kern="1200" dirty="0">
                        <a:solidFill>
                          <a:schemeClr val="dk1"/>
                        </a:solidFill>
                        <a:latin typeface="UD デジタル 教科書体 N-R" panose="02020400000000000000" pitchFamily="17" charset="-128"/>
                        <a:ea typeface="UD デジタル 教科書体 N-R" panose="02020400000000000000" pitchFamily="17" charset="-128"/>
                        <a:cs typeface="+mn-cs"/>
                      </a:endParaRPr>
                    </a:p>
                    <a:p>
                      <a:pPr marL="0" algn="l" defTabSz="914400" rtl="0" eaLnBrk="1" latinLnBrk="0" hangingPunct="1"/>
                      <a:r>
                        <a:rPr kumimoji="1" lang="ja-JP" altLang="en-US" sz="1800" b="1" kern="1200" dirty="0">
                          <a:solidFill>
                            <a:srgbClr val="C00000"/>
                          </a:solidFill>
                          <a:latin typeface="UD デジタル 教科書体 N-R" panose="02020400000000000000" pitchFamily="17" charset="-128"/>
                          <a:ea typeface="UD デジタル 教科書体 N-R" panose="02020400000000000000" pitchFamily="17" charset="-128"/>
                          <a:cs typeface="+mn-cs"/>
                        </a:rPr>
                        <a:t>８事例</a:t>
                      </a:r>
                    </a:p>
                    <a:p>
                      <a:endParaRPr kumimoji="1" lang="ja-JP" altLang="en-US" dirty="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7F7"/>
                    </a:solidFill>
                  </a:tcPr>
                </a:tc>
                <a:tc>
                  <a:txBody>
                    <a:bodyPr/>
                    <a:lstStyle/>
                    <a:p>
                      <a:r>
                        <a:rPr lang="en-US" altLang="ja-JP" sz="1600" b="1" dirty="0">
                          <a:solidFill>
                            <a:schemeClr val="tx1"/>
                          </a:solidFill>
                          <a:latin typeface="UD デジタル 教科書体 N-R" panose="02020400000000000000" pitchFamily="17" charset="-128"/>
                          <a:ea typeface="UD デジタル 教科書体 N-R" panose="02020400000000000000" pitchFamily="17" charset="-128"/>
                        </a:rPr>
                        <a:t>【3】</a:t>
                      </a:r>
                      <a:r>
                        <a:rPr lang="ja-JP" altLang="en-US" sz="1600" b="1" dirty="0">
                          <a:solidFill>
                            <a:schemeClr val="tx1"/>
                          </a:solidFill>
                          <a:latin typeface="UD デジタル 教科書体 N-R" panose="02020400000000000000" pitchFamily="17" charset="-128"/>
                          <a:ea typeface="UD デジタル 教科書体 N-R" panose="02020400000000000000" pitchFamily="17" charset="-128"/>
                        </a:rPr>
                        <a:t>事業概要・プロセス・地区活動を推進する技</a:t>
                      </a:r>
                      <a:endParaRPr kumimoji="1" lang="ja-JP" altLang="en-US" sz="1600" dirty="0"/>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marL="0" algn="l" defTabSz="914400" rtl="0" eaLnBrk="1" latinLnBrk="0" hangingPunct="1"/>
                      <a:r>
                        <a:rPr kumimoji="1" lang="ja-JP" altLang="en-US" sz="1400" kern="1200" baseline="0" dirty="0">
                          <a:solidFill>
                            <a:schemeClr val="dk1"/>
                          </a:solidFill>
                          <a:latin typeface="UD デジタル 教科書体 N-R" panose="02020400000000000000" pitchFamily="17" charset="-128"/>
                          <a:ea typeface="UD デジタル 教科書体 N-R" panose="02020400000000000000" pitchFamily="17" charset="-128"/>
                          <a:cs typeface="+mn-cs"/>
                        </a:rPr>
                        <a:t>半構造化インタビューにより、</a:t>
                      </a:r>
                      <a:r>
                        <a:rPr kumimoji="1" lang="en-US" altLang="ja-JP" sz="1400" kern="1200" baseline="0" dirty="0">
                          <a:solidFill>
                            <a:schemeClr val="dk1"/>
                          </a:solidFill>
                          <a:latin typeface="UD デジタル 教科書体 N-R" panose="02020400000000000000" pitchFamily="17" charset="-128"/>
                          <a:ea typeface="UD デジタル 教科書体 N-R" panose="02020400000000000000" pitchFamily="17" charset="-128"/>
                          <a:cs typeface="+mn-cs"/>
                        </a:rPr>
                        <a:t>8</a:t>
                      </a:r>
                      <a:r>
                        <a:rPr kumimoji="1" lang="ja-JP" altLang="en-US" sz="1400" kern="1200" baseline="0" dirty="0">
                          <a:solidFill>
                            <a:schemeClr val="dk1"/>
                          </a:solidFill>
                          <a:latin typeface="UD デジタル 教科書体 N-R" panose="02020400000000000000" pitchFamily="17" charset="-128"/>
                          <a:ea typeface="UD デジタル 教科書体 N-R" panose="02020400000000000000" pitchFamily="17" charset="-128"/>
                          <a:cs typeface="+mn-cs"/>
                        </a:rPr>
                        <a:t>事例を分析　整理</a:t>
                      </a:r>
                    </a:p>
                    <a:p>
                      <a:endParaRPr kumimoji="1" lang="ja-JP" altLang="en-US" sz="1400" baseline="0" dirty="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511871292"/>
                  </a:ext>
                </a:extLst>
              </a:tr>
              <a:tr h="978718">
                <a:tc vMerge="1">
                  <a:txBody>
                    <a:bodyPr/>
                    <a:lstStyle/>
                    <a:p>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C00000"/>
                          </a:solidFill>
                          <a:effectLst/>
                          <a:uLnTx/>
                          <a:uFillTx/>
                          <a:latin typeface="UD デジタル 教科書体 N-R" panose="02020400000000000000" pitchFamily="17" charset="-128"/>
                          <a:ea typeface="UD デジタル 教科書体 N-R" panose="02020400000000000000" pitchFamily="17" charset="-128"/>
                          <a:cs typeface="+mn-cs"/>
                        </a:rPr>
                        <a:t>【4】2040</a:t>
                      </a:r>
                      <a:r>
                        <a:rPr kumimoji="1" lang="ja-JP" altLang="en-US" sz="1800" b="1" i="0" u="none" strike="noStrike" kern="1200" cap="none" spc="0" normalizeH="0" baseline="0" noProof="0" dirty="0">
                          <a:ln>
                            <a:noFill/>
                          </a:ln>
                          <a:solidFill>
                            <a:srgbClr val="C00000"/>
                          </a:solidFill>
                          <a:effectLst/>
                          <a:uLnTx/>
                          <a:uFillTx/>
                          <a:latin typeface="UD デジタル 教科書体 N-R" panose="02020400000000000000" pitchFamily="17" charset="-128"/>
                          <a:ea typeface="UD デジタル 教科書体 N-R" panose="02020400000000000000" pitchFamily="17" charset="-128"/>
                          <a:cs typeface="+mn-cs"/>
                        </a:rPr>
                        <a:t>年を見据えた地区活動として語られた</a:t>
                      </a:r>
                      <a:endParaRPr kumimoji="1" lang="en-US" altLang="ja-JP" sz="1800" b="1" i="0" u="none" strike="noStrike" kern="1200" cap="none" spc="0" normalizeH="0" baseline="0" noProof="0" dirty="0">
                        <a:ln>
                          <a:noFill/>
                        </a:ln>
                        <a:solidFill>
                          <a:srgbClr val="C00000"/>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C00000"/>
                          </a:solidFill>
                          <a:effectLst/>
                          <a:uLnTx/>
                          <a:uFillTx/>
                          <a:latin typeface="UD デジタル 教科書体 N-R" panose="02020400000000000000" pitchFamily="17" charset="-128"/>
                          <a:ea typeface="UD デジタル 教科書体 N-R" panose="02020400000000000000" pitchFamily="17" charset="-128"/>
                          <a:cs typeface="+mn-cs"/>
                        </a:rPr>
                        <a:t>　 　保健師の技</a:t>
                      </a:r>
                      <a:endParaRPr kumimoji="1" lang="ja-JP" altLang="en-US" dirty="0">
                        <a:solidFill>
                          <a:srgbClr val="C00000"/>
                        </a:solidFill>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ja-JP" altLang="en-US" sz="1400" kern="1200" baseline="0" dirty="0">
                          <a:solidFill>
                            <a:schemeClr val="dk1"/>
                          </a:solidFill>
                          <a:latin typeface="UD デジタル 教科書体 N-R" panose="02020400000000000000" pitchFamily="17" charset="-128"/>
                          <a:ea typeface="UD デジタル 教科書体 N-R" panose="02020400000000000000" pitchFamily="17" charset="-128"/>
                          <a:cs typeface="+mn-cs"/>
                        </a:rPr>
                        <a:t>③の８事例における　地区活動を推進する技を１つに統合</a:t>
                      </a:r>
                    </a:p>
                    <a:p>
                      <a:endParaRPr kumimoji="1" lang="ja-JP" altLang="en-US" sz="1400" baseline="0" dirty="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886171140"/>
                  </a:ext>
                </a:extLst>
              </a:tr>
            </a:tbl>
          </a:graphicData>
        </a:graphic>
      </p:graphicFrame>
      <p:pic>
        <p:nvPicPr>
          <p:cNvPr id="5" name="図 4">
            <a:extLst>
              <a:ext uri="{FF2B5EF4-FFF2-40B4-BE49-F238E27FC236}">
                <a16:creationId xmlns:a16="http://schemas.microsoft.com/office/drawing/2014/main" id="{C656A02F-58D4-D4A3-2EF5-538E5375CAEF}"/>
              </a:ext>
            </a:extLst>
          </p:cNvPr>
          <p:cNvPicPr>
            <a:picLocks noChangeAspect="1"/>
          </p:cNvPicPr>
          <p:nvPr/>
        </p:nvPicPr>
        <p:blipFill>
          <a:blip r:embed="rId3"/>
          <a:stretch>
            <a:fillRect/>
          </a:stretch>
        </p:blipFill>
        <p:spPr>
          <a:xfrm>
            <a:off x="938359" y="3722864"/>
            <a:ext cx="685859" cy="685859"/>
          </a:xfrm>
          <a:prstGeom prst="rect">
            <a:avLst/>
          </a:prstGeom>
        </p:spPr>
      </p:pic>
      <p:pic>
        <p:nvPicPr>
          <p:cNvPr id="11" name="グラフィックス 10" descr="会議">
            <a:extLst>
              <a:ext uri="{FF2B5EF4-FFF2-40B4-BE49-F238E27FC236}">
                <a16:creationId xmlns:a16="http://schemas.microsoft.com/office/drawing/2014/main" id="{0B08833E-A0C1-279B-1177-E52744F062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4088" y="5669993"/>
            <a:ext cx="914400" cy="914400"/>
          </a:xfrm>
          <a:prstGeom prst="rect">
            <a:avLst/>
          </a:prstGeom>
        </p:spPr>
      </p:pic>
      <p:sp>
        <p:nvSpPr>
          <p:cNvPr id="4" name="スライド番号プレースホルダ 3">
            <a:extLst>
              <a:ext uri="{FF2B5EF4-FFF2-40B4-BE49-F238E27FC236}">
                <a16:creationId xmlns:a16="http://schemas.microsoft.com/office/drawing/2014/main" id="{819082D3-9F22-6F03-6172-48C6D8817E5D}"/>
              </a:ext>
            </a:extLst>
          </p:cNvPr>
          <p:cNvSpPr>
            <a:spLocks noGrp="1"/>
          </p:cNvSpPr>
          <p:nvPr>
            <p:ph type="sldNum" sz="quarter" idx="12"/>
          </p:nvPr>
        </p:nvSpPr>
        <p:spPr>
          <a:xfrm>
            <a:off x="7596336" y="6356358"/>
            <a:ext cx="1090464" cy="365125"/>
          </a:xfrm>
        </p:spPr>
        <p:txBody>
          <a:bodyPr/>
          <a:lstStyle/>
          <a:p>
            <a:pPr>
              <a:defRPr/>
            </a:pPr>
            <a:fld id="{B35DF4A4-2AAE-4132-973E-1C6DFCD0D80A}" type="slidenum">
              <a:rPr lang="ja-JP" altLang="en-US" sz="1600"/>
              <a:pPr>
                <a:defRPr/>
              </a:pPr>
              <a:t>32</a:t>
            </a:fld>
            <a:endParaRPr lang="ja-JP" altLang="en-US" sz="1600" dirty="0"/>
          </a:p>
        </p:txBody>
      </p:sp>
    </p:spTree>
    <p:extLst>
      <p:ext uri="{BB962C8B-B14F-4D97-AF65-F5344CB8AC3E}">
        <p14:creationId xmlns:p14="http://schemas.microsoft.com/office/powerpoint/2010/main" val="4054931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AFF54-5468-9A81-6D81-73E11D76F711}"/>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8CA992F-EB5A-0112-8E38-78A6E5B8115B}"/>
              </a:ext>
            </a:extLst>
          </p:cNvPr>
          <p:cNvSpPr>
            <a:spLocks noGrp="1"/>
          </p:cNvSpPr>
          <p:nvPr>
            <p:ph idx="1"/>
          </p:nvPr>
        </p:nvSpPr>
        <p:spPr>
          <a:xfrm>
            <a:off x="110613" y="1872760"/>
            <a:ext cx="8834284" cy="4879022"/>
          </a:xfrm>
        </p:spPr>
        <p:txBody>
          <a:bodyPr>
            <a:normAutofit/>
          </a:bodyPr>
          <a:lstStyle/>
          <a:p>
            <a:pPr marL="0" indent="0">
              <a:buNone/>
            </a:pPr>
            <a:endParaRPr kumimoji="1" lang="en-US" altLang="ja-JP" dirty="0"/>
          </a:p>
          <a:p>
            <a:pPr marL="0" indent="0">
              <a:buNone/>
            </a:pPr>
            <a:r>
              <a:rPr lang="ja-JP" altLang="en-US" dirty="0"/>
              <a:t>　　</a:t>
            </a:r>
            <a:endParaRPr lang="en-US" altLang="ja-JP"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kumimoji="1" lang="ja-JP" altLang="en-US" dirty="0"/>
          </a:p>
        </p:txBody>
      </p:sp>
      <p:sp>
        <p:nvSpPr>
          <p:cNvPr id="8" name="タイトル 1">
            <a:extLst>
              <a:ext uri="{FF2B5EF4-FFF2-40B4-BE49-F238E27FC236}">
                <a16:creationId xmlns:a16="http://schemas.microsoft.com/office/drawing/2014/main" id="{D862BBDC-0B2F-600B-C0C2-D5F54ABE1AFE}"/>
              </a:ext>
            </a:extLst>
          </p:cNvPr>
          <p:cNvSpPr txBox="1">
            <a:spLocks/>
          </p:cNvSpPr>
          <p:nvPr/>
        </p:nvSpPr>
        <p:spPr>
          <a:xfrm>
            <a:off x="0" y="0"/>
            <a:ext cx="9144000" cy="969818"/>
          </a:xfrm>
          <a:prstGeom prst="rect">
            <a:avLst/>
          </a:prstGeom>
          <a:solidFill>
            <a:srgbClr val="FFD5D5"/>
          </a:solid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defRPr/>
            </a:pPr>
            <a:r>
              <a:rPr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一次調査</a:t>
            </a:r>
            <a:endParaRPr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pPr lvl="0" algn="ctr">
              <a:defRPr/>
            </a:pPr>
            <a:r>
              <a:rPr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結果</a:t>
            </a:r>
            <a:r>
              <a:rPr lang="en-US" altLang="ja-JP" sz="2800" dirty="0">
                <a:solidFill>
                  <a:schemeClr val="tx1"/>
                </a:solidFill>
                <a:latin typeface="UD デジタル 教科書体 NK-R" panose="02020400000000000000" pitchFamily="18" charset="-128"/>
                <a:ea typeface="UD デジタル 教科書体 NK-R" panose="02020400000000000000" pitchFamily="18" charset="-128"/>
              </a:rPr>
              <a:t>【1】</a:t>
            </a:r>
            <a:r>
              <a:rPr lang="ja-JP" altLang="en-US" sz="260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2600" dirty="0">
                <a:solidFill>
                  <a:schemeClr val="tx1"/>
                </a:solidFill>
                <a:latin typeface="UD デジタル 教科書体 NK-R" panose="02020400000000000000" pitchFamily="18" charset="-128"/>
                <a:ea typeface="UD デジタル 教科書体 NK-R" panose="02020400000000000000" pitchFamily="18" charset="-128"/>
              </a:rPr>
              <a:t>2040</a:t>
            </a:r>
            <a:r>
              <a:rPr lang="ja-JP" altLang="en-US" sz="2600" dirty="0">
                <a:solidFill>
                  <a:schemeClr val="tx1"/>
                </a:solidFill>
                <a:latin typeface="UD デジタル 教科書体 NK-R" panose="02020400000000000000" pitchFamily="18" charset="-128"/>
                <a:ea typeface="UD デジタル 教科書体 NK-R" panose="02020400000000000000" pitchFamily="18" charset="-128"/>
              </a:rPr>
              <a:t>年につながる現在の保健師の地区活動の傾向」</a:t>
            </a:r>
          </a:p>
        </p:txBody>
      </p:sp>
      <p:graphicFrame>
        <p:nvGraphicFramePr>
          <p:cNvPr id="6" name="表 5">
            <a:extLst>
              <a:ext uri="{FF2B5EF4-FFF2-40B4-BE49-F238E27FC236}">
                <a16:creationId xmlns:a16="http://schemas.microsoft.com/office/drawing/2014/main" id="{6483B668-E776-DBEC-F034-31132A34CADB}"/>
              </a:ext>
            </a:extLst>
          </p:cNvPr>
          <p:cNvGraphicFramePr>
            <a:graphicFrameLocks noGrp="1"/>
          </p:cNvGraphicFramePr>
          <p:nvPr/>
        </p:nvGraphicFramePr>
        <p:xfrm>
          <a:off x="281709" y="1904688"/>
          <a:ext cx="8723225" cy="4882141"/>
        </p:xfrm>
        <a:graphic>
          <a:graphicData uri="http://schemas.openxmlformats.org/drawingml/2006/table">
            <a:tbl>
              <a:tblPr firstRow="1" firstCol="1" bandRow="1">
                <a:tableStyleId>{5C22544A-7EE6-4342-B048-85BDC9FD1C3A}</a:tableStyleId>
              </a:tblPr>
              <a:tblGrid>
                <a:gridCol w="2992582">
                  <a:extLst>
                    <a:ext uri="{9D8B030D-6E8A-4147-A177-3AD203B41FA5}">
                      <a16:colId xmlns:a16="http://schemas.microsoft.com/office/drawing/2014/main" val="1529441854"/>
                    </a:ext>
                  </a:extLst>
                </a:gridCol>
                <a:gridCol w="4756727">
                  <a:extLst>
                    <a:ext uri="{9D8B030D-6E8A-4147-A177-3AD203B41FA5}">
                      <a16:colId xmlns:a16="http://schemas.microsoft.com/office/drawing/2014/main" val="1659037629"/>
                    </a:ext>
                  </a:extLst>
                </a:gridCol>
                <a:gridCol w="973916">
                  <a:extLst>
                    <a:ext uri="{9D8B030D-6E8A-4147-A177-3AD203B41FA5}">
                      <a16:colId xmlns:a16="http://schemas.microsoft.com/office/drawing/2014/main" val="2625056963"/>
                    </a:ext>
                  </a:extLst>
                </a:gridCol>
              </a:tblGrid>
              <a:tr h="288255">
                <a:tc>
                  <a:txBody>
                    <a:bodyPr/>
                    <a:lstStyle/>
                    <a:p>
                      <a:pPr algn="ctr">
                        <a:spcAft>
                          <a:spcPts val="0"/>
                        </a:spcAft>
                      </a:pPr>
                      <a:r>
                        <a:rPr lang="ja-JP" sz="1600" kern="0" dirty="0">
                          <a:solidFill>
                            <a:schemeClr val="tx1"/>
                          </a:solidFill>
                          <a:effectLst/>
                          <a:latin typeface="UD デジタル 教科書体 NK-R" panose="02020400000000000000" pitchFamily="18" charset="-128"/>
                          <a:ea typeface="UD デジタル 教科書体 NK-R" panose="02020400000000000000" pitchFamily="18" charset="-128"/>
                        </a:rPr>
                        <a:t>項　目</a:t>
                      </a:r>
                      <a:endParaRPr lang="ja-JP" sz="16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E7E7"/>
                    </a:solidFill>
                  </a:tcPr>
                </a:tc>
                <a:tc>
                  <a:txBody>
                    <a:bodyPr/>
                    <a:lstStyle/>
                    <a:p>
                      <a:pPr algn="ctr">
                        <a:spcAft>
                          <a:spcPts val="0"/>
                        </a:spcAft>
                      </a:pPr>
                      <a:r>
                        <a:rPr lang="ja-JP" altLang="en-US" sz="1600" kern="0" dirty="0">
                          <a:solidFill>
                            <a:schemeClr val="tx1"/>
                          </a:solidFill>
                          <a:effectLst/>
                          <a:latin typeface="UD デジタル 教科書体 NK-R" panose="02020400000000000000" pitchFamily="18" charset="-128"/>
                          <a:ea typeface="UD デジタル 教科書体 NK-R" panose="02020400000000000000" pitchFamily="18" charset="-128"/>
                        </a:rPr>
                        <a:t>地区活動</a:t>
                      </a:r>
                      <a:r>
                        <a:rPr lang="ja-JP" sz="1600" kern="0" dirty="0">
                          <a:solidFill>
                            <a:schemeClr val="tx1"/>
                          </a:solidFill>
                          <a:effectLst/>
                          <a:latin typeface="UD デジタル 教科書体 NK-R" panose="02020400000000000000" pitchFamily="18" charset="-128"/>
                          <a:ea typeface="UD デジタル 教科書体 NK-R" panose="02020400000000000000" pitchFamily="18" charset="-128"/>
                        </a:rPr>
                        <a:t>例</a:t>
                      </a:r>
                      <a:endParaRPr lang="ja-JP" sz="16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E7E7"/>
                    </a:solidFill>
                  </a:tcPr>
                </a:tc>
                <a:tc>
                  <a:txBody>
                    <a:bodyPr/>
                    <a:lstStyle/>
                    <a:p>
                      <a:pPr algn="ctr">
                        <a:spcAft>
                          <a:spcPts val="0"/>
                        </a:spcAft>
                      </a:pPr>
                      <a:r>
                        <a:rPr lang="ja-JP" altLang="en-US" sz="16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提出数</a:t>
                      </a:r>
                      <a:endParaRPr lang="ja-JP" sz="16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E7E7"/>
                    </a:solidFill>
                  </a:tcPr>
                </a:tc>
                <a:extLst>
                  <a:ext uri="{0D108BD9-81ED-4DB2-BD59-A6C34878D82A}">
                    <a16:rowId xmlns:a16="http://schemas.microsoft.com/office/drawing/2014/main" val="3748707858"/>
                  </a:ext>
                </a:extLst>
              </a:tr>
              <a:tr h="923348">
                <a:tc>
                  <a:txBody>
                    <a:bodyPr/>
                    <a:lstStyle/>
                    <a:p>
                      <a:pPr marL="0" lvl="0" indent="0" algn="just">
                        <a:spcAft>
                          <a:spcPts val="0"/>
                        </a:spcAft>
                        <a:buFont typeface="ＭＳ 明朝" panose="02020609040205080304" pitchFamily="17" charset="-128"/>
                        <a:buNone/>
                      </a:pPr>
                      <a:r>
                        <a:rPr lang="en-US" altLang="ja-JP" sz="1400" b="0" kern="100" dirty="0">
                          <a:solidFill>
                            <a:schemeClr val="tx1"/>
                          </a:solidFill>
                          <a:effectLst/>
                          <a:latin typeface="UD デジタル 教科書体 NK-R" panose="02020400000000000000" pitchFamily="18" charset="-128"/>
                          <a:ea typeface="UD デジタル 教科書体 NK-R" panose="02020400000000000000" pitchFamily="18" charset="-128"/>
                        </a:rPr>
                        <a:t>【1】</a:t>
                      </a:r>
                      <a:r>
                        <a:rPr lang="ja-JP" sz="1400" b="0" kern="100" dirty="0">
                          <a:solidFill>
                            <a:schemeClr val="tx1"/>
                          </a:solidFill>
                          <a:effectLst/>
                          <a:latin typeface="UD デジタル 教科書体 NK-R" panose="02020400000000000000" pitchFamily="18" charset="-128"/>
                          <a:ea typeface="UD デジタル 教科書体 NK-R" panose="02020400000000000000" pitchFamily="18" charset="-128"/>
                        </a:rPr>
                        <a:t>新たな健康課題に対応する</a:t>
                      </a:r>
                      <a:endParaRPr lang="en-US" altLang="ja-JP" sz="1400" b="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just">
                        <a:spcAft>
                          <a:spcPts val="0"/>
                        </a:spcAft>
                        <a:buFont typeface="ＭＳ 明朝" panose="02020609040205080304" pitchFamily="17" charset="-128"/>
                        <a:buNone/>
                      </a:pPr>
                      <a:r>
                        <a:rPr lang="ja-JP" altLang="en-US" sz="1400" b="0" kern="100" dirty="0">
                          <a:solidFill>
                            <a:schemeClr val="tx1"/>
                          </a:solidFill>
                          <a:effectLst/>
                          <a:latin typeface="UD デジタル 教科書体 NK-R" panose="02020400000000000000" pitchFamily="18" charset="-128"/>
                          <a:ea typeface="UD デジタル 教科書体 NK-R" panose="02020400000000000000" pitchFamily="18" charset="-128"/>
                        </a:rPr>
                        <a:t>　　　</a:t>
                      </a:r>
                      <a:r>
                        <a:rPr lang="ja-JP" sz="1400" b="0" kern="100" dirty="0">
                          <a:solidFill>
                            <a:schemeClr val="tx1"/>
                          </a:solidFill>
                          <a:effectLst/>
                          <a:latin typeface="UD デジタル 教科書体 NK-R" panose="02020400000000000000" pitchFamily="18" charset="-128"/>
                          <a:ea typeface="UD デジタル 教科書体 NK-R" panose="02020400000000000000" pitchFamily="18" charset="-128"/>
                        </a:rPr>
                        <a:t>地区活動</a:t>
                      </a:r>
                      <a:endParaRPr lang="ja-JP"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E7E7"/>
                    </a:solidFill>
                  </a:tcPr>
                </a:tc>
                <a:tc>
                  <a:txBody>
                    <a:bodyPr/>
                    <a:lstStyle/>
                    <a:p>
                      <a:pPr algn="l">
                        <a:spcAft>
                          <a:spcPts val="0"/>
                        </a:spcAft>
                      </a:pP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・新たな感染症や大規模災害に向けた平時からの備え</a:t>
                      </a:r>
                    </a:p>
                    <a:p>
                      <a:pPr algn="l">
                        <a:spcAft>
                          <a:spcPts val="0"/>
                        </a:spcAft>
                      </a:pP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・若年認知症、外国人向けの支援、ひきこもり就労支援、大人の</a:t>
                      </a:r>
                      <a:r>
                        <a:rPr lang="ja-JP" altLang="en-US" sz="1100" kern="100" dirty="0" err="1">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発達障がい</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支援、　</a:t>
                      </a:r>
                      <a:endParaRPr lang="en-US"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l">
                        <a:spcAft>
                          <a:spcPts val="0"/>
                        </a:spcAft>
                      </a:pP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高齢労働者の健康維持のための支援　　　</a:t>
                      </a:r>
                      <a:endParaRPr lang="en-US"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l">
                        <a:spcAft>
                          <a:spcPts val="0"/>
                        </a:spcAft>
                      </a:pP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・将来の人口減少社会の課題に取り組んでいる活動　　　　　　　　　　　　　</a:t>
                      </a:r>
                      <a:endParaRPr lang="ja-JP" sz="1100" kern="100" dirty="0">
                        <a:solidFill>
                          <a:srgbClr val="FF7979"/>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a:spcAft>
                          <a:spcPts val="0"/>
                        </a:spcAft>
                      </a:pPr>
                      <a:r>
                        <a:rPr lang="en-US" altLang="ja-JP" sz="14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23</a:t>
                      </a:r>
                      <a:r>
                        <a:rPr lang="ja-JP" altLang="en-US" sz="14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事例</a:t>
                      </a:r>
                      <a:endParaRPr lang="ja-JP" sz="1400" kern="100" dirty="0">
                        <a:solidFill>
                          <a:srgbClr val="FF7979"/>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9051666"/>
                  </a:ext>
                </a:extLst>
              </a:tr>
              <a:tr h="828429">
                <a:tc>
                  <a:txBody>
                    <a:bodyPr/>
                    <a:lstStyle/>
                    <a:p>
                      <a:pPr marL="0" lvl="0" indent="0" algn="just">
                        <a:spcAft>
                          <a:spcPts val="0"/>
                        </a:spcAft>
                        <a:buFont typeface="ＭＳ 明朝" panose="02020609040205080304" pitchFamily="17" charset="-128"/>
                        <a:buNone/>
                      </a:pPr>
                      <a:r>
                        <a:rPr kumimoji="1" lang="en-US" altLang="ja-JP"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【2】</a:t>
                      </a:r>
                      <a:r>
                        <a:rPr kumimoji="1" lang="ja-JP" altLang="en-US"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懸案の課題や既存の課題に対す　　</a:t>
                      </a:r>
                      <a:endParaRPr kumimoji="1" lang="en-US" altLang="ja-JP"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pPr marL="0" lvl="0" indent="0" algn="just">
                        <a:spcAft>
                          <a:spcPts val="0"/>
                        </a:spcAft>
                        <a:buFont typeface="ＭＳ 明朝" panose="02020609040205080304" pitchFamily="17" charset="-128"/>
                        <a:buNone/>
                      </a:pPr>
                      <a:r>
                        <a:rPr kumimoji="1" lang="ja-JP" altLang="en-US"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　　　　</a:t>
                      </a:r>
                      <a:r>
                        <a:rPr kumimoji="1" lang="ja-JP" altLang="en-US" sz="1400" b="0" kern="100" dirty="0" err="1">
                          <a:solidFill>
                            <a:schemeClr val="tx1"/>
                          </a:solidFill>
                          <a:effectLst/>
                          <a:latin typeface="UD デジタル 教科書体 NK-R" panose="02020400000000000000" pitchFamily="18" charset="-128"/>
                          <a:ea typeface="UD デジタル 教科書体 NK-R" panose="02020400000000000000" pitchFamily="18" charset="-128"/>
                          <a:cs typeface="+mn-cs"/>
                        </a:rPr>
                        <a:t>る</a:t>
                      </a:r>
                      <a:r>
                        <a:rPr kumimoji="1" lang="ja-JP" altLang="en-US"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解決や再構築に向けた効果的</a:t>
                      </a:r>
                      <a:endParaRPr kumimoji="1" lang="en-US" altLang="ja-JP"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pPr marL="0" lvl="0" indent="0" algn="just">
                        <a:spcAft>
                          <a:spcPts val="0"/>
                        </a:spcAft>
                        <a:buFont typeface="ＭＳ 明朝" panose="02020609040205080304" pitchFamily="17" charset="-128"/>
                        <a:buNone/>
                      </a:pPr>
                      <a:r>
                        <a:rPr kumimoji="1" lang="ja-JP" altLang="en-US"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　　　　な地区活動</a:t>
                      </a:r>
                      <a:endParaRPr kumimoji="1" lang="ja-JP"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E7E7"/>
                    </a:solidFill>
                  </a:tcPr>
                </a:tc>
                <a:tc>
                  <a:txBody>
                    <a:bodyPr/>
                    <a:lstStyle/>
                    <a:p>
                      <a:pPr marL="0" algn="l" defTabSz="914400" rtl="0" eaLnBrk="1" latinLnBrk="0" hangingPunct="1">
                        <a:spcAft>
                          <a:spcPts val="0"/>
                        </a:spcAft>
                      </a:pPr>
                      <a:r>
                        <a:rPr kumimoji="1" lang="ja-JP" altLang="en-US" sz="1100" kern="100" dirty="0">
                          <a:solidFill>
                            <a:schemeClr val="dk1"/>
                          </a:solidFill>
                          <a:effectLst/>
                          <a:latin typeface="UD デジタル 教科書体 NK-R" panose="02020400000000000000" pitchFamily="18" charset="-128"/>
                          <a:ea typeface="UD デジタル 教科書体 NK-R" panose="02020400000000000000" pitchFamily="18" charset="-128"/>
                          <a:cs typeface="+mn-cs"/>
                        </a:rPr>
                        <a:t>・ソーシャルキャピタルの醸成</a:t>
                      </a:r>
                      <a:endParaRPr kumimoji="1" lang="en-US" altLang="ja-JP" sz="1100" kern="100" dirty="0">
                        <a:solidFill>
                          <a:schemeClr val="dk1"/>
                        </a:solidFill>
                        <a:effectLst/>
                        <a:latin typeface="UD デジタル 教科書体 NK-R" panose="02020400000000000000" pitchFamily="18" charset="-128"/>
                        <a:ea typeface="UD デジタル 教科書体 NK-R" panose="02020400000000000000" pitchFamily="18" charset="-128"/>
                        <a:cs typeface="+mn-cs"/>
                      </a:endParaRPr>
                    </a:p>
                    <a:p>
                      <a:pPr marL="0" algn="l" defTabSz="914400" rtl="0" eaLnBrk="1" latinLnBrk="0" hangingPunct="1">
                        <a:spcAft>
                          <a:spcPts val="0"/>
                        </a:spcAft>
                      </a:pPr>
                      <a:r>
                        <a:rPr kumimoji="1" lang="ja-JP" altLang="en-US" sz="1100" kern="100" dirty="0">
                          <a:solidFill>
                            <a:schemeClr val="dk1"/>
                          </a:solidFill>
                          <a:effectLst/>
                          <a:latin typeface="UD デジタル 教科書体 NK-R" panose="02020400000000000000" pitchFamily="18" charset="-128"/>
                          <a:ea typeface="UD デジタル 教科書体 NK-R" panose="02020400000000000000" pitchFamily="18" charset="-128"/>
                          <a:cs typeface="+mn-cs"/>
                        </a:rPr>
                        <a:t>・問題や支援ニーズが潜在している人、支援を求められない人への支援（引きこもり・</a:t>
                      </a:r>
                      <a:r>
                        <a:rPr kumimoji="1" lang="en-US" altLang="ja-JP" sz="1100" kern="100" dirty="0">
                          <a:solidFill>
                            <a:schemeClr val="dk1"/>
                          </a:solidFill>
                          <a:effectLst/>
                          <a:latin typeface="UD デジタル 教科書体 NK-R" panose="02020400000000000000" pitchFamily="18" charset="-128"/>
                          <a:ea typeface="UD デジタル 教科書体 NK-R" panose="02020400000000000000" pitchFamily="18" charset="-128"/>
                          <a:cs typeface="+mn-cs"/>
                        </a:rPr>
                        <a:t>8050</a:t>
                      </a:r>
                      <a:r>
                        <a:rPr kumimoji="1" lang="ja-JP" altLang="en-US" sz="1100" kern="100" dirty="0">
                          <a:solidFill>
                            <a:schemeClr val="dk1"/>
                          </a:solidFill>
                          <a:effectLst/>
                          <a:latin typeface="UD デジタル 教科書体 NK-R" panose="02020400000000000000" pitchFamily="18" charset="-128"/>
                          <a:ea typeface="UD デジタル 教科書体 NK-R" panose="02020400000000000000" pitchFamily="18" charset="-128"/>
                          <a:cs typeface="+mn-cs"/>
                        </a:rPr>
                        <a:t>問題等につながる）　　　　　　　　　　　　　　　　　　　　</a:t>
                      </a:r>
                      <a:endParaRPr kumimoji="1" lang="ja-JP" sz="1100" kern="100" dirty="0">
                        <a:solidFill>
                          <a:schemeClr val="dk1"/>
                        </a:solidFill>
                        <a:effectLst/>
                        <a:latin typeface="UD デジタル 教科書体 NK-R" panose="02020400000000000000" pitchFamily="18" charset="-128"/>
                        <a:ea typeface="UD デジタル 教科書体 NK-R" panose="02020400000000000000" pitchFamily="18" charset="-128"/>
                        <a:cs typeface="+mn-cs"/>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spcAft>
                          <a:spcPts val="1200"/>
                        </a:spcAft>
                      </a:pPr>
                      <a:r>
                        <a:rPr kumimoji="1" lang="ja-JP" altLang="en-US" sz="1400" kern="100" dirty="0">
                          <a:solidFill>
                            <a:schemeClr val="dk1"/>
                          </a:solidFill>
                          <a:effectLst/>
                          <a:latin typeface="UD デジタル 教科書体 NK-R" panose="02020400000000000000" pitchFamily="18" charset="-128"/>
                          <a:ea typeface="UD デジタル 教科書体 NK-R" panose="02020400000000000000" pitchFamily="18" charset="-128"/>
                          <a:cs typeface="+mn-cs"/>
                        </a:rPr>
                        <a:t>４２事例</a:t>
                      </a:r>
                      <a:endParaRPr kumimoji="1" lang="ja-JP" sz="1400" kern="100" dirty="0">
                        <a:solidFill>
                          <a:schemeClr val="dk1"/>
                        </a:solidFill>
                        <a:effectLst/>
                        <a:latin typeface="UD デジタル 教科書体 NK-R" panose="02020400000000000000" pitchFamily="18" charset="-128"/>
                        <a:ea typeface="UD デジタル 教科書体 NK-R" panose="02020400000000000000" pitchFamily="18" charset="-128"/>
                        <a:cs typeface="+mn-cs"/>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5397014"/>
                  </a:ext>
                </a:extLst>
              </a:tr>
              <a:tr h="1079862">
                <a:tc>
                  <a:txBody>
                    <a:bodyPr/>
                    <a:lstStyle/>
                    <a:p>
                      <a:pPr marL="0" lvl="0" indent="0" algn="just">
                        <a:spcAft>
                          <a:spcPts val="0"/>
                        </a:spcAft>
                        <a:buFont typeface="ＭＳ 明朝" panose="02020609040205080304" pitchFamily="17" charset="-128"/>
                        <a:buNone/>
                      </a:pPr>
                      <a:r>
                        <a:rPr kumimoji="1" lang="en-US" altLang="ja-JP"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【3】</a:t>
                      </a:r>
                      <a:r>
                        <a:rPr kumimoji="1" lang="ja-JP" altLang="en-US"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母子保健の役割を重視した、　　　　</a:t>
                      </a:r>
                      <a:endParaRPr kumimoji="1" lang="en-US" altLang="ja-JP"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pPr marL="0" lvl="0" indent="0" algn="just">
                        <a:spcAft>
                          <a:spcPts val="0"/>
                        </a:spcAft>
                        <a:buFont typeface="ＭＳ 明朝" panose="02020609040205080304" pitchFamily="17" charset="-128"/>
                        <a:buNone/>
                      </a:pPr>
                      <a:r>
                        <a:rPr kumimoji="1" lang="ja-JP" altLang="en-US"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　　　　こどもまんなか社会に向けた</a:t>
                      </a:r>
                      <a:endParaRPr kumimoji="1" lang="en-US" altLang="ja-JP"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pPr marL="0" lvl="0" indent="0" algn="just">
                        <a:spcAft>
                          <a:spcPts val="0"/>
                        </a:spcAft>
                        <a:buFont typeface="ＭＳ 明朝" panose="02020609040205080304" pitchFamily="17" charset="-128"/>
                        <a:buNone/>
                      </a:pPr>
                      <a:r>
                        <a:rPr kumimoji="1" lang="ja-JP" altLang="en-US"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　　　　地区活動</a:t>
                      </a:r>
                      <a:endParaRPr kumimoji="1" lang="ja-JP"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E7E7"/>
                    </a:solidFill>
                  </a:tcPr>
                </a:tc>
                <a:tc>
                  <a:txBody>
                    <a:bodyPr/>
                    <a:lstStyle/>
                    <a:p>
                      <a:pPr marL="0" algn="l" defTabSz="914400" rtl="0" eaLnBrk="1" latinLnBrk="0" hangingPunct="1">
                        <a:spcAft>
                          <a:spcPts val="0"/>
                        </a:spcAft>
                      </a:pPr>
                      <a:r>
                        <a:rPr kumimoji="1" lang="ja-JP" altLang="en-US" sz="1100" kern="100" dirty="0">
                          <a:solidFill>
                            <a:schemeClr val="dk1"/>
                          </a:solidFill>
                          <a:effectLst/>
                          <a:latin typeface="UD デジタル 教科書体 NK-R" panose="02020400000000000000" pitchFamily="18" charset="-128"/>
                          <a:ea typeface="UD デジタル 教科書体 NK-R" panose="02020400000000000000" pitchFamily="18" charset="-128"/>
                          <a:cs typeface="+mn-cs"/>
                        </a:rPr>
                        <a:t>・こども大綱に基づく各種施策を展開する中において母子保健、生涯を通じた</a:t>
                      </a:r>
                      <a:endParaRPr kumimoji="1" lang="en-US" altLang="ja-JP" sz="1100" kern="100" dirty="0">
                        <a:solidFill>
                          <a:schemeClr val="dk1"/>
                        </a:solidFill>
                        <a:effectLst/>
                        <a:latin typeface="UD デジタル 教科書体 NK-R" panose="02020400000000000000" pitchFamily="18" charset="-128"/>
                        <a:ea typeface="UD デジタル 教科書体 NK-R" panose="02020400000000000000" pitchFamily="18" charset="-128"/>
                        <a:cs typeface="+mn-cs"/>
                      </a:endParaRPr>
                    </a:p>
                    <a:p>
                      <a:pPr marL="0" algn="l" defTabSz="914400" rtl="0" eaLnBrk="1" latinLnBrk="0" hangingPunct="1">
                        <a:spcAft>
                          <a:spcPts val="0"/>
                        </a:spcAft>
                      </a:pPr>
                      <a:r>
                        <a:rPr kumimoji="1" lang="ja-JP" altLang="en-US" sz="1100" kern="100" dirty="0">
                          <a:solidFill>
                            <a:schemeClr val="dk1"/>
                          </a:solidFill>
                          <a:effectLst/>
                          <a:latin typeface="UD デジタル 教科書体 NK-R" panose="02020400000000000000" pitchFamily="18" charset="-128"/>
                          <a:ea typeface="UD デジタル 教科書体 NK-R" panose="02020400000000000000" pitchFamily="18" charset="-128"/>
                          <a:cs typeface="+mn-cs"/>
                        </a:rPr>
                        <a:t>　健康づくりへの支援を意識した活動</a:t>
                      </a:r>
                      <a:endParaRPr kumimoji="1" lang="en-US" altLang="ja-JP" sz="1100" kern="100" dirty="0">
                        <a:solidFill>
                          <a:schemeClr val="dk1"/>
                        </a:solidFill>
                        <a:effectLst/>
                        <a:latin typeface="UD デジタル 教科書体 NK-R" panose="02020400000000000000" pitchFamily="18" charset="-128"/>
                        <a:ea typeface="UD デジタル 教科書体 NK-R" panose="02020400000000000000" pitchFamily="18" charset="-128"/>
                        <a:cs typeface="+mn-cs"/>
                      </a:endParaRPr>
                    </a:p>
                    <a:p>
                      <a:pPr marL="0" algn="l" defTabSz="914400" rtl="0" eaLnBrk="1" latinLnBrk="0" hangingPunct="1">
                        <a:spcAft>
                          <a:spcPts val="0"/>
                        </a:spcAft>
                      </a:pPr>
                      <a:r>
                        <a:rPr kumimoji="1" lang="ja-JP" altLang="en-US" sz="1100" kern="100" dirty="0">
                          <a:solidFill>
                            <a:schemeClr val="dk1"/>
                          </a:solidFill>
                          <a:effectLst/>
                          <a:latin typeface="UD デジタル 教科書体 NK-R" panose="02020400000000000000" pitchFamily="18" charset="-128"/>
                          <a:ea typeface="UD デジタル 教科書体 NK-R" panose="02020400000000000000" pitchFamily="18" charset="-128"/>
                          <a:cs typeface="+mn-cs"/>
                        </a:rPr>
                        <a:t>・こども家庭センターにおける保健師の役割の明確化や切れ目ない子育て支援</a:t>
                      </a:r>
                      <a:endParaRPr kumimoji="1" lang="en-US" altLang="ja-JP" sz="1100" kern="100" dirty="0">
                        <a:solidFill>
                          <a:schemeClr val="dk1"/>
                        </a:solidFill>
                        <a:effectLst/>
                        <a:latin typeface="UD デジタル 教科書体 NK-R" panose="02020400000000000000" pitchFamily="18" charset="-128"/>
                        <a:ea typeface="UD デジタル 教科書体 NK-R" panose="02020400000000000000" pitchFamily="18" charset="-128"/>
                        <a:cs typeface="+mn-cs"/>
                      </a:endParaRPr>
                    </a:p>
                    <a:p>
                      <a:pPr marL="0" algn="l" defTabSz="914400" rtl="0" eaLnBrk="1" latinLnBrk="0" hangingPunct="1">
                        <a:spcAft>
                          <a:spcPts val="0"/>
                        </a:spcAft>
                      </a:pPr>
                      <a:r>
                        <a:rPr kumimoji="1" lang="ja-JP" altLang="en-US" sz="1100" kern="100" dirty="0">
                          <a:solidFill>
                            <a:schemeClr val="dk1"/>
                          </a:solidFill>
                          <a:effectLst/>
                          <a:latin typeface="UD デジタル 教科書体 NK-R" panose="02020400000000000000" pitchFamily="18" charset="-128"/>
                          <a:ea typeface="UD デジタル 教科書体 NK-R" panose="02020400000000000000" pitchFamily="18" charset="-128"/>
                          <a:cs typeface="+mn-cs"/>
                        </a:rPr>
                        <a:t>　から児童虐待までを、個別支援だけでなく面として捉え支える仕組みの構築</a:t>
                      </a:r>
                      <a:endParaRPr kumimoji="1" lang="ja-JP" sz="1100" kern="100" dirty="0">
                        <a:solidFill>
                          <a:schemeClr val="dk1"/>
                        </a:solidFill>
                        <a:effectLst/>
                        <a:latin typeface="UD デジタル 教科書体 NK-R" panose="02020400000000000000" pitchFamily="18" charset="-128"/>
                        <a:ea typeface="UD デジタル 教科書体 NK-R" panose="02020400000000000000" pitchFamily="18" charset="-128"/>
                        <a:cs typeface="+mn-cs"/>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spcAft>
                          <a:spcPts val="1200"/>
                        </a:spcAft>
                      </a:pPr>
                      <a:r>
                        <a:rPr kumimoji="1" lang="ja-JP" altLang="en-US" sz="1400" kern="100" dirty="0">
                          <a:solidFill>
                            <a:schemeClr val="dk1"/>
                          </a:solidFill>
                          <a:effectLst/>
                          <a:latin typeface="UD デジタル 教科書体 NK-R" panose="02020400000000000000" pitchFamily="18" charset="-128"/>
                          <a:ea typeface="UD デジタル 教科書体 NK-R" panose="02020400000000000000" pitchFamily="18" charset="-128"/>
                          <a:cs typeface="+mn-cs"/>
                        </a:rPr>
                        <a:t>１５事例</a:t>
                      </a:r>
                      <a:endParaRPr kumimoji="1" lang="ja-JP" sz="1400" kern="100" dirty="0">
                        <a:solidFill>
                          <a:schemeClr val="dk1"/>
                        </a:solidFill>
                        <a:effectLst/>
                        <a:latin typeface="UD デジタル 教科書体 NK-R" panose="02020400000000000000" pitchFamily="18" charset="-128"/>
                        <a:ea typeface="UD デジタル 教科書体 NK-R" panose="02020400000000000000" pitchFamily="18" charset="-128"/>
                        <a:cs typeface="+mn-cs"/>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1097299"/>
                  </a:ext>
                </a:extLst>
              </a:tr>
              <a:tr h="956945">
                <a:tc>
                  <a:txBody>
                    <a:bodyPr/>
                    <a:lstStyle/>
                    <a:p>
                      <a:pPr marL="0" lvl="0" indent="0" algn="just">
                        <a:spcAft>
                          <a:spcPts val="0"/>
                        </a:spcAft>
                        <a:buFont typeface="ＭＳ 明朝" panose="02020609040205080304" pitchFamily="17" charset="-128"/>
                        <a:buNone/>
                      </a:pPr>
                      <a:r>
                        <a:rPr kumimoji="1" lang="en-US" altLang="ja-JP"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a:t>
                      </a:r>
                      <a:r>
                        <a:rPr kumimoji="1" lang="ja-JP" altLang="en-US"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４</a:t>
                      </a:r>
                      <a:r>
                        <a:rPr kumimoji="1" lang="en-US" altLang="ja-JP"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a:t>
                      </a:r>
                      <a:r>
                        <a:rPr kumimoji="1" lang="ja-JP" altLang="en-US"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地域の多様な主体との連携による</a:t>
                      </a:r>
                      <a:endParaRPr kumimoji="1" lang="en-US" altLang="ja-JP"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pPr marL="0" lvl="0" indent="0" algn="just">
                        <a:spcAft>
                          <a:spcPts val="0"/>
                        </a:spcAft>
                        <a:buFont typeface="ＭＳ 明朝" panose="02020609040205080304" pitchFamily="17" charset="-128"/>
                        <a:buNone/>
                      </a:pPr>
                      <a:r>
                        <a:rPr kumimoji="1" lang="ja-JP" altLang="en-US"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　　　　地区活動</a:t>
                      </a:r>
                      <a:endParaRPr kumimoji="1" lang="ja-JP"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E7E7"/>
                    </a:solidFill>
                  </a:tcPr>
                </a:tc>
                <a:tc>
                  <a:txBody>
                    <a:bodyPr/>
                    <a:lstStyle/>
                    <a:p>
                      <a:pPr marL="0" algn="l" defTabSz="914400" rtl="0" eaLnBrk="1" latinLnBrk="0" hangingPunct="1">
                        <a:spcAft>
                          <a:spcPts val="0"/>
                        </a:spcAft>
                      </a:pPr>
                      <a:r>
                        <a:rPr kumimoji="1" lang="ja-JP" altLang="en-US" sz="1100" kern="100" dirty="0">
                          <a:solidFill>
                            <a:schemeClr val="dk1"/>
                          </a:solidFill>
                          <a:effectLst/>
                          <a:latin typeface="UD デジタル 教科書体 NK-R" panose="02020400000000000000" pitchFamily="18" charset="-128"/>
                          <a:ea typeface="UD デジタル 教科書体 NK-R" panose="02020400000000000000" pitchFamily="18" charset="-128"/>
                          <a:cs typeface="+mn-cs"/>
                        </a:rPr>
                        <a:t>・医療との連携を行政主導で行い、仕組みを構築し展開している保健活動</a:t>
                      </a:r>
                    </a:p>
                    <a:p>
                      <a:pPr marL="0" algn="l" defTabSz="914400" rtl="0" eaLnBrk="1" latinLnBrk="0" hangingPunct="1">
                        <a:spcAft>
                          <a:spcPts val="1200"/>
                        </a:spcAft>
                      </a:pPr>
                      <a:r>
                        <a:rPr kumimoji="1" lang="ja-JP" altLang="en-US" sz="1100" kern="100" dirty="0">
                          <a:solidFill>
                            <a:schemeClr val="dk1"/>
                          </a:solidFill>
                          <a:effectLst/>
                          <a:latin typeface="UD デジタル 教科書体 NK-R" panose="02020400000000000000" pitchFamily="18" charset="-128"/>
                          <a:ea typeface="UD デジタル 教科書体 NK-R" panose="02020400000000000000" pitchFamily="18" charset="-128"/>
                          <a:cs typeface="+mn-cs"/>
                        </a:rPr>
                        <a:t>・地域・職域連携、企業、</a:t>
                      </a:r>
                      <a:r>
                        <a:rPr kumimoji="1" lang="en-US" altLang="ja-JP" sz="1100" kern="100" dirty="0">
                          <a:solidFill>
                            <a:schemeClr val="dk1"/>
                          </a:solidFill>
                          <a:effectLst/>
                          <a:latin typeface="UD デジタル 教科書体 NK-R" panose="02020400000000000000" pitchFamily="18" charset="-128"/>
                          <a:ea typeface="UD デジタル 教科書体 NK-R" panose="02020400000000000000" pitchFamily="18" charset="-128"/>
                          <a:cs typeface="+mn-cs"/>
                        </a:rPr>
                        <a:t>NPO</a:t>
                      </a:r>
                      <a:r>
                        <a:rPr kumimoji="1" lang="ja-JP" altLang="en-US" sz="1100" kern="100" dirty="0">
                          <a:solidFill>
                            <a:schemeClr val="dk1"/>
                          </a:solidFill>
                          <a:effectLst/>
                          <a:latin typeface="UD デジタル 教科書体 NK-R" panose="02020400000000000000" pitchFamily="18" charset="-128"/>
                          <a:ea typeface="UD デジタル 教科書体 NK-R" panose="02020400000000000000" pitchFamily="18" charset="-128"/>
                          <a:cs typeface="+mn-cs"/>
                        </a:rPr>
                        <a:t>等の連携、患者支援団体、庁内の横断的な連携に　　　　　よる保健活動</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spcAft>
                          <a:spcPts val="1200"/>
                        </a:spcAft>
                      </a:pPr>
                      <a:r>
                        <a:rPr kumimoji="1" lang="ja-JP" altLang="en-US" sz="1400" kern="100" dirty="0">
                          <a:solidFill>
                            <a:schemeClr val="dk1"/>
                          </a:solidFill>
                          <a:effectLst/>
                          <a:latin typeface="UD デジタル 教科書体 NK-R" panose="02020400000000000000" pitchFamily="18" charset="-128"/>
                          <a:ea typeface="UD デジタル 教科書体 NK-R" panose="02020400000000000000" pitchFamily="18" charset="-128"/>
                          <a:cs typeface="+mn-cs"/>
                        </a:rPr>
                        <a:t>７２事例</a:t>
                      </a:r>
                      <a:endParaRPr kumimoji="1" lang="ja-JP" sz="1400" kern="100" dirty="0">
                        <a:solidFill>
                          <a:schemeClr val="dk1"/>
                        </a:solidFill>
                        <a:effectLst/>
                        <a:latin typeface="UD デジタル 教科書体 NK-R" panose="02020400000000000000" pitchFamily="18" charset="-128"/>
                        <a:ea typeface="UD デジタル 教科書体 NK-R" panose="02020400000000000000" pitchFamily="18" charset="-128"/>
                        <a:cs typeface="+mn-cs"/>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532806"/>
                  </a:ext>
                </a:extLst>
              </a:tr>
              <a:tr h="805302">
                <a:tc>
                  <a:txBody>
                    <a:bodyPr/>
                    <a:lstStyle/>
                    <a:p>
                      <a:pPr marL="0" lvl="0" indent="0" algn="just">
                        <a:spcAft>
                          <a:spcPts val="0"/>
                        </a:spcAft>
                        <a:buFont typeface="ＭＳ 明朝" panose="02020609040205080304" pitchFamily="17" charset="-128"/>
                        <a:buNone/>
                      </a:pPr>
                      <a:r>
                        <a:rPr kumimoji="1" lang="en-US" altLang="ja-JP"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【5】</a:t>
                      </a:r>
                      <a:r>
                        <a:rPr kumimoji="1" lang="ja-JP" altLang="en-US"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新たなツールや理論・方法を活用</a:t>
                      </a:r>
                      <a:endParaRPr kumimoji="1" lang="en-US" altLang="ja-JP"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pPr marL="0" lvl="0" indent="0" algn="just">
                        <a:spcAft>
                          <a:spcPts val="0"/>
                        </a:spcAft>
                        <a:buFont typeface="ＭＳ 明朝" panose="02020609040205080304" pitchFamily="17" charset="-128"/>
                        <a:buNone/>
                      </a:pPr>
                      <a:r>
                        <a:rPr kumimoji="1" lang="ja-JP" altLang="en-US"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　　　　した地区活動</a:t>
                      </a:r>
                      <a:endParaRPr kumimoji="1" lang="ja-JP"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E7E7"/>
                    </a:solidFill>
                  </a:tcPr>
                </a:tc>
                <a:tc>
                  <a:txBody>
                    <a:bodyPr/>
                    <a:lstStyle/>
                    <a:p>
                      <a:pPr marL="0" algn="l" defTabSz="914400" rtl="0" eaLnBrk="1" latinLnBrk="0" hangingPunct="1">
                        <a:spcAft>
                          <a:spcPts val="1200"/>
                        </a:spcAft>
                      </a:pPr>
                      <a:r>
                        <a:rPr kumimoji="1" lang="ja-JP" altLang="en-US" sz="1100" kern="100" dirty="0">
                          <a:solidFill>
                            <a:schemeClr val="dk1"/>
                          </a:solidFill>
                          <a:effectLst/>
                          <a:latin typeface="UD デジタル 教科書体 NK-R" panose="02020400000000000000" pitchFamily="18" charset="-128"/>
                          <a:ea typeface="UD デジタル 教科書体 NK-R" panose="02020400000000000000" pitchFamily="18" charset="-128"/>
                          <a:cs typeface="+mn-cs"/>
                        </a:rPr>
                        <a:t>・</a:t>
                      </a:r>
                      <a:r>
                        <a:rPr kumimoji="1" lang="en-US" altLang="ja-JP" sz="1100" kern="100" dirty="0">
                          <a:solidFill>
                            <a:schemeClr val="dk1"/>
                          </a:solidFill>
                          <a:effectLst/>
                          <a:latin typeface="UD デジタル 教科書体 NK-R" panose="02020400000000000000" pitchFamily="18" charset="-128"/>
                          <a:ea typeface="UD デジタル 教科書体 NK-R" panose="02020400000000000000" pitchFamily="18" charset="-128"/>
                          <a:cs typeface="+mn-cs"/>
                        </a:rPr>
                        <a:t>DX</a:t>
                      </a:r>
                      <a:r>
                        <a:rPr kumimoji="1" lang="ja-JP" altLang="en-US" sz="1100" kern="100" dirty="0">
                          <a:solidFill>
                            <a:schemeClr val="dk1"/>
                          </a:solidFill>
                          <a:effectLst/>
                          <a:latin typeface="UD デジタル 教科書体 NK-R" panose="02020400000000000000" pitchFamily="18" charset="-128"/>
                          <a:ea typeface="UD デジタル 教科書体 NK-R" panose="02020400000000000000" pitchFamily="18" charset="-128"/>
                          <a:cs typeface="+mn-cs"/>
                        </a:rPr>
                        <a:t>化や</a:t>
                      </a:r>
                      <a:r>
                        <a:rPr kumimoji="1" lang="en-US" altLang="ja-JP" sz="1100" kern="100" dirty="0">
                          <a:solidFill>
                            <a:schemeClr val="dk1"/>
                          </a:solidFill>
                          <a:effectLst/>
                          <a:latin typeface="UD デジタル 教科書体 NK-R" panose="02020400000000000000" pitchFamily="18" charset="-128"/>
                          <a:ea typeface="UD デジタル 教科書体 NK-R" panose="02020400000000000000" pitchFamily="18" charset="-128"/>
                          <a:cs typeface="+mn-cs"/>
                        </a:rPr>
                        <a:t>ICT</a:t>
                      </a:r>
                      <a:r>
                        <a:rPr kumimoji="1" lang="ja-JP" altLang="en-US" sz="1100" kern="100" dirty="0">
                          <a:solidFill>
                            <a:schemeClr val="dk1"/>
                          </a:solidFill>
                          <a:effectLst/>
                          <a:latin typeface="UD デジタル 教科書体 NK-R" panose="02020400000000000000" pitchFamily="18" charset="-128"/>
                          <a:ea typeface="UD デジタル 教科書体 NK-R" panose="02020400000000000000" pitchFamily="18" charset="-128"/>
                          <a:cs typeface="+mn-cs"/>
                        </a:rPr>
                        <a:t>の活用事例（新型コロナと保健所</a:t>
                      </a:r>
                      <a:r>
                        <a:rPr kumimoji="1" lang="en-US" altLang="ja-JP" sz="1100" kern="100" dirty="0">
                          <a:solidFill>
                            <a:schemeClr val="dk1"/>
                          </a:solidFill>
                          <a:effectLst/>
                          <a:latin typeface="UD デジタル 教科書体 NK-R" panose="02020400000000000000" pitchFamily="18" charset="-128"/>
                          <a:ea typeface="UD デジタル 教科書体 NK-R" panose="02020400000000000000" pitchFamily="18" charset="-128"/>
                          <a:cs typeface="+mn-cs"/>
                        </a:rPr>
                        <a:t>DX</a:t>
                      </a:r>
                      <a:r>
                        <a:rPr kumimoji="1" lang="ja-JP" altLang="en-US" sz="1100" kern="100" dirty="0">
                          <a:solidFill>
                            <a:schemeClr val="dk1"/>
                          </a:solidFill>
                          <a:effectLst/>
                          <a:latin typeface="UD デジタル 教科書体 NK-R" panose="02020400000000000000" pitchFamily="18" charset="-128"/>
                          <a:ea typeface="UD デジタル 教科書体 NK-R" panose="02020400000000000000" pitchFamily="18" charset="-128"/>
                          <a:cs typeface="+mn-cs"/>
                        </a:rPr>
                        <a:t>化、保健活動の</a:t>
                      </a:r>
                      <a:r>
                        <a:rPr kumimoji="1" lang="en-US" altLang="ja-JP" sz="1100" kern="100" dirty="0">
                          <a:solidFill>
                            <a:schemeClr val="dk1"/>
                          </a:solidFill>
                          <a:effectLst/>
                          <a:latin typeface="UD デジタル 教科書体 NK-R" panose="02020400000000000000" pitchFamily="18" charset="-128"/>
                          <a:ea typeface="UD デジタル 教科書体 NK-R" panose="02020400000000000000" pitchFamily="18" charset="-128"/>
                          <a:cs typeface="+mn-cs"/>
                        </a:rPr>
                        <a:t>DX</a:t>
                      </a:r>
                      <a:r>
                        <a:rPr kumimoji="1" lang="ja-JP" altLang="en-US" sz="1100" kern="100" dirty="0">
                          <a:solidFill>
                            <a:schemeClr val="dk1"/>
                          </a:solidFill>
                          <a:effectLst/>
                          <a:latin typeface="UD デジタル 教科書体 NK-R" panose="02020400000000000000" pitchFamily="18" charset="-128"/>
                          <a:ea typeface="UD デジタル 教科書体 NK-R" panose="02020400000000000000" pitchFamily="18" charset="-128"/>
                          <a:cs typeface="+mn-cs"/>
                        </a:rPr>
                        <a:t>化、様々な保健活動においてアプリや健康管理システム等を起点とした活動など）</a:t>
                      </a:r>
                      <a:endParaRPr kumimoji="1" lang="ja-JP" sz="1100" kern="100" dirty="0">
                        <a:solidFill>
                          <a:schemeClr val="dk1"/>
                        </a:solidFill>
                        <a:effectLst/>
                        <a:latin typeface="UD デジタル 教科書体 NK-R" panose="02020400000000000000" pitchFamily="18" charset="-128"/>
                        <a:ea typeface="UD デジタル 教科書体 NK-R" panose="02020400000000000000" pitchFamily="18" charset="-128"/>
                        <a:cs typeface="+mn-cs"/>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spcAft>
                          <a:spcPts val="1200"/>
                        </a:spcAft>
                      </a:pPr>
                      <a:r>
                        <a:rPr kumimoji="1" lang="ja-JP" altLang="en-US" sz="1400" kern="100" dirty="0">
                          <a:solidFill>
                            <a:schemeClr val="dk1"/>
                          </a:solidFill>
                          <a:effectLst/>
                          <a:latin typeface="UD デジタル 教科書体 NK-R" panose="02020400000000000000" pitchFamily="18" charset="-128"/>
                          <a:ea typeface="UD デジタル 教科書体 NK-R" panose="02020400000000000000" pitchFamily="18" charset="-128"/>
                          <a:cs typeface="+mn-cs"/>
                        </a:rPr>
                        <a:t>１３事例</a:t>
                      </a:r>
                      <a:endParaRPr kumimoji="1" lang="ja-JP" sz="1400" kern="100" dirty="0">
                        <a:solidFill>
                          <a:schemeClr val="dk1"/>
                        </a:solidFill>
                        <a:effectLst/>
                        <a:latin typeface="UD デジタル 教科書体 NK-R" panose="02020400000000000000" pitchFamily="18" charset="-128"/>
                        <a:ea typeface="UD デジタル 教科書体 NK-R" panose="02020400000000000000" pitchFamily="18" charset="-128"/>
                        <a:cs typeface="+mn-cs"/>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733168"/>
                  </a:ext>
                </a:extLst>
              </a:tr>
            </a:tbl>
          </a:graphicData>
        </a:graphic>
      </p:graphicFrame>
      <p:sp>
        <p:nvSpPr>
          <p:cNvPr id="9" name="テキスト ボックス 8">
            <a:extLst>
              <a:ext uri="{FF2B5EF4-FFF2-40B4-BE49-F238E27FC236}">
                <a16:creationId xmlns:a16="http://schemas.microsoft.com/office/drawing/2014/main" id="{52536C94-09E3-C6FC-703C-73EAF032F208}"/>
              </a:ext>
            </a:extLst>
          </p:cNvPr>
          <p:cNvSpPr txBox="1"/>
          <p:nvPr/>
        </p:nvSpPr>
        <p:spPr>
          <a:xfrm>
            <a:off x="0" y="969817"/>
            <a:ext cx="9144000" cy="646331"/>
          </a:xfrm>
          <a:prstGeom prst="rect">
            <a:avLst/>
          </a:prstGeom>
          <a:noFill/>
          <a:ln w="25400">
            <a:solidFill>
              <a:srgbClr val="FF7979"/>
            </a:solidFill>
          </a:ln>
        </p:spPr>
        <p:txBody>
          <a:bodyPr wrap="square" rtlCol="0">
            <a:spAutoFit/>
          </a:bodyPr>
          <a:lstStyle/>
          <a:p>
            <a:r>
              <a:rPr lang="ja-JP" altLang="en-US" dirty="0">
                <a:latin typeface="UD デジタル 教科書体 NK-R" panose="02020400000000000000" pitchFamily="18" charset="-128"/>
                <a:ea typeface="UD デジタル 教科書体 NK-R" panose="02020400000000000000" pitchFamily="18" charset="-128"/>
              </a:rPr>
              <a:t>〇　５つの項目のうち、最も該当の多い項目は「地域の多様な主体との連携による地区活動」で</a:t>
            </a:r>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７</a:t>
            </a:r>
            <a:r>
              <a:rPr lang="en-US" altLang="ja-JP" dirty="0">
                <a:latin typeface="UD デジタル 教科書体 NK-R" panose="02020400000000000000" pitchFamily="18" charset="-128"/>
                <a:ea typeface="UD デジタル 教科書体 NK-R" panose="02020400000000000000" pitchFamily="18" charset="-128"/>
              </a:rPr>
              <a:t>2</a:t>
            </a:r>
            <a:r>
              <a:rPr lang="ja-JP" altLang="en-US" dirty="0">
                <a:latin typeface="UD デジタル 教科書体 NK-R" panose="02020400000000000000" pitchFamily="18" charset="-128"/>
                <a:ea typeface="UD デジタル 教科書体 NK-R" panose="02020400000000000000" pitchFamily="18" charset="-128"/>
              </a:rPr>
              <a:t>例が該当していた。</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10" name="テキスト ボックス 9">
            <a:extLst>
              <a:ext uri="{FF2B5EF4-FFF2-40B4-BE49-F238E27FC236}">
                <a16:creationId xmlns:a16="http://schemas.microsoft.com/office/drawing/2014/main" id="{7A44FE76-EA7A-59EA-9BF7-16D16BEA8D59}"/>
              </a:ext>
            </a:extLst>
          </p:cNvPr>
          <p:cNvSpPr txBox="1"/>
          <p:nvPr/>
        </p:nvSpPr>
        <p:spPr>
          <a:xfrm>
            <a:off x="5661371" y="1678041"/>
            <a:ext cx="3343563" cy="307777"/>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en-US" altLang="ja-JP" sz="1400" dirty="0">
                <a:latin typeface="UD デジタル 教科書体 NK-R" panose="02020400000000000000" pitchFamily="18" charset="-128"/>
                <a:ea typeface="UD デジタル 教科書体 NK-R" panose="02020400000000000000" pitchFamily="18" charset="-128"/>
              </a:rPr>
              <a:t>※1</a:t>
            </a:r>
            <a:r>
              <a:rPr kumimoji="1" lang="ja-JP" altLang="en-US" sz="1400" dirty="0">
                <a:latin typeface="UD デジタル 教科書体 NK-R" panose="02020400000000000000" pitchFamily="18" charset="-128"/>
                <a:ea typeface="UD デジタル 教科書体 NK-R" panose="02020400000000000000" pitchFamily="18" charset="-128"/>
              </a:rPr>
              <a:t>事例で複数項目に重複あり</a:t>
            </a:r>
          </a:p>
        </p:txBody>
      </p:sp>
      <p:sp>
        <p:nvSpPr>
          <p:cNvPr id="4" name="スライド番号プレースホルダ 3">
            <a:extLst>
              <a:ext uri="{FF2B5EF4-FFF2-40B4-BE49-F238E27FC236}">
                <a16:creationId xmlns:a16="http://schemas.microsoft.com/office/drawing/2014/main" id="{E6F3512A-8121-BE14-7319-1730945FEB0C}"/>
              </a:ext>
            </a:extLst>
          </p:cNvPr>
          <p:cNvSpPr>
            <a:spLocks noGrp="1"/>
          </p:cNvSpPr>
          <p:nvPr>
            <p:ph type="sldNum" sz="quarter" idx="12"/>
          </p:nvPr>
        </p:nvSpPr>
        <p:spPr>
          <a:xfrm>
            <a:off x="7333152" y="6404180"/>
            <a:ext cx="1378496" cy="365125"/>
          </a:xfrm>
        </p:spPr>
        <p:txBody>
          <a:bodyPr/>
          <a:lstStyle/>
          <a:p>
            <a:pPr>
              <a:defRPr/>
            </a:pPr>
            <a:fld id="{B35DF4A4-2AAE-4132-973E-1C6DFCD0D80A}" type="slidenum">
              <a:rPr lang="ja-JP" altLang="en-US" sz="1600"/>
              <a:pPr>
                <a:defRPr/>
              </a:pPr>
              <a:t>33</a:t>
            </a:fld>
            <a:endParaRPr lang="ja-JP" altLang="en-US" sz="1600" dirty="0"/>
          </a:p>
        </p:txBody>
      </p:sp>
    </p:spTree>
    <p:extLst>
      <p:ext uri="{BB962C8B-B14F-4D97-AF65-F5344CB8AC3E}">
        <p14:creationId xmlns:p14="http://schemas.microsoft.com/office/powerpoint/2010/main" val="3424023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5354F-3D16-DF66-5EED-564BF7F1C371}"/>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BA87190-B243-0A7E-9872-2A0134A76098}"/>
              </a:ext>
            </a:extLst>
          </p:cNvPr>
          <p:cNvSpPr>
            <a:spLocks noGrp="1"/>
          </p:cNvSpPr>
          <p:nvPr>
            <p:ph idx="1"/>
          </p:nvPr>
        </p:nvSpPr>
        <p:spPr>
          <a:xfrm>
            <a:off x="110613" y="1872760"/>
            <a:ext cx="8834284" cy="4879022"/>
          </a:xfrm>
        </p:spPr>
        <p:txBody>
          <a:bodyPr>
            <a:normAutofit/>
          </a:bodyPr>
          <a:lstStyle/>
          <a:p>
            <a:pPr marL="0" indent="0">
              <a:buNone/>
            </a:pPr>
            <a:endParaRPr kumimoji="1" lang="en-US" altLang="ja-JP" dirty="0"/>
          </a:p>
          <a:p>
            <a:pPr marL="0" indent="0">
              <a:buNone/>
            </a:pPr>
            <a:r>
              <a:rPr lang="ja-JP" altLang="en-US" dirty="0"/>
              <a:t>　　</a:t>
            </a:r>
            <a:endParaRPr lang="en-US" altLang="ja-JP"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kumimoji="1" lang="ja-JP" altLang="en-US" dirty="0"/>
          </a:p>
        </p:txBody>
      </p:sp>
      <p:sp>
        <p:nvSpPr>
          <p:cNvPr id="8" name="タイトル 1">
            <a:extLst>
              <a:ext uri="{FF2B5EF4-FFF2-40B4-BE49-F238E27FC236}">
                <a16:creationId xmlns:a16="http://schemas.microsoft.com/office/drawing/2014/main" id="{49801E30-62FA-DEF8-67D1-2EA097D6D30E}"/>
              </a:ext>
            </a:extLst>
          </p:cNvPr>
          <p:cNvSpPr txBox="1">
            <a:spLocks/>
          </p:cNvSpPr>
          <p:nvPr/>
        </p:nvSpPr>
        <p:spPr>
          <a:xfrm>
            <a:off x="0" y="0"/>
            <a:ext cx="9144000" cy="969818"/>
          </a:xfrm>
          <a:prstGeom prst="rect">
            <a:avLst/>
          </a:prstGeom>
          <a:solidFill>
            <a:srgbClr val="FFD5D5"/>
          </a:solid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defRPr/>
            </a:pPr>
            <a:r>
              <a:rPr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一次調査</a:t>
            </a:r>
            <a:endParaRPr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pPr lvl="0" algn="ctr">
              <a:defRPr/>
            </a:pPr>
            <a:r>
              <a:rPr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結果</a:t>
            </a:r>
            <a:r>
              <a:rPr lang="en-US" altLang="ja-JP" sz="2800" dirty="0">
                <a:solidFill>
                  <a:schemeClr val="tx1"/>
                </a:solidFill>
                <a:latin typeface="UD デジタル 教科書体 NK-R" panose="02020400000000000000" pitchFamily="18" charset="-128"/>
                <a:ea typeface="UD デジタル 教科書体 NK-R" panose="02020400000000000000" pitchFamily="18" charset="-128"/>
              </a:rPr>
              <a:t>【2】</a:t>
            </a:r>
            <a:r>
              <a:rPr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「令和における保健師の地区活動のあり方」</a:t>
            </a:r>
          </a:p>
        </p:txBody>
      </p:sp>
      <p:sp>
        <p:nvSpPr>
          <p:cNvPr id="9" name="テキスト ボックス 8">
            <a:extLst>
              <a:ext uri="{FF2B5EF4-FFF2-40B4-BE49-F238E27FC236}">
                <a16:creationId xmlns:a16="http://schemas.microsoft.com/office/drawing/2014/main" id="{CA00B9A0-8BB3-D172-DDF7-3BA7194CA4FC}"/>
              </a:ext>
            </a:extLst>
          </p:cNvPr>
          <p:cNvSpPr txBox="1"/>
          <p:nvPr/>
        </p:nvSpPr>
        <p:spPr>
          <a:xfrm>
            <a:off x="0" y="969817"/>
            <a:ext cx="9144000" cy="923330"/>
          </a:xfrm>
          <a:prstGeom prst="rect">
            <a:avLst/>
          </a:prstGeom>
          <a:noFill/>
          <a:ln w="25400">
            <a:solidFill>
              <a:srgbClr val="FF7979"/>
            </a:solidFill>
          </a:ln>
        </p:spPr>
        <p:txBody>
          <a:bodyPr wrap="square" rtlCol="0">
            <a:spAutoFit/>
          </a:bodyPr>
          <a:lstStyle/>
          <a:p>
            <a:r>
              <a:rPr kumimoji="1" lang="ja-JP" altLang="en-US" dirty="0">
                <a:latin typeface="UD デジタル 教科書体 NK-R" panose="02020400000000000000" pitchFamily="18" charset="-128"/>
                <a:ea typeface="UD デジタル 教科書体 NK-R" panose="02020400000000000000" pitchFamily="18" charset="-128"/>
              </a:rPr>
              <a:t>〇　提出された事例の質問項目「２０４０年に向けてこの事業がどのような点で有効と考えます　</a:t>
            </a:r>
            <a:endParaRPr kumimoji="1"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a:t>
            </a:r>
            <a:r>
              <a:rPr kumimoji="1" lang="ja-JP" altLang="en-US" dirty="0">
                <a:latin typeface="UD デジタル 教科書体 NK-R" panose="02020400000000000000" pitchFamily="18" charset="-128"/>
                <a:ea typeface="UD デジタル 教科書体 NK-R" panose="02020400000000000000" pitchFamily="18" charset="-128"/>
              </a:rPr>
              <a:t>か？あなたの考えをお聞かせください」についての回答を、</a:t>
            </a:r>
            <a:r>
              <a:rPr kumimoji="1" lang="en-US" altLang="ja-JP" dirty="0">
                <a:latin typeface="UD デジタル 教科書体 NK-R" panose="02020400000000000000" pitchFamily="18" charset="-128"/>
                <a:ea typeface="UD デジタル 教科書体 NK-R" panose="02020400000000000000" pitchFamily="18" charset="-128"/>
              </a:rPr>
              <a:t>82</a:t>
            </a:r>
            <a:r>
              <a:rPr kumimoji="1" lang="ja-JP" altLang="en-US" dirty="0">
                <a:latin typeface="UD デジタル 教科書体 NK-R" panose="02020400000000000000" pitchFamily="18" charset="-128"/>
                <a:ea typeface="UD デジタル 教科書体 NK-R" panose="02020400000000000000" pitchFamily="18" charset="-128"/>
              </a:rPr>
              <a:t>事例分集約したものを基に、　　　　　　　　　　　　</a:t>
            </a:r>
            <a:endParaRPr kumimoji="1"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a:t>
            </a:r>
            <a:r>
              <a:rPr kumimoji="1" lang="ja-JP" altLang="en-US" dirty="0">
                <a:latin typeface="UD デジタル 教科書体 NK-R" panose="02020400000000000000" pitchFamily="18" charset="-128"/>
                <a:ea typeface="UD デジタル 教科書体 NK-R" panose="02020400000000000000" pitchFamily="18" charset="-128"/>
              </a:rPr>
              <a:t>事業班で「令和における保健師の地区活動のあり方」を整理した。</a:t>
            </a:r>
          </a:p>
        </p:txBody>
      </p:sp>
      <p:sp>
        <p:nvSpPr>
          <p:cNvPr id="4" name="テキスト ボックス 3">
            <a:extLst>
              <a:ext uri="{FF2B5EF4-FFF2-40B4-BE49-F238E27FC236}">
                <a16:creationId xmlns:a16="http://schemas.microsoft.com/office/drawing/2014/main" id="{2AE99F56-DA7F-F927-2929-4A85340104A9}"/>
              </a:ext>
            </a:extLst>
          </p:cNvPr>
          <p:cNvSpPr txBox="1"/>
          <p:nvPr/>
        </p:nvSpPr>
        <p:spPr>
          <a:xfrm>
            <a:off x="233479" y="2183248"/>
            <a:ext cx="8588552" cy="3877985"/>
          </a:xfrm>
          <a:prstGeom prst="rect">
            <a:avLst/>
          </a:prstGeom>
          <a:noFill/>
        </p:spPr>
        <p:txBody>
          <a:bodyPr wrap="square">
            <a:spAutoFit/>
          </a:bodyPr>
          <a:lstStyle/>
          <a:p>
            <a:r>
              <a:rPr lang="ja-JP" altLang="en-US" sz="2000" dirty="0">
                <a:latin typeface="UD デジタル 教科書体 NP" panose="02020400000000000000" pitchFamily="18" charset="-128"/>
                <a:ea typeface="UD デジタル 教科書体 NP" panose="02020400000000000000" pitchFamily="18" charset="-128"/>
              </a:rPr>
              <a:t>　</a:t>
            </a:r>
            <a:r>
              <a:rPr lang="ja-JP" altLang="en-US" sz="2000" dirty="0">
                <a:latin typeface="UD デジタル 教科書体 N-R" panose="02020400000000000000" pitchFamily="17" charset="-128"/>
                <a:ea typeface="UD デジタル 教科書体 N-R" panose="02020400000000000000" pitchFamily="17" charset="-128"/>
              </a:rPr>
              <a:t>①　</a:t>
            </a:r>
            <a:r>
              <a:rPr lang="ja-JP" altLang="en-US" sz="2000" b="1" dirty="0">
                <a:latin typeface="UD デジタル 教科書体 N-R" panose="02020400000000000000" pitchFamily="17" charset="-128"/>
                <a:ea typeface="UD デジタル 教科書体 N-R" panose="02020400000000000000" pitchFamily="17" charset="-128"/>
              </a:rPr>
              <a:t>住民主体の地域づくりとソーシャルキャピタルの活用</a:t>
            </a:r>
          </a:p>
          <a:p>
            <a:r>
              <a:rPr lang="ja-JP" altLang="en-US" dirty="0">
                <a:latin typeface="UD デジタル 教科書体 N-R" panose="02020400000000000000" pitchFamily="17" charset="-128"/>
                <a:ea typeface="UD デジタル 教科書体 N-R" panose="02020400000000000000" pitchFamily="17" charset="-128"/>
              </a:rPr>
              <a:t>　　　</a:t>
            </a:r>
            <a:r>
              <a:rPr lang="ja-JP" altLang="en-US" sz="1600" dirty="0">
                <a:latin typeface="UD デジタル 教科書体 N-R" panose="02020400000000000000" pitchFamily="17" charset="-128"/>
                <a:ea typeface="UD デジタル 教科書体 N-R" panose="02020400000000000000" pitchFamily="17" charset="-128"/>
              </a:rPr>
              <a:t>・ヘルスリテラシーの向上や住民参加を促す一方で、ナッジ理論による</a:t>
            </a:r>
            <a:endParaRPr lang="en-US" altLang="ja-JP" sz="1600" dirty="0">
              <a:latin typeface="UD デジタル 教科書体 N-R" panose="02020400000000000000" pitchFamily="17" charset="-128"/>
              <a:ea typeface="UD デジタル 教科書体 N-R" panose="02020400000000000000" pitchFamily="17" charset="-128"/>
            </a:endParaRPr>
          </a:p>
          <a:p>
            <a:r>
              <a:rPr lang="ja-JP" altLang="en-US" sz="1600" dirty="0">
                <a:latin typeface="UD デジタル 教科書体 N-R" panose="02020400000000000000" pitchFamily="17" charset="-128"/>
                <a:ea typeface="UD デジタル 教科書体 N-R" panose="02020400000000000000" pitchFamily="17" charset="-128"/>
              </a:rPr>
              <a:t>　　　　 健康無関心層へのアプローチも行い、多層的に健康づくりを行う。</a:t>
            </a:r>
            <a:endParaRPr lang="en-US" altLang="ja-JP" sz="1600" dirty="0">
              <a:latin typeface="UD デジタル 教科書体 N-R" panose="02020400000000000000" pitchFamily="17" charset="-128"/>
              <a:ea typeface="UD デジタル 教科書体 N-R" panose="02020400000000000000" pitchFamily="17" charset="-128"/>
            </a:endParaRPr>
          </a:p>
          <a:p>
            <a:endParaRPr lang="ja-JP" altLang="en-US" sz="16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②</a:t>
            </a:r>
            <a:r>
              <a:rPr lang="ja-JP" altLang="en-US" sz="2000" b="1" dirty="0">
                <a:latin typeface="UD デジタル 教科書体 N-R" panose="02020400000000000000" pitchFamily="17" charset="-128"/>
                <a:ea typeface="UD デジタル 教科書体 N-R" panose="02020400000000000000" pitchFamily="17" charset="-128"/>
              </a:rPr>
              <a:t>　多職種・多機関連携を基盤とした、誰ひとり取り残さない、　　　　　　</a:t>
            </a:r>
            <a:endParaRPr lang="en-US" altLang="ja-JP" sz="2000" b="1" dirty="0">
              <a:latin typeface="UD デジタル 教科書体 N-R" panose="02020400000000000000" pitchFamily="17" charset="-128"/>
              <a:ea typeface="UD デジタル 教科書体 N-R" panose="02020400000000000000" pitchFamily="17" charset="-128"/>
            </a:endParaRPr>
          </a:p>
          <a:p>
            <a:r>
              <a:rPr lang="ja-JP" altLang="en-US" sz="2000" b="1" dirty="0">
                <a:latin typeface="UD デジタル 教科書体 N-R" panose="02020400000000000000" pitchFamily="17" charset="-128"/>
                <a:ea typeface="UD デジタル 教科書体 N-R" panose="02020400000000000000" pitchFamily="17" charset="-128"/>
              </a:rPr>
              <a:t>　　　切れ目のない支援体制の構築</a:t>
            </a:r>
          </a:p>
          <a:p>
            <a:r>
              <a:rPr lang="ja-JP" altLang="en-US" dirty="0">
                <a:latin typeface="UD デジタル 教科書体 N-R" panose="02020400000000000000" pitchFamily="17" charset="-128"/>
                <a:ea typeface="UD デジタル 教科書体 N-R" panose="02020400000000000000" pitchFamily="17" charset="-128"/>
              </a:rPr>
              <a:t>　　　・</a:t>
            </a:r>
            <a:r>
              <a:rPr lang="ja-JP" altLang="ja-JP" sz="1600" dirty="0">
                <a:latin typeface="UD デジタル 教科書体 N-R" panose="02020400000000000000" pitchFamily="17" charset="-128"/>
                <a:ea typeface="UD デジタル 教科書体 N-R" panose="02020400000000000000" pitchFamily="17" charset="-128"/>
              </a:rPr>
              <a:t>アプローチ困難な対象者についても多職種連携や協働により、誰</a:t>
            </a:r>
            <a:r>
              <a:rPr lang="ja-JP" altLang="en-US" sz="1600" dirty="0">
                <a:latin typeface="UD デジタル 教科書体 N-R" panose="02020400000000000000" pitchFamily="17" charset="-128"/>
                <a:ea typeface="UD デジタル 教科書体 N-R" panose="02020400000000000000" pitchFamily="17" charset="-128"/>
              </a:rPr>
              <a:t>ひとり</a:t>
            </a:r>
            <a:endParaRPr lang="en-US" altLang="ja-JP" sz="1600" dirty="0">
              <a:latin typeface="UD デジタル 教科書体 N-R" panose="02020400000000000000" pitchFamily="17" charset="-128"/>
              <a:ea typeface="UD デジタル 教科書体 N-R" panose="02020400000000000000" pitchFamily="17" charset="-128"/>
            </a:endParaRPr>
          </a:p>
          <a:p>
            <a:r>
              <a:rPr lang="ja-JP" altLang="en-US" sz="1600" dirty="0">
                <a:latin typeface="UD デジタル 教科書体 N-R" panose="02020400000000000000" pitchFamily="17" charset="-128"/>
                <a:ea typeface="UD デジタル 教科書体 N-R" panose="02020400000000000000" pitchFamily="17" charset="-128"/>
              </a:rPr>
              <a:t>　　　　 </a:t>
            </a:r>
            <a:r>
              <a:rPr lang="ja-JP" altLang="ja-JP" sz="1600" dirty="0">
                <a:latin typeface="UD デジタル 教科書体 N-R" panose="02020400000000000000" pitchFamily="17" charset="-128"/>
                <a:ea typeface="UD デジタル 教科書体 N-R" panose="02020400000000000000" pitchFamily="17" charset="-128"/>
              </a:rPr>
              <a:t>取り残さないような地域づくりを行う。</a:t>
            </a:r>
            <a:endParaRPr lang="en-US" altLang="ja-JP" sz="1600" dirty="0">
              <a:latin typeface="UD デジタル 教科書体 N-R" panose="02020400000000000000" pitchFamily="17" charset="-128"/>
              <a:ea typeface="UD デジタル 教科書体 N-R" panose="02020400000000000000" pitchFamily="17" charset="-128"/>
            </a:endParaRPr>
          </a:p>
          <a:p>
            <a:endParaRPr lang="ja-JP" altLang="en-US" sz="1600" dirty="0">
              <a:latin typeface="UD デジタル 教科書体 N-R" panose="02020400000000000000" pitchFamily="17" charset="-128"/>
              <a:ea typeface="UD デジタル 教科書体 N-R" panose="02020400000000000000" pitchFamily="17" charset="-128"/>
            </a:endParaRPr>
          </a:p>
          <a:p>
            <a:r>
              <a:rPr lang="ja-JP" altLang="en-US" sz="2000" dirty="0">
                <a:latin typeface="UD デジタル 教科書体 N-R" panose="02020400000000000000" pitchFamily="17" charset="-128"/>
                <a:ea typeface="UD デジタル 教科書体 N-R" panose="02020400000000000000" pitchFamily="17" charset="-128"/>
              </a:rPr>
              <a:t>　③　</a:t>
            </a:r>
            <a:r>
              <a:rPr lang="ja-JP" altLang="en-US" sz="2000" b="1" dirty="0">
                <a:latin typeface="UD デジタル 教科書体 N-R" panose="02020400000000000000" pitchFamily="17" charset="-128"/>
                <a:ea typeface="UD デジタル 教科書体 N-R" panose="02020400000000000000" pitchFamily="17" charset="-128"/>
              </a:rPr>
              <a:t>予防的かつ柔軟な地域防災力と健康危機管理の強化</a:t>
            </a:r>
          </a:p>
          <a:p>
            <a:r>
              <a:rPr lang="ja-JP" altLang="en-US" dirty="0">
                <a:latin typeface="UD デジタル 教科書体 N-R" panose="02020400000000000000" pitchFamily="17" charset="-128"/>
                <a:ea typeface="UD デジタル 教科書体 N-R" panose="02020400000000000000" pitchFamily="17" charset="-128"/>
              </a:rPr>
              <a:t>　　　</a:t>
            </a:r>
            <a:r>
              <a:rPr lang="ja-JP" altLang="en-US" sz="1600" dirty="0">
                <a:latin typeface="UD デジタル 教科書体 N-R" panose="02020400000000000000" pitchFamily="17" charset="-128"/>
                <a:ea typeface="UD デジタル 教科書体 N-R" panose="02020400000000000000" pitchFamily="17" charset="-128"/>
              </a:rPr>
              <a:t>・保健師が地区活動として、平時から関係機関をつなぎ連携体制を構築して　　</a:t>
            </a:r>
            <a:endParaRPr lang="en-US" altLang="ja-JP" sz="1600" dirty="0">
              <a:latin typeface="UD デジタル 教科書体 N-R" panose="02020400000000000000" pitchFamily="17" charset="-128"/>
              <a:ea typeface="UD デジタル 教科書体 N-R" panose="02020400000000000000" pitchFamily="17" charset="-128"/>
            </a:endParaRPr>
          </a:p>
          <a:p>
            <a:r>
              <a:rPr lang="ja-JP" altLang="en-US" sz="1600" dirty="0">
                <a:latin typeface="UD デジタル 教科書体 N-R" panose="02020400000000000000" pitchFamily="17" charset="-128"/>
                <a:ea typeface="UD デジタル 教科書体 N-R" panose="02020400000000000000" pitchFamily="17" charset="-128"/>
              </a:rPr>
              <a:t>　　　　 おくことで、災害等を含む健康危機発生時に、地域が機能を発揮し迅速な　　</a:t>
            </a:r>
            <a:endParaRPr lang="en-US" altLang="ja-JP" sz="1600" dirty="0">
              <a:latin typeface="UD デジタル 教科書体 N-R" panose="02020400000000000000" pitchFamily="17" charset="-128"/>
              <a:ea typeface="UD デジタル 教科書体 N-R" panose="02020400000000000000" pitchFamily="17" charset="-128"/>
            </a:endParaRPr>
          </a:p>
          <a:p>
            <a:r>
              <a:rPr lang="ja-JP" altLang="en-US" sz="1600" dirty="0">
                <a:latin typeface="UD デジタル 教科書体 N-R" panose="02020400000000000000" pitchFamily="17" charset="-128"/>
                <a:ea typeface="UD デジタル 教科書体 N-R" panose="02020400000000000000" pitchFamily="17" charset="-128"/>
              </a:rPr>
              <a:t>　　　　 対応をとることが可能になる。</a:t>
            </a:r>
          </a:p>
          <a:p>
            <a:r>
              <a:rPr lang="ja-JP" altLang="en-US" sz="1600" dirty="0">
                <a:latin typeface="UD デジタル 教科書体 N-R" panose="02020400000000000000" pitchFamily="17" charset="-128"/>
                <a:ea typeface="UD デジタル 教科書体 N-R" panose="02020400000000000000" pitchFamily="17" charset="-128"/>
              </a:rPr>
              <a:t>　　　</a:t>
            </a:r>
          </a:p>
        </p:txBody>
      </p:sp>
      <p:sp>
        <p:nvSpPr>
          <p:cNvPr id="5" name="スライド番号プレースホルダ 3">
            <a:extLst>
              <a:ext uri="{FF2B5EF4-FFF2-40B4-BE49-F238E27FC236}">
                <a16:creationId xmlns:a16="http://schemas.microsoft.com/office/drawing/2014/main" id="{EE5D6D1B-9C97-08F2-C035-5F87A901A6C3}"/>
              </a:ext>
            </a:extLst>
          </p:cNvPr>
          <p:cNvSpPr>
            <a:spLocks noGrp="1"/>
          </p:cNvSpPr>
          <p:nvPr>
            <p:ph type="sldNum" sz="quarter" idx="12"/>
          </p:nvPr>
        </p:nvSpPr>
        <p:spPr>
          <a:xfrm>
            <a:off x="7596336" y="6356358"/>
            <a:ext cx="1090464" cy="365125"/>
          </a:xfrm>
        </p:spPr>
        <p:txBody>
          <a:bodyPr/>
          <a:lstStyle/>
          <a:p>
            <a:pPr>
              <a:defRPr/>
            </a:pPr>
            <a:fld id="{B35DF4A4-2AAE-4132-973E-1C6DFCD0D80A}" type="slidenum">
              <a:rPr lang="ja-JP" altLang="en-US" sz="1600"/>
              <a:pPr>
                <a:defRPr/>
              </a:pPr>
              <a:t>34</a:t>
            </a:fld>
            <a:endParaRPr lang="ja-JP" altLang="en-US" sz="1600" dirty="0"/>
          </a:p>
        </p:txBody>
      </p:sp>
    </p:spTree>
    <p:extLst>
      <p:ext uri="{BB962C8B-B14F-4D97-AF65-F5344CB8AC3E}">
        <p14:creationId xmlns:p14="http://schemas.microsoft.com/office/powerpoint/2010/main" val="3509919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4D867-1004-A876-7975-90C43562AC2E}"/>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107A0E6-BC75-EEE2-E294-7648E5DB915A}"/>
              </a:ext>
            </a:extLst>
          </p:cNvPr>
          <p:cNvSpPr>
            <a:spLocks noGrp="1"/>
          </p:cNvSpPr>
          <p:nvPr>
            <p:ph idx="1"/>
          </p:nvPr>
        </p:nvSpPr>
        <p:spPr>
          <a:xfrm>
            <a:off x="154858" y="1872760"/>
            <a:ext cx="8834284" cy="3290047"/>
          </a:xfrm>
          <a:noFill/>
        </p:spPr>
        <p:txBody>
          <a:bodyPr>
            <a:normAutofit/>
          </a:bodyPr>
          <a:lstStyle/>
          <a:p>
            <a:pPr marL="0" indent="0">
              <a:buNone/>
            </a:pPr>
            <a:endParaRPr kumimoji="1" lang="en-US" altLang="ja-JP" dirty="0"/>
          </a:p>
          <a:p>
            <a:pPr marL="0" indent="0">
              <a:buNone/>
            </a:pPr>
            <a:r>
              <a:rPr lang="ja-JP" altLang="en-US" dirty="0"/>
              <a:t>　　</a:t>
            </a:r>
            <a:endParaRPr lang="en-US" altLang="ja-JP"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kumimoji="1" lang="ja-JP" altLang="en-US" dirty="0"/>
          </a:p>
        </p:txBody>
      </p:sp>
      <p:sp>
        <p:nvSpPr>
          <p:cNvPr id="8" name="タイトル 1">
            <a:extLst>
              <a:ext uri="{FF2B5EF4-FFF2-40B4-BE49-F238E27FC236}">
                <a16:creationId xmlns:a16="http://schemas.microsoft.com/office/drawing/2014/main" id="{A4BCDB9F-1FCA-BAAD-2D3D-3342028F7476}"/>
              </a:ext>
            </a:extLst>
          </p:cNvPr>
          <p:cNvSpPr txBox="1">
            <a:spLocks/>
          </p:cNvSpPr>
          <p:nvPr/>
        </p:nvSpPr>
        <p:spPr>
          <a:xfrm>
            <a:off x="0" y="0"/>
            <a:ext cx="9144000" cy="969818"/>
          </a:xfrm>
          <a:prstGeom prst="rect">
            <a:avLst/>
          </a:prstGeom>
          <a:solidFill>
            <a:srgbClr val="FFD5D5"/>
          </a:solid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defRPr/>
            </a:pPr>
            <a:r>
              <a:rPr kumimoji="1" lang="ja-JP" altLang="en-US" sz="4400" b="0" i="0" u="none" strike="noStrike" kern="1200" cap="none" spc="0" normalizeH="0" baseline="0" noProof="0" dirty="0">
                <a:ln>
                  <a:noFill/>
                </a:ln>
                <a:solidFill>
                  <a:prstClr val="black">
                    <a:lumMod val="65000"/>
                    <a:lumOff val="35000"/>
                  </a:prstClr>
                </a:solidFill>
                <a:effectLst/>
                <a:uLnTx/>
                <a:uFillTx/>
                <a:latin typeface="UD デジタル 教科書体 NK-R" panose="02020400000000000000" pitchFamily="18" charset="-128"/>
                <a:ea typeface="UD デジタル 教科書体 NK-R" panose="02020400000000000000" pitchFamily="18" charset="-128"/>
                <a:cs typeface="+mn-cs"/>
              </a:rPr>
              <a:t>　</a:t>
            </a:r>
            <a:endParaRPr kumimoji="1" lang="en-US" altLang="ja-JP" sz="4400" b="0" i="0" u="none" strike="noStrike" kern="1200" cap="none" spc="0" normalizeH="0" baseline="0" noProof="0" dirty="0">
              <a:ln>
                <a:noFill/>
              </a:ln>
              <a:solidFill>
                <a:prstClr val="black">
                  <a:lumMod val="65000"/>
                  <a:lumOff val="3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a:p>
            <a:pPr lvl="0" algn="ctr">
              <a:defRPr/>
            </a:pPr>
            <a:r>
              <a:rPr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結果</a:t>
            </a:r>
            <a:r>
              <a:rPr lang="en-US" altLang="ja-JP" sz="2800" dirty="0">
                <a:solidFill>
                  <a:schemeClr val="tx1"/>
                </a:solidFill>
                <a:latin typeface="UD デジタル 教科書体 NK-R" panose="02020400000000000000" pitchFamily="18" charset="-128"/>
                <a:ea typeface="UD デジタル 教科書体 NK-R" panose="02020400000000000000" pitchFamily="18" charset="-128"/>
              </a:rPr>
              <a:t>【2】</a:t>
            </a:r>
            <a:r>
              <a:rPr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令和における保健師の地区活動のあり方</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1" lang="ja-JP" altLang="en-US" sz="44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 name="テキスト ボックス 6">
            <a:extLst>
              <a:ext uri="{FF2B5EF4-FFF2-40B4-BE49-F238E27FC236}">
                <a16:creationId xmlns:a16="http://schemas.microsoft.com/office/drawing/2014/main" id="{4484F00E-535A-48E8-986B-CB5AF8654935}"/>
              </a:ext>
            </a:extLst>
          </p:cNvPr>
          <p:cNvSpPr txBox="1"/>
          <p:nvPr/>
        </p:nvSpPr>
        <p:spPr>
          <a:xfrm>
            <a:off x="5532582" y="1985818"/>
            <a:ext cx="334356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p>
        </p:txBody>
      </p:sp>
      <p:sp>
        <p:nvSpPr>
          <p:cNvPr id="4" name="テキスト ボックス 3">
            <a:extLst>
              <a:ext uri="{FF2B5EF4-FFF2-40B4-BE49-F238E27FC236}">
                <a16:creationId xmlns:a16="http://schemas.microsoft.com/office/drawing/2014/main" id="{A571D443-3790-AC75-71BE-A579543C03A9}"/>
              </a:ext>
            </a:extLst>
          </p:cNvPr>
          <p:cNvSpPr txBox="1"/>
          <p:nvPr/>
        </p:nvSpPr>
        <p:spPr>
          <a:xfrm>
            <a:off x="600364" y="1691100"/>
            <a:ext cx="8171612" cy="3016210"/>
          </a:xfrm>
          <a:prstGeom prst="rect">
            <a:avLst/>
          </a:prstGeom>
          <a:noFill/>
        </p:spPr>
        <p:txBody>
          <a:bodyPr wrap="square">
            <a:spAutoFit/>
          </a:bodyPr>
          <a:lstStyle/>
          <a:p>
            <a:r>
              <a:rPr lang="ja-JP" altLang="en-US" sz="2000" dirty="0">
                <a:latin typeface="UD デジタル 教科書体 NK-R" panose="02020400000000000000" pitchFamily="18" charset="-128"/>
                <a:ea typeface="UD デジタル 教科書体 NK-R" panose="02020400000000000000" pitchFamily="18" charset="-128"/>
              </a:rPr>
              <a:t>④</a:t>
            </a:r>
            <a:r>
              <a:rPr lang="ja-JP" altLang="en-US" sz="2000" b="1" dirty="0">
                <a:latin typeface="UD デジタル 教科書体 NK-R" panose="02020400000000000000" pitchFamily="18" charset="-128"/>
                <a:ea typeface="UD デジタル 教科書体 NK-R" panose="02020400000000000000" pitchFamily="18" charset="-128"/>
              </a:rPr>
              <a:t>　</a:t>
            </a:r>
            <a:r>
              <a:rPr lang="en-US" altLang="ja-JP" sz="2000" b="1" dirty="0">
                <a:latin typeface="UD デジタル 教科書体 NK-R" panose="02020400000000000000" pitchFamily="18" charset="-128"/>
                <a:ea typeface="UD デジタル 教科書体 NK-R" panose="02020400000000000000" pitchFamily="18" charset="-128"/>
              </a:rPr>
              <a:t>DX</a:t>
            </a:r>
            <a:r>
              <a:rPr lang="ja-JP" altLang="en-US" sz="2000" b="1" dirty="0">
                <a:latin typeface="UD デジタル 教科書体 NK-R" panose="02020400000000000000" pitchFamily="18" charset="-128"/>
                <a:ea typeface="UD デジタル 教科書体 NK-R" panose="02020400000000000000" pitchFamily="18" charset="-128"/>
              </a:rPr>
              <a:t>の推進と活用</a:t>
            </a:r>
            <a:endParaRPr lang="en-US" altLang="ja-JP" sz="2000" b="1" dirty="0">
              <a:latin typeface="UD デジタル 教科書体 NK-R" panose="02020400000000000000" pitchFamily="18" charset="-128"/>
              <a:ea typeface="UD デジタル 教科書体 NK-R" panose="02020400000000000000" pitchFamily="18" charset="-128"/>
            </a:endParaRPr>
          </a:p>
          <a:p>
            <a:endParaRPr lang="ja-JP" altLang="en-US" sz="2000" b="1"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a:t>
            </a:r>
            <a:r>
              <a:rPr lang="ja-JP" altLang="en-US" sz="1600" dirty="0">
                <a:latin typeface="UD デジタル 教科書体 NK-R" panose="02020400000000000000" pitchFamily="18" charset="-128"/>
                <a:ea typeface="UD デジタル 教科書体 NK-R" panose="02020400000000000000" pitchFamily="18" charset="-128"/>
              </a:rPr>
              <a:t>　・デジタルの活用により、アプローチが難しかった世代や企業と新たにつながり、既成　</a:t>
            </a:r>
            <a:endParaRPr lang="en-US" altLang="ja-JP" sz="1600" dirty="0">
              <a:latin typeface="UD デジタル 教科書体 NK-R" panose="02020400000000000000" pitchFamily="18" charset="-128"/>
              <a:ea typeface="UD デジタル 教科書体 NK-R" panose="02020400000000000000" pitchFamily="18" charset="-128"/>
            </a:endParaRPr>
          </a:p>
          <a:p>
            <a:pPr>
              <a:spcAft>
                <a:spcPts val="1200"/>
              </a:spcAft>
            </a:pPr>
            <a:r>
              <a:rPr lang="ja-JP" altLang="en-US" sz="1600" dirty="0">
                <a:latin typeface="UD デジタル 教科書体 NK-R" panose="02020400000000000000" pitchFamily="18" charset="-128"/>
                <a:ea typeface="UD デジタル 教科書体 NK-R" panose="02020400000000000000" pitchFamily="18" charset="-128"/>
              </a:rPr>
              <a:t>　　　の保健・福祉の枠組みにとらわれない地域の健康を創造する。</a:t>
            </a:r>
          </a:p>
          <a:p>
            <a:r>
              <a:rPr lang="ja-JP" altLang="en-US" sz="1600" dirty="0">
                <a:latin typeface="UD デジタル 教科書体 NK-R" panose="02020400000000000000" pitchFamily="18" charset="-128"/>
                <a:ea typeface="UD デジタル 教科書体 NK-R" panose="02020400000000000000" pitchFamily="18" charset="-128"/>
              </a:rPr>
              <a:t>　　</a:t>
            </a:r>
            <a:endParaRPr lang="en-US" altLang="ja-JP" sz="1600" dirty="0">
              <a:latin typeface="UD デジタル 教科書体 NK-R" panose="02020400000000000000" pitchFamily="18" charset="-128"/>
              <a:ea typeface="UD デジタル 教科書体 NK-R" panose="02020400000000000000" pitchFamily="18" charset="-128"/>
            </a:endParaRPr>
          </a:p>
          <a:p>
            <a:endParaRPr lang="ja-JP" altLang="en-US" sz="16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⑤　</a:t>
            </a:r>
            <a:r>
              <a:rPr lang="ja-JP" altLang="en-US" sz="2000" b="1" dirty="0">
                <a:latin typeface="UD デジタル 教科書体 NK-R" panose="02020400000000000000" pitchFamily="18" charset="-128"/>
                <a:ea typeface="UD デジタル 教科書体 NK-R" panose="02020400000000000000" pitchFamily="18" charset="-128"/>
              </a:rPr>
              <a:t>時代に応じた社会問題解決への施策化・組織化</a:t>
            </a:r>
            <a:endParaRPr lang="en-US" altLang="ja-JP" sz="2000" b="1" dirty="0">
              <a:latin typeface="UD デジタル 教科書体 NK-R" panose="02020400000000000000" pitchFamily="18" charset="-128"/>
              <a:ea typeface="UD デジタル 教科書体 NK-R" panose="02020400000000000000" pitchFamily="18" charset="-128"/>
            </a:endParaRPr>
          </a:p>
          <a:p>
            <a:endParaRPr lang="ja-JP" altLang="en-US" sz="2000" b="1"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a:t>
            </a:r>
            <a:r>
              <a:rPr lang="ja-JP" altLang="en-US" sz="1600" dirty="0">
                <a:latin typeface="UD デジタル 教科書体 NK-R" panose="02020400000000000000" pitchFamily="18" charset="-128"/>
                <a:ea typeface="UD デジタル 教科書体 NK-R" panose="02020400000000000000" pitchFamily="18" charset="-128"/>
              </a:rPr>
              <a:t>・人口減少社会を見据え、保健師（行政）・地域全体の人材不足に備えて</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　　　平時から持続可能性を意識して保健師活動を行う。</a:t>
            </a:r>
          </a:p>
        </p:txBody>
      </p:sp>
      <p:sp>
        <p:nvSpPr>
          <p:cNvPr id="5" name="スライド番号プレースホルダ 3">
            <a:extLst>
              <a:ext uri="{FF2B5EF4-FFF2-40B4-BE49-F238E27FC236}">
                <a16:creationId xmlns:a16="http://schemas.microsoft.com/office/drawing/2014/main" id="{707EC2F7-D2A4-6118-C277-3B1CF9DFE365}"/>
              </a:ext>
            </a:extLst>
          </p:cNvPr>
          <p:cNvSpPr>
            <a:spLocks noGrp="1"/>
          </p:cNvSpPr>
          <p:nvPr>
            <p:ph type="sldNum" sz="quarter" idx="12"/>
          </p:nvPr>
        </p:nvSpPr>
        <p:spPr>
          <a:xfrm>
            <a:off x="7596336" y="6356358"/>
            <a:ext cx="1090464" cy="365125"/>
          </a:xfrm>
        </p:spPr>
        <p:txBody>
          <a:bodyPr/>
          <a:lstStyle/>
          <a:p>
            <a:pPr>
              <a:defRPr/>
            </a:pPr>
            <a:fld id="{B35DF4A4-2AAE-4132-973E-1C6DFCD0D80A}" type="slidenum">
              <a:rPr lang="ja-JP" altLang="en-US" sz="1600"/>
              <a:pPr>
                <a:defRPr/>
              </a:pPr>
              <a:t>35</a:t>
            </a:fld>
            <a:endParaRPr lang="ja-JP" altLang="en-US" sz="1600" dirty="0"/>
          </a:p>
        </p:txBody>
      </p:sp>
    </p:spTree>
    <p:extLst>
      <p:ext uri="{BB962C8B-B14F-4D97-AF65-F5344CB8AC3E}">
        <p14:creationId xmlns:p14="http://schemas.microsoft.com/office/powerpoint/2010/main" val="2906913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59FE8-A595-FB0E-6DF8-D80C5F6B2CE9}"/>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1CFA94C-1063-D72E-84FC-4F5C8717D214}"/>
              </a:ext>
            </a:extLst>
          </p:cNvPr>
          <p:cNvSpPr>
            <a:spLocks noGrp="1"/>
          </p:cNvSpPr>
          <p:nvPr>
            <p:ph idx="1"/>
          </p:nvPr>
        </p:nvSpPr>
        <p:spPr/>
        <p:txBody>
          <a:bodyPr>
            <a:normAutofit/>
          </a:bodyPr>
          <a:lstStyle/>
          <a:p>
            <a:pPr marL="0" indent="0">
              <a:buNone/>
            </a:pPr>
            <a:endParaRPr kumimoji="1" lang="en-US" altLang="ja-JP" dirty="0"/>
          </a:p>
          <a:p>
            <a:pPr marL="0" indent="0">
              <a:buNone/>
            </a:pPr>
            <a:r>
              <a:rPr lang="ja-JP" altLang="en-US" dirty="0"/>
              <a:t>　　</a:t>
            </a:r>
            <a:endParaRPr lang="en-US" altLang="ja-JP"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kumimoji="1" lang="ja-JP" altLang="en-US" dirty="0"/>
          </a:p>
        </p:txBody>
      </p:sp>
      <p:sp>
        <p:nvSpPr>
          <p:cNvPr id="8" name="タイトル 1">
            <a:extLst>
              <a:ext uri="{FF2B5EF4-FFF2-40B4-BE49-F238E27FC236}">
                <a16:creationId xmlns:a16="http://schemas.microsoft.com/office/drawing/2014/main" id="{C2A6DB91-1307-87DE-2E4E-00CCDCA626E5}"/>
              </a:ext>
            </a:extLst>
          </p:cNvPr>
          <p:cNvSpPr txBox="1">
            <a:spLocks/>
          </p:cNvSpPr>
          <p:nvPr/>
        </p:nvSpPr>
        <p:spPr>
          <a:xfrm>
            <a:off x="0" y="0"/>
            <a:ext cx="9144000" cy="969818"/>
          </a:xfrm>
          <a:prstGeom prst="rect">
            <a:avLst/>
          </a:prstGeom>
          <a:solidFill>
            <a:srgbClr val="FFD5D5"/>
          </a:solid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4400" b="0" i="0" u="none" strike="noStrike" kern="1200" cap="none" spc="0" normalizeH="0" baseline="0" noProof="0" dirty="0">
                <a:ln>
                  <a:noFill/>
                </a:ln>
                <a:solidFill>
                  <a:prstClr val="black">
                    <a:lumMod val="65000"/>
                    <a:lumOff val="35000"/>
                  </a:prstClr>
                </a:solidFill>
                <a:effectLst/>
                <a:uLnTx/>
                <a:uFillTx/>
                <a:latin typeface="UD デジタル 教科書体 NK-R" panose="02020400000000000000" pitchFamily="18" charset="-128"/>
                <a:ea typeface="UD デジタル 教科書体 NK-R" panose="02020400000000000000" pitchFamily="18" charset="-128"/>
                <a:cs typeface="+mn-cs"/>
              </a:rPr>
              <a:t>　</a:t>
            </a:r>
            <a:r>
              <a:rPr lang="ja-JP" altLang="en-US" b="1" dirty="0">
                <a:solidFill>
                  <a:schemeClr val="tx1"/>
                </a:solidFill>
                <a:latin typeface="UD デジタル 教科書体 NK-R" panose="02020400000000000000" pitchFamily="18" charset="-128"/>
                <a:ea typeface="UD デジタル 教科書体 NK-R" panose="02020400000000000000" pitchFamily="18" charset="-128"/>
              </a:rPr>
              <a:t>二</a:t>
            </a:r>
            <a:r>
              <a:rPr kumimoji="1" lang="ja-JP" altLang="en-US" sz="44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次調査</a:t>
            </a:r>
            <a:r>
              <a:rPr kumimoji="1" lang="en-US" altLang="ja-JP" sz="44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44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インタビュー調査</a:t>
            </a:r>
            <a:r>
              <a:rPr kumimoji="1" lang="en-US" altLang="ja-JP" sz="44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ja-JP" altLang="en-US" sz="44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 name="テキスト ボックス 6">
            <a:extLst>
              <a:ext uri="{FF2B5EF4-FFF2-40B4-BE49-F238E27FC236}">
                <a16:creationId xmlns:a16="http://schemas.microsoft.com/office/drawing/2014/main" id="{5D6E1421-837A-B42B-306D-4B34A4462A25}"/>
              </a:ext>
            </a:extLst>
          </p:cNvPr>
          <p:cNvSpPr txBox="1"/>
          <p:nvPr/>
        </p:nvSpPr>
        <p:spPr>
          <a:xfrm>
            <a:off x="5532582" y="1985818"/>
            <a:ext cx="334356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p>
        </p:txBody>
      </p:sp>
      <p:sp>
        <p:nvSpPr>
          <p:cNvPr id="9" name="テキスト ボックス 8">
            <a:extLst>
              <a:ext uri="{FF2B5EF4-FFF2-40B4-BE49-F238E27FC236}">
                <a16:creationId xmlns:a16="http://schemas.microsoft.com/office/drawing/2014/main" id="{5C681B40-ECA8-A55E-214B-716B9B2A7CAF}"/>
              </a:ext>
            </a:extLst>
          </p:cNvPr>
          <p:cNvSpPr txBox="1"/>
          <p:nvPr/>
        </p:nvSpPr>
        <p:spPr>
          <a:xfrm>
            <a:off x="0" y="982392"/>
            <a:ext cx="9144000" cy="646331"/>
          </a:xfrm>
          <a:prstGeom prst="rect">
            <a:avLst/>
          </a:prstGeom>
          <a:noFill/>
          <a:ln w="25400">
            <a:solidFill>
              <a:srgbClr val="FF7979"/>
            </a:solidFill>
          </a:ln>
        </p:spPr>
        <p:txBody>
          <a:bodyPr wrap="square" rtlCol="0">
            <a:spAutoFit/>
          </a:bodyPr>
          <a:lstStyle/>
          <a:p>
            <a:r>
              <a:rPr kumimoji="1" lang="ja-JP" altLang="en-US" dirty="0">
                <a:latin typeface="UD デジタル 教科書体 NK-R" panose="02020400000000000000" pitchFamily="18" charset="-128"/>
                <a:ea typeface="UD デジタル 教科書体 NK-R" panose="02020400000000000000" pitchFamily="18" charset="-128"/>
              </a:rPr>
              <a:t>〇　８２事例より、事業班で８事例のベストプラクティスを選出</a:t>
            </a:r>
            <a:endParaRPr kumimoji="1"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a:t>
            </a:r>
            <a:r>
              <a:rPr lang="ja-JP" altLang="en-US" sz="1400" dirty="0">
                <a:latin typeface="UD デジタル 教科書体 NK-R" panose="02020400000000000000" pitchFamily="18" charset="-128"/>
                <a:ea typeface="UD デジタル 教科書体 NK-R" panose="02020400000000000000" pitchFamily="18" charset="-128"/>
              </a:rPr>
              <a:t>　（選出基準：①</a:t>
            </a:r>
            <a:r>
              <a:rPr lang="en-US" altLang="ja-JP" sz="1400" dirty="0">
                <a:latin typeface="UD デジタル 教科書体 NK-R" panose="02020400000000000000" pitchFamily="18" charset="-128"/>
                <a:ea typeface="UD デジタル 教科書体 NK-R" panose="02020400000000000000" pitchFamily="18" charset="-128"/>
              </a:rPr>
              <a:t>2040</a:t>
            </a:r>
            <a:r>
              <a:rPr lang="ja-JP" altLang="en-US" sz="1400" dirty="0">
                <a:latin typeface="UD デジタル 教科書体 NK-R" panose="02020400000000000000" pitchFamily="18" charset="-128"/>
                <a:ea typeface="UD デジタル 教科書体 NK-R" panose="02020400000000000000" pitchFamily="18" charset="-128"/>
              </a:rPr>
              <a:t>年を見据えて有効な事業と考えられるもの②地区活動のプロセスが参考になるもの等）</a:t>
            </a:r>
            <a:endParaRPr lang="en-US" altLang="ja-JP" sz="1400" dirty="0">
              <a:latin typeface="UD デジタル 教科書体 NK-R" panose="02020400000000000000" pitchFamily="18" charset="-128"/>
              <a:ea typeface="UD デジタル 教科書体 NK-R" panose="02020400000000000000" pitchFamily="18" charset="-128"/>
            </a:endParaRPr>
          </a:p>
        </p:txBody>
      </p:sp>
      <p:pic>
        <p:nvPicPr>
          <p:cNvPr id="2" name="グラフィックス 1" descr="会議">
            <a:extLst>
              <a:ext uri="{FF2B5EF4-FFF2-40B4-BE49-F238E27FC236}">
                <a16:creationId xmlns:a16="http://schemas.microsoft.com/office/drawing/2014/main" id="{5911A655-53EC-5025-6BD3-BD1E614A71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6993" y="73891"/>
            <a:ext cx="914400" cy="914400"/>
          </a:xfrm>
          <a:prstGeom prst="rect">
            <a:avLst/>
          </a:prstGeom>
        </p:spPr>
      </p:pic>
      <p:graphicFrame>
        <p:nvGraphicFramePr>
          <p:cNvPr id="15" name="表 14">
            <a:extLst>
              <a:ext uri="{FF2B5EF4-FFF2-40B4-BE49-F238E27FC236}">
                <a16:creationId xmlns:a16="http://schemas.microsoft.com/office/drawing/2014/main" id="{8B2FB026-5DB7-7C3D-92DC-37FA924AF6D7}"/>
              </a:ext>
            </a:extLst>
          </p:cNvPr>
          <p:cNvGraphicFramePr>
            <a:graphicFrameLocks noGrp="1"/>
          </p:cNvGraphicFramePr>
          <p:nvPr/>
        </p:nvGraphicFramePr>
        <p:xfrm>
          <a:off x="249381" y="1780402"/>
          <a:ext cx="8626764" cy="4748839"/>
        </p:xfrm>
        <a:graphic>
          <a:graphicData uri="http://schemas.openxmlformats.org/drawingml/2006/table">
            <a:tbl>
              <a:tblPr firstRow="1" bandRow="1">
                <a:tableStyleId>{21E4AEA4-8DFA-4A89-87EB-49C32662AFE0}</a:tableStyleId>
              </a:tblPr>
              <a:tblGrid>
                <a:gridCol w="2271620">
                  <a:extLst>
                    <a:ext uri="{9D8B030D-6E8A-4147-A177-3AD203B41FA5}">
                      <a16:colId xmlns:a16="http://schemas.microsoft.com/office/drawing/2014/main" val="844679728"/>
                    </a:ext>
                  </a:extLst>
                </a:gridCol>
                <a:gridCol w="6355144">
                  <a:extLst>
                    <a:ext uri="{9D8B030D-6E8A-4147-A177-3AD203B41FA5}">
                      <a16:colId xmlns:a16="http://schemas.microsoft.com/office/drawing/2014/main" val="499355714"/>
                    </a:ext>
                  </a:extLst>
                </a:gridCol>
              </a:tblGrid>
              <a:tr h="352580">
                <a:tc>
                  <a:txBody>
                    <a:bodyPr/>
                    <a:lstStyle/>
                    <a:p>
                      <a:pPr algn="ct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自治体</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E7E7"/>
                    </a:solidFill>
                  </a:tcPr>
                </a:tc>
                <a:tc>
                  <a:txBody>
                    <a:bodyPr/>
                    <a:lstStyle/>
                    <a:p>
                      <a:pPr algn="ct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事　例</a:t>
                      </a:r>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E7E7"/>
                    </a:solidFill>
                  </a:tcPr>
                </a:tc>
                <a:extLst>
                  <a:ext uri="{0D108BD9-81ED-4DB2-BD59-A6C34878D82A}">
                    <a16:rowId xmlns:a16="http://schemas.microsoft.com/office/drawing/2014/main" val="1588639189"/>
                  </a:ext>
                </a:extLst>
              </a:tr>
              <a:tr h="430931">
                <a:tc>
                  <a:txBody>
                    <a:bodyPr/>
                    <a:lstStyle/>
                    <a:p>
                      <a:pPr algn="ctr"/>
                      <a:r>
                        <a:rPr kumimoji="1" lang="ja-JP" altLang="en-US" sz="1400" dirty="0">
                          <a:latin typeface="UD デジタル 教科書体 N-R" panose="02020400000000000000" pitchFamily="17" charset="-128"/>
                          <a:ea typeface="UD デジタル 教科書体 N-R" panose="02020400000000000000" pitchFamily="17" charset="-128"/>
                        </a:rPr>
                        <a:t>大阪府東大阪市</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JP" altLang="en-US" sz="1400" dirty="0">
                          <a:latin typeface="UD デジタル 教科書体 N-R" panose="02020400000000000000" pitchFamily="17" charset="-128"/>
                          <a:ea typeface="UD デジタル 教科書体 N-R" panose="02020400000000000000" pitchFamily="17" charset="-128"/>
                        </a:rPr>
                        <a:t>グリーフケア事業</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244864547"/>
                  </a:ext>
                </a:extLst>
              </a:tr>
              <a:tr h="583156">
                <a:tc>
                  <a:txBody>
                    <a:bodyPr/>
                    <a:lstStyle/>
                    <a:p>
                      <a:pPr algn="ctr"/>
                      <a:r>
                        <a:rPr kumimoji="1" lang="ja-JP" altLang="en-US" sz="1400" dirty="0">
                          <a:latin typeface="UD デジタル 教科書体 N-R" panose="02020400000000000000" pitchFamily="17" charset="-128"/>
                          <a:ea typeface="UD デジタル 教科書体 N-R" panose="02020400000000000000" pitchFamily="17" charset="-128"/>
                        </a:rPr>
                        <a:t>鹿児島県霧島市</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JP" altLang="en-US" sz="1400" dirty="0">
                          <a:latin typeface="UD デジタル 教科書体 N-R" panose="02020400000000000000" pitchFamily="17" charset="-128"/>
                          <a:ea typeface="UD デジタル 教科書体 N-R" panose="02020400000000000000" pitchFamily="17" charset="-128"/>
                        </a:rPr>
                        <a:t>霧島市「身寄り」がなくても安心して暮らすための</a:t>
                      </a:r>
                      <a:endParaRPr kumimoji="1" lang="en-US" altLang="ja-JP" sz="1400" dirty="0">
                        <a:latin typeface="UD デジタル 教科書体 N-R" panose="02020400000000000000" pitchFamily="17" charset="-128"/>
                        <a:ea typeface="UD デジタル 教科書体 N-R" panose="02020400000000000000" pitchFamily="17" charset="-128"/>
                      </a:endParaRPr>
                    </a:p>
                    <a:p>
                      <a:pPr algn="ctr"/>
                      <a:r>
                        <a:rPr kumimoji="1" lang="ja-JP" altLang="en-US" sz="1400" dirty="0">
                          <a:latin typeface="UD デジタル 教科書体 N-R" panose="02020400000000000000" pitchFamily="17" charset="-128"/>
                          <a:ea typeface="UD デジタル 教科書体 N-R" panose="02020400000000000000" pitchFamily="17" charset="-128"/>
                        </a:rPr>
                        <a:t>ガイドライン策定</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687475"/>
                  </a:ext>
                </a:extLst>
              </a:tr>
              <a:tr h="527064">
                <a:tc>
                  <a:txBody>
                    <a:bodyPr/>
                    <a:lstStyle/>
                    <a:p>
                      <a:pPr algn="ctr"/>
                      <a:r>
                        <a:rPr kumimoji="1" lang="ja-JP" altLang="en-US" sz="1400" dirty="0">
                          <a:latin typeface="UD デジタル 教科書体 N-R" panose="02020400000000000000" pitchFamily="17" charset="-128"/>
                          <a:ea typeface="UD デジタル 教科書体 N-R" panose="02020400000000000000" pitchFamily="17" charset="-128"/>
                        </a:rPr>
                        <a:t>宮崎県都城市</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JP" altLang="en-US" sz="1400" dirty="0">
                          <a:latin typeface="UD デジタル 教科書体 N-R" panose="02020400000000000000" pitchFamily="17" charset="-128"/>
                          <a:ea typeface="UD デジタル 教科書体 N-R" panose="02020400000000000000" pitchFamily="17" charset="-128"/>
                        </a:rPr>
                        <a:t>都城市精神障がい者等退院促進事業</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978807069"/>
                  </a:ext>
                </a:extLst>
              </a:tr>
              <a:tr h="601619">
                <a:tc>
                  <a:txBody>
                    <a:bodyPr/>
                    <a:lstStyle/>
                    <a:p>
                      <a:pPr algn="ctr"/>
                      <a:r>
                        <a:rPr kumimoji="1" lang="ja-JP" altLang="en-US" sz="1400" dirty="0">
                          <a:latin typeface="UD デジタル 教科書体 N-R" panose="02020400000000000000" pitchFamily="17" charset="-128"/>
                          <a:ea typeface="UD デジタル 教科書体 N-R" panose="02020400000000000000" pitchFamily="17" charset="-128"/>
                        </a:rPr>
                        <a:t>北海道札幌市</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JP" altLang="en-US" sz="1400" dirty="0">
                          <a:latin typeface="UD デジタル 教科書体 N-R" panose="02020400000000000000" pitchFamily="17" charset="-128"/>
                          <a:ea typeface="UD デジタル 教科書体 N-R" panose="02020400000000000000" pitchFamily="17" charset="-128"/>
                        </a:rPr>
                        <a:t>すすきの地区における児童虐待発生予防に向けた</a:t>
                      </a:r>
                    </a:p>
                    <a:p>
                      <a:pPr algn="ctr"/>
                      <a:r>
                        <a:rPr kumimoji="1" lang="ja-JP" altLang="en-US" sz="1400" dirty="0">
                          <a:latin typeface="UD デジタル 教科書体 N-R" panose="02020400000000000000" pitchFamily="17" charset="-128"/>
                          <a:ea typeface="UD デジタル 教科書体 N-R" panose="02020400000000000000" pitchFamily="17" charset="-128"/>
                        </a:rPr>
                        <a:t>見守り・支援ネットワーク事業</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863279238"/>
                  </a:ext>
                </a:extLst>
              </a:tr>
              <a:tr h="687565">
                <a:tc>
                  <a:txBody>
                    <a:bodyPr/>
                    <a:lstStyle/>
                    <a:p>
                      <a:pPr algn="ctr"/>
                      <a:r>
                        <a:rPr kumimoji="1" lang="ja-JP" altLang="en-US" sz="1400" dirty="0">
                          <a:latin typeface="UD デジタル 教科書体 N-R" panose="02020400000000000000" pitchFamily="17" charset="-128"/>
                          <a:ea typeface="UD デジタル 教科書体 N-R" panose="02020400000000000000" pitchFamily="17" charset="-128"/>
                        </a:rPr>
                        <a:t>京都府京都市</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ja-JP" altLang="en-US" sz="140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rPr>
                        <a:t>「西京・医療出前講座」</a:t>
                      </a:r>
                      <a:endParaRPr lang="en-US" altLang="ja-JP" sz="140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p>
                      <a:pPr algn="ctr" fontAlgn="ctr"/>
                      <a:r>
                        <a:rPr lang="ja-JP" altLang="en-US" sz="1200" b="0" i="0" u="none" strike="noStrike" baseline="0" dirty="0">
                          <a:solidFill>
                            <a:srgbClr val="000000"/>
                          </a:solidFill>
                          <a:effectLst/>
                          <a:latin typeface="UD デジタル 教科書体 N-R" panose="02020400000000000000" pitchFamily="17" charset="-128"/>
                          <a:ea typeface="UD デジタル 教科書体 N-R" panose="02020400000000000000" pitchFamily="17" charset="-128"/>
                        </a:rPr>
                        <a:t>～民間病院との連携による地域団体（自治会等）が主体となって取組む</a:t>
                      </a:r>
                      <a:endParaRPr lang="en-US" altLang="ja-JP" sz="1200" b="0" i="0" u="none" strike="noStrike" baseline="0" dirty="0">
                        <a:solidFill>
                          <a:srgbClr val="000000"/>
                        </a:solidFill>
                        <a:effectLst/>
                        <a:latin typeface="UD デジタル 教科書体 N-R" panose="02020400000000000000" pitchFamily="17" charset="-128"/>
                        <a:ea typeface="UD デジタル 教科書体 N-R" panose="02020400000000000000" pitchFamily="17" charset="-128"/>
                      </a:endParaRPr>
                    </a:p>
                    <a:p>
                      <a:pPr algn="ctr" fontAlgn="ctr"/>
                      <a:r>
                        <a:rPr lang="ja-JP" altLang="en-US" sz="1200" b="0" i="0" u="none" strike="noStrike" baseline="0" dirty="0">
                          <a:solidFill>
                            <a:srgbClr val="000000"/>
                          </a:solidFill>
                          <a:effectLst/>
                          <a:latin typeface="UD デジタル 教科書体 N-R" panose="02020400000000000000" pitchFamily="17" charset="-128"/>
                          <a:ea typeface="UD デジタル 教科書体 N-R" panose="02020400000000000000" pitchFamily="17" charset="-128"/>
                        </a:rPr>
                        <a:t>健康づくりの推進について～</a:t>
                      </a:r>
                      <a:endParaRPr kumimoji="1" lang="ja-JP" altLang="en-US" sz="1200" baseline="0" dirty="0">
                        <a:latin typeface="UD デジタル 教科書体 N-R" panose="02020400000000000000" pitchFamily="17" charset="-128"/>
                        <a:ea typeface="UD デジタル 教科書体 N-R" panose="02020400000000000000" pitchFamily="17"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74053714"/>
                  </a:ext>
                </a:extLst>
              </a:tr>
              <a:tr h="601619">
                <a:tc>
                  <a:txBody>
                    <a:bodyPr/>
                    <a:lstStyle/>
                    <a:p>
                      <a:pPr algn="ctr"/>
                      <a:r>
                        <a:rPr kumimoji="1" lang="ja-JP" altLang="en-US" sz="1400" dirty="0">
                          <a:latin typeface="UD デジタル 教科書体 N-R" panose="02020400000000000000" pitchFamily="17" charset="-128"/>
                          <a:ea typeface="UD デジタル 教科書体 N-R" panose="02020400000000000000" pitchFamily="17" charset="-128"/>
                        </a:rPr>
                        <a:t>神奈川県平塚</a:t>
                      </a:r>
                      <a:endParaRPr kumimoji="1" lang="en-US" altLang="ja-JP" sz="1400" dirty="0">
                        <a:latin typeface="UD デジタル 教科書体 N-R" panose="02020400000000000000" pitchFamily="17" charset="-128"/>
                        <a:ea typeface="UD デジタル 教科書体 N-R" panose="02020400000000000000" pitchFamily="17" charset="-128"/>
                      </a:endParaRPr>
                    </a:p>
                    <a:p>
                      <a:pPr algn="ctr"/>
                      <a:r>
                        <a:rPr kumimoji="1" lang="ja-JP" altLang="en-US" sz="1400" dirty="0">
                          <a:latin typeface="UD デジタル 教科書体 N-R" panose="02020400000000000000" pitchFamily="17" charset="-128"/>
                          <a:ea typeface="UD デジタル 教科書体 N-R" panose="02020400000000000000" pitchFamily="17" charset="-128"/>
                        </a:rPr>
                        <a:t>保健福祉事務所</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JP" altLang="en-US" sz="1400" dirty="0">
                          <a:latin typeface="UD デジタル 教科書体 N-R" panose="02020400000000000000" pitchFamily="17" charset="-128"/>
                          <a:ea typeface="UD デジタル 教科書体 N-R" panose="02020400000000000000" pitchFamily="17" charset="-128"/>
                        </a:rPr>
                        <a:t>地域・職域ネットワーク　　　　</a:t>
                      </a:r>
                    </a:p>
                    <a:p>
                      <a:pPr algn="ctr"/>
                      <a:r>
                        <a:rPr kumimoji="1" lang="ja-JP" altLang="en-US" sz="1200" baseline="0" dirty="0">
                          <a:latin typeface="UD デジタル 教科書体 N-R" panose="02020400000000000000" pitchFamily="17" charset="-128"/>
                          <a:ea typeface="UD デジタル 教科書体 N-R" panose="02020400000000000000" pitchFamily="17" charset="-128"/>
                        </a:rPr>
                        <a:t>～秦野・伊勢原で働く人の健康と安全を考える会～</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213223770"/>
                  </a:ext>
                </a:extLst>
              </a:tr>
              <a:tr h="349506">
                <a:tc>
                  <a:txBody>
                    <a:bodyPr/>
                    <a:lstStyle/>
                    <a:p>
                      <a:pPr algn="ctr"/>
                      <a:r>
                        <a:rPr kumimoji="1" lang="ja-JP" altLang="en-US" sz="1400" dirty="0">
                          <a:latin typeface="UD デジタル 教科書体 N-R" panose="02020400000000000000" pitchFamily="17" charset="-128"/>
                          <a:ea typeface="UD デジタル 教科書体 N-R" panose="02020400000000000000" pitchFamily="17" charset="-128"/>
                        </a:rPr>
                        <a:t>高知県いの町</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JP" altLang="en-US" sz="1400" dirty="0">
                          <a:latin typeface="UD デジタル 教科書体 N-R" panose="02020400000000000000" pitchFamily="17" charset="-128"/>
                          <a:ea typeface="UD デジタル 教科書体 N-R" panose="02020400000000000000" pitchFamily="17" charset="-128"/>
                        </a:rPr>
                        <a:t>生きづらさを抱えた方への支援</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90483344"/>
                  </a:ext>
                </a:extLst>
              </a:tr>
              <a:tr h="601619">
                <a:tc>
                  <a:txBody>
                    <a:bodyPr/>
                    <a:lstStyle/>
                    <a:p>
                      <a:pPr algn="ctr"/>
                      <a:r>
                        <a:rPr kumimoji="1" lang="ja-JP" altLang="en-US" sz="1400" dirty="0">
                          <a:latin typeface="UD デジタル 教科書体 N-R" panose="02020400000000000000" pitchFamily="17" charset="-128"/>
                          <a:ea typeface="UD デジタル 教科書体 N-R" panose="02020400000000000000" pitchFamily="17" charset="-128"/>
                        </a:rPr>
                        <a:t>大阪府茨木保健所</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JP" altLang="en-US" sz="1400" dirty="0">
                          <a:latin typeface="UD デジタル 教科書体 N-R" panose="02020400000000000000" pitchFamily="17" charset="-128"/>
                          <a:ea typeface="UD デジタル 教科書体 N-R" panose="02020400000000000000" pitchFamily="17" charset="-128"/>
                        </a:rPr>
                        <a:t>人工呼吸器等医療ケアを必要とする難病児者に対する</a:t>
                      </a:r>
                    </a:p>
                    <a:p>
                      <a:pPr algn="ctr"/>
                      <a:r>
                        <a:rPr kumimoji="1" lang="ja-JP" altLang="en-US" sz="1400" dirty="0">
                          <a:latin typeface="UD デジタル 教科書体 N-R" panose="02020400000000000000" pitchFamily="17" charset="-128"/>
                          <a:ea typeface="UD デジタル 教科書体 N-R" panose="02020400000000000000" pitchFamily="17" charset="-128"/>
                        </a:rPr>
                        <a:t>災害対策地域ケアシステム構築事業</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549814916"/>
                  </a:ext>
                </a:extLst>
              </a:tr>
            </a:tbl>
          </a:graphicData>
        </a:graphic>
      </p:graphicFrame>
      <p:sp>
        <p:nvSpPr>
          <p:cNvPr id="5" name="スライド番号プレースホルダ 3">
            <a:extLst>
              <a:ext uri="{FF2B5EF4-FFF2-40B4-BE49-F238E27FC236}">
                <a16:creationId xmlns:a16="http://schemas.microsoft.com/office/drawing/2014/main" id="{770DE4B8-BA1F-C3C7-1BA4-7744AA8313CC}"/>
              </a:ext>
            </a:extLst>
          </p:cNvPr>
          <p:cNvSpPr>
            <a:spLocks noGrp="1"/>
          </p:cNvSpPr>
          <p:nvPr>
            <p:ph type="sldNum" sz="quarter" idx="12"/>
          </p:nvPr>
        </p:nvSpPr>
        <p:spPr>
          <a:xfrm>
            <a:off x="7740352" y="6356358"/>
            <a:ext cx="946448" cy="365125"/>
          </a:xfrm>
        </p:spPr>
        <p:txBody>
          <a:bodyPr/>
          <a:lstStyle/>
          <a:p>
            <a:pPr>
              <a:defRPr/>
            </a:pPr>
            <a:fld id="{B35DF4A4-2AAE-4132-973E-1C6DFCD0D80A}" type="slidenum">
              <a:rPr lang="ja-JP" altLang="en-US" sz="1600"/>
              <a:pPr>
                <a:defRPr/>
              </a:pPr>
              <a:t>36</a:t>
            </a:fld>
            <a:endParaRPr lang="ja-JP" altLang="en-US" sz="1600" dirty="0"/>
          </a:p>
        </p:txBody>
      </p:sp>
    </p:spTree>
    <p:extLst>
      <p:ext uri="{BB962C8B-B14F-4D97-AF65-F5344CB8AC3E}">
        <p14:creationId xmlns:p14="http://schemas.microsoft.com/office/powerpoint/2010/main" val="185520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5C2E5-BFDC-8E5B-1B33-5D32ED20F022}"/>
            </a:ext>
          </a:extLst>
        </p:cNvPr>
        <p:cNvGrpSpPr/>
        <p:nvPr/>
      </p:nvGrpSpPr>
      <p:grpSpPr>
        <a:xfrm>
          <a:off x="0" y="0"/>
          <a:ext cx="0" cy="0"/>
          <a:chOff x="0" y="0"/>
          <a:chExt cx="0" cy="0"/>
        </a:xfrm>
      </p:grpSpPr>
      <p:sp>
        <p:nvSpPr>
          <p:cNvPr id="8" name="タイトル 1">
            <a:extLst>
              <a:ext uri="{FF2B5EF4-FFF2-40B4-BE49-F238E27FC236}">
                <a16:creationId xmlns:a16="http://schemas.microsoft.com/office/drawing/2014/main" id="{B8C2FBB3-F266-C8FF-3036-8C842E08196E}"/>
              </a:ext>
            </a:extLst>
          </p:cNvPr>
          <p:cNvSpPr txBox="1">
            <a:spLocks/>
          </p:cNvSpPr>
          <p:nvPr/>
        </p:nvSpPr>
        <p:spPr>
          <a:xfrm>
            <a:off x="0" y="0"/>
            <a:ext cx="9144000" cy="969818"/>
          </a:xfrm>
          <a:prstGeom prst="rect">
            <a:avLst/>
          </a:prstGeom>
          <a:solidFill>
            <a:srgbClr val="FFD5D5"/>
          </a:solid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defRPr/>
            </a:pPr>
            <a:r>
              <a:rPr kumimoji="1" lang="ja-JP" altLang="en-US" sz="4400" b="0" i="0" u="none" strike="noStrike" kern="1200" cap="none" spc="0" normalizeH="0" baseline="0" noProof="0" dirty="0">
                <a:ln>
                  <a:noFill/>
                </a:ln>
                <a:solidFill>
                  <a:prstClr val="black">
                    <a:lumMod val="65000"/>
                    <a:lumOff val="35000"/>
                  </a:prstClr>
                </a:solidFill>
                <a:effectLst/>
                <a:uLnTx/>
                <a:uFillTx/>
                <a:latin typeface="UD デジタル 教科書体 NK-R" panose="02020400000000000000" pitchFamily="18" charset="-128"/>
                <a:ea typeface="UD デジタル 教科書体 NK-R" panose="02020400000000000000" pitchFamily="18" charset="-128"/>
                <a:cs typeface="+mn-cs"/>
              </a:rPr>
              <a:t>　</a:t>
            </a:r>
            <a:r>
              <a:rPr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二次調査</a:t>
            </a:r>
            <a:endParaRPr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pPr lvl="0">
              <a:defRPr/>
            </a:pPr>
            <a:r>
              <a:rPr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3000" dirty="0">
                <a:solidFill>
                  <a:schemeClr val="tx1"/>
                </a:solidFill>
                <a:latin typeface="UD デジタル 教科書体 NK-R" panose="02020400000000000000" pitchFamily="18" charset="-128"/>
                <a:ea typeface="UD デジタル 教科書体 NK-R" panose="02020400000000000000" pitchFamily="18" charset="-128"/>
              </a:rPr>
              <a:t>結果</a:t>
            </a:r>
            <a:r>
              <a:rPr lang="en-US" altLang="ja-JP" sz="3000" dirty="0">
                <a:solidFill>
                  <a:schemeClr val="tx1"/>
                </a:solidFill>
                <a:latin typeface="UD デジタル 教科書体 NK-R" panose="02020400000000000000" pitchFamily="18" charset="-128"/>
                <a:ea typeface="UD デジタル 教科書体 NK-R" panose="02020400000000000000" pitchFamily="18" charset="-128"/>
              </a:rPr>
              <a:t>【3】</a:t>
            </a:r>
            <a:r>
              <a:rPr lang="ja-JP" altLang="en-US" sz="3000" dirty="0">
                <a:solidFill>
                  <a:schemeClr val="tx1"/>
                </a:solidFill>
                <a:latin typeface="UD デジタル 教科書体 NK-R" panose="02020400000000000000" pitchFamily="18" charset="-128"/>
                <a:ea typeface="UD デジタル 教科書体 NK-R" panose="02020400000000000000" pitchFamily="18" charset="-128"/>
              </a:rPr>
              <a:t>事業概要・プロセス・地区活動を推進する技</a:t>
            </a:r>
            <a:endParaRPr kumimoji="1" lang="ja-JP" altLang="en-US" sz="44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a:extLst>
              <a:ext uri="{FF2B5EF4-FFF2-40B4-BE49-F238E27FC236}">
                <a16:creationId xmlns:a16="http://schemas.microsoft.com/office/drawing/2014/main" id="{176AE1BE-0CB5-AFBC-98C1-7472E5D8AFAD}"/>
              </a:ext>
            </a:extLst>
          </p:cNvPr>
          <p:cNvSpPr txBox="1"/>
          <p:nvPr/>
        </p:nvSpPr>
        <p:spPr>
          <a:xfrm>
            <a:off x="5532582" y="1985818"/>
            <a:ext cx="334356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p>
        </p:txBody>
      </p:sp>
      <p:sp>
        <p:nvSpPr>
          <p:cNvPr id="9" name="テキスト ボックス 8">
            <a:extLst>
              <a:ext uri="{FF2B5EF4-FFF2-40B4-BE49-F238E27FC236}">
                <a16:creationId xmlns:a16="http://schemas.microsoft.com/office/drawing/2014/main" id="{06369647-0EAD-44EC-63C0-46E0D422E228}"/>
              </a:ext>
            </a:extLst>
          </p:cNvPr>
          <p:cNvSpPr txBox="1"/>
          <p:nvPr/>
        </p:nvSpPr>
        <p:spPr>
          <a:xfrm>
            <a:off x="0" y="969818"/>
            <a:ext cx="9144000" cy="646331"/>
          </a:xfrm>
          <a:prstGeom prst="rect">
            <a:avLst/>
          </a:prstGeom>
          <a:noFill/>
          <a:ln w="25400">
            <a:solidFill>
              <a:srgbClr val="FF7979"/>
            </a:solidFill>
          </a:ln>
        </p:spPr>
        <p:txBody>
          <a:bodyPr wrap="square" rtlCol="0">
            <a:spAutoFit/>
          </a:bodyPr>
          <a:lstStyle/>
          <a:p>
            <a:r>
              <a:rPr lang="ja-JP" altLang="en-US" dirty="0">
                <a:latin typeface="UD デジタル 教科書体 NK-R" panose="02020400000000000000" pitchFamily="18" charset="-128"/>
                <a:ea typeface="UD デジタル 教科書体 NK-R" panose="02020400000000000000" pitchFamily="18" charset="-128"/>
              </a:rPr>
              <a:t>〇　「⑤保健師の地区活動を推進する技」は、逐語録から「この地区活動に活かされた保健師の　</a:t>
            </a:r>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技」をプロセス毎に整理した。</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a:extLst>
              <a:ext uri="{FF2B5EF4-FFF2-40B4-BE49-F238E27FC236}">
                <a16:creationId xmlns:a16="http://schemas.microsoft.com/office/drawing/2014/main" id="{202B53F5-988F-3B2F-5983-164E143F3DC3}"/>
              </a:ext>
            </a:extLst>
          </p:cNvPr>
          <p:cNvSpPr>
            <a:spLocks noGrp="1"/>
          </p:cNvSpPr>
          <p:nvPr>
            <p:ph type="sldNum" sz="quarter" idx="12"/>
          </p:nvPr>
        </p:nvSpPr>
        <p:spPr/>
        <p:txBody>
          <a:bodyPr/>
          <a:lstStyle/>
          <a:p>
            <a:fld id="{82CCC848-D71A-454A-8383-3651938BCD3F}" type="slidenum">
              <a:rPr kumimoji="1" lang="ja-JP" altLang="en-US" smtClean="0"/>
              <a:t>37</a:t>
            </a:fld>
            <a:endParaRPr kumimoji="1" lang="ja-JP" altLang="en-US" dirty="0"/>
          </a:p>
        </p:txBody>
      </p:sp>
      <p:graphicFrame>
        <p:nvGraphicFramePr>
          <p:cNvPr id="4" name="コンテンツ プレースホルダー 3"/>
          <p:cNvGraphicFramePr>
            <a:graphicFrameLocks noGrp="1"/>
          </p:cNvGraphicFramePr>
          <p:nvPr>
            <p:ph idx="1"/>
          </p:nvPr>
        </p:nvGraphicFramePr>
        <p:xfrm>
          <a:off x="180974" y="1720846"/>
          <a:ext cx="8829675" cy="5028058"/>
        </p:xfrm>
        <a:graphic>
          <a:graphicData uri="http://schemas.openxmlformats.org/drawingml/2006/table">
            <a:tbl>
              <a:tblPr firstRow="1" bandRow="1">
                <a:tableStyleId>{21E4AEA4-8DFA-4A89-87EB-49C32662AFE0}</a:tableStyleId>
              </a:tblPr>
              <a:tblGrid>
                <a:gridCol w="1800226">
                  <a:extLst>
                    <a:ext uri="{9D8B030D-6E8A-4147-A177-3AD203B41FA5}">
                      <a16:colId xmlns:a16="http://schemas.microsoft.com/office/drawing/2014/main" val="3075480049"/>
                    </a:ext>
                  </a:extLst>
                </a:gridCol>
                <a:gridCol w="1731644">
                  <a:extLst>
                    <a:ext uri="{9D8B030D-6E8A-4147-A177-3AD203B41FA5}">
                      <a16:colId xmlns:a16="http://schemas.microsoft.com/office/drawing/2014/main" val="3369768358"/>
                    </a:ext>
                  </a:extLst>
                </a:gridCol>
                <a:gridCol w="1765935">
                  <a:extLst>
                    <a:ext uri="{9D8B030D-6E8A-4147-A177-3AD203B41FA5}">
                      <a16:colId xmlns:a16="http://schemas.microsoft.com/office/drawing/2014/main" val="1540028043"/>
                    </a:ext>
                  </a:extLst>
                </a:gridCol>
                <a:gridCol w="1765935">
                  <a:extLst>
                    <a:ext uri="{9D8B030D-6E8A-4147-A177-3AD203B41FA5}">
                      <a16:colId xmlns:a16="http://schemas.microsoft.com/office/drawing/2014/main" val="1753539738"/>
                    </a:ext>
                  </a:extLst>
                </a:gridCol>
                <a:gridCol w="1765935">
                  <a:extLst>
                    <a:ext uri="{9D8B030D-6E8A-4147-A177-3AD203B41FA5}">
                      <a16:colId xmlns:a16="http://schemas.microsoft.com/office/drawing/2014/main" val="3835736170"/>
                    </a:ext>
                  </a:extLst>
                </a:gridCol>
              </a:tblGrid>
              <a:tr h="638938">
                <a:tc>
                  <a:txBody>
                    <a:bodyPr/>
                    <a:lstStyle/>
                    <a:p>
                      <a:r>
                        <a:rPr kumimoji="1" lang="ja-JP" altLang="en-US" dirty="0"/>
                        <a:t>プロセス</a:t>
                      </a:r>
                    </a:p>
                  </a:txBody>
                  <a:tcPr anchor="ctr" anchorCtr="1"/>
                </a:tc>
                <a:tc>
                  <a:txBody>
                    <a:bodyPr/>
                    <a:lstStyle/>
                    <a:p>
                      <a:r>
                        <a:rPr kumimoji="1" lang="ja-JP" altLang="en-US" dirty="0"/>
                        <a:t>きっかけ</a:t>
                      </a:r>
                    </a:p>
                  </a:txBody>
                  <a:tcPr anchor="ctr" anchorCtr="1"/>
                </a:tc>
                <a:tc>
                  <a:txBody>
                    <a:bodyPr/>
                    <a:lstStyle/>
                    <a:p>
                      <a:r>
                        <a:rPr kumimoji="1" lang="ja-JP" altLang="en-US" dirty="0"/>
                        <a:t>計画</a:t>
                      </a:r>
                    </a:p>
                  </a:txBody>
                  <a:tcPr anchor="ctr" anchorCtr="1"/>
                </a:tc>
                <a:tc>
                  <a:txBody>
                    <a:bodyPr/>
                    <a:lstStyle/>
                    <a:p>
                      <a:r>
                        <a:rPr kumimoji="1" lang="ja-JP" altLang="en-US" dirty="0"/>
                        <a:t>事業着手</a:t>
                      </a:r>
                    </a:p>
                  </a:txBody>
                  <a:tcPr anchor="ctr" anchorCtr="1"/>
                </a:tc>
                <a:tc>
                  <a:txBody>
                    <a:bodyPr/>
                    <a:lstStyle/>
                    <a:p>
                      <a:r>
                        <a:rPr kumimoji="1" lang="ja-JP" altLang="en-US" dirty="0"/>
                        <a:t>継続・発展</a:t>
                      </a:r>
                    </a:p>
                  </a:txBody>
                  <a:tcPr anchor="ctr" anchorCtr="1"/>
                </a:tc>
                <a:extLst>
                  <a:ext uri="{0D108BD9-81ED-4DB2-BD59-A6C34878D82A}">
                    <a16:rowId xmlns:a16="http://schemas.microsoft.com/office/drawing/2014/main" val="3698795831"/>
                  </a:ext>
                </a:extLst>
              </a:tr>
              <a:tr h="2145541">
                <a:tc>
                  <a:txBody>
                    <a:bodyPr/>
                    <a:lstStyle/>
                    <a:p>
                      <a:r>
                        <a:rPr kumimoji="1" lang="ja-JP" altLang="en-US" sz="1400" baseline="0" dirty="0">
                          <a:latin typeface="UD デジタル 教科書体 N-R" panose="02020400000000000000" pitchFamily="17" charset="-128"/>
                          <a:ea typeface="UD デジタル 教科書体 N-R" panose="02020400000000000000" pitchFamily="17" charset="-128"/>
                        </a:rPr>
                        <a:t>　</a:t>
                      </a:r>
                      <a:r>
                        <a:rPr kumimoji="1" lang="ja-JP" altLang="en-US" sz="2000" baseline="0" dirty="0">
                          <a:latin typeface="UD デジタル 教科書体 N-R" panose="02020400000000000000" pitchFamily="17" charset="-128"/>
                          <a:ea typeface="UD デジタル 教科書体 N-R" panose="02020400000000000000" pitchFamily="17" charset="-128"/>
                        </a:rPr>
                        <a:t>東大阪市</a:t>
                      </a:r>
                      <a:endParaRPr kumimoji="1" lang="en-US" altLang="ja-JP" sz="2000" baseline="0" dirty="0">
                        <a:latin typeface="UD デジタル 教科書体 N-R" panose="02020400000000000000" pitchFamily="17" charset="-128"/>
                        <a:ea typeface="UD デジタル 教科書体 N-R" panose="02020400000000000000" pitchFamily="17" charset="-128"/>
                      </a:endParaRPr>
                    </a:p>
                    <a:p>
                      <a:endParaRPr kumimoji="1" lang="en-US" altLang="ja-JP" sz="1400" baseline="0" dirty="0">
                        <a:latin typeface="UD デジタル 教科書体 N-R" panose="02020400000000000000" pitchFamily="17" charset="-128"/>
                        <a:ea typeface="UD デジタル 教科書体 N-R" panose="02020400000000000000" pitchFamily="17" charset="-128"/>
                      </a:endParaRPr>
                    </a:p>
                    <a:p>
                      <a:r>
                        <a:rPr kumimoji="1" lang="ja-JP" altLang="en-US" sz="1100" baseline="0" dirty="0">
                          <a:latin typeface="UD デジタル 教科書体 N-R" panose="02020400000000000000" pitchFamily="17" charset="-128"/>
                          <a:ea typeface="UD デジタル 教科書体 N-R" panose="02020400000000000000" pitchFamily="17" charset="-128"/>
                        </a:rPr>
                        <a:t>（流産・死産に対する）</a:t>
                      </a:r>
                      <a:endParaRPr kumimoji="1" lang="en-US" altLang="ja-JP" sz="1100" baseline="0" dirty="0">
                        <a:latin typeface="UD デジタル 教科書体 N-R" panose="02020400000000000000" pitchFamily="17" charset="-128"/>
                        <a:ea typeface="UD デジタル 教科書体 N-R" panose="02020400000000000000" pitchFamily="17" charset="-128"/>
                      </a:endParaRPr>
                    </a:p>
                    <a:p>
                      <a:r>
                        <a:rPr kumimoji="1" lang="ja-JP" altLang="en-US" sz="2000" baseline="0" dirty="0">
                          <a:latin typeface="UD デジタル 教科書体 N-R" panose="02020400000000000000" pitchFamily="17" charset="-128"/>
                          <a:ea typeface="UD デジタル 教科書体 N-R" panose="02020400000000000000" pitchFamily="17" charset="-128"/>
                        </a:rPr>
                        <a:t>グリーフケア事業</a:t>
                      </a:r>
                    </a:p>
                  </a:txBody>
                  <a:tcPr/>
                </a:tc>
                <a:tc>
                  <a:txBody>
                    <a:bodyPr/>
                    <a:lstStyle/>
                    <a:p>
                      <a:r>
                        <a:rPr kumimoji="1" lang="ja-JP" altLang="en-US" sz="1200" baseline="0" dirty="0">
                          <a:latin typeface="UD デジタル 教科書体 N-R" panose="02020400000000000000" pitchFamily="17" charset="-128"/>
                          <a:ea typeface="UD デジタル 教科書体 N-R" panose="02020400000000000000" pitchFamily="17" charset="-128"/>
                        </a:rPr>
                        <a:t>･妊娠後期の</a:t>
                      </a:r>
                      <a:r>
                        <a:rPr kumimoji="1" lang="ja-JP" altLang="en-US" sz="1200" b="1" baseline="0" dirty="0">
                          <a:latin typeface="UD デジタル 教科書体 N-R" panose="02020400000000000000" pitchFamily="17" charset="-128"/>
                          <a:ea typeface="UD デジタル 教科書体 N-R" panose="02020400000000000000" pitchFamily="17" charset="-128"/>
                        </a:rPr>
                        <a:t>全妊婦に対して</a:t>
                      </a:r>
                      <a:r>
                        <a:rPr kumimoji="1" lang="ja-JP" altLang="en-US" sz="1200" baseline="0" dirty="0">
                          <a:latin typeface="UD デジタル 教科書体 N-R" panose="02020400000000000000" pitchFamily="17" charset="-128"/>
                          <a:ea typeface="UD デジタル 教科書体 N-R" panose="02020400000000000000" pitchFamily="17" charset="-128"/>
                        </a:rPr>
                        <a:t>「もうすぐママ電話」を開始</a:t>
                      </a:r>
                      <a:r>
                        <a:rPr kumimoji="1" lang="ja-JP" altLang="en-US" sz="1000" baseline="0" dirty="0">
                          <a:latin typeface="UD デジタル 教科書体 N-R" panose="02020400000000000000" pitchFamily="17" charset="-128"/>
                          <a:ea typeface="UD デジタル 教科書体 N-R" panose="02020400000000000000" pitchFamily="17" charset="-128"/>
                        </a:rPr>
                        <a:t>（グリーフケアの知識不足を痛感</a:t>
                      </a:r>
                      <a:r>
                        <a:rPr kumimoji="1" lang="en-US" altLang="ja-JP" sz="1200" baseline="0" dirty="0">
                          <a:latin typeface="UD デジタル 教科書体 N-R" panose="02020400000000000000" pitchFamily="17" charset="-128"/>
                          <a:ea typeface="UD デジタル 教科書体 N-R" panose="02020400000000000000" pitchFamily="17" charset="-128"/>
                        </a:rPr>
                        <a:t>)</a:t>
                      </a:r>
                    </a:p>
                    <a:p>
                      <a:endParaRPr kumimoji="1" lang="en-US" altLang="ja-JP" sz="1200" baseline="0" dirty="0">
                        <a:latin typeface="UD デジタル 教科書体 N-R" panose="02020400000000000000" pitchFamily="17" charset="-128"/>
                        <a:ea typeface="UD デジタル 教科書体 N-R" panose="02020400000000000000" pitchFamily="17" charset="-128"/>
                      </a:endParaRPr>
                    </a:p>
                    <a:p>
                      <a:r>
                        <a:rPr kumimoji="1" lang="ja-JP" altLang="en-US" sz="1200" baseline="0" dirty="0">
                          <a:latin typeface="UD デジタル 教科書体 N-R" panose="02020400000000000000" pitchFamily="17" charset="-128"/>
                          <a:ea typeface="UD デジタル 教科書体 N-R" panose="02020400000000000000" pitchFamily="17" charset="-128"/>
                        </a:rPr>
                        <a:t>・グリーフケア実施団体から、</a:t>
                      </a:r>
                      <a:r>
                        <a:rPr kumimoji="1" lang="ja-JP" altLang="en-US" sz="1200" b="1" baseline="0" dirty="0">
                          <a:latin typeface="UD デジタル 教科書体 N-R" panose="02020400000000000000" pitchFamily="17" charset="-128"/>
                          <a:ea typeface="UD デジタル 教科書体 N-R" panose="02020400000000000000" pitchFamily="17" charset="-128"/>
                        </a:rPr>
                        <a:t>行政への要望を把握</a:t>
                      </a:r>
                      <a:r>
                        <a:rPr kumimoji="1" lang="ja-JP" altLang="en-US" sz="1200" baseline="0" dirty="0">
                          <a:latin typeface="UD デジタル 教科書体 N-R" panose="02020400000000000000" pitchFamily="17" charset="-128"/>
                          <a:ea typeface="UD デジタル 教科書体 N-R" panose="02020400000000000000" pitchFamily="17" charset="-128"/>
                        </a:rPr>
                        <a:t>した</a:t>
                      </a:r>
                      <a:r>
                        <a:rPr kumimoji="1" lang="ja-JP" altLang="en-US" sz="1400" baseline="0" dirty="0">
                          <a:latin typeface="UD デジタル 教科書体 N-R" panose="02020400000000000000" pitchFamily="17" charset="-128"/>
                          <a:ea typeface="UD デジタル 教科書体 N-R" panose="02020400000000000000" pitchFamily="17" charset="-128"/>
                        </a:rPr>
                        <a:t>。</a:t>
                      </a:r>
                      <a:endParaRPr kumimoji="1" lang="en-US" altLang="ja-JP" sz="1400" baseline="0" dirty="0">
                        <a:latin typeface="UD デジタル 教科書体 N-R" panose="02020400000000000000" pitchFamily="17" charset="-128"/>
                        <a:ea typeface="UD デジタル 教科書体 N-R" panose="02020400000000000000" pitchFamily="17" charset="-128"/>
                      </a:endParaRPr>
                    </a:p>
                    <a:p>
                      <a:endParaRPr kumimoji="1" lang="en-US" altLang="ja-JP" sz="1400" baseline="0" dirty="0">
                        <a:latin typeface="UD デジタル 教科書体 N-R" panose="02020400000000000000" pitchFamily="17" charset="-128"/>
                        <a:ea typeface="UD デジタル 教科書体 N-R" panose="02020400000000000000" pitchFamily="17" charset="-128"/>
                      </a:endParaRPr>
                    </a:p>
                  </a:txBody>
                  <a:tcPr/>
                </a:tc>
                <a:tc>
                  <a:txBody>
                    <a:bodyPr/>
                    <a:lstStyle/>
                    <a:p>
                      <a:r>
                        <a:rPr kumimoji="1" lang="ja-JP" altLang="en-US" sz="1200" baseline="0" dirty="0">
                          <a:ea typeface="UD デジタル 教科書体 N-R" panose="02020400000000000000" pitchFamily="17" charset="-128"/>
                        </a:rPr>
                        <a:t>・</a:t>
                      </a:r>
                      <a:r>
                        <a:rPr kumimoji="1" lang="ja-JP" altLang="en-US" sz="1200" b="1" baseline="0" dirty="0">
                          <a:ea typeface="UD デジタル 教科書体 N-R" panose="02020400000000000000" pitchFamily="17" charset="-128"/>
                        </a:rPr>
                        <a:t>国からの通知の確認</a:t>
                      </a:r>
                      <a:endParaRPr kumimoji="1" lang="en-US" altLang="ja-JP" sz="1200" b="1" baseline="0" dirty="0">
                        <a:ea typeface="UD デジタル 教科書体 N-R" panose="02020400000000000000" pitchFamily="17" charset="-128"/>
                      </a:endParaRPr>
                    </a:p>
                    <a:p>
                      <a:r>
                        <a:rPr kumimoji="1" lang="ja-JP" altLang="en-US" sz="1100" baseline="0" dirty="0">
                          <a:ea typeface="UD デジタル 教科書体 N-R" panose="02020400000000000000" pitchFamily="17" charset="-128"/>
                        </a:rPr>
                        <a:t>「流産や死産を経験した女性への心理社会的支援等について」</a:t>
                      </a:r>
                      <a:r>
                        <a:rPr kumimoji="1" lang="en-US" altLang="ja-JP" sz="1100" baseline="0" dirty="0">
                          <a:ea typeface="UD デジタル 教科書体 N-R" panose="02020400000000000000" pitchFamily="17" charset="-128"/>
                        </a:rPr>
                        <a:t>(</a:t>
                      </a:r>
                      <a:r>
                        <a:rPr kumimoji="1" lang="ja-JP" altLang="en-US" sz="1100" baseline="0" dirty="0">
                          <a:ea typeface="UD デジタル 教科書体 N-R" panose="02020400000000000000" pitchFamily="17" charset="-128"/>
                        </a:rPr>
                        <a:t>Ｒ</a:t>
                      </a:r>
                      <a:r>
                        <a:rPr kumimoji="1" lang="en-US" altLang="ja-JP" sz="1100" baseline="0" dirty="0">
                          <a:ea typeface="UD デジタル 教科書体 N-R" panose="02020400000000000000" pitchFamily="17" charset="-128"/>
                        </a:rPr>
                        <a:t>3.5.31)</a:t>
                      </a:r>
                    </a:p>
                    <a:p>
                      <a:endParaRPr kumimoji="1" lang="en-US" altLang="ja-JP" sz="1100" b="1" baseline="0" dirty="0">
                        <a:ea typeface="UD デジタル 教科書体 N-R" panose="02020400000000000000" pitchFamily="17" charset="-128"/>
                      </a:endParaRPr>
                    </a:p>
                    <a:p>
                      <a:r>
                        <a:rPr kumimoji="1" lang="ja-JP" altLang="en-US" sz="1100" b="1" baseline="0" dirty="0">
                          <a:ea typeface="UD デジタル 教科書体 N-R" panose="02020400000000000000" pitchFamily="17" charset="-128"/>
                        </a:rPr>
                        <a:t>・グリーフケア実施団体との出会い</a:t>
                      </a:r>
                      <a:endParaRPr kumimoji="1" lang="en-US" altLang="ja-JP" sz="1100" b="1" baseline="0" dirty="0">
                        <a:ea typeface="UD デジタル 教科書体 N-R" panose="02020400000000000000" pitchFamily="17" charset="-128"/>
                      </a:endParaRPr>
                    </a:p>
                    <a:p>
                      <a:r>
                        <a:rPr kumimoji="1" lang="en-US" altLang="ja-JP" sz="1100" b="0" baseline="0" dirty="0">
                          <a:ea typeface="UD デジタル 教科書体 N-R" panose="02020400000000000000" pitchFamily="17" charset="-128"/>
                        </a:rPr>
                        <a:t>(</a:t>
                      </a:r>
                      <a:r>
                        <a:rPr kumimoji="1" lang="ja-JP" altLang="en-US" sz="1100" b="0" baseline="0" dirty="0">
                          <a:ea typeface="UD デジタル 教科書体 N-R" panose="02020400000000000000" pitchFamily="17" charset="-128"/>
                        </a:rPr>
                        <a:t>当事者の思い、行政への要望把握）</a:t>
                      </a:r>
                      <a:endParaRPr kumimoji="1" lang="en-US" altLang="ja-JP" sz="1100" b="0" baseline="0" dirty="0">
                        <a:ea typeface="UD デジタル 教科書体 N-R" panose="02020400000000000000" pitchFamily="17" charset="-128"/>
                      </a:endParaRPr>
                    </a:p>
                    <a:p>
                      <a:endParaRPr kumimoji="1" lang="en-US" altLang="ja-JP" sz="1100" b="0" baseline="0" dirty="0">
                        <a:ea typeface="UD デジタル 教科書体 N-R" panose="02020400000000000000" pitchFamily="17" charset="-128"/>
                      </a:endParaRPr>
                    </a:p>
                    <a:p>
                      <a:r>
                        <a:rPr kumimoji="1" lang="ja-JP" altLang="en-US" sz="1100" b="1" baseline="0" dirty="0">
                          <a:ea typeface="UD デジタル 教科書体 N-R" panose="02020400000000000000" pitchFamily="17" charset="-128"/>
                        </a:rPr>
                        <a:t>・事業実施を担う保健センター保健師との協議</a:t>
                      </a:r>
                    </a:p>
                  </a:txBody>
                  <a:tcPr/>
                </a:tc>
                <a:tc>
                  <a:txBody>
                    <a:bodyPr/>
                    <a:lstStyle/>
                    <a:p>
                      <a:r>
                        <a:rPr kumimoji="1" lang="ja-JP" altLang="en-US" sz="1200" baseline="0" dirty="0">
                          <a:ea typeface="UD デジタル 教科書体 N-R" panose="02020400000000000000" pitchFamily="17" charset="-128"/>
                        </a:rPr>
                        <a:t>・保健所、保健センター職員全員にグリーフケア研修を実施</a:t>
                      </a:r>
                      <a:endParaRPr kumimoji="1" lang="en-US" altLang="ja-JP" sz="1200" baseline="0" dirty="0">
                        <a:ea typeface="UD デジタル 教科書体 N-R" panose="02020400000000000000" pitchFamily="17" charset="-128"/>
                      </a:endParaRPr>
                    </a:p>
                    <a:p>
                      <a:endParaRPr kumimoji="1" lang="en-US" altLang="ja-JP" sz="1200" baseline="0" dirty="0">
                        <a:ea typeface="UD デジタル 教科書体 N-R" panose="02020400000000000000" pitchFamily="17" charset="-128"/>
                      </a:endParaRPr>
                    </a:p>
                    <a:p>
                      <a:r>
                        <a:rPr kumimoji="1" lang="ja-JP" altLang="en-US" sz="1200" baseline="0" dirty="0">
                          <a:ea typeface="UD デジタル 教科書体 N-R" panose="02020400000000000000" pitchFamily="17" charset="-128"/>
                        </a:rPr>
                        <a:t>・</a:t>
                      </a:r>
                      <a:r>
                        <a:rPr kumimoji="1" lang="ja-JP" altLang="en-US" sz="1200" b="1" baseline="0" dirty="0">
                          <a:ea typeface="UD デジタル 教科書体 N-R" panose="02020400000000000000" pitchFamily="17" charset="-128"/>
                        </a:rPr>
                        <a:t>庁内全職員</a:t>
                      </a:r>
                      <a:r>
                        <a:rPr kumimoji="1" lang="ja-JP" altLang="en-US" sz="1200" baseline="0" dirty="0">
                          <a:ea typeface="UD デジタル 教科書体 N-R" panose="02020400000000000000" pitchFamily="17" charset="-128"/>
                        </a:rPr>
                        <a:t>の選択的研修の一つにグリーフケア研修を実施</a:t>
                      </a:r>
                      <a:endParaRPr kumimoji="1" lang="en-US" altLang="ja-JP" sz="1200" baseline="0" dirty="0">
                        <a:ea typeface="UD デジタル 教科書体 N-R" panose="02020400000000000000" pitchFamily="17" charset="-128"/>
                      </a:endParaRPr>
                    </a:p>
                    <a:p>
                      <a:endParaRPr kumimoji="1" lang="en-US" altLang="ja-JP" sz="1200" baseline="0" dirty="0">
                        <a:ea typeface="UD デジタル 教科書体 N-R" panose="02020400000000000000" pitchFamily="17" charset="-128"/>
                      </a:endParaRPr>
                    </a:p>
                    <a:p>
                      <a:r>
                        <a:rPr kumimoji="1" lang="ja-JP" altLang="en-US" sz="1200" baseline="0" dirty="0">
                          <a:ea typeface="UD デジタル 教科書体 N-R" panose="02020400000000000000" pitchFamily="17" charset="-128"/>
                        </a:rPr>
                        <a:t>・オレンジカモミール開催。</a:t>
                      </a:r>
                      <a:r>
                        <a:rPr kumimoji="1" lang="en-US" altLang="ja-JP" sz="1200" baseline="0" dirty="0">
                          <a:ea typeface="UD デジタル 教科書体 N-R" panose="02020400000000000000" pitchFamily="17" charset="-128"/>
                        </a:rPr>
                        <a:t>Web</a:t>
                      </a:r>
                      <a:r>
                        <a:rPr kumimoji="1" lang="ja-JP" altLang="en-US" sz="1200" baseline="0" dirty="0">
                          <a:ea typeface="UD デジタル 教科書体 N-R" panose="02020400000000000000" pitchFamily="17" charset="-128"/>
                        </a:rPr>
                        <a:t>サイト、市報掲載。医療機関に説明</a:t>
                      </a:r>
                    </a:p>
                  </a:txBody>
                  <a:tcPr/>
                </a:tc>
                <a:tc>
                  <a:txBody>
                    <a:bodyPr/>
                    <a:lstStyle/>
                    <a:p>
                      <a:r>
                        <a:rPr kumimoji="1" lang="ja-JP" altLang="en-US" sz="1200" baseline="0" dirty="0">
                          <a:ea typeface="UD デジタル 教科書体 N-R" panose="02020400000000000000" pitchFamily="17" charset="-128"/>
                        </a:rPr>
                        <a:t>・オレンジカモミール（流産・死産を経験された方のお話会）を開催する。</a:t>
                      </a:r>
                      <a:endParaRPr kumimoji="1" lang="en-US" altLang="ja-JP" sz="1200" baseline="0" dirty="0">
                        <a:ea typeface="UD デジタル 教科書体 N-R" panose="02020400000000000000" pitchFamily="17" charset="-128"/>
                      </a:endParaRPr>
                    </a:p>
                    <a:p>
                      <a:endParaRPr kumimoji="1" lang="en-US" altLang="ja-JP" sz="1200" baseline="0" dirty="0">
                        <a:ea typeface="UD デジタル 教科書体 N-R" panose="02020400000000000000" pitchFamily="17" charset="-128"/>
                      </a:endParaRPr>
                    </a:p>
                    <a:p>
                      <a:r>
                        <a:rPr kumimoji="1" lang="ja-JP" altLang="en-US" sz="1200" baseline="0" dirty="0">
                          <a:ea typeface="UD デジタル 教科書体 N-R" panose="02020400000000000000" pitchFamily="17" charset="-128"/>
                        </a:rPr>
                        <a:t>・地区担当保健師が、地区内の参加医療機関に事業報告や</a:t>
                      </a:r>
                      <a:r>
                        <a:rPr kumimoji="1" lang="en-US" altLang="ja-JP" sz="1200" baseline="0" dirty="0">
                          <a:ea typeface="UD デジタル 教科書体 N-R" panose="02020400000000000000" pitchFamily="17" charset="-128"/>
                        </a:rPr>
                        <a:t>PR</a:t>
                      </a:r>
                      <a:r>
                        <a:rPr kumimoji="1" lang="ja-JP" altLang="en-US" sz="1200" baseline="0" dirty="0">
                          <a:ea typeface="UD デジタル 教科書体 N-R" panose="02020400000000000000" pitchFamily="17" charset="-128"/>
                        </a:rPr>
                        <a:t>に行くことを継続する。</a:t>
                      </a:r>
                    </a:p>
                  </a:txBody>
                  <a:tcPr/>
                </a:tc>
                <a:extLst>
                  <a:ext uri="{0D108BD9-81ED-4DB2-BD59-A6C34878D82A}">
                    <a16:rowId xmlns:a16="http://schemas.microsoft.com/office/drawing/2014/main" val="3915491241"/>
                  </a:ext>
                </a:extLst>
              </a:tr>
              <a:tr h="1950400">
                <a:tc>
                  <a:txBody>
                    <a:bodyPr/>
                    <a:lstStyle/>
                    <a:p>
                      <a:endParaRPr kumimoji="1" lang="en-US" altLang="ja-JP" sz="1400" baseline="0" dirty="0">
                        <a:ea typeface="UD デジタル 教科書体 N-R" panose="02020400000000000000" pitchFamily="17" charset="-128"/>
                      </a:endParaRPr>
                    </a:p>
                    <a:p>
                      <a:endParaRPr kumimoji="1" lang="en-US" altLang="ja-JP" sz="1400" baseline="0" dirty="0">
                        <a:ea typeface="UD デジタル 教科書体 N-R" panose="02020400000000000000" pitchFamily="17" charset="-128"/>
                      </a:endParaRPr>
                    </a:p>
                    <a:p>
                      <a:endParaRPr kumimoji="1" lang="en-US" altLang="ja-JP" sz="1400" baseline="0" dirty="0">
                        <a:ea typeface="UD デジタル 教科書体 N-R" panose="02020400000000000000" pitchFamily="17" charset="-128"/>
                      </a:endParaRPr>
                    </a:p>
                    <a:p>
                      <a:r>
                        <a:rPr kumimoji="1" lang="ja-JP" altLang="en-US" sz="1400" baseline="0" dirty="0">
                          <a:ea typeface="UD デジタル 教科書体 N-R" panose="02020400000000000000" pitchFamily="17" charset="-128"/>
                        </a:rPr>
                        <a:t>　</a:t>
                      </a:r>
                      <a:r>
                        <a:rPr kumimoji="1" lang="ja-JP" altLang="en-US" sz="2000" baseline="0" dirty="0">
                          <a:ea typeface="UD デジタル 教科書体 N-R" panose="02020400000000000000" pitchFamily="17" charset="-128"/>
                        </a:rPr>
                        <a:t>保健師の技</a:t>
                      </a:r>
                    </a:p>
                  </a:txBody>
                  <a:tcPr/>
                </a:tc>
                <a:tc>
                  <a:txBody>
                    <a:bodyPr/>
                    <a:lstStyle/>
                    <a:p>
                      <a:r>
                        <a:rPr kumimoji="1" lang="ja-JP" altLang="en-US" sz="1200" baseline="0" dirty="0">
                          <a:solidFill>
                            <a:schemeClr val="tx1"/>
                          </a:solidFill>
                          <a:ea typeface="UD デジタル 教科書体 N-R" panose="02020400000000000000" pitchFamily="17" charset="-128"/>
                        </a:rPr>
                        <a:t>・ポピュレーションアプローチを通じて</a:t>
                      </a:r>
                      <a:r>
                        <a:rPr kumimoji="1" lang="ja-JP" altLang="en-US" sz="1200" b="1" baseline="0" dirty="0">
                          <a:solidFill>
                            <a:schemeClr val="tx1"/>
                          </a:solidFill>
                          <a:ea typeface="UD デジタル 教科書体 N-R" panose="02020400000000000000" pitchFamily="17" charset="-128"/>
                        </a:rPr>
                        <a:t>地域全体に責任を持つ</a:t>
                      </a:r>
                      <a:r>
                        <a:rPr kumimoji="1" lang="ja-JP" altLang="en-US" sz="1200" baseline="0" dirty="0">
                          <a:solidFill>
                            <a:schemeClr val="tx1"/>
                          </a:solidFill>
                          <a:ea typeface="UD デジタル 教科書体 N-R" panose="02020400000000000000" pitchFamily="17" charset="-128"/>
                        </a:rPr>
                        <a:t>。</a:t>
                      </a:r>
                      <a:endParaRPr kumimoji="1" lang="en-US" altLang="ja-JP" sz="1200" baseline="0" dirty="0">
                        <a:solidFill>
                          <a:schemeClr val="tx1"/>
                        </a:solidFill>
                        <a:ea typeface="UD デジタル 教科書体 N-R" panose="02020400000000000000" pitchFamily="17" charset="-128"/>
                      </a:endParaRPr>
                    </a:p>
                    <a:p>
                      <a:endParaRPr kumimoji="1" lang="en-US" altLang="ja-JP" sz="1200" baseline="0" dirty="0">
                        <a:solidFill>
                          <a:schemeClr val="tx1"/>
                        </a:solidFill>
                        <a:ea typeface="UD デジタル 教科書体 N-R" panose="02020400000000000000" pitchFamily="17" charset="-128"/>
                      </a:endParaRPr>
                    </a:p>
                    <a:p>
                      <a:r>
                        <a:rPr kumimoji="1" lang="ja-JP" altLang="en-US" sz="1200" baseline="0" dirty="0">
                          <a:solidFill>
                            <a:schemeClr val="tx1"/>
                          </a:solidFill>
                          <a:ea typeface="UD デジタル 教科書体 N-R" panose="02020400000000000000" pitchFamily="17" charset="-128"/>
                        </a:rPr>
                        <a:t>・個人→</a:t>
                      </a:r>
                      <a:r>
                        <a:rPr kumimoji="1" lang="ja-JP" altLang="en-US" sz="1200" b="1" baseline="0" dirty="0">
                          <a:solidFill>
                            <a:schemeClr val="tx1"/>
                          </a:solidFill>
                          <a:ea typeface="UD デジタル 教科書体 N-R" panose="02020400000000000000" pitchFamily="17" charset="-128"/>
                        </a:rPr>
                        <a:t>地域の課題と社会の課題の一致を確認する</a:t>
                      </a:r>
                      <a:r>
                        <a:rPr kumimoji="1" lang="ja-JP" altLang="en-US" sz="1200" baseline="0" dirty="0">
                          <a:solidFill>
                            <a:schemeClr val="tx1"/>
                          </a:solidFill>
                          <a:ea typeface="UD デジタル 教科書体 N-R" panose="02020400000000000000" pitchFamily="17" charset="-128"/>
                        </a:rPr>
                        <a:t>。</a:t>
                      </a:r>
                      <a:endParaRPr kumimoji="1" lang="en-US" altLang="ja-JP" sz="1200" baseline="0" dirty="0">
                        <a:solidFill>
                          <a:schemeClr val="tx1"/>
                        </a:solidFill>
                        <a:ea typeface="UD デジタル 教科書体 N-R" panose="02020400000000000000" pitchFamily="17" charset="-128"/>
                      </a:endParaRPr>
                    </a:p>
                    <a:p>
                      <a:endParaRPr kumimoji="1" lang="en-US" altLang="ja-JP" sz="1200" baseline="0" dirty="0">
                        <a:solidFill>
                          <a:schemeClr val="tx1"/>
                        </a:solidFill>
                        <a:ea typeface="UD デジタル 教科書体 N-R" panose="02020400000000000000" pitchFamily="17" charset="-128"/>
                      </a:endParaRPr>
                    </a:p>
                    <a:p>
                      <a:r>
                        <a:rPr kumimoji="1" lang="ja-JP" altLang="en-US" sz="1200" baseline="0" dirty="0">
                          <a:solidFill>
                            <a:schemeClr val="tx1"/>
                          </a:solidFill>
                          <a:ea typeface="UD デジタル 教科書体 N-R" panose="02020400000000000000" pitchFamily="17" charset="-128"/>
                        </a:rPr>
                        <a:t>・対象となる人々をアセスメントする。</a:t>
                      </a:r>
                    </a:p>
                    <a:p>
                      <a:endParaRPr kumimoji="1" lang="ja-JP" altLang="en-US" sz="1200" baseline="0" dirty="0">
                        <a:solidFill>
                          <a:schemeClr val="tx1"/>
                        </a:solidFill>
                        <a:ea typeface="UD デジタル 教科書体 N-R" panose="02020400000000000000" pitchFamily="17" charset="-128"/>
                      </a:endParaRPr>
                    </a:p>
                  </a:txBody>
                  <a:tcPr/>
                </a:tc>
                <a:tc>
                  <a:txBody>
                    <a:bodyPr/>
                    <a:lstStyle/>
                    <a:p>
                      <a:r>
                        <a:rPr kumimoji="1" lang="ja-JP" altLang="en-US" sz="1200" baseline="0" dirty="0">
                          <a:ea typeface="UD デジタル 教科書体 N-R" panose="02020400000000000000" pitchFamily="17" charset="-128"/>
                        </a:rPr>
                        <a:t>・当事者の思いを深く知り、</a:t>
                      </a:r>
                      <a:r>
                        <a:rPr kumimoji="1" lang="ja-JP" altLang="en-US" sz="1200" b="1" baseline="0" dirty="0">
                          <a:ea typeface="UD デジタル 教科書体 N-R" panose="02020400000000000000" pitchFamily="17" charset="-128"/>
                        </a:rPr>
                        <a:t>保健師としての気持ちを揺さぶられる</a:t>
                      </a:r>
                      <a:r>
                        <a:rPr kumimoji="1" lang="ja-JP" altLang="en-US" sz="1200" baseline="0" dirty="0">
                          <a:ea typeface="UD デジタル 教科書体 N-R" panose="02020400000000000000" pitchFamily="17" charset="-128"/>
                        </a:rPr>
                        <a:t>。</a:t>
                      </a:r>
                      <a:endParaRPr kumimoji="1" lang="en-US" altLang="ja-JP" sz="1200" baseline="0" dirty="0">
                        <a:ea typeface="UD デジタル 教科書体 N-R" panose="02020400000000000000" pitchFamily="17" charset="-128"/>
                      </a:endParaRPr>
                    </a:p>
                    <a:p>
                      <a:endParaRPr kumimoji="1" lang="en-US" altLang="ja-JP" sz="1400" baseline="0" dirty="0">
                        <a:ea typeface="UD デジタル 教科書体 N-R" panose="02020400000000000000" pitchFamily="17" charset="-128"/>
                      </a:endParaRPr>
                    </a:p>
                    <a:p>
                      <a:r>
                        <a:rPr kumimoji="1" lang="ja-JP" altLang="en-US" sz="1200" baseline="0" dirty="0">
                          <a:ea typeface="UD デジタル 教科書体 N-R" panose="02020400000000000000" pitchFamily="17" charset="-128"/>
                        </a:rPr>
                        <a:t>・解決したい地域の課題と関係団体の内発的動機が一致する。</a:t>
                      </a:r>
                    </a:p>
                  </a:txBody>
                  <a:tcPr/>
                </a:tc>
                <a:tc>
                  <a:txBody>
                    <a:bodyPr/>
                    <a:lstStyle/>
                    <a:p>
                      <a:r>
                        <a:rPr kumimoji="1" lang="ja-JP" altLang="en-US" sz="1200" baseline="0" dirty="0">
                          <a:ea typeface="UD デジタル 教科書体 N-R" panose="02020400000000000000" pitchFamily="17" charset="-128"/>
                        </a:rPr>
                        <a:t>・事業化するための情報を集める。</a:t>
                      </a:r>
                      <a:endParaRPr kumimoji="1" lang="en-US" altLang="ja-JP" sz="1200" baseline="0" dirty="0">
                        <a:ea typeface="UD デジタル 教科書体 N-R" panose="02020400000000000000" pitchFamily="17" charset="-128"/>
                      </a:endParaRPr>
                    </a:p>
                    <a:p>
                      <a:endParaRPr kumimoji="1" lang="en-US" altLang="ja-JP" sz="1200" baseline="0" dirty="0">
                        <a:ea typeface="UD デジタル 教科書体 N-R" panose="02020400000000000000" pitchFamily="17" charset="-128"/>
                      </a:endParaRPr>
                    </a:p>
                    <a:p>
                      <a:r>
                        <a:rPr kumimoji="1" lang="ja-JP" altLang="en-US" sz="1200" baseline="0" dirty="0">
                          <a:ea typeface="UD デジタル 教科書体 N-R" panose="02020400000000000000" pitchFamily="17" charset="-128"/>
                        </a:rPr>
                        <a:t>・企画部門と対人サービス部門との協働のための準備をする。</a:t>
                      </a:r>
                      <a:endParaRPr kumimoji="1" lang="en-US" altLang="ja-JP" sz="1200" baseline="0" dirty="0">
                        <a:ea typeface="UD デジタル 教科書体 N-R" panose="02020400000000000000" pitchFamily="17" charset="-128"/>
                      </a:endParaRPr>
                    </a:p>
                    <a:p>
                      <a:endParaRPr kumimoji="1" lang="en-US" altLang="ja-JP" sz="1200" baseline="0" dirty="0">
                        <a:ea typeface="UD デジタル 教科書体 N-R" panose="02020400000000000000" pitchFamily="17" charset="-128"/>
                      </a:endParaRPr>
                    </a:p>
                    <a:p>
                      <a:r>
                        <a:rPr kumimoji="1" lang="ja-JP" altLang="en-US" sz="1200" baseline="0" dirty="0">
                          <a:ea typeface="UD デジタル 教科書体 N-R" panose="02020400000000000000" pitchFamily="17" charset="-128"/>
                        </a:rPr>
                        <a:t>・</a:t>
                      </a:r>
                      <a:r>
                        <a:rPr kumimoji="1" lang="ja-JP" altLang="en-US" sz="1200" b="1" baseline="0" dirty="0">
                          <a:ea typeface="UD デジタル 教科書体 N-R" panose="02020400000000000000" pitchFamily="17" charset="-128"/>
                        </a:rPr>
                        <a:t>人材育成に活かす</a:t>
                      </a:r>
                      <a:r>
                        <a:rPr kumimoji="1" lang="ja-JP" altLang="en-US" sz="1200" baseline="0" dirty="0">
                          <a:ea typeface="UD デジタル 教科書体 N-R" panose="02020400000000000000" pitchFamily="17" charset="-128"/>
                        </a:rPr>
                        <a:t>作戦を練って、実施する。</a:t>
                      </a:r>
                      <a:endParaRPr kumimoji="1" lang="en-US" altLang="ja-JP" sz="1200" baseline="0" dirty="0">
                        <a:ea typeface="UD デジタル 教科書体 N-R" panose="02020400000000000000" pitchFamily="17" charset="-128"/>
                      </a:endParaRPr>
                    </a:p>
                    <a:p>
                      <a:endParaRPr kumimoji="1" lang="ja-JP" altLang="en-US" sz="1200" baseline="0" dirty="0">
                        <a:ea typeface="UD デジタル 教科書体 N-R" panose="02020400000000000000" pitchFamily="17" charset="-128"/>
                      </a:endParaRPr>
                    </a:p>
                  </a:txBody>
                  <a:tcPr/>
                </a:tc>
                <a:tc>
                  <a:txBody>
                    <a:bodyPr/>
                    <a:lstStyle/>
                    <a:p>
                      <a:r>
                        <a:rPr kumimoji="1" lang="ja-JP" altLang="en-US" sz="1200" baseline="0" dirty="0">
                          <a:ea typeface="UD デジタル 教科書体 N-R" panose="02020400000000000000" pitchFamily="17" charset="-128"/>
                        </a:rPr>
                        <a:t>・地区課題の改善･解決として住民に還元する。</a:t>
                      </a:r>
                      <a:endParaRPr kumimoji="1" lang="en-US" altLang="ja-JP" sz="1200" baseline="0" dirty="0">
                        <a:ea typeface="UD デジタル 教科書体 N-R" panose="02020400000000000000" pitchFamily="17" charset="-128"/>
                      </a:endParaRPr>
                    </a:p>
                    <a:p>
                      <a:endParaRPr kumimoji="1" lang="en-US" altLang="ja-JP" sz="1200" baseline="0" dirty="0">
                        <a:ea typeface="UD デジタル 教科書体 N-R" panose="02020400000000000000" pitchFamily="17" charset="-128"/>
                      </a:endParaRPr>
                    </a:p>
                    <a:p>
                      <a:r>
                        <a:rPr kumimoji="1" lang="ja-JP" altLang="en-US" sz="1200" baseline="0" dirty="0">
                          <a:ea typeface="UD デジタル 教科書体 N-R" panose="02020400000000000000" pitchFamily="17" charset="-128"/>
                        </a:rPr>
                        <a:t>・</a:t>
                      </a:r>
                      <a:r>
                        <a:rPr kumimoji="1" lang="ja-JP" altLang="en-US" sz="1200" b="1" baseline="0" dirty="0">
                          <a:ea typeface="UD デジタル 教科書体 N-R" panose="02020400000000000000" pitchFamily="17" charset="-128"/>
                        </a:rPr>
                        <a:t>行政としての役割を果たす</a:t>
                      </a:r>
                      <a:r>
                        <a:rPr kumimoji="1" lang="ja-JP" altLang="en-US" sz="1200" baseline="0" dirty="0">
                          <a:ea typeface="UD デジタル 教科書体 N-R" panose="02020400000000000000" pitchFamily="17" charset="-128"/>
                        </a:rPr>
                        <a:t>。</a:t>
                      </a:r>
                      <a:r>
                        <a:rPr kumimoji="1" lang="en-US" altLang="ja-JP" sz="1200" baseline="0" dirty="0">
                          <a:ea typeface="UD デジタル 教科書体 N-R" panose="02020400000000000000" pitchFamily="17" charset="-128"/>
                        </a:rPr>
                        <a:t>(</a:t>
                      </a:r>
                      <a:r>
                        <a:rPr kumimoji="1" lang="ja-JP" altLang="en-US" sz="1200" baseline="0" dirty="0">
                          <a:ea typeface="UD デジタル 教科書体 N-R" panose="02020400000000000000" pitchFamily="17" charset="-128"/>
                        </a:rPr>
                        <a:t>予算化･支援について公平性のアピール、関係団体の活動に対する社会的承認等）</a:t>
                      </a:r>
                    </a:p>
                  </a:txBody>
                  <a:tcPr/>
                </a:tc>
                <a:extLst>
                  <a:ext uri="{0D108BD9-81ED-4DB2-BD59-A6C34878D82A}">
                    <a16:rowId xmlns:a16="http://schemas.microsoft.com/office/drawing/2014/main" val="1885614411"/>
                  </a:ext>
                </a:extLst>
              </a:tr>
            </a:tbl>
          </a:graphicData>
        </a:graphic>
      </p:graphicFrame>
      <p:sp>
        <p:nvSpPr>
          <p:cNvPr id="2" name="スライド番号プレースホルダ 3">
            <a:extLst>
              <a:ext uri="{FF2B5EF4-FFF2-40B4-BE49-F238E27FC236}">
                <a16:creationId xmlns:a16="http://schemas.microsoft.com/office/drawing/2014/main" id="{4642A77B-5E2F-6D01-4154-F2DABC7C7193}"/>
              </a:ext>
            </a:extLst>
          </p:cNvPr>
          <p:cNvSpPr txBox="1">
            <a:spLocks/>
          </p:cNvSpPr>
          <p:nvPr/>
        </p:nvSpPr>
        <p:spPr>
          <a:xfrm>
            <a:off x="7849305" y="6405686"/>
            <a:ext cx="102684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1200" kern="1200">
                <a:solidFill>
                  <a:srgbClr val="898989"/>
                </a:solidFill>
                <a:latin typeface="Calibri" pitchFamily="34"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defRPr/>
            </a:pPr>
            <a:fld id="{B35DF4A4-2AAE-4132-973E-1C6DFCD0D80A}" type="slidenum">
              <a:rPr lang="ja-JP" altLang="en-US" sz="1600" smtClean="0"/>
              <a:pPr>
                <a:defRPr/>
              </a:pPr>
              <a:t>37</a:t>
            </a:fld>
            <a:endParaRPr lang="ja-JP" altLang="en-US" sz="1600" dirty="0"/>
          </a:p>
        </p:txBody>
      </p:sp>
    </p:spTree>
    <p:extLst>
      <p:ext uri="{BB962C8B-B14F-4D97-AF65-F5344CB8AC3E}">
        <p14:creationId xmlns:p14="http://schemas.microsoft.com/office/powerpoint/2010/main" val="1215528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41A26-087E-3D28-9E6D-47340F483099}"/>
            </a:ext>
          </a:extLst>
        </p:cNvPr>
        <p:cNvGrpSpPr/>
        <p:nvPr/>
      </p:nvGrpSpPr>
      <p:grpSpPr>
        <a:xfrm>
          <a:off x="0" y="0"/>
          <a:ext cx="0" cy="0"/>
          <a:chOff x="0" y="0"/>
          <a:chExt cx="0" cy="0"/>
        </a:xfrm>
      </p:grpSpPr>
      <p:sp>
        <p:nvSpPr>
          <p:cNvPr id="8" name="タイトル 1">
            <a:extLst>
              <a:ext uri="{FF2B5EF4-FFF2-40B4-BE49-F238E27FC236}">
                <a16:creationId xmlns:a16="http://schemas.microsoft.com/office/drawing/2014/main" id="{7A76AD86-18C2-68DA-9C4E-8DF3E7E6E9D9}"/>
              </a:ext>
            </a:extLst>
          </p:cNvPr>
          <p:cNvSpPr txBox="1">
            <a:spLocks/>
          </p:cNvSpPr>
          <p:nvPr/>
        </p:nvSpPr>
        <p:spPr>
          <a:xfrm>
            <a:off x="0" y="0"/>
            <a:ext cx="9144000" cy="969818"/>
          </a:xfrm>
          <a:prstGeom prst="rect">
            <a:avLst/>
          </a:prstGeom>
          <a:solidFill>
            <a:srgbClr val="FFD5D5"/>
          </a:solid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defRPr/>
            </a:pPr>
            <a:r>
              <a:rPr lang="ja-JP" altLang="en-US" sz="2600" dirty="0">
                <a:solidFill>
                  <a:schemeClr val="tx1"/>
                </a:solidFill>
                <a:latin typeface="UD デジタル 教科書体 NK-R" panose="02020400000000000000" pitchFamily="18" charset="-128"/>
                <a:ea typeface="UD デジタル 教科書体 NK-R" panose="02020400000000000000" pitchFamily="18" charset="-128"/>
              </a:rPr>
              <a:t>　　二次調査</a:t>
            </a:r>
          </a:p>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26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結果</a:t>
            </a:r>
            <a:r>
              <a:rPr kumimoji="1" lang="en-US" altLang="ja-JP" sz="26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【4】2040</a:t>
            </a:r>
            <a:r>
              <a:rPr kumimoji="1" lang="ja-JP" altLang="en-US" sz="26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年の地区活動として語られ</a:t>
            </a:r>
            <a:r>
              <a:rPr lang="ja-JP" altLang="en-US" sz="2600" dirty="0">
                <a:solidFill>
                  <a:schemeClr val="tx1"/>
                </a:solidFill>
                <a:latin typeface="UD デジタル 教科書体 NK-R" panose="02020400000000000000" pitchFamily="18" charset="-128"/>
                <a:ea typeface="UD デジタル 教科書体 NK-R" panose="02020400000000000000" pitchFamily="18" charset="-128"/>
              </a:rPr>
              <a:t>た</a:t>
            </a:r>
            <a:r>
              <a:rPr kumimoji="1" lang="ja-JP" altLang="en-US" sz="26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保健師の技</a:t>
            </a:r>
          </a:p>
        </p:txBody>
      </p:sp>
      <p:sp>
        <p:nvSpPr>
          <p:cNvPr id="7" name="テキスト ボックス 6">
            <a:extLst>
              <a:ext uri="{FF2B5EF4-FFF2-40B4-BE49-F238E27FC236}">
                <a16:creationId xmlns:a16="http://schemas.microsoft.com/office/drawing/2014/main" id="{9010301C-FA19-2DE9-2EF4-6DA32C9B11E5}"/>
              </a:ext>
            </a:extLst>
          </p:cNvPr>
          <p:cNvSpPr txBox="1"/>
          <p:nvPr/>
        </p:nvSpPr>
        <p:spPr>
          <a:xfrm>
            <a:off x="5532582" y="1985818"/>
            <a:ext cx="334356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p>
        </p:txBody>
      </p:sp>
      <p:sp>
        <p:nvSpPr>
          <p:cNvPr id="9" name="テキスト ボックス 8">
            <a:extLst>
              <a:ext uri="{FF2B5EF4-FFF2-40B4-BE49-F238E27FC236}">
                <a16:creationId xmlns:a16="http://schemas.microsoft.com/office/drawing/2014/main" id="{7CFF137E-C0DB-499C-9B81-DCEB1736397D}"/>
              </a:ext>
            </a:extLst>
          </p:cNvPr>
          <p:cNvSpPr txBox="1"/>
          <p:nvPr/>
        </p:nvSpPr>
        <p:spPr>
          <a:xfrm>
            <a:off x="0" y="968039"/>
            <a:ext cx="9144000" cy="646331"/>
          </a:xfrm>
          <a:prstGeom prst="rect">
            <a:avLst/>
          </a:prstGeom>
          <a:noFill/>
          <a:ln w="25400">
            <a:solidFill>
              <a:srgbClr val="FF7979"/>
            </a:solidFill>
          </a:ln>
        </p:spPr>
        <p:txBody>
          <a:bodyPr wrap="square" rtlCol="0">
            <a:spAutoFit/>
          </a:bodyPr>
          <a:lstStyle/>
          <a:p>
            <a:r>
              <a:rPr kumimoji="1" lang="ja-JP" altLang="en-US" dirty="0">
                <a:latin typeface="UD デジタル 教科書体 NK-R" panose="02020400000000000000" pitchFamily="18" charset="-128"/>
                <a:ea typeface="UD デジタル 教科書体 NK-R" panose="02020400000000000000" pitchFamily="18" charset="-128"/>
              </a:rPr>
              <a:t>〇　８事例の⑤保健師の地区活動を推進する技を統合した。</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〇　「保健師のコアバリューとコアコンピテンシー」</a:t>
            </a:r>
            <a:r>
              <a:rPr lang="en-US" altLang="ja-JP" baseline="50000" dirty="0">
                <a:latin typeface="UD デジタル 教科書体 N-R" panose="02020400000000000000" pitchFamily="17" charset="-128"/>
                <a:ea typeface="UD デジタル 教科書体 N-R" panose="02020400000000000000" pitchFamily="17" charset="-128"/>
              </a:rPr>
              <a:t>#</a:t>
            </a:r>
            <a:r>
              <a:rPr lang="ja-JP" altLang="en-US" baseline="50000" dirty="0">
                <a:latin typeface="UD デジタル 教科書体 N-R" panose="02020400000000000000" pitchFamily="17" charset="-128"/>
                <a:ea typeface="UD デジタル 教科書体 N-R" panose="02020400000000000000" pitchFamily="17" charset="-128"/>
              </a:rPr>
              <a:t>３</a:t>
            </a:r>
            <a:r>
              <a:rPr kumimoji="1" lang="ja-JP" altLang="en-US" dirty="0">
                <a:latin typeface="UD デジタル 教科書体 NK-R" panose="02020400000000000000" pitchFamily="18" charset="-128"/>
                <a:ea typeface="UD デジタル 教科書体 NK-R" panose="02020400000000000000" pitchFamily="18" charset="-128"/>
              </a:rPr>
              <a:t>のすべての項目に該当</a:t>
            </a:r>
          </a:p>
        </p:txBody>
      </p:sp>
      <p:sp>
        <p:nvSpPr>
          <p:cNvPr id="4" name="コンテンツ プレースホルダー 3">
            <a:extLst>
              <a:ext uri="{FF2B5EF4-FFF2-40B4-BE49-F238E27FC236}">
                <a16:creationId xmlns:a16="http://schemas.microsoft.com/office/drawing/2014/main" id="{C78CC019-B031-5DDB-FB96-2CA370B7557E}"/>
              </a:ext>
            </a:extLst>
          </p:cNvPr>
          <p:cNvSpPr>
            <a:spLocks noGrp="1"/>
          </p:cNvSpPr>
          <p:nvPr>
            <p:ph idx="1"/>
          </p:nvPr>
        </p:nvSpPr>
        <p:spPr>
          <a:xfrm>
            <a:off x="394298" y="1662009"/>
            <a:ext cx="8355403" cy="4812682"/>
          </a:xfrm>
        </p:spPr>
        <p:txBody>
          <a:bodyPr>
            <a:noAutofit/>
          </a:bodyPr>
          <a:lstStyle/>
          <a:p>
            <a:endParaRPr lang="ja-JP" altLang="en-US" dirty="0">
              <a:latin typeface="UD デジタル 教科書体 NK-R" panose="02020400000000000000" pitchFamily="18" charset="-128"/>
              <a:ea typeface="UD デジタル 教科書体 NK-R" panose="02020400000000000000" pitchFamily="18" charset="-128"/>
            </a:endParaRPr>
          </a:p>
          <a:p>
            <a:pPr marL="0" indent="0">
              <a:spcBef>
                <a:spcPts val="0"/>
              </a:spcBef>
              <a:buFont typeface="Arial" panose="020B0604020202020204" pitchFamily="34" charset="0"/>
              <a:buNone/>
            </a:pPr>
            <a:r>
              <a:rPr lang="ja-JP" altLang="en-US" sz="2400" b="1" dirty="0">
                <a:latin typeface="UD デジタル 教科書体 NK-R" panose="02020400000000000000" pitchFamily="18" charset="-128"/>
                <a:ea typeface="UD デジタル 教科書体 NK-R" panose="02020400000000000000" pitchFamily="18" charset="-128"/>
              </a:rPr>
              <a:t>１</a:t>
            </a:r>
            <a:r>
              <a:rPr lang="en-US" altLang="ja-JP" sz="2400" b="1" dirty="0">
                <a:latin typeface="UD デジタル 教科書体 NK-R" panose="02020400000000000000" pitchFamily="18" charset="-128"/>
                <a:ea typeface="UD デジタル 教科書体 NK-R" panose="02020400000000000000" pitchFamily="18" charset="-128"/>
              </a:rPr>
              <a:t>.</a:t>
            </a:r>
            <a:r>
              <a:rPr lang="ja-JP" altLang="en-US" sz="2400" b="1" dirty="0">
                <a:latin typeface="UD デジタル 教科書体 NK-R" panose="02020400000000000000" pitchFamily="18" charset="-128"/>
                <a:ea typeface="UD デジタル 教科書体 NK-R" panose="02020400000000000000" pitchFamily="18" charset="-128"/>
              </a:rPr>
              <a:t>　保健師としての使命感を持ち、日々の活動から、対応されて　　</a:t>
            </a:r>
            <a:endParaRPr lang="en-US" altLang="ja-JP" sz="2400" b="1" dirty="0">
              <a:latin typeface="UD デジタル 教科書体 NK-R" panose="02020400000000000000" pitchFamily="18" charset="-128"/>
              <a:ea typeface="UD デジタル 教科書体 NK-R" panose="02020400000000000000" pitchFamily="18" charset="-128"/>
            </a:endParaRPr>
          </a:p>
          <a:p>
            <a:pPr marL="0" indent="0">
              <a:spcBef>
                <a:spcPts val="0"/>
              </a:spcBef>
              <a:buFont typeface="Arial" panose="020B0604020202020204" pitchFamily="34" charset="0"/>
              <a:buNone/>
            </a:pPr>
            <a:r>
              <a:rPr lang="ja-JP" altLang="en-US" sz="2400" b="1" dirty="0">
                <a:latin typeface="UD デジタル 教科書体 NK-R" panose="02020400000000000000" pitchFamily="18" charset="-128"/>
                <a:ea typeface="UD デジタル 教科書体 NK-R" panose="02020400000000000000" pitchFamily="18" charset="-128"/>
              </a:rPr>
              <a:t>　　　いないニーズや、地域住民の課題を見逃さない</a:t>
            </a:r>
            <a:r>
              <a:rPr lang="en-US" altLang="ja-JP" sz="2400" b="1" dirty="0">
                <a:latin typeface="UD デジタル 教科書体 NK-R" panose="02020400000000000000" pitchFamily="18" charset="-128"/>
                <a:ea typeface="UD デジタル 教科書体 NK-R" panose="02020400000000000000" pitchFamily="18" charset="-128"/>
              </a:rPr>
              <a:t>/</a:t>
            </a:r>
            <a:r>
              <a:rPr lang="ja-JP" altLang="en-US" sz="2400" b="1" dirty="0">
                <a:latin typeface="UD デジタル 教科書体 NK-R" panose="02020400000000000000" pitchFamily="18" charset="-128"/>
                <a:ea typeface="UD デジタル 教科書体 NK-R" panose="02020400000000000000" pitchFamily="18" charset="-128"/>
              </a:rPr>
              <a:t>気づく</a:t>
            </a:r>
          </a:p>
          <a:p>
            <a:pPr marL="0" indent="0">
              <a:buNone/>
            </a:pPr>
            <a:r>
              <a:rPr lang="ja-JP" altLang="en-US" dirty="0">
                <a:latin typeface="UD デジタル 教科書体 NK-R" panose="02020400000000000000" pitchFamily="18" charset="-128"/>
                <a:ea typeface="UD デジタル 教科書体 NK-R" panose="02020400000000000000" pitchFamily="18" charset="-128"/>
              </a:rPr>
              <a:t>　　</a:t>
            </a:r>
            <a:r>
              <a:rPr lang="ja-JP" altLang="en-US" sz="1600" dirty="0">
                <a:latin typeface="UD デジタル 教科書体 NK-R" panose="02020400000000000000" pitchFamily="18" charset="-128"/>
                <a:ea typeface="UD デジタル 教科書体 NK-R" panose="02020400000000000000" pitchFamily="18" charset="-128"/>
              </a:rPr>
              <a:t>　・すべての住民の健康を守るという使命感を持つ。</a:t>
            </a:r>
          </a:p>
          <a:p>
            <a:pPr marL="0" indent="0">
              <a:spcBef>
                <a:spcPts val="600"/>
              </a:spcBef>
              <a:buNone/>
            </a:pPr>
            <a:r>
              <a:rPr lang="ja-JP" altLang="en-US" sz="1600" dirty="0">
                <a:latin typeface="UD デジタル 教科書体 NK-R" panose="02020400000000000000" pitchFamily="18" charset="-128"/>
                <a:ea typeface="UD デジタル 教科書体 NK-R" panose="02020400000000000000" pitchFamily="18" charset="-128"/>
              </a:rPr>
              <a:t>　　　  ・地区活動で把握している課題を可視化し、予防活動として体制づくりを行う責任を</a:t>
            </a:r>
            <a:endParaRPr lang="en-US" altLang="ja-JP" sz="1600" dirty="0">
              <a:latin typeface="UD デジタル 教科書体 NK-R" panose="02020400000000000000" pitchFamily="18" charset="-128"/>
              <a:ea typeface="UD デジタル 教科書体 NK-R" panose="02020400000000000000" pitchFamily="18" charset="-128"/>
            </a:endParaRPr>
          </a:p>
          <a:p>
            <a:pPr marL="0" indent="0">
              <a:spcBef>
                <a:spcPts val="0"/>
              </a:spcBef>
              <a:buNone/>
            </a:pPr>
            <a:r>
              <a:rPr lang="en-US" altLang="ja-JP" sz="1600" dirty="0">
                <a:latin typeface="UD デジタル 教科書体 NK-R" panose="02020400000000000000" pitchFamily="18" charset="-128"/>
                <a:ea typeface="UD デジタル 教科書体 NK-R" panose="02020400000000000000" pitchFamily="18" charset="-128"/>
              </a:rPr>
              <a:t>         </a:t>
            </a:r>
            <a:r>
              <a:rPr lang="ja-JP" altLang="en-US" sz="1600" dirty="0">
                <a:latin typeface="UD デジタル 教科書体 NK-R" panose="02020400000000000000" pitchFamily="18" charset="-128"/>
                <a:ea typeface="UD デジタル 教科書体 NK-R" panose="02020400000000000000" pitchFamily="18" charset="-128"/>
              </a:rPr>
              <a:t>自覚する。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0" indent="0">
              <a:spcBef>
                <a:spcPts val="0"/>
              </a:spcBef>
              <a:buNone/>
            </a:pPr>
            <a:endParaRPr lang="ja-JP" altLang="en-US" sz="1600" dirty="0">
              <a:latin typeface="UD デジタル 教科書体 NK-R" panose="02020400000000000000" pitchFamily="18" charset="-128"/>
              <a:ea typeface="UD デジタル 教科書体 NK-R" panose="02020400000000000000" pitchFamily="18" charset="-128"/>
            </a:endParaRPr>
          </a:p>
          <a:p>
            <a:pPr marL="0" indent="0">
              <a:spcBef>
                <a:spcPts val="0"/>
              </a:spcBef>
              <a:buNone/>
            </a:pPr>
            <a:r>
              <a:rPr lang="ja-JP" altLang="en-US" sz="2400" b="1" dirty="0">
                <a:latin typeface="UD デジタル 教科書体 NK-R" panose="02020400000000000000" pitchFamily="18" charset="-128"/>
                <a:ea typeface="UD デジタル 教科書体 NK-R" panose="02020400000000000000" pitchFamily="18" charset="-128"/>
              </a:rPr>
              <a:t>２．　把握した地域社会の課題解決に向けて、保健師としての　　　　</a:t>
            </a:r>
            <a:endParaRPr lang="en-US" altLang="ja-JP" sz="2400" b="1" dirty="0">
              <a:latin typeface="UD デジタル 教科書体 NK-R" panose="02020400000000000000" pitchFamily="18" charset="-128"/>
              <a:ea typeface="UD デジタル 教科書体 NK-R" panose="02020400000000000000" pitchFamily="18" charset="-128"/>
            </a:endParaRPr>
          </a:p>
          <a:p>
            <a:pPr marL="0" indent="0">
              <a:spcBef>
                <a:spcPts val="0"/>
              </a:spcBef>
              <a:buNone/>
            </a:pPr>
            <a:r>
              <a:rPr lang="ja-JP" altLang="en-US" sz="2400" b="1" dirty="0">
                <a:latin typeface="UD デジタル 教科書体 NK-R" panose="02020400000000000000" pitchFamily="18" charset="-128"/>
                <a:ea typeface="UD デジタル 教科書体 NK-R" panose="02020400000000000000" pitchFamily="18" charset="-128"/>
              </a:rPr>
              <a:t>　　　責任感を持ち、あきらめない</a:t>
            </a:r>
          </a:p>
          <a:p>
            <a:pPr marL="0" indent="0">
              <a:spcBef>
                <a:spcPts val="0"/>
              </a:spcBef>
              <a:buNone/>
            </a:pPr>
            <a:r>
              <a:rPr lang="ja-JP" altLang="en-US" sz="2400" b="1" dirty="0">
                <a:latin typeface="UD デジタル 教科書体 NK-R" panose="02020400000000000000" pitchFamily="18" charset="-128"/>
                <a:ea typeface="UD デジタル 教科書体 NK-R" panose="02020400000000000000" pitchFamily="18" charset="-128"/>
              </a:rPr>
              <a:t>　</a:t>
            </a:r>
            <a:r>
              <a:rPr lang="ja-JP" altLang="en-US" dirty="0">
                <a:latin typeface="UD デジタル 教科書体 NK-R" panose="02020400000000000000" pitchFamily="18" charset="-128"/>
                <a:ea typeface="UD デジタル 教科書体 NK-R" panose="02020400000000000000" pitchFamily="18" charset="-128"/>
              </a:rPr>
              <a:t>　　</a:t>
            </a:r>
            <a:r>
              <a:rPr lang="ja-JP" altLang="en-US" sz="1600" dirty="0">
                <a:latin typeface="UD デジタル 教科書体 NK-R" panose="02020400000000000000" pitchFamily="18" charset="-128"/>
                <a:ea typeface="UD デジタル 教科書体 NK-R" panose="02020400000000000000" pitchFamily="18" charset="-128"/>
              </a:rPr>
              <a:t>・地域住民の姿に心を揺さぶられる経験を忘れず　「なんとかしたい」と思う気持ちを</a:t>
            </a:r>
            <a:endParaRPr lang="en-US" altLang="ja-JP" sz="1600" dirty="0">
              <a:latin typeface="UD デジタル 教科書体 NK-R" panose="02020400000000000000" pitchFamily="18" charset="-128"/>
              <a:ea typeface="UD デジタル 教科書体 NK-R" panose="02020400000000000000" pitchFamily="18" charset="-128"/>
            </a:endParaRPr>
          </a:p>
          <a:p>
            <a:pPr marL="0" indent="0">
              <a:spcBef>
                <a:spcPts val="0"/>
              </a:spcBef>
              <a:buNone/>
            </a:pPr>
            <a:r>
              <a:rPr lang="ja-JP" altLang="en-US" sz="1600" dirty="0">
                <a:latin typeface="UD デジタル 教科書体 NK-R" panose="02020400000000000000" pitchFamily="18" charset="-128"/>
                <a:ea typeface="UD デジタル 教科書体 NK-R" panose="02020400000000000000" pitchFamily="18" charset="-128"/>
              </a:rPr>
              <a:t>　　　　　　忘れない。</a:t>
            </a:r>
            <a:endParaRPr lang="en-US" altLang="ja-JP" sz="1600" dirty="0">
              <a:latin typeface="UD デジタル 教科書体 NK-R" panose="02020400000000000000" pitchFamily="18" charset="-128"/>
              <a:ea typeface="UD デジタル 教科書体 NK-R" panose="02020400000000000000" pitchFamily="18" charset="-128"/>
            </a:endParaRPr>
          </a:p>
          <a:p>
            <a:pPr marL="0" indent="0">
              <a:lnSpc>
                <a:spcPct val="50000"/>
              </a:lnSpc>
              <a:buNone/>
            </a:pPr>
            <a:r>
              <a:rPr lang="ja-JP" altLang="en-US" sz="1600" dirty="0">
                <a:latin typeface="UD デジタル 教科書体 NK-R" panose="02020400000000000000" pitchFamily="18" charset="-128"/>
                <a:ea typeface="UD デジタル 教科書体 NK-R" panose="02020400000000000000" pitchFamily="18" charset="-128"/>
              </a:rPr>
              <a:t>　　     ・多様な主体からの相談、要望に向き合い、確かなニーズとして取り上げるために、</a:t>
            </a:r>
          </a:p>
          <a:p>
            <a:pPr marL="0" indent="0">
              <a:spcBef>
                <a:spcPts val="0"/>
              </a:spcBef>
              <a:buNone/>
            </a:pPr>
            <a:r>
              <a:rPr lang="ja-JP" altLang="en-US" sz="1600" dirty="0">
                <a:latin typeface="UD デジタル 教科書体 NK-R" panose="02020400000000000000" pitchFamily="18" charset="-128"/>
                <a:ea typeface="UD デジタル 教科書体 NK-R" panose="02020400000000000000" pitchFamily="18" charset="-128"/>
              </a:rPr>
              <a:t>　　　　　 保健師の視点で地区診断を行う。</a:t>
            </a:r>
            <a:endParaRPr lang="en-US" altLang="ja-JP" sz="1600" dirty="0">
              <a:latin typeface="UD デジタル 教科書体 NK-R" panose="02020400000000000000" pitchFamily="18" charset="-128"/>
              <a:ea typeface="UD デジタル 教科書体 NK-R" panose="02020400000000000000" pitchFamily="18" charset="-128"/>
            </a:endParaRPr>
          </a:p>
          <a:p>
            <a:pPr marL="0" indent="0">
              <a:spcBef>
                <a:spcPts val="0"/>
              </a:spcBef>
              <a:buNone/>
            </a:pPr>
            <a:endParaRPr lang="en-US" altLang="ja-JP" sz="1600" dirty="0">
              <a:latin typeface="UD デジタル 教科書体 NK-R" panose="02020400000000000000" pitchFamily="18" charset="-128"/>
              <a:ea typeface="UD デジタル 教科書体 NK-R" panose="02020400000000000000" pitchFamily="18" charset="-128"/>
            </a:endParaRPr>
          </a:p>
          <a:p>
            <a:pPr marL="0" indent="0">
              <a:spcBef>
                <a:spcPts val="0"/>
              </a:spcBef>
              <a:buNone/>
            </a:pPr>
            <a:endParaRPr lang="ja-JP" altLang="en-US" sz="1600" dirty="0">
              <a:latin typeface="UD デジタル 教科書体 NK-R" panose="02020400000000000000" pitchFamily="18" charset="-128"/>
              <a:ea typeface="UD デジタル 教科書体 NK-R" panose="02020400000000000000" pitchFamily="18" charset="-128"/>
            </a:endParaRPr>
          </a:p>
          <a:p>
            <a:pPr marL="0" indent="0">
              <a:lnSpc>
                <a:spcPct val="70000"/>
              </a:lnSpc>
              <a:buNone/>
            </a:pPr>
            <a:r>
              <a:rPr lang="ja-JP" altLang="en-US" sz="1400" dirty="0">
                <a:latin typeface="+mn-ea"/>
              </a:rPr>
              <a:t>　</a:t>
            </a:r>
            <a:r>
              <a:rPr lang="en-US" altLang="ja-JP" sz="1400" dirty="0">
                <a:latin typeface="+mn-ea"/>
              </a:rPr>
              <a:t>#3 </a:t>
            </a:r>
            <a:r>
              <a:rPr lang="ja-JP" altLang="en-US" sz="1400" dirty="0">
                <a:latin typeface="+mn-ea"/>
              </a:rPr>
              <a:t>保健師のコアバリューとコアコンピテンシー（保健師の未来を拓くプロジェクト</a:t>
            </a:r>
            <a:r>
              <a:rPr lang="en-US" altLang="ja-JP" sz="1400" dirty="0">
                <a:latin typeface="+mn-ea"/>
              </a:rPr>
              <a:t>2023-2024</a:t>
            </a:r>
            <a:r>
              <a:rPr lang="ja-JP" altLang="en-US" sz="1400" dirty="0">
                <a:latin typeface="+mn-ea"/>
              </a:rPr>
              <a:t>）</a:t>
            </a:r>
          </a:p>
          <a:p>
            <a:endParaRPr lang="ja-JP" altLang="en-US" dirty="0">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 3">
            <a:extLst>
              <a:ext uri="{FF2B5EF4-FFF2-40B4-BE49-F238E27FC236}">
                <a16:creationId xmlns:a16="http://schemas.microsoft.com/office/drawing/2014/main" id="{57BCCB75-669A-FA50-A632-D49D3EAA1D93}"/>
              </a:ext>
            </a:extLst>
          </p:cNvPr>
          <p:cNvSpPr>
            <a:spLocks noGrp="1"/>
          </p:cNvSpPr>
          <p:nvPr>
            <p:ph type="sldNum" sz="quarter" idx="12"/>
          </p:nvPr>
        </p:nvSpPr>
        <p:spPr>
          <a:xfrm>
            <a:off x="7884368" y="6356358"/>
            <a:ext cx="802432" cy="365125"/>
          </a:xfrm>
        </p:spPr>
        <p:txBody>
          <a:bodyPr/>
          <a:lstStyle/>
          <a:p>
            <a:pPr>
              <a:defRPr/>
            </a:pPr>
            <a:fld id="{B35DF4A4-2AAE-4132-973E-1C6DFCD0D80A}" type="slidenum">
              <a:rPr lang="ja-JP" altLang="en-US" sz="1600"/>
              <a:pPr>
                <a:defRPr/>
              </a:pPr>
              <a:t>38</a:t>
            </a:fld>
            <a:endParaRPr lang="ja-JP" altLang="en-US" sz="1600" dirty="0"/>
          </a:p>
        </p:txBody>
      </p:sp>
    </p:spTree>
    <p:extLst>
      <p:ext uri="{BB962C8B-B14F-4D97-AF65-F5344CB8AC3E}">
        <p14:creationId xmlns:p14="http://schemas.microsoft.com/office/powerpoint/2010/main" val="26817356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41A26-087E-3D28-9E6D-47340F483099}"/>
            </a:ext>
          </a:extLst>
        </p:cNvPr>
        <p:cNvGrpSpPr/>
        <p:nvPr/>
      </p:nvGrpSpPr>
      <p:grpSpPr>
        <a:xfrm>
          <a:off x="0" y="0"/>
          <a:ext cx="0" cy="0"/>
          <a:chOff x="0" y="0"/>
          <a:chExt cx="0" cy="0"/>
        </a:xfrm>
      </p:grpSpPr>
      <p:sp>
        <p:nvSpPr>
          <p:cNvPr id="8" name="タイトル 1">
            <a:extLst>
              <a:ext uri="{FF2B5EF4-FFF2-40B4-BE49-F238E27FC236}">
                <a16:creationId xmlns:a16="http://schemas.microsoft.com/office/drawing/2014/main" id="{7A76AD86-18C2-68DA-9C4E-8DF3E7E6E9D9}"/>
              </a:ext>
            </a:extLst>
          </p:cNvPr>
          <p:cNvSpPr txBox="1">
            <a:spLocks/>
          </p:cNvSpPr>
          <p:nvPr/>
        </p:nvSpPr>
        <p:spPr>
          <a:xfrm>
            <a:off x="0" y="0"/>
            <a:ext cx="9144000" cy="969818"/>
          </a:xfrm>
          <a:prstGeom prst="rect">
            <a:avLst/>
          </a:prstGeom>
          <a:solidFill>
            <a:srgbClr val="FFD5D5"/>
          </a:solid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defRPr/>
            </a:pPr>
            <a:r>
              <a:rPr lang="ja-JP" altLang="en-US" sz="2600" dirty="0">
                <a:solidFill>
                  <a:schemeClr val="tx1"/>
                </a:solidFill>
                <a:latin typeface="UD デジタル 教科書体 NK-R" panose="02020400000000000000" pitchFamily="18" charset="-128"/>
                <a:ea typeface="UD デジタル 教科書体 NK-R" panose="02020400000000000000" pitchFamily="18" charset="-128"/>
              </a:rPr>
              <a:t>　　二次調査</a:t>
            </a:r>
          </a:p>
          <a:p>
            <a:pPr lvl="0" algn="ctr">
              <a:defRPr/>
            </a:pPr>
            <a:r>
              <a:rPr kumimoji="1" lang="ja-JP" altLang="en-US" sz="26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結果</a:t>
            </a:r>
            <a:r>
              <a:rPr kumimoji="1" lang="en-US" altLang="ja-JP" sz="26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【4】</a:t>
            </a:r>
            <a:r>
              <a:rPr lang="en-US" altLang="ja-JP" sz="2600" dirty="0">
                <a:solidFill>
                  <a:schemeClr val="tx1"/>
                </a:solidFill>
                <a:latin typeface="UD デジタル 教科書体 NK-R" panose="02020400000000000000" pitchFamily="18" charset="-128"/>
                <a:ea typeface="UD デジタル 教科書体 NK-R" panose="02020400000000000000" pitchFamily="18" charset="-128"/>
              </a:rPr>
              <a:t>2040</a:t>
            </a:r>
            <a:r>
              <a:rPr lang="ja-JP" altLang="en-US" sz="2600" dirty="0">
                <a:solidFill>
                  <a:schemeClr val="tx1"/>
                </a:solidFill>
                <a:latin typeface="UD デジタル 教科書体 NK-R" panose="02020400000000000000" pitchFamily="18" charset="-128"/>
                <a:ea typeface="UD デジタル 教科書体 NK-R" panose="02020400000000000000" pitchFamily="18" charset="-128"/>
              </a:rPr>
              <a:t>年の地区活動として語られた保健師の技</a:t>
            </a:r>
            <a:endParaRPr kumimoji="1" lang="ja-JP" altLang="en-US" sz="26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 name="テキスト ボックス 6">
            <a:extLst>
              <a:ext uri="{FF2B5EF4-FFF2-40B4-BE49-F238E27FC236}">
                <a16:creationId xmlns:a16="http://schemas.microsoft.com/office/drawing/2014/main" id="{9010301C-FA19-2DE9-2EF4-6DA32C9B11E5}"/>
              </a:ext>
            </a:extLst>
          </p:cNvPr>
          <p:cNvSpPr txBox="1"/>
          <p:nvPr/>
        </p:nvSpPr>
        <p:spPr>
          <a:xfrm>
            <a:off x="5532582" y="1985818"/>
            <a:ext cx="334356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p>
        </p:txBody>
      </p:sp>
      <p:sp>
        <p:nvSpPr>
          <p:cNvPr id="4" name="コンテンツ プレースホルダー 3">
            <a:extLst>
              <a:ext uri="{FF2B5EF4-FFF2-40B4-BE49-F238E27FC236}">
                <a16:creationId xmlns:a16="http://schemas.microsoft.com/office/drawing/2014/main" id="{C78CC019-B031-5DDB-FB96-2CA370B7557E}"/>
              </a:ext>
            </a:extLst>
          </p:cNvPr>
          <p:cNvSpPr>
            <a:spLocks noGrp="1"/>
          </p:cNvSpPr>
          <p:nvPr>
            <p:ph idx="1"/>
          </p:nvPr>
        </p:nvSpPr>
        <p:spPr>
          <a:xfrm>
            <a:off x="402835" y="1093916"/>
            <a:ext cx="8112515" cy="5627560"/>
          </a:xfrm>
        </p:spPr>
        <p:txBody>
          <a:bodyPr>
            <a:noAutofit/>
          </a:bodyPr>
          <a:lstStyle/>
          <a:p>
            <a:endParaRPr lang="ja-JP" altLang="en-US" dirty="0">
              <a:latin typeface="UD デジタル 教科書体 NK-R" panose="02020400000000000000" pitchFamily="18" charset="-128"/>
              <a:ea typeface="UD デジタル 教科書体 NK-R" panose="02020400000000000000" pitchFamily="18" charset="-128"/>
            </a:endParaRPr>
          </a:p>
          <a:p>
            <a:pPr marL="0" indent="0">
              <a:lnSpc>
                <a:spcPct val="100000"/>
              </a:lnSpc>
              <a:spcBef>
                <a:spcPts val="0"/>
              </a:spcBef>
              <a:spcAft>
                <a:spcPts val="600"/>
              </a:spcAft>
              <a:buFont typeface="Arial" panose="020B0604020202020204" pitchFamily="34" charset="0"/>
              <a:buNone/>
            </a:pPr>
            <a:r>
              <a:rPr lang="en-US" altLang="ja-JP" sz="2400" b="1" dirty="0">
                <a:latin typeface="UD デジタル 教科書体 NK-R" panose="02020400000000000000" pitchFamily="18" charset="-128"/>
                <a:ea typeface="UD デジタル 教科書体 NK-R" panose="02020400000000000000" pitchFamily="18" charset="-128"/>
              </a:rPr>
              <a:t>3.</a:t>
            </a:r>
            <a:r>
              <a:rPr lang="ja-JP" altLang="en-US" sz="2400" b="1" dirty="0">
                <a:latin typeface="UD デジタル 教科書体 NK-R" panose="02020400000000000000" pitchFamily="18" charset="-128"/>
                <a:ea typeface="UD デジタル 教科書体 NK-R" panose="02020400000000000000" pitchFamily="18" charset="-128"/>
              </a:rPr>
              <a:t>　地域のあるべき姿についてのビジョンを持つ</a:t>
            </a:r>
          </a:p>
          <a:p>
            <a:pPr marL="0" indent="0">
              <a:spcBef>
                <a:spcPts val="600"/>
              </a:spcBef>
              <a:buNone/>
            </a:pPr>
            <a:r>
              <a:rPr lang="ja-JP" altLang="en-US" dirty="0">
                <a:latin typeface="UD デジタル 教科書体 NK-R" panose="02020400000000000000" pitchFamily="18" charset="-128"/>
                <a:ea typeface="UD デジタル 教科書体 NK-R" panose="02020400000000000000" pitchFamily="18" charset="-128"/>
              </a:rPr>
              <a:t>　　</a:t>
            </a:r>
            <a:r>
              <a:rPr lang="ja-JP" altLang="en-US" sz="1600" dirty="0">
                <a:latin typeface="UD デジタル 教科書体 NK-R" panose="02020400000000000000" pitchFamily="18" charset="-128"/>
                <a:ea typeface="UD デジタル 教科書体 NK-R" panose="02020400000000000000" pitchFamily="18" charset="-128"/>
              </a:rPr>
              <a:t>　 ・課題解決のために必要なこと、つながる相手をこれまでの活動や地域の中から見つけ、  </a:t>
            </a:r>
            <a:endParaRPr lang="en-US" altLang="ja-JP" sz="1600" dirty="0">
              <a:latin typeface="UD デジタル 教科書体 NK-R" panose="02020400000000000000" pitchFamily="18" charset="-128"/>
              <a:ea typeface="UD デジタル 教科書体 NK-R" panose="02020400000000000000" pitchFamily="18" charset="-128"/>
            </a:endParaRPr>
          </a:p>
          <a:p>
            <a:pPr marL="0" indent="0">
              <a:spcBef>
                <a:spcPts val="0"/>
              </a:spcBef>
              <a:buNone/>
            </a:pPr>
            <a:r>
              <a:rPr lang="en-US" altLang="ja-JP" sz="1600" dirty="0">
                <a:latin typeface="UD デジタル 教科書体 NK-R" panose="02020400000000000000" pitchFamily="18" charset="-128"/>
                <a:ea typeface="UD デジタル 教科書体 NK-R" panose="02020400000000000000" pitchFamily="18" charset="-128"/>
              </a:rPr>
              <a:t>          </a:t>
            </a:r>
            <a:r>
              <a:rPr lang="ja-JP" altLang="en-US" sz="1600" dirty="0">
                <a:latin typeface="UD デジタル 教科書体 NK-R" panose="02020400000000000000" pitchFamily="18" charset="-128"/>
                <a:ea typeface="UD デジタル 教科書体 NK-R" panose="02020400000000000000" pitchFamily="18" charset="-128"/>
              </a:rPr>
              <a:t>継続可能なネットワークとする。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0" indent="0">
              <a:spcBef>
                <a:spcPts val="0"/>
              </a:spcBef>
              <a:buNone/>
            </a:pPr>
            <a:endParaRPr lang="en-US" altLang="ja-JP" sz="1600" dirty="0">
              <a:latin typeface="UD デジタル 教科書体 NK-R" panose="02020400000000000000" pitchFamily="18" charset="-128"/>
              <a:ea typeface="UD デジタル 教科書体 NK-R" panose="02020400000000000000" pitchFamily="18" charset="-128"/>
            </a:endParaRPr>
          </a:p>
          <a:p>
            <a:pPr marL="0" indent="0">
              <a:spcBef>
                <a:spcPts val="0"/>
              </a:spcBef>
              <a:buNone/>
            </a:pPr>
            <a:r>
              <a:rPr lang="ja-JP" altLang="en-US" sz="1600" dirty="0">
                <a:latin typeface="UD デジタル 教科書体 NK-R" panose="02020400000000000000" pitchFamily="18" charset="-128"/>
                <a:ea typeface="UD デジタル 教科書体 NK-R" panose="02020400000000000000" pitchFamily="18" charset="-128"/>
              </a:rPr>
              <a:t>　　　　　・住民の想い（望み）を実現するため、地域の社会資源を創出する。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0" indent="0">
              <a:spcBef>
                <a:spcPts val="0"/>
              </a:spcBef>
              <a:buNone/>
            </a:pPr>
            <a:endParaRPr lang="en-US" altLang="ja-JP" sz="1600" dirty="0">
              <a:latin typeface="UD デジタル 教科書体 NK-R" panose="02020400000000000000" pitchFamily="18" charset="-128"/>
              <a:ea typeface="UD デジタル 教科書体 NK-R" panose="02020400000000000000" pitchFamily="18" charset="-128"/>
            </a:endParaRPr>
          </a:p>
          <a:p>
            <a:pPr marL="0" indent="0">
              <a:spcBef>
                <a:spcPts val="0"/>
              </a:spcBef>
              <a:buNone/>
            </a:pPr>
            <a:endParaRPr lang="en-US" altLang="ja-JP" sz="1600" dirty="0">
              <a:latin typeface="UD デジタル 教科書体 NK-R" panose="02020400000000000000" pitchFamily="18" charset="-128"/>
              <a:ea typeface="UD デジタル 教科書体 NK-R" panose="02020400000000000000" pitchFamily="18" charset="-128"/>
            </a:endParaRPr>
          </a:p>
          <a:p>
            <a:pPr marL="0" indent="0">
              <a:spcBef>
                <a:spcPts val="600"/>
              </a:spcBef>
              <a:buNone/>
            </a:pPr>
            <a:r>
              <a:rPr lang="ja-JP" altLang="en-US" sz="1600" dirty="0">
                <a:latin typeface="UD デジタル 教科書体 NK-R" panose="02020400000000000000" pitchFamily="18" charset="-128"/>
                <a:ea typeface="UD デジタル 教科書体 NK-R" panose="02020400000000000000" pitchFamily="18" charset="-128"/>
              </a:rPr>
              <a:t>　　　　</a:t>
            </a:r>
            <a:endParaRPr lang="en-US" altLang="ja-JP" sz="1600" dirty="0">
              <a:latin typeface="UD デジタル 教科書体 NK-R" panose="02020400000000000000" pitchFamily="18" charset="-128"/>
              <a:ea typeface="UD デジタル 教科書体 NK-R" panose="02020400000000000000" pitchFamily="18" charset="-128"/>
            </a:endParaRPr>
          </a:p>
          <a:p>
            <a:pPr marL="0" indent="0">
              <a:spcBef>
                <a:spcPts val="0"/>
              </a:spcBef>
              <a:spcAft>
                <a:spcPts val="1200"/>
              </a:spcAft>
              <a:buNone/>
            </a:pPr>
            <a:r>
              <a:rPr lang="en-US" altLang="ja-JP" sz="2400" b="1" dirty="0">
                <a:latin typeface="UD デジタル 教科書体 NK-R" panose="02020400000000000000" pitchFamily="18" charset="-128"/>
                <a:ea typeface="UD デジタル 教科書体 NK-R" panose="02020400000000000000" pitchFamily="18" charset="-128"/>
              </a:rPr>
              <a:t>4.</a:t>
            </a:r>
            <a:r>
              <a:rPr lang="ja-JP" altLang="en-US" sz="2400" b="1" dirty="0">
                <a:latin typeface="UD デジタル 教科書体 NK-R" panose="02020400000000000000" pitchFamily="18" charset="-128"/>
                <a:ea typeface="UD デジタル 教科書体 NK-R" panose="02020400000000000000" pitchFamily="18" charset="-128"/>
              </a:rPr>
              <a:t>　事業化に向け、庁内の合意形成を図る</a:t>
            </a:r>
          </a:p>
          <a:p>
            <a:pPr marL="0" indent="0">
              <a:spcBef>
                <a:spcPts val="600"/>
              </a:spcBef>
              <a:buNone/>
            </a:pPr>
            <a:r>
              <a:rPr lang="ja-JP" altLang="en-US" dirty="0">
                <a:latin typeface="UD デジタル 教科書体 NK-R" panose="02020400000000000000" pitchFamily="18" charset="-128"/>
                <a:ea typeface="UD デジタル 教科書体 NK-R" panose="02020400000000000000" pitchFamily="18" charset="-128"/>
              </a:rPr>
              <a:t>　</a:t>
            </a:r>
            <a:r>
              <a:rPr lang="ja-JP" altLang="en-US" sz="1600" dirty="0">
                <a:latin typeface="UD デジタル 教科書体 NK-R" panose="02020400000000000000" pitchFamily="18" charset="-128"/>
                <a:ea typeface="UD デジタル 教科書体 NK-R" panose="02020400000000000000" pitchFamily="18" charset="-128"/>
              </a:rPr>
              <a:t>　　　・他職種の想いを理解し、事業実施の理解者を増やすと共に、事業化への構想を</a:t>
            </a:r>
          </a:p>
          <a:p>
            <a:pPr marL="0" indent="0">
              <a:spcBef>
                <a:spcPts val="0"/>
              </a:spcBef>
              <a:spcAft>
                <a:spcPts val="600"/>
              </a:spcAft>
              <a:buNone/>
            </a:pPr>
            <a:r>
              <a:rPr lang="ja-JP" altLang="en-US" sz="1600" dirty="0">
                <a:latin typeface="UD デジタル 教科書体 NK-R" panose="02020400000000000000" pitchFamily="18" charset="-128"/>
                <a:ea typeface="UD デジタル 教科書体 NK-R" panose="02020400000000000000" pitchFamily="18" charset="-128"/>
              </a:rPr>
              <a:t>          持ち続け好機を待つ。</a:t>
            </a:r>
            <a:endParaRPr lang="en-US" altLang="ja-JP" sz="1600" dirty="0">
              <a:latin typeface="UD デジタル 教科書体 NK-R" panose="02020400000000000000" pitchFamily="18" charset="-128"/>
              <a:ea typeface="UD デジタル 教科書体 NK-R" panose="02020400000000000000" pitchFamily="18" charset="-128"/>
            </a:endParaRPr>
          </a:p>
          <a:p>
            <a:pPr marL="0" indent="0">
              <a:spcBef>
                <a:spcPts val="0"/>
              </a:spcBef>
              <a:spcAft>
                <a:spcPts val="600"/>
              </a:spcAft>
              <a:buNone/>
            </a:pPr>
            <a:endParaRPr lang="ja-JP" altLang="en-US" sz="1600" dirty="0">
              <a:latin typeface="UD デジタル 教科書体 NK-R" panose="02020400000000000000" pitchFamily="18" charset="-128"/>
              <a:ea typeface="UD デジタル 教科書体 NK-R" panose="02020400000000000000" pitchFamily="18" charset="-128"/>
            </a:endParaRPr>
          </a:p>
          <a:p>
            <a:pPr marL="0" indent="0">
              <a:spcBef>
                <a:spcPts val="0"/>
              </a:spcBef>
              <a:spcAft>
                <a:spcPts val="600"/>
              </a:spcAft>
              <a:buNone/>
            </a:pPr>
            <a:r>
              <a:rPr lang="ja-JP" altLang="en-US" sz="1600" dirty="0">
                <a:latin typeface="UD デジタル 教科書体 NK-R" panose="02020400000000000000" pitchFamily="18" charset="-128"/>
                <a:ea typeface="UD デジタル 教科書体 NK-R" panose="02020400000000000000" pitchFamily="18" charset="-128"/>
              </a:rPr>
              <a:t>　　　　　・庁内関係者（上司、他部署など）の理解を得るため、　課題に対する解決の構想や</a:t>
            </a:r>
            <a:endParaRPr lang="en-US" altLang="ja-JP" sz="1600" dirty="0">
              <a:latin typeface="UD デジタル 教科書体 NK-R" panose="02020400000000000000" pitchFamily="18" charset="-128"/>
              <a:ea typeface="UD デジタル 教科書体 NK-R" panose="02020400000000000000" pitchFamily="18" charset="-128"/>
            </a:endParaRPr>
          </a:p>
          <a:p>
            <a:pPr marL="0" indent="0">
              <a:spcBef>
                <a:spcPts val="0"/>
              </a:spcBef>
              <a:buNone/>
            </a:pPr>
            <a:r>
              <a:rPr lang="en-US" altLang="ja-JP" sz="1600" dirty="0">
                <a:latin typeface="UD デジタル 教科書体 NK-R" panose="02020400000000000000" pitchFamily="18" charset="-128"/>
                <a:ea typeface="UD デジタル 教科書体 NK-R" panose="02020400000000000000" pitchFamily="18" charset="-128"/>
              </a:rPr>
              <a:t>        </a:t>
            </a:r>
            <a:r>
              <a:rPr lang="ja-JP" altLang="en-US" sz="1600" dirty="0">
                <a:latin typeface="UD デジタル 教科書体 NK-R" panose="02020400000000000000" pitchFamily="18" charset="-128"/>
                <a:ea typeface="UD デジタル 教科書体 NK-R" panose="02020400000000000000" pitchFamily="18" charset="-128"/>
              </a:rPr>
              <a:t> </a:t>
            </a:r>
            <a:r>
              <a:rPr lang="en-US" altLang="ja-JP" sz="1600" dirty="0">
                <a:latin typeface="UD デジタル 教科書体 NK-R" panose="02020400000000000000" pitchFamily="18" charset="-128"/>
                <a:ea typeface="UD デジタル 教科書体 NK-R" panose="02020400000000000000" pitchFamily="18" charset="-128"/>
              </a:rPr>
              <a:t> </a:t>
            </a:r>
            <a:r>
              <a:rPr lang="ja-JP" altLang="en-US" sz="1600" dirty="0">
                <a:latin typeface="UD デジタル 教科書体 NK-R" panose="02020400000000000000" pitchFamily="18" charset="-128"/>
                <a:ea typeface="UD デジタル 教科書体 NK-R" panose="02020400000000000000" pitchFamily="18" charset="-128"/>
              </a:rPr>
              <a:t>事業実施による効果を可視化し、伝える。</a:t>
            </a:r>
          </a:p>
          <a:p>
            <a:pPr marL="0" indent="0">
              <a:buNone/>
            </a:pPr>
            <a:r>
              <a:rPr lang="ja-JP" altLang="en-US" sz="1600" dirty="0">
                <a:latin typeface="UD デジタル 教科書体 NK-R" panose="02020400000000000000" pitchFamily="18" charset="-128"/>
                <a:ea typeface="UD デジタル 教科書体 NK-R" panose="02020400000000000000" pitchFamily="18" charset="-128"/>
              </a:rPr>
              <a:t>　</a:t>
            </a:r>
            <a:endParaRPr lang="ja-JP" altLang="en-US" dirty="0">
              <a:latin typeface="UD デジタル 教科書体 NK-R" panose="02020400000000000000" pitchFamily="18" charset="-128"/>
              <a:ea typeface="UD デジタル 教科書体 NK-R" panose="02020400000000000000" pitchFamily="18" charset="-128"/>
            </a:endParaRPr>
          </a:p>
          <a:p>
            <a:pPr marL="0" indent="0">
              <a:buNone/>
            </a:pPr>
            <a:endParaRPr lang="ja-JP" altLang="en-US" dirty="0">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 3">
            <a:extLst>
              <a:ext uri="{FF2B5EF4-FFF2-40B4-BE49-F238E27FC236}">
                <a16:creationId xmlns:a16="http://schemas.microsoft.com/office/drawing/2014/main" id="{3C211610-0719-BC7F-7FFD-172F33DFB67D}"/>
              </a:ext>
            </a:extLst>
          </p:cNvPr>
          <p:cNvSpPr>
            <a:spLocks noGrp="1"/>
          </p:cNvSpPr>
          <p:nvPr>
            <p:ph type="sldNum" sz="quarter" idx="12"/>
          </p:nvPr>
        </p:nvSpPr>
        <p:spPr>
          <a:xfrm>
            <a:off x="6799659" y="6356351"/>
            <a:ext cx="2133600" cy="365125"/>
          </a:xfrm>
        </p:spPr>
        <p:txBody>
          <a:bodyPr/>
          <a:lstStyle/>
          <a:p>
            <a:pPr>
              <a:defRPr/>
            </a:pPr>
            <a:fld id="{B35DF4A4-2AAE-4132-973E-1C6DFCD0D80A}" type="slidenum">
              <a:rPr lang="ja-JP" altLang="en-US" sz="1600"/>
              <a:pPr>
                <a:defRPr/>
              </a:pPr>
              <a:t>39</a:t>
            </a:fld>
            <a:endParaRPr lang="ja-JP" altLang="en-US" sz="1600" dirty="0"/>
          </a:p>
        </p:txBody>
      </p:sp>
    </p:spTree>
    <p:extLst>
      <p:ext uri="{BB962C8B-B14F-4D97-AF65-F5344CB8AC3E}">
        <p14:creationId xmlns:p14="http://schemas.microsoft.com/office/powerpoint/2010/main" val="2068903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95536" y="188640"/>
            <a:ext cx="8352928" cy="64807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ysClr val="windowText" lastClr="000000"/>
              </a:solidFill>
            </a:endParaRPr>
          </a:p>
          <a:p>
            <a:pPr algn="ctr"/>
            <a:r>
              <a:rPr lang="ja-JP" altLang="en-US" sz="2800" b="1" dirty="0">
                <a:solidFill>
                  <a:schemeClr val="bg1"/>
                </a:solidFill>
                <a:latin typeface="メイリオ" panose="020B0604030504040204" pitchFamily="50" charset="-128"/>
                <a:ea typeface="メイリオ" panose="020B0604030504040204" pitchFamily="50" charset="-128"/>
              </a:rPr>
              <a:t>全国保健師長会の誕生：昭和</a:t>
            </a:r>
            <a:r>
              <a:rPr lang="en-US" altLang="ja-JP" sz="2800" b="1" dirty="0">
                <a:solidFill>
                  <a:schemeClr val="bg1"/>
                </a:solidFill>
                <a:latin typeface="メイリオ" panose="020B0604030504040204" pitchFamily="50" charset="-128"/>
                <a:ea typeface="メイリオ" panose="020B0604030504040204" pitchFamily="50" charset="-128"/>
              </a:rPr>
              <a:t>53</a:t>
            </a:r>
            <a:r>
              <a:rPr kumimoji="1" lang="ja-JP" altLang="en-US" sz="2800" b="1" dirty="0">
                <a:solidFill>
                  <a:schemeClr val="bg1"/>
                </a:solidFill>
                <a:latin typeface="メイリオ" panose="020B0604030504040204" pitchFamily="50" charset="-128"/>
                <a:ea typeface="メイリオ" panose="020B0604030504040204" pitchFamily="50" charset="-128"/>
              </a:rPr>
              <a:t>年～　</a:t>
            </a:r>
          </a:p>
          <a:p>
            <a:pPr algn="ctr"/>
            <a:endParaRPr kumimoji="1" lang="ja-JP" altLang="en-US" sz="2800" b="1" dirty="0">
              <a:solidFill>
                <a:schemeClr val="bg1"/>
              </a:solidFill>
            </a:endParaRPr>
          </a:p>
        </p:txBody>
      </p:sp>
      <p:sp>
        <p:nvSpPr>
          <p:cNvPr id="5" name="テキスト ボックス 4"/>
          <p:cNvSpPr txBox="1"/>
          <p:nvPr/>
        </p:nvSpPr>
        <p:spPr>
          <a:xfrm>
            <a:off x="188821" y="1024101"/>
            <a:ext cx="8784976" cy="1200329"/>
          </a:xfrm>
          <a:prstGeom prst="rect">
            <a:avLst/>
          </a:prstGeom>
          <a:solidFill>
            <a:schemeClr val="accent5">
              <a:lumMod val="20000"/>
              <a:lumOff val="80000"/>
              <a:alpha val="50000"/>
            </a:schemeClr>
          </a:solid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昭和５４年３月　設立総会　会員：</a:t>
            </a:r>
            <a:r>
              <a:rPr lang="en-US" altLang="ja-JP" sz="2400" dirty="0">
                <a:latin typeface="メイリオ" panose="020B0604030504040204" pitchFamily="50" charset="-128"/>
                <a:ea typeface="メイリオ" panose="020B0604030504040204" pitchFamily="50" charset="-128"/>
              </a:rPr>
              <a:t>300</a:t>
            </a:r>
            <a:r>
              <a:rPr kumimoji="1" lang="ja-JP" altLang="en-US" sz="2400" dirty="0">
                <a:latin typeface="メイリオ" panose="020B0604030504040204" pitchFamily="50" charset="-128"/>
                <a:ea typeface="メイリオ" panose="020B0604030504040204" pitchFamily="50" charset="-128"/>
              </a:rPr>
              <a:t>人</a:t>
            </a:r>
          </a:p>
          <a:p>
            <a:r>
              <a:rPr lang="ja-JP" altLang="en-US" sz="2400" dirty="0">
                <a:latin typeface="メイリオ" panose="020B0604030504040204" pitchFamily="50" charset="-128"/>
                <a:ea typeface="メイリオ" panose="020B0604030504040204" pitchFamily="50" charset="-128"/>
              </a:rPr>
              <a:t>　市町村保健師協議会設立の動きがあったが、「全国保健師長会」として設置された。</a:t>
            </a:r>
            <a:r>
              <a:rPr lang="ja-JP" altLang="en-US" sz="2400" dirty="0"/>
              <a:t>　　</a:t>
            </a:r>
            <a:endParaRPr kumimoji="1" lang="ja-JP" altLang="en-US" sz="2400" dirty="0"/>
          </a:p>
        </p:txBody>
      </p:sp>
      <p:sp>
        <p:nvSpPr>
          <p:cNvPr id="6" name="角丸四角形 5"/>
          <p:cNvSpPr/>
          <p:nvPr/>
        </p:nvSpPr>
        <p:spPr>
          <a:xfrm>
            <a:off x="179512" y="2311573"/>
            <a:ext cx="8784976" cy="4116600"/>
          </a:xfrm>
          <a:prstGeom prst="roundRect">
            <a:avLst>
              <a:gd name="adj" fmla="val 8496"/>
            </a:avLst>
          </a:prstGeom>
          <a:solidFill>
            <a:srgbClr val="FFCCCC">
              <a:alpha val="50000"/>
            </a:srgbClr>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ysClr val="windowText" lastClr="000000"/>
              </a:solidFill>
            </a:endParaRPr>
          </a:p>
          <a:p>
            <a:endParaRPr lang="ja-JP" altLang="en-US" dirty="0">
              <a:solidFill>
                <a:sysClr val="windowText" lastClr="000000"/>
              </a:solidFill>
            </a:endParaRPr>
          </a:p>
          <a:p>
            <a:endParaRPr lang="ja-JP" altLang="en-US" dirty="0">
              <a:solidFill>
                <a:sysClr val="windowText" lastClr="000000"/>
              </a:solidFill>
            </a:endParaRPr>
          </a:p>
          <a:p>
            <a:endParaRPr kumimoji="1" lang="ja-JP" altLang="en-US" dirty="0">
              <a:solidFill>
                <a:sysClr val="windowText" lastClr="000000"/>
              </a:solidFill>
            </a:endParaRPr>
          </a:p>
          <a:p>
            <a:endParaRPr lang="ja-JP" altLang="en-US" dirty="0">
              <a:solidFill>
                <a:sysClr val="windowText" lastClr="000000"/>
              </a:solidFill>
            </a:endParaRPr>
          </a:p>
          <a:p>
            <a:endParaRPr kumimoji="1" lang="ja-JP" altLang="en-US" dirty="0">
              <a:solidFill>
                <a:sysClr val="windowText" lastClr="000000"/>
              </a:solidFill>
            </a:endParaRPr>
          </a:p>
          <a:p>
            <a:r>
              <a:rPr lang="ja-JP" altLang="en-US" dirty="0">
                <a:solidFill>
                  <a:sysClr val="windowText" lastClr="000000"/>
                </a:solidFill>
              </a:rPr>
              <a:t>　</a:t>
            </a:r>
            <a:r>
              <a:rPr kumimoji="1" lang="ja-JP" altLang="en-US" b="1" dirty="0">
                <a:solidFill>
                  <a:sysClr val="windowText" lastClr="000000"/>
                </a:solidFill>
                <a:latin typeface="メイリオ" panose="020B0604030504040204" pitchFamily="50" charset="-128"/>
                <a:ea typeface="メイリオ" panose="020B0604030504040204" pitchFamily="50" charset="-128"/>
              </a:rPr>
              <a:t>全国保健師長会</a:t>
            </a:r>
            <a:r>
              <a:rPr lang="ja-JP" altLang="en-US" b="1" dirty="0">
                <a:solidFill>
                  <a:sysClr val="windowText" lastClr="000000"/>
                </a:solidFill>
                <a:latin typeface="メイリオ" panose="020B0604030504040204" pitchFamily="50" charset="-128"/>
                <a:ea typeface="メイリオ" panose="020B0604030504040204" pitchFamily="50" charset="-128"/>
              </a:rPr>
              <a:t>に</a:t>
            </a:r>
            <a:r>
              <a:rPr kumimoji="1" lang="ja-JP" altLang="en-US" b="1" dirty="0">
                <a:solidFill>
                  <a:sysClr val="windowText" lastClr="000000"/>
                </a:solidFill>
                <a:latin typeface="メイリオ" panose="020B0604030504040204" pitchFamily="50" charset="-128"/>
                <a:ea typeface="メイリオ" panose="020B0604030504040204" pitchFamily="50" charset="-128"/>
              </a:rPr>
              <a:t>期待すること　座談会の抜粋</a:t>
            </a:r>
            <a:r>
              <a:rPr lang="ja-JP" altLang="en-US" b="1" dirty="0">
                <a:solidFill>
                  <a:sysClr val="windowText" lastClr="000000"/>
                </a:solidFill>
                <a:latin typeface="メイリオ" panose="020B0604030504040204" pitchFamily="50" charset="-128"/>
                <a:ea typeface="メイリオ" panose="020B0604030504040204" pitchFamily="50" charset="-128"/>
              </a:rPr>
              <a:t>　</a:t>
            </a:r>
            <a:r>
              <a:rPr lang="ja-JP" altLang="en-US" dirty="0">
                <a:solidFill>
                  <a:sysClr val="windowText" lastClr="000000"/>
                </a:solidFill>
                <a:latin typeface="メイリオ" panose="020B0604030504040204" pitchFamily="50" charset="-128"/>
                <a:ea typeface="メイリオ" panose="020B0604030504040204" pitchFamily="50" charset="-128"/>
              </a:rPr>
              <a:t>　　　　　　　　　　　　　　　　　　　　　</a:t>
            </a:r>
            <a:r>
              <a:rPr lang="ja-JP" altLang="en-US" sz="1400" dirty="0">
                <a:solidFill>
                  <a:sysClr val="windowText" lastClr="000000"/>
                </a:solidFill>
                <a:latin typeface="メイリオ" panose="020B0604030504040204" pitchFamily="50" charset="-128"/>
                <a:ea typeface="メイリオ" panose="020B0604030504040204" pitchFamily="50" charset="-128"/>
              </a:rPr>
              <a:t>（昭和６１年　全国保健師長会　全国保健師長会のあゆみより）</a:t>
            </a:r>
          </a:p>
          <a:p>
            <a:r>
              <a:rPr lang="ja-JP" altLang="en-US" dirty="0">
                <a:solidFill>
                  <a:sysClr val="windowText" lastClr="000000"/>
                </a:solidFill>
                <a:latin typeface="メイリオ" panose="020B0604030504040204" pitchFamily="50" charset="-128"/>
                <a:ea typeface="メイリオ" panose="020B0604030504040204" pitchFamily="50" charset="-128"/>
              </a:rPr>
              <a:t>・保健所と市町村保健師ともに</a:t>
            </a:r>
            <a:r>
              <a:rPr lang="ja-JP" altLang="en-US" dirty="0">
                <a:solidFill>
                  <a:srgbClr val="FF0000"/>
                </a:solidFill>
                <a:latin typeface="メイリオ" panose="020B0604030504040204" pitchFamily="50" charset="-128"/>
                <a:ea typeface="メイリオ" panose="020B0604030504040204" pitchFamily="50" charset="-128"/>
              </a:rPr>
              <a:t>リーダーの横の繋がりがもてるという画期的な会</a:t>
            </a:r>
            <a:r>
              <a:rPr lang="ja-JP" altLang="en-US" dirty="0">
                <a:solidFill>
                  <a:sysClr val="windowText" lastClr="000000"/>
                </a:solidFill>
                <a:latin typeface="メイリオ" panose="020B0604030504040204" pitchFamily="50" charset="-128"/>
                <a:ea typeface="メイリオ" panose="020B0604030504040204" pitchFamily="50" charset="-128"/>
              </a:rPr>
              <a:t>になった。</a:t>
            </a:r>
          </a:p>
          <a:p>
            <a:r>
              <a:rPr lang="ja-JP" altLang="en-US" dirty="0">
                <a:solidFill>
                  <a:sysClr val="windowText" lastClr="000000"/>
                </a:solidFill>
                <a:latin typeface="メイリオ" panose="020B0604030504040204" pitchFamily="50" charset="-128"/>
                <a:ea typeface="メイリオ" panose="020B0604030504040204" pitchFamily="50" charset="-128"/>
              </a:rPr>
              <a:t>・保健所はどうあればいいか、婦長として</a:t>
            </a:r>
            <a:r>
              <a:rPr lang="ja-JP" altLang="en-US" dirty="0">
                <a:solidFill>
                  <a:srgbClr val="FF0000"/>
                </a:solidFill>
                <a:latin typeface="メイリオ" panose="020B0604030504040204" pitchFamily="50" charset="-128"/>
                <a:ea typeface="メイリオ" panose="020B0604030504040204" pitchFamily="50" charset="-128"/>
              </a:rPr>
              <a:t>意見交換ができる場がつくれる。</a:t>
            </a:r>
          </a:p>
          <a:p>
            <a:r>
              <a:rPr lang="ja-JP" altLang="en-US" dirty="0">
                <a:solidFill>
                  <a:sysClr val="windowText" lastClr="000000"/>
                </a:solidFill>
                <a:latin typeface="メイリオ" panose="020B0604030504040204" pitchFamily="50" charset="-128"/>
                <a:ea typeface="メイリオ" panose="020B0604030504040204" pitchFamily="50" charset="-128"/>
              </a:rPr>
              <a:t>・保健所保健師の機能上の問題や業務量の増加で危機感を持っており、市町村保健師と</a:t>
            </a:r>
            <a:r>
              <a:rPr lang="ja-JP" altLang="en-US" dirty="0">
                <a:solidFill>
                  <a:srgbClr val="FF0000"/>
                </a:solidFill>
                <a:latin typeface="メイリオ" panose="020B0604030504040204" pitchFamily="50" charset="-128"/>
                <a:ea typeface="メイリオ" panose="020B0604030504040204" pitchFamily="50" charset="-128"/>
              </a:rPr>
              <a:t>一緒に考えられる場</a:t>
            </a:r>
            <a:r>
              <a:rPr lang="ja-JP" altLang="en-US" dirty="0">
                <a:solidFill>
                  <a:sysClr val="windowText" lastClr="000000"/>
                </a:solidFill>
                <a:latin typeface="メイリオ" panose="020B0604030504040204" pitchFamily="50" charset="-128"/>
                <a:ea typeface="メイリオ" panose="020B0604030504040204" pitchFamily="50" charset="-128"/>
              </a:rPr>
              <a:t>となった。</a:t>
            </a:r>
          </a:p>
          <a:p>
            <a:r>
              <a:rPr lang="ja-JP" altLang="en-US" dirty="0">
                <a:solidFill>
                  <a:sysClr val="windowText" lastClr="000000"/>
                </a:solidFill>
                <a:latin typeface="メイリオ" panose="020B0604030504040204" pitchFamily="50" charset="-128"/>
                <a:ea typeface="メイリオ" panose="020B0604030504040204" pitchFamily="50" charset="-128"/>
              </a:rPr>
              <a:t>・</a:t>
            </a:r>
            <a:r>
              <a:rPr lang="ja-JP" altLang="en-US" dirty="0">
                <a:solidFill>
                  <a:srgbClr val="FF0000"/>
                </a:solidFill>
                <a:latin typeface="メイリオ" panose="020B0604030504040204" pitchFamily="50" charset="-128"/>
                <a:ea typeface="メイリオ" panose="020B0604030504040204" pitchFamily="50" charset="-128"/>
              </a:rPr>
              <a:t>所長会との情報交換の場</a:t>
            </a:r>
            <a:r>
              <a:rPr lang="ja-JP" altLang="en-US" dirty="0">
                <a:solidFill>
                  <a:sysClr val="windowText" lastClr="000000"/>
                </a:solidFill>
                <a:latin typeface="メイリオ" panose="020B0604030504040204" pitchFamily="50" charset="-128"/>
                <a:ea typeface="メイリオ" panose="020B0604030504040204" pitchFamily="50" charset="-128"/>
              </a:rPr>
              <a:t>となった。</a:t>
            </a:r>
          </a:p>
          <a:p>
            <a:r>
              <a:rPr lang="ja-JP" altLang="en-US" dirty="0">
                <a:solidFill>
                  <a:sysClr val="windowText" lastClr="000000"/>
                </a:solidFill>
                <a:latin typeface="メイリオ" panose="020B0604030504040204" pitchFamily="50" charset="-128"/>
                <a:ea typeface="メイリオ" panose="020B0604030504040204" pitchFamily="50" charset="-128"/>
              </a:rPr>
              <a:t>・</a:t>
            </a:r>
            <a:r>
              <a:rPr lang="ja-JP" altLang="en-US" dirty="0">
                <a:solidFill>
                  <a:srgbClr val="FF0000"/>
                </a:solidFill>
                <a:latin typeface="メイリオ" panose="020B0604030504040204" pitchFamily="50" charset="-128"/>
                <a:ea typeface="メイリオ" panose="020B0604030504040204" pitchFamily="50" charset="-128"/>
              </a:rPr>
              <a:t>市町村保健師の師長の位置づけが明確でなかった。組織としてどう考える</a:t>
            </a:r>
            <a:r>
              <a:rPr lang="ja-JP" altLang="en-US" dirty="0">
                <a:solidFill>
                  <a:sysClr val="windowText" lastClr="000000"/>
                </a:solidFill>
                <a:latin typeface="メイリオ" panose="020B0604030504040204" pitchFamily="50" charset="-128"/>
                <a:ea typeface="メイリオ" panose="020B0604030504040204" pitchFamily="50" charset="-128"/>
              </a:rPr>
              <a:t>かが大切。</a:t>
            </a:r>
          </a:p>
          <a:p>
            <a:r>
              <a:rPr lang="ja-JP" altLang="en-US" dirty="0">
                <a:solidFill>
                  <a:sysClr val="windowText" lastClr="000000"/>
                </a:solidFill>
                <a:latin typeface="メイリオ" panose="020B0604030504040204" pitchFamily="50" charset="-128"/>
                <a:ea typeface="メイリオ" panose="020B0604030504040204" pitchFamily="50" charset="-128"/>
              </a:rPr>
              <a:t>・代議員会の参加で新たな気づきがあった。</a:t>
            </a:r>
          </a:p>
          <a:p>
            <a:r>
              <a:rPr lang="ja-JP" altLang="en-US" dirty="0">
                <a:solidFill>
                  <a:sysClr val="windowText" lastClr="000000"/>
                </a:solidFill>
                <a:latin typeface="メイリオ" panose="020B0604030504040204" pitchFamily="50" charset="-128"/>
                <a:ea typeface="メイリオ" panose="020B0604030504040204" pitchFamily="50" charset="-128"/>
              </a:rPr>
              <a:t>・</a:t>
            </a:r>
            <a:r>
              <a:rPr lang="ja-JP" altLang="en-US" dirty="0">
                <a:solidFill>
                  <a:srgbClr val="FF0000"/>
                </a:solidFill>
                <a:latin typeface="メイリオ" panose="020B0604030504040204" pitchFamily="50" charset="-128"/>
                <a:ea typeface="メイリオ" panose="020B0604030504040204" pitchFamily="50" charset="-128"/>
              </a:rPr>
              <a:t>ブロック活動の強化が必要</a:t>
            </a:r>
            <a:r>
              <a:rPr lang="ja-JP" altLang="en-US" dirty="0">
                <a:solidFill>
                  <a:sysClr val="windowText" lastClr="000000"/>
                </a:solidFill>
                <a:latin typeface="メイリオ" panose="020B0604030504040204" pitchFamily="50" charset="-128"/>
                <a:ea typeface="メイリオ" panose="020B0604030504040204" pitchFamily="50" charset="-128"/>
              </a:rPr>
              <a:t>。</a:t>
            </a:r>
          </a:p>
          <a:p>
            <a:r>
              <a:rPr lang="ja-JP" altLang="en-US" dirty="0">
                <a:solidFill>
                  <a:sysClr val="windowText" lastClr="000000"/>
                </a:solidFill>
                <a:latin typeface="メイリオ" panose="020B0604030504040204" pitchFamily="50" charset="-128"/>
                <a:ea typeface="メイリオ" panose="020B0604030504040204" pitchFamily="50" charset="-128"/>
              </a:rPr>
              <a:t>・保健師活動全般を見据え、広範囲な業務の準備から連携を図っていく過程のかかわりで、人が変化することを見せていく必要がある。</a:t>
            </a:r>
            <a:r>
              <a:rPr lang="ja-JP" altLang="en-US" dirty="0">
                <a:solidFill>
                  <a:srgbClr val="FF0000"/>
                </a:solidFill>
                <a:latin typeface="メイリオ" panose="020B0604030504040204" pitchFamily="50" charset="-128"/>
                <a:ea typeface="メイリオ" panose="020B0604030504040204" pitchFamily="50" charset="-128"/>
              </a:rPr>
              <a:t>（保健師業務の可視化）</a:t>
            </a:r>
            <a:r>
              <a:rPr lang="ja-JP" altLang="en-US" dirty="0">
                <a:solidFill>
                  <a:sysClr val="windowText" lastClr="000000"/>
                </a:solidFill>
              </a:rPr>
              <a:t>　　　　　　　　　　　　　　　　</a:t>
            </a:r>
            <a:r>
              <a:rPr lang="ja-JP" altLang="en-US" sz="1400" dirty="0">
                <a:solidFill>
                  <a:sysClr val="windowText" lastClr="000000"/>
                </a:solidFill>
              </a:rPr>
              <a:t>　</a:t>
            </a:r>
          </a:p>
          <a:p>
            <a:r>
              <a:rPr lang="ja-JP" altLang="en-US" sz="1400" dirty="0">
                <a:solidFill>
                  <a:sysClr val="windowText" lastClr="000000"/>
                </a:solidFill>
              </a:rPr>
              <a:t>　　　　　　　　　　　　　　　　　　　　　　　　　　　　　　</a:t>
            </a:r>
          </a:p>
          <a:p>
            <a:endParaRPr kumimoji="1" lang="ja-JP" altLang="en-US" dirty="0">
              <a:solidFill>
                <a:sysClr val="windowText" lastClr="000000"/>
              </a:solidFill>
            </a:endParaRPr>
          </a:p>
          <a:p>
            <a:endParaRPr lang="ja-JP" altLang="en-US" dirty="0">
              <a:solidFill>
                <a:sysClr val="windowText" lastClr="000000"/>
              </a:solidFill>
            </a:endParaRPr>
          </a:p>
          <a:p>
            <a:endParaRPr kumimoji="1" lang="ja-JP" altLang="en-US" dirty="0">
              <a:solidFill>
                <a:sysClr val="windowText" lastClr="000000"/>
              </a:solidFill>
            </a:endParaRPr>
          </a:p>
          <a:p>
            <a:endParaRPr lang="ja-JP" altLang="en-US" dirty="0">
              <a:solidFill>
                <a:sysClr val="windowText" lastClr="000000"/>
              </a:solidFill>
            </a:endParaRPr>
          </a:p>
          <a:p>
            <a:endParaRPr kumimoji="1" lang="ja-JP" altLang="en-US" dirty="0">
              <a:solidFill>
                <a:sysClr val="windowText" lastClr="000000"/>
              </a:solidFill>
            </a:endParaRPr>
          </a:p>
        </p:txBody>
      </p:sp>
      <p:sp>
        <p:nvSpPr>
          <p:cNvPr id="7" name="テキスト ボックス 6"/>
          <p:cNvSpPr txBox="1"/>
          <p:nvPr/>
        </p:nvSpPr>
        <p:spPr>
          <a:xfrm>
            <a:off x="3851920" y="6411838"/>
            <a:ext cx="5616624" cy="369332"/>
          </a:xfrm>
          <a:prstGeom prst="rect">
            <a:avLst/>
          </a:prstGeom>
          <a:noFill/>
        </p:spPr>
        <p:txBody>
          <a:bodyPr wrap="square" rtlCol="0">
            <a:spAutoFit/>
          </a:bodyPr>
          <a:lstStyle/>
          <a:p>
            <a:r>
              <a:rPr kumimoji="1" lang="ja-JP" altLang="en-US" dirty="0"/>
              <a:t>　</a:t>
            </a:r>
            <a:r>
              <a:rPr kumimoji="1" lang="ja-JP" altLang="en-US" sz="1600" dirty="0">
                <a:latin typeface="メイリオ" panose="020B0604030504040204" pitchFamily="50" charset="-128"/>
                <a:ea typeface="メイリオ" panose="020B0604030504040204" pitchFamily="50" charset="-128"/>
              </a:rPr>
              <a:t>出典：　全国保健師長会のあゆみ　</a:t>
            </a:r>
            <a:r>
              <a:rPr kumimoji="1" lang="en-US" altLang="ja-JP" sz="1600" dirty="0">
                <a:latin typeface="メイリオ" panose="020B0604030504040204" pitchFamily="50" charset="-128"/>
                <a:ea typeface="メイリオ" panose="020B0604030504040204" pitchFamily="50" charset="-128"/>
              </a:rPr>
              <a:t>10</a:t>
            </a:r>
            <a:r>
              <a:rPr kumimoji="1" lang="ja-JP" altLang="en-US" sz="1600" dirty="0">
                <a:latin typeface="メイリオ" panose="020B0604030504040204" pitchFamily="50" charset="-128"/>
                <a:ea typeface="メイリオ" panose="020B0604030504040204" pitchFamily="50" charset="-128"/>
              </a:rPr>
              <a:t>周年記念誌</a:t>
            </a:r>
          </a:p>
        </p:txBody>
      </p:sp>
      <p:sp>
        <p:nvSpPr>
          <p:cNvPr id="2" name="スライド番号プレースホルダー 1">
            <a:extLst>
              <a:ext uri="{FF2B5EF4-FFF2-40B4-BE49-F238E27FC236}">
                <a16:creationId xmlns:a16="http://schemas.microsoft.com/office/drawing/2014/main" id="{563511DB-1C12-2F60-EA4A-441C1B386218}"/>
              </a:ext>
            </a:extLst>
          </p:cNvPr>
          <p:cNvSpPr>
            <a:spLocks noGrp="1"/>
          </p:cNvSpPr>
          <p:nvPr>
            <p:ph type="sldNum" sz="quarter" idx="12"/>
          </p:nvPr>
        </p:nvSpPr>
        <p:spPr>
          <a:xfrm>
            <a:off x="6840197" y="6411838"/>
            <a:ext cx="2133600" cy="365125"/>
          </a:xfrm>
        </p:spPr>
        <p:txBody>
          <a:bodyPr/>
          <a:lstStyle/>
          <a:p>
            <a:fld id="{6858C846-3C34-46F6-875C-B9401992BA52}" type="slidenum">
              <a:rPr lang="ja-JP" altLang="en-US" sz="1600" smtClean="0"/>
              <a:pPr/>
              <a:t>4</a:t>
            </a:fld>
            <a:endParaRPr lang="ja-JP" altLang="en-US" sz="1600" dirty="0"/>
          </a:p>
        </p:txBody>
      </p:sp>
    </p:spTree>
    <p:extLst>
      <p:ext uri="{BB962C8B-B14F-4D97-AF65-F5344CB8AC3E}">
        <p14:creationId xmlns:p14="http://schemas.microsoft.com/office/powerpoint/2010/main" val="35174950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DDC19-3318-DD58-75A7-58D515BD5E4A}"/>
            </a:ext>
          </a:extLst>
        </p:cNvPr>
        <p:cNvGrpSpPr/>
        <p:nvPr/>
      </p:nvGrpSpPr>
      <p:grpSpPr>
        <a:xfrm>
          <a:off x="0" y="0"/>
          <a:ext cx="0" cy="0"/>
          <a:chOff x="0" y="0"/>
          <a:chExt cx="0" cy="0"/>
        </a:xfrm>
      </p:grpSpPr>
      <p:sp>
        <p:nvSpPr>
          <p:cNvPr id="8" name="タイトル 1">
            <a:extLst>
              <a:ext uri="{FF2B5EF4-FFF2-40B4-BE49-F238E27FC236}">
                <a16:creationId xmlns:a16="http://schemas.microsoft.com/office/drawing/2014/main" id="{EDB950BC-40A3-99D0-9549-87BB8AFF6BA6}"/>
              </a:ext>
            </a:extLst>
          </p:cNvPr>
          <p:cNvSpPr txBox="1">
            <a:spLocks/>
          </p:cNvSpPr>
          <p:nvPr/>
        </p:nvSpPr>
        <p:spPr>
          <a:xfrm>
            <a:off x="0" y="0"/>
            <a:ext cx="9144000" cy="969818"/>
          </a:xfrm>
          <a:prstGeom prst="rect">
            <a:avLst/>
          </a:prstGeom>
          <a:solidFill>
            <a:srgbClr val="FFD5D5"/>
          </a:solid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defRPr/>
            </a:pPr>
            <a:r>
              <a:rPr lang="ja-JP" altLang="en-US" sz="2600" dirty="0">
                <a:solidFill>
                  <a:schemeClr val="tx1"/>
                </a:solidFill>
                <a:latin typeface="UD デジタル 教科書体 NK-R" panose="02020400000000000000" pitchFamily="18" charset="-128"/>
                <a:ea typeface="UD デジタル 教科書体 NK-R" panose="02020400000000000000" pitchFamily="18" charset="-128"/>
              </a:rPr>
              <a:t>　　二次調査</a:t>
            </a:r>
          </a:p>
          <a:p>
            <a:pPr lvl="0" algn="ctr">
              <a:defRPr/>
            </a:pPr>
            <a:r>
              <a:rPr lang="ja-JP" altLang="en-US" sz="2600" dirty="0">
                <a:solidFill>
                  <a:schemeClr val="tx1"/>
                </a:solidFill>
                <a:latin typeface="UD デジタル 教科書体 NK-R" panose="02020400000000000000" pitchFamily="18" charset="-128"/>
                <a:ea typeface="UD デジタル 教科書体 NK-R" panose="02020400000000000000" pitchFamily="18" charset="-128"/>
              </a:rPr>
              <a:t>結果</a:t>
            </a:r>
            <a:r>
              <a:rPr lang="en-US" altLang="ja-JP" sz="2600" dirty="0">
                <a:solidFill>
                  <a:schemeClr val="tx1"/>
                </a:solidFill>
                <a:latin typeface="UD デジタル 教科書体 NK-R" panose="02020400000000000000" pitchFamily="18" charset="-128"/>
                <a:ea typeface="UD デジタル 教科書体 NK-R" panose="02020400000000000000" pitchFamily="18" charset="-128"/>
              </a:rPr>
              <a:t>【4】2040</a:t>
            </a:r>
            <a:r>
              <a:rPr lang="ja-JP" altLang="en-US" sz="2600" dirty="0">
                <a:solidFill>
                  <a:schemeClr val="tx1"/>
                </a:solidFill>
                <a:latin typeface="UD デジタル 教科書体 NK-R" panose="02020400000000000000" pitchFamily="18" charset="-128"/>
                <a:ea typeface="UD デジタル 教科書体 NK-R" panose="02020400000000000000" pitchFamily="18" charset="-128"/>
              </a:rPr>
              <a:t>年の地区活動として語られた保健師の技</a:t>
            </a:r>
          </a:p>
        </p:txBody>
      </p:sp>
      <p:sp>
        <p:nvSpPr>
          <p:cNvPr id="7" name="テキスト ボックス 6">
            <a:extLst>
              <a:ext uri="{FF2B5EF4-FFF2-40B4-BE49-F238E27FC236}">
                <a16:creationId xmlns:a16="http://schemas.microsoft.com/office/drawing/2014/main" id="{D1E025A1-ED33-7A1D-5DEC-D5DE2EAE4AB9}"/>
              </a:ext>
            </a:extLst>
          </p:cNvPr>
          <p:cNvSpPr txBox="1"/>
          <p:nvPr/>
        </p:nvSpPr>
        <p:spPr>
          <a:xfrm>
            <a:off x="5532582" y="1985818"/>
            <a:ext cx="334356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p>
        </p:txBody>
      </p:sp>
      <p:sp>
        <p:nvSpPr>
          <p:cNvPr id="4" name="コンテンツ プレースホルダー 3">
            <a:extLst>
              <a:ext uri="{FF2B5EF4-FFF2-40B4-BE49-F238E27FC236}">
                <a16:creationId xmlns:a16="http://schemas.microsoft.com/office/drawing/2014/main" id="{76F5DA3C-4A14-069D-8A03-C88F17001220}"/>
              </a:ext>
            </a:extLst>
          </p:cNvPr>
          <p:cNvSpPr>
            <a:spLocks noGrp="1"/>
          </p:cNvSpPr>
          <p:nvPr>
            <p:ph idx="1"/>
          </p:nvPr>
        </p:nvSpPr>
        <p:spPr>
          <a:xfrm>
            <a:off x="468848" y="1183716"/>
            <a:ext cx="7994887" cy="5537759"/>
          </a:xfrm>
        </p:spPr>
        <p:txBody>
          <a:bodyPr>
            <a:noAutofit/>
          </a:bodyPr>
          <a:lstStyle/>
          <a:p>
            <a:pPr marL="0" indent="0">
              <a:spcBef>
                <a:spcPts val="0"/>
              </a:spcBef>
              <a:buNone/>
            </a:pPr>
            <a:r>
              <a:rPr lang="en-US" altLang="ja-JP" sz="2400" b="1" dirty="0">
                <a:latin typeface="UD デジタル 教科書体 NK-R" panose="02020400000000000000" pitchFamily="18" charset="-128"/>
                <a:ea typeface="UD デジタル 教科書体 NK-R" panose="02020400000000000000" pitchFamily="18" charset="-128"/>
              </a:rPr>
              <a:t>5. </a:t>
            </a:r>
            <a:r>
              <a:rPr lang="ja-JP" altLang="en-US" sz="2400" b="1" dirty="0">
                <a:latin typeface="UD デジタル 教科書体 NK-R" panose="02020400000000000000" pitchFamily="18" charset="-128"/>
                <a:ea typeface="UD デジタル 教科書体 NK-R" panose="02020400000000000000" pitchFamily="18" charset="-128"/>
              </a:rPr>
              <a:t>公衆衛生看護の専門家としての知識、スキルを効果的に</a:t>
            </a:r>
            <a:endParaRPr lang="en-US" altLang="ja-JP" sz="2400" b="1" dirty="0">
              <a:latin typeface="UD デジタル 教科書体 NK-R" panose="02020400000000000000" pitchFamily="18" charset="-128"/>
              <a:ea typeface="UD デジタル 教科書体 NK-R" panose="02020400000000000000" pitchFamily="18" charset="-128"/>
            </a:endParaRPr>
          </a:p>
          <a:p>
            <a:pPr marL="0" indent="0">
              <a:spcBef>
                <a:spcPts val="0"/>
              </a:spcBef>
              <a:buNone/>
            </a:pPr>
            <a:r>
              <a:rPr lang="en-US" altLang="ja-JP" sz="2400" b="1" dirty="0">
                <a:latin typeface="UD デジタル 教科書体 NK-R" panose="02020400000000000000" pitchFamily="18" charset="-128"/>
                <a:ea typeface="UD デジタル 教科書体 NK-R" panose="02020400000000000000" pitchFamily="18" charset="-128"/>
              </a:rPr>
              <a:t>    </a:t>
            </a:r>
            <a:r>
              <a:rPr lang="ja-JP" altLang="en-US" sz="2400" b="1" dirty="0">
                <a:latin typeface="UD デジタル 教科書体 NK-R" panose="02020400000000000000" pitchFamily="18" charset="-128"/>
                <a:ea typeface="UD デジタル 教科書体 NK-R" panose="02020400000000000000" pitchFamily="18" charset="-128"/>
              </a:rPr>
              <a:t>発揮し、多様な組織・団体と協働する</a:t>
            </a:r>
            <a:endParaRPr lang="en-US" altLang="ja-JP" sz="2400" b="1" dirty="0">
              <a:latin typeface="UD デジタル 教科書体 NK-R" panose="02020400000000000000" pitchFamily="18" charset="-128"/>
              <a:ea typeface="UD デジタル 教科書体 NK-R" panose="02020400000000000000" pitchFamily="18" charset="-128"/>
            </a:endParaRPr>
          </a:p>
          <a:p>
            <a:pPr marL="0" indent="0">
              <a:spcBef>
                <a:spcPts val="600"/>
              </a:spcBef>
              <a:buNone/>
            </a:pPr>
            <a:r>
              <a:rPr lang="ja-JP" altLang="en-US" dirty="0">
                <a:latin typeface="UD デジタル 教科書体 NK-R" panose="02020400000000000000" pitchFamily="18" charset="-128"/>
                <a:ea typeface="UD デジタル 教科書体 NK-R" panose="02020400000000000000" pitchFamily="18" charset="-128"/>
              </a:rPr>
              <a:t>　</a:t>
            </a:r>
            <a:r>
              <a:rPr lang="ja-JP" altLang="en-US" sz="3200" dirty="0">
                <a:latin typeface="UD デジタル 教科書体 NK-R" panose="02020400000000000000" pitchFamily="18" charset="-128"/>
                <a:ea typeface="UD デジタル 教科書体 NK-R" panose="02020400000000000000" pitchFamily="18" charset="-128"/>
              </a:rPr>
              <a:t>　</a:t>
            </a:r>
            <a:r>
              <a:rPr lang="ja-JP" altLang="en-US" sz="1600" dirty="0">
                <a:latin typeface="UD デジタル 教科書体 NK-R" panose="02020400000000000000" pitchFamily="18" charset="-128"/>
                <a:ea typeface="UD デジタル 教科書体 NK-R" panose="02020400000000000000" pitchFamily="18" charset="-128"/>
              </a:rPr>
              <a:t>・当事者や関係者との連携の中で、客観的なデータを提示して、関係者の地域課題への</a:t>
            </a:r>
            <a:endParaRPr lang="en-US" altLang="ja-JP" sz="1600" dirty="0">
              <a:latin typeface="UD デジタル 教科書体 NK-R" panose="02020400000000000000" pitchFamily="18" charset="-128"/>
              <a:ea typeface="UD デジタル 教科書体 NK-R" panose="02020400000000000000" pitchFamily="18" charset="-128"/>
            </a:endParaRPr>
          </a:p>
          <a:p>
            <a:pPr marL="0" indent="0">
              <a:spcBef>
                <a:spcPts val="600"/>
              </a:spcBef>
              <a:buNone/>
            </a:pPr>
            <a:r>
              <a:rPr lang="en-US" altLang="ja-JP" sz="1600" dirty="0">
                <a:latin typeface="UD デジタル 教科書体 NK-R" panose="02020400000000000000" pitchFamily="18" charset="-128"/>
                <a:ea typeface="UD デジタル 教科書体 NK-R" panose="02020400000000000000" pitchFamily="18" charset="-128"/>
              </a:rPr>
              <a:t>        </a:t>
            </a:r>
            <a:r>
              <a:rPr lang="ja-JP" altLang="en-US" sz="1600" dirty="0">
                <a:latin typeface="UD デジタル 教科書体 NK-R" panose="02020400000000000000" pitchFamily="18" charset="-128"/>
                <a:ea typeface="UD デジタル 教科書体 NK-R" panose="02020400000000000000" pitchFamily="18" charset="-128"/>
              </a:rPr>
              <a:t>理解を促すと共に、</a:t>
            </a:r>
            <a:r>
              <a:rPr lang="en-US" altLang="ja-JP" sz="1600" dirty="0">
                <a:latin typeface="UD デジタル 教科書体 NK-R" panose="02020400000000000000" pitchFamily="18" charset="-128"/>
                <a:ea typeface="UD デジタル 教科書体 NK-R" panose="02020400000000000000" pitchFamily="18" charset="-128"/>
              </a:rPr>
              <a:t> </a:t>
            </a:r>
            <a:r>
              <a:rPr lang="ja-JP" altLang="en-US" sz="1600" dirty="0">
                <a:latin typeface="UD デジタル 教科書体 NK-R" panose="02020400000000000000" pitchFamily="18" charset="-128"/>
                <a:ea typeface="UD デジタル 教科書体 NK-R" panose="02020400000000000000" pitchFamily="18" charset="-128"/>
              </a:rPr>
              <a:t>エビデンスに基づく解決方法を提案し、協働で</a:t>
            </a:r>
            <a:r>
              <a:rPr lang="en-US" altLang="ja-JP" sz="1600" dirty="0">
                <a:latin typeface="UD デジタル 教科書体 NK-R" panose="02020400000000000000" pitchFamily="18" charset="-128"/>
                <a:ea typeface="UD デジタル 教科書体 NK-R" panose="02020400000000000000" pitchFamily="18" charset="-128"/>
              </a:rPr>
              <a:t>PDCA</a:t>
            </a:r>
            <a:r>
              <a:rPr lang="ja-JP" altLang="en-US" sz="1600" dirty="0">
                <a:latin typeface="UD デジタル 教科書体 NK-R" panose="02020400000000000000" pitchFamily="18" charset="-128"/>
                <a:ea typeface="UD デジタル 教科書体 NK-R" panose="02020400000000000000" pitchFamily="18" charset="-128"/>
              </a:rPr>
              <a:t>サイクルを  </a:t>
            </a:r>
            <a:endParaRPr lang="en-US" altLang="ja-JP" sz="1600" dirty="0">
              <a:latin typeface="UD デジタル 教科書体 NK-R" panose="02020400000000000000" pitchFamily="18" charset="-128"/>
              <a:ea typeface="UD デジタル 教科書体 NK-R" panose="02020400000000000000" pitchFamily="18" charset="-128"/>
            </a:endParaRPr>
          </a:p>
          <a:p>
            <a:pPr marL="0" indent="0">
              <a:spcBef>
                <a:spcPts val="600"/>
              </a:spcBef>
              <a:buNone/>
            </a:pPr>
            <a:r>
              <a:rPr lang="en-US" altLang="ja-JP" sz="1600" dirty="0">
                <a:latin typeface="UD デジタル 教科書体 NK-R" panose="02020400000000000000" pitchFamily="18" charset="-128"/>
                <a:ea typeface="UD デジタル 教科書体 NK-R" panose="02020400000000000000" pitchFamily="18" charset="-128"/>
              </a:rPr>
              <a:t>        </a:t>
            </a:r>
            <a:r>
              <a:rPr lang="ja-JP" altLang="en-US" sz="1600" dirty="0">
                <a:latin typeface="UD デジタル 教科書体 NK-R" panose="02020400000000000000" pitchFamily="18" charset="-128"/>
                <a:ea typeface="UD デジタル 教科書体 NK-R" panose="02020400000000000000" pitchFamily="18" charset="-128"/>
              </a:rPr>
              <a:t>回し、持続可能な体制に発展させる。</a:t>
            </a:r>
          </a:p>
          <a:p>
            <a:pPr marL="0" indent="0">
              <a:buNone/>
            </a:pPr>
            <a:endParaRPr lang="ja-JP" altLang="en-US" dirty="0">
              <a:latin typeface="UD デジタル 教科書体 NK-R" panose="02020400000000000000" pitchFamily="18" charset="-128"/>
              <a:ea typeface="UD デジタル 教科書体 NK-R" panose="02020400000000000000" pitchFamily="18" charset="-128"/>
            </a:endParaRPr>
          </a:p>
          <a:p>
            <a:pPr marL="0" indent="0">
              <a:spcBef>
                <a:spcPts val="0"/>
              </a:spcBef>
              <a:spcAft>
                <a:spcPts val="600"/>
              </a:spcAft>
              <a:buNone/>
            </a:pPr>
            <a:r>
              <a:rPr lang="en-US" altLang="ja-JP" sz="2400" b="1" dirty="0">
                <a:latin typeface="UD デジタル 教科書体 NK-R" panose="02020400000000000000" pitchFamily="18" charset="-128"/>
                <a:ea typeface="UD デジタル 教科書体 NK-R" panose="02020400000000000000" pitchFamily="18" charset="-128"/>
              </a:rPr>
              <a:t>6.</a:t>
            </a:r>
            <a:r>
              <a:rPr lang="ja-JP" altLang="en-US" sz="2400" b="1" dirty="0">
                <a:latin typeface="UD デジタル 教科書体 NK-R" panose="02020400000000000000" pitchFamily="18" charset="-128"/>
                <a:ea typeface="UD デジタル 教科書体 NK-R" panose="02020400000000000000" pitchFamily="18" charset="-128"/>
              </a:rPr>
              <a:t>　地区活動の技を伝承するため、保健師間での人材育成に</a:t>
            </a:r>
            <a:endParaRPr lang="en-US" altLang="ja-JP" sz="2400" b="1" dirty="0">
              <a:latin typeface="UD デジタル 教科書体 NK-R" panose="02020400000000000000" pitchFamily="18" charset="-128"/>
              <a:ea typeface="UD デジタル 教科書体 NK-R" panose="02020400000000000000" pitchFamily="18" charset="-128"/>
            </a:endParaRPr>
          </a:p>
          <a:p>
            <a:pPr marL="0" indent="0">
              <a:lnSpc>
                <a:spcPct val="50000"/>
              </a:lnSpc>
              <a:spcBef>
                <a:spcPts val="0"/>
              </a:spcBef>
              <a:spcAft>
                <a:spcPts val="600"/>
              </a:spcAft>
              <a:buNone/>
            </a:pPr>
            <a:r>
              <a:rPr lang="en-US" altLang="ja-JP" sz="2400" b="1" dirty="0">
                <a:latin typeface="UD デジタル 教科書体 NK-R" panose="02020400000000000000" pitchFamily="18" charset="-128"/>
                <a:ea typeface="UD デジタル 教科書体 NK-R" panose="02020400000000000000" pitchFamily="18" charset="-128"/>
              </a:rPr>
              <a:t>     </a:t>
            </a:r>
            <a:r>
              <a:rPr lang="ja-JP" altLang="en-US" sz="2400" b="1" dirty="0">
                <a:latin typeface="UD デジタル 教科書体 NK-R" panose="02020400000000000000" pitchFamily="18" charset="-128"/>
                <a:ea typeface="UD デジタル 教科書体 NK-R" panose="02020400000000000000" pitchFamily="18" charset="-128"/>
              </a:rPr>
              <a:t>努める</a:t>
            </a:r>
            <a:endParaRPr lang="en-US" altLang="ja-JP" sz="2400" b="1" dirty="0">
              <a:latin typeface="UD デジタル 教科書体 NK-R" panose="02020400000000000000" pitchFamily="18" charset="-128"/>
              <a:ea typeface="UD デジタル 教科書体 NK-R" panose="02020400000000000000" pitchFamily="18" charset="-128"/>
            </a:endParaRPr>
          </a:p>
          <a:p>
            <a:pPr marL="0" indent="0">
              <a:lnSpc>
                <a:spcPct val="50000"/>
              </a:lnSpc>
              <a:spcBef>
                <a:spcPts val="0"/>
              </a:spcBef>
              <a:spcAft>
                <a:spcPts val="600"/>
              </a:spcAft>
              <a:buNone/>
            </a:pPr>
            <a:endParaRPr lang="en-US" altLang="ja-JP" sz="2400" b="1" dirty="0">
              <a:latin typeface="UD デジタル 教科書体 NK-R" panose="02020400000000000000" pitchFamily="18" charset="-128"/>
              <a:ea typeface="UD デジタル 教科書体 NK-R" panose="02020400000000000000" pitchFamily="18" charset="-128"/>
            </a:endParaRPr>
          </a:p>
          <a:p>
            <a:pPr marL="0" indent="0">
              <a:lnSpc>
                <a:spcPct val="50000"/>
              </a:lnSpc>
              <a:spcBef>
                <a:spcPts val="0"/>
              </a:spcBef>
              <a:spcAft>
                <a:spcPts val="600"/>
              </a:spcAft>
              <a:buNone/>
            </a:pPr>
            <a:r>
              <a:rPr lang="ja-JP" altLang="en-US" sz="2400" b="1" dirty="0">
                <a:latin typeface="UD デジタル 教科書体 NK-R" panose="02020400000000000000" pitchFamily="18" charset="-128"/>
                <a:ea typeface="UD デジタル 教科書体 NK-R" panose="02020400000000000000" pitchFamily="18" charset="-128"/>
              </a:rPr>
              <a:t> 　　</a:t>
            </a:r>
            <a:r>
              <a:rPr lang="ja-JP" altLang="en-US" sz="1600" dirty="0">
                <a:latin typeface="UD デジタル 教科書体 NK-R" panose="02020400000000000000" pitchFamily="18" charset="-128"/>
                <a:ea typeface="UD デジタル 教科書体 NK-R" panose="02020400000000000000" pitchFamily="18" charset="-128"/>
              </a:rPr>
              <a:t>・新任期・中堅期の保健師も役割を持ち地区活動を実施する中で、管理期保健師は、　　　</a:t>
            </a:r>
          </a:p>
          <a:p>
            <a:pPr marL="0" indent="0">
              <a:spcBef>
                <a:spcPts val="0"/>
              </a:spcBef>
              <a:spcAft>
                <a:spcPts val="600"/>
              </a:spcAft>
              <a:buNone/>
            </a:pPr>
            <a:r>
              <a:rPr lang="ja-JP" altLang="en-US" sz="1600" dirty="0">
                <a:latin typeface="UD デジタル 教科書体 NK-R" panose="02020400000000000000" pitchFamily="18" charset="-128"/>
                <a:ea typeface="UD デジタル 教科書体 NK-R" panose="02020400000000000000" pitchFamily="18" charset="-128"/>
              </a:rPr>
              <a:t>　　　　　</a:t>
            </a:r>
            <a:r>
              <a:rPr lang="en-US" altLang="ja-JP" sz="1600" dirty="0">
                <a:latin typeface="UD デジタル 教科書体 NK-R" panose="02020400000000000000" pitchFamily="18" charset="-128"/>
                <a:ea typeface="UD デジタル 教科書体 NK-R" panose="02020400000000000000" pitchFamily="18" charset="-128"/>
              </a:rPr>
              <a:t>OJT</a:t>
            </a:r>
            <a:r>
              <a:rPr lang="ja-JP" altLang="en-US" sz="1600" dirty="0">
                <a:latin typeface="UD デジタル 教科書体 NK-R" panose="02020400000000000000" pitchFamily="18" charset="-128"/>
                <a:ea typeface="UD デジタル 教科書体 NK-R" panose="02020400000000000000" pitchFamily="18" charset="-128"/>
              </a:rPr>
              <a:t>を意識し、 保健師としての技の伝承に努める。</a:t>
            </a:r>
          </a:p>
          <a:p>
            <a:pPr marL="0" indent="0">
              <a:lnSpc>
                <a:spcPct val="50000"/>
              </a:lnSpc>
              <a:spcBef>
                <a:spcPts val="0"/>
              </a:spcBef>
              <a:spcAft>
                <a:spcPts val="600"/>
              </a:spcAft>
              <a:buNone/>
            </a:pPr>
            <a:r>
              <a:rPr lang="ja-JP" altLang="en-US" sz="1600" dirty="0">
                <a:latin typeface="UD デジタル 教科書体 NK-R" panose="02020400000000000000" pitchFamily="18" charset="-128"/>
                <a:ea typeface="UD デジタル 教科書体 NK-R" panose="02020400000000000000" pitchFamily="18" charset="-128"/>
              </a:rPr>
              <a:t>　　</a:t>
            </a:r>
            <a:endParaRPr lang="en-US" altLang="ja-JP" sz="1600" dirty="0">
              <a:latin typeface="UD デジタル 教科書体 NK-R" panose="02020400000000000000" pitchFamily="18" charset="-128"/>
              <a:ea typeface="UD デジタル 教科書体 NK-R" panose="02020400000000000000" pitchFamily="18" charset="-128"/>
            </a:endParaRPr>
          </a:p>
          <a:p>
            <a:pPr marL="0" indent="0">
              <a:lnSpc>
                <a:spcPct val="50000"/>
              </a:lnSpc>
              <a:spcBef>
                <a:spcPts val="600"/>
              </a:spcBef>
              <a:spcAft>
                <a:spcPts val="600"/>
              </a:spcAft>
              <a:buNone/>
            </a:pPr>
            <a:r>
              <a:rPr lang="ja-JP" altLang="en-US" sz="1600" dirty="0">
                <a:latin typeface="UD デジタル 教科書体 NK-R" panose="02020400000000000000" pitchFamily="18" charset="-128"/>
                <a:ea typeface="UD デジタル 教科書体 NK-R" panose="02020400000000000000" pitchFamily="18" charset="-128"/>
              </a:rPr>
              <a:t>　　　　・地域課題の解決や住民の望む姿への変化を、協働した関係団体</a:t>
            </a:r>
            <a:r>
              <a:rPr lang="en-US" altLang="ja-JP" sz="1600" dirty="0">
                <a:latin typeface="UD デジタル 教科書体 NK-R" panose="02020400000000000000" pitchFamily="18" charset="-128"/>
                <a:ea typeface="UD デジタル 教科書体 NK-R" panose="02020400000000000000" pitchFamily="18" charset="-128"/>
              </a:rPr>
              <a:t>(</a:t>
            </a:r>
            <a:r>
              <a:rPr lang="ja-JP" altLang="en-US" sz="1600" dirty="0">
                <a:latin typeface="UD デジタル 教科書体 NK-R" panose="02020400000000000000" pitchFamily="18" charset="-128"/>
                <a:ea typeface="UD デジタル 教科書体 NK-R" panose="02020400000000000000" pitchFamily="18" charset="-128"/>
              </a:rPr>
              <a:t>仲間</a:t>
            </a:r>
            <a:r>
              <a:rPr lang="en-US" altLang="ja-JP" sz="1600" dirty="0">
                <a:latin typeface="UD デジタル 教科書体 NK-R" panose="02020400000000000000" pitchFamily="18" charset="-128"/>
                <a:ea typeface="UD デジタル 教科書体 NK-R" panose="02020400000000000000" pitchFamily="18" charset="-128"/>
              </a:rPr>
              <a:t>)</a:t>
            </a:r>
            <a:r>
              <a:rPr lang="ja-JP" altLang="en-US" sz="1600" dirty="0" err="1">
                <a:latin typeface="UD デジタル 教科書体 NK-R" panose="02020400000000000000" pitchFamily="18" charset="-128"/>
                <a:ea typeface="UD デジタル 教科書体 NK-R" panose="02020400000000000000" pitchFamily="18" charset="-128"/>
              </a:rPr>
              <a:t>と共</a:t>
            </a:r>
            <a:r>
              <a:rPr lang="ja-JP" altLang="en-US" sz="1600" dirty="0">
                <a:latin typeface="UD デジタル 教科書体 NK-R" panose="02020400000000000000" pitchFamily="18" charset="-128"/>
                <a:ea typeface="UD デジタル 教科書体 NK-R" panose="02020400000000000000" pitchFamily="18" charset="-128"/>
              </a:rPr>
              <a:t>有し、</a:t>
            </a:r>
          </a:p>
          <a:p>
            <a:pPr marL="0" indent="0">
              <a:lnSpc>
                <a:spcPct val="50000"/>
              </a:lnSpc>
              <a:spcBef>
                <a:spcPts val="600"/>
              </a:spcBef>
              <a:spcAft>
                <a:spcPts val="600"/>
              </a:spcAft>
              <a:buNone/>
            </a:pPr>
            <a:r>
              <a:rPr lang="ja-JP" altLang="en-US" sz="1600" dirty="0">
                <a:latin typeface="UD デジタル 教科書体 NK-R" panose="02020400000000000000" pitchFamily="18" charset="-128"/>
                <a:ea typeface="UD デジタル 教科書体 NK-R" panose="02020400000000000000" pitchFamily="18" charset="-128"/>
              </a:rPr>
              <a:t>        ともに喜べることを保健師活動における醍醐味として共有する。</a:t>
            </a:r>
          </a:p>
          <a:p>
            <a:pPr marL="0" indent="0">
              <a:lnSpc>
                <a:spcPct val="50000"/>
              </a:lnSpc>
              <a:spcBef>
                <a:spcPts val="600"/>
              </a:spcBef>
              <a:buNone/>
            </a:pPr>
            <a:r>
              <a:rPr lang="ja-JP" altLang="en-US" dirty="0">
                <a:latin typeface="UD デジタル 教科書体 NK-R" panose="02020400000000000000" pitchFamily="18" charset="-128"/>
                <a:ea typeface="UD デジタル 教科書体 NK-R" panose="02020400000000000000" pitchFamily="18" charset="-128"/>
              </a:rPr>
              <a:t>　</a:t>
            </a:r>
            <a:r>
              <a:rPr lang="ja-JP" altLang="en-US" sz="1600" dirty="0">
                <a:latin typeface="UD デジタル 教科書体 NK-R" panose="02020400000000000000" pitchFamily="18" charset="-128"/>
                <a:ea typeface="UD デジタル 教科書体 NK-R" panose="02020400000000000000" pitchFamily="18" charset="-128"/>
              </a:rPr>
              <a:t>　　　</a:t>
            </a:r>
          </a:p>
        </p:txBody>
      </p:sp>
      <p:sp>
        <p:nvSpPr>
          <p:cNvPr id="2" name="スライド番号プレースホルダー 1">
            <a:extLst>
              <a:ext uri="{FF2B5EF4-FFF2-40B4-BE49-F238E27FC236}">
                <a16:creationId xmlns:a16="http://schemas.microsoft.com/office/drawing/2014/main" id="{2425C224-6B72-A2B9-F7E2-CFB5FF7FE792}"/>
              </a:ext>
            </a:extLst>
          </p:cNvPr>
          <p:cNvSpPr>
            <a:spLocks noGrp="1"/>
          </p:cNvSpPr>
          <p:nvPr>
            <p:ph type="sldNum" sz="quarter" idx="12"/>
          </p:nvPr>
        </p:nvSpPr>
        <p:spPr/>
        <p:txBody>
          <a:bodyPr/>
          <a:lstStyle/>
          <a:p>
            <a:fld id="{82CCC848-D71A-454A-8383-3651938BCD3F}" type="slidenum">
              <a:rPr kumimoji="1" lang="ja-JP" altLang="en-US" smtClean="0"/>
              <a:t>40</a:t>
            </a:fld>
            <a:endParaRPr kumimoji="1" lang="ja-JP" altLang="en-US" dirty="0"/>
          </a:p>
        </p:txBody>
      </p:sp>
    </p:spTree>
    <p:extLst>
      <p:ext uri="{BB962C8B-B14F-4D97-AF65-F5344CB8AC3E}">
        <p14:creationId xmlns:p14="http://schemas.microsoft.com/office/powerpoint/2010/main" val="24072295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963B4-E71D-23F4-C311-772EEF5B41C2}"/>
            </a:ext>
          </a:extLst>
        </p:cNvPr>
        <p:cNvGrpSpPr/>
        <p:nvPr/>
      </p:nvGrpSpPr>
      <p:grpSpPr>
        <a:xfrm>
          <a:off x="0" y="0"/>
          <a:ext cx="0" cy="0"/>
          <a:chOff x="0" y="0"/>
          <a:chExt cx="0" cy="0"/>
        </a:xfrm>
      </p:grpSpPr>
      <p:sp>
        <p:nvSpPr>
          <p:cNvPr id="8" name="タイトル 1">
            <a:extLst>
              <a:ext uri="{FF2B5EF4-FFF2-40B4-BE49-F238E27FC236}">
                <a16:creationId xmlns:a16="http://schemas.microsoft.com/office/drawing/2014/main" id="{96AC726F-8E2F-EC21-0539-7A5959F893C0}"/>
              </a:ext>
            </a:extLst>
          </p:cNvPr>
          <p:cNvSpPr txBox="1">
            <a:spLocks/>
          </p:cNvSpPr>
          <p:nvPr/>
        </p:nvSpPr>
        <p:spPr>
          <a:xfrm>
            <a:off x="0" y="0"/>
            <a:ext cx="9144000" cy="969818"/>
          </a:xfrm>
          <a:prstGeom prst="rect">
            <a:avLst/>
          </a:prstGeom>
          <a:solidFill>
            <a:srgbClr val="FFD5D5"/>
          </a:solid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sz="2800" dirty="0">
                <a:solidFill>
                  <a:prstClr val="black">
                    <a:lumMod val="65000"/>
                    <a:lumOff val="35000"/>
                  </a:prstClr>
                </a:solidFill>
                <a:latin typeface="UD デジタル 教科書体 NK-R" panose="02020400000000000000" pitchFamily="18" charset="-128"/>
                <a:ea typeface="UD デジタル 教科書体 NK-R" panose="02020400000000000000" pitchFamily="18" charset="-128"/>
              </a:rPr>
              <a:t>　　　</a:t>
            </a:r>
            <a:r>
              <a:rPr lang="en-US" altLang="ja-JP" sz="2800" dirty="0">
                <a:solidFill>
                  <a:schemeClr val="tx1"/>
                </a:solidFill>
                <a:latin typeface="UD デジタル 教科書体 NK-R" panose="02020400000000000000" pitchFamily="18" charset="-128"/>
                <a:ea typeface="UD デジタル 教科書体 NK-R" panose="02020400000000000000" pitchFamily="18" charset="-128"/>
              </a:rPr>
              <a:t>Ⅾ.</a:t>
            </a:r>
            <a:r>
              <a:rPr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まとめ</a:t>
            </a:r>
            <a:endParaRPr kumimoji="1" lang="ja-JP" altLang="en-US" sz="2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 name="テキスト ボックス 6">
            <a:extLst>
              <a:ext uri="{FF2B5EF4-FFF2-40B4-BE49-F238E27FC236}">
                <a16:creationId xmlns:a16="http://schemas.microsoft.com/office/drawing/2014/main" id="{7100680B-62F9-1B28-03A6-E9888614B77B}"/>
              </a:ext>
            </a:extLst>
          </p:cNvPr>
          <p:cNvSpPr txBox="1"/>
          <p:nvPr/>
        </p:nvSpPr>
        <p:spPr>
          <a:xfrm>
            <a:off x="5532582" y="1985818"/>
            <a:ext cx="334356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p>
        </p:txBody>
      </p:sp>
      <p:sp>
        <p:nvSpPr>
          <p:cNvPr id="4" name="コンテンツ プレースホルダー 3">
            <a:extLst>
              <a:ext uri="{FF2B5EF4-FFF2-40B4-BE49-F238E27FC236}">
                <a16:creationId xmlns:a16="http://schemas.microsoft.com/office/drawing/2014/main" id="{378DF405-9C7A-2F22-CE55-3128DE54D482}"/>
              </a:ext>
            </a:extLst>
          </p:cNvPr>
          <p:cNvSpPr>
            <a:spLocks noGrp="1"/>
          </p:cNvSpPr>
          <p:nvPr>
            <p:ph idx="1"/>
          </p:nvPr>
        </p:nvSpPr>
        <p:spPr>
          <a:xfrm>
            <a:off x="347586" y="1183717"/>
            <a:ext cx="8615082" cy="5172634"/>
          </a:xfrm>
        </p:spPr>
        <p:txBody>
          <a:bodyPr>
            <a:noAutofit/>
          </a:bodyPr>
          <a:lstStyle/>
          <a:p>
            <a:pPr marL="0" indent="0">
              <a:buNone/>
            </a:pPr>
            <a:r>
              <a:rPr lang="ja-JP" altLang="en-US" dirty="0"/>
              <a:t>　　</a:t>
            </a:r>
            <a:endParaRPr lang="en-US" altLang="ja-JP" dirty="0"/>
          </a:p>
          <a:p>
            <a:pPr marL="0" indent="0">
              <a:spcBef>
                <a:spcPts val="0"/>
              </a:spcBef>
              <a:buNone/>
            </a:pPr>
            <a:r>
              <a:rPr lang="ja-JP" altLang="en-US" dirty="0"/>
              <a:t>　</a:t>
            </a:r>
            <a:r>
              <a:rPr lang="ja-JP" altLang="en-US" sz="2400" dirty="0">
                <a:latin typeface="UD デジタル 教科書体 NK-R" panose="02020400000000000000" pitchFamily="18" charset="-128"/>
                <a:ea typeface="UD デジタル 教科書体 NK-R" panose="02020400000000000000" pitchFamily="18" charset="-128"/>
              </a:rPr>
              <a:t>〇　現行「保健師活動指針」の有効性について</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spcBef>
                <a:spcPts val="0"/>
              </a:spcBef>
              <a:buNone/>
            </a:pPr>
            <a:r>
              <a:rPr lang="ja-JP" altLang="en-US" sz="2400" dirty="0">
                <a:latin typeface="UD デジタル 教科書体 NK-R" panose="02020400000000000000" pitchFamily="18" charset="-128"/>
                <a:ea typeface="UD デジタル 教科書体 NK-R" panose="02020400000000000000" pitchFamily="18" charset="-128"/>
              </a:rPr>
              <a:t>　　　</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spcBef>
                <a:spcPts val="600"/>
              </a:spcBef>
              <a:buNone/>
            </a:pPr>
            <a:r>
              <a:rPr lang="ja-JP" altLang="en-US" sz="2400" dirty="0">
                <a:latin typeface="UD デジタル 教科書体 NK-R" panose="02020400000000000000" pitchFamily="18" charset="-128"/>
                <a:ea typeface="UD デジタル 教科書体 NK-R" panose="02020400000000000000" pitchFamily="18" charset="-128"/>
              </a:rPr>
              <a:t>　　　</a:t>
            </a:r>
            <a:r>
              <a:rPr lang="ja-JP" altLang="en-US" sz="2200" dirty="0">
                <a:latin typeface="UD デジタル 教科書体 NK-R" panose="02020400000000000000" pitchFamily="18" charset="-128"/>
                <a:ea typeface="UD デジタル 教科書体 NK-R" panose="02020400000000000000" pitchFamily="18" charset="-128"/>
              </a:rPr>
              <a:t>　・　調査結果と現行の保健師活動指針を比較すると、</a:t>
            </a:r>
            <a:endParaRPr lang="en-US" altLang="ja-JP" sz="2200" dirty="0">
              <a:latin typeface="UD デジタル 教科書体 NK-R" panose="02020400000000000000" pitchFamily="18" charset="-128"/>
              <a:ea typeface="UD デジタル 教科書体 NK-R" panose="02020400000000000000" pitchFamily="18" charset="-128"/>
            </a:endParaRPr>
          </a:p>
          <a:p>
            <a:pPr marL="0" indent="0">
              <a:spcBef>
                <a:spcPts val="600"/>
              </a:spcBef>
              <a:buNone/>
            </a:pPr>
            <a:r>
              <a:rPr lang="ja-JP" altLang="en-US" sz="2200" dirty="0">
                <a:latin typeface="UD デジタル 教科書体 NK-R" panose="02020400000000000000" pitchFamily="18" charset="-128"/>
                <a:ea typeface="UD デジタル 教科書体 NK-R" panose="02020400000000000000" pitchFamily="18" charset="-128"/>
              </a:rPr>
              <a:t>　　　　　　基本的な方向性は同様であり、従来の普遍的な保健活動で</a:t>
            </a:r>
            <a:endParaRPr lang="en-US" altLang="ja-JP" sz="2200" dirty="0">
              <a:latin typeface="UD デジタル 教科書体 NK-R" panose="02020400000000000000" pitchFamily="18" charset="-128"/>
              <a:ea typeface="UD デジタル 教科書体 NK-R" panose="02020400000000000000" pitchFamily="18" charset="-128"/>
            </a:endParaRPr>
          </a:p>
          <a:p>
            <a:pPr marL="0" indent="0">
              <a:spcBef>
                <a:spcPts val="600"/>
              </a:spcBef>
              <a:buNone/>
            </a:pPr>
            <a:r>
              <a:rPr lang="ja-JP" altLang="en-US" sz="2200" dirty="0">
                <a:latin typeface="UD デジタル 教科書体 NK-R" panose="02020400000000000000" pitchFamily="18" charset="-128"/>
                <a:ea typeface="UD デジタル 教科書体 NK-R" panose="02020400000000000000" pitchFamily="18" charset="-128"/>
              </a:rPr>
              <a:t>　　　　　　ベストプラクティスに到達していた。</a:t>
            </a:r>
            <a:endParaRPr lang="en-US" altLang="ja-JP" sz="2200" dirty="0">
              <a:latin typeface="UD デジタル 教科書体 NK-R" panose="02020400000000000000" pitchFamily="18" charset="-128"/>
              <a:ea typeface="UD デジタル 教科書体 NK-R" panose="02020400000000000000" pitchFamily="18" charset="-128"/>
            </a:endParaRPr>
          </a:p>
          <a:p>
            <a:pPr marL="0" indent="0">
              <a:spcBef>
                <a:spcPts val="600"/>
              </a:spcBef>
              <a:buNone/>
            </a:pP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spcBef>
                <a:spcPts val="600"/>
              </a:spcBef>
              <a:buNone/>
            </a:pPr>
            <a:r>
              <a:rPr lang="ja-JP" altLang="en-US" sz="2400" dirty="0">
                <a:latin typeface="UD デジタル 教科書体 NK-R" panose="02020400000000000000" pitchFamily="18" charset="-128"/>
                <a:ea typeface="UD デジタル 教科書体 NK-R" panose="02020400000000000000" pitchFamily="18" charset="-128"/>
              </a:rPr>
              <a:t>　　〇　</a:t>
            </a:r>
            <a:r>
              <a:rPr lang="en-US" altLang="ja-JP" sz="2400" dirty="0">
                <a:latin typeface="UD デジタル 教科書体 NK-R" panose="02020400000000000000" pitchFamily="18" charset="-128"/>
                <a:ea typeface="UD デジタル 教科書体 NK-R" panose="02020400000000000000" pitchFamily="18" charset="-128"/>
              </a:rPr>
              <a:t>2040</a:t>
            </a:r>
            <a:r>
              <a:rPr lang="ja-JP" altLang="en-US" sz="2400" dirty="0">
                <a:latin typeface="UD デジタル 教科書体 NK-R" panose="02020400000000000000" pitchFamily="18" charset="-128"/>
                <a:ea typeface="UD デジタル 教科書体 NK-R" panose="02020400000000000000" pitchFamily="18" charset="-128"/>
              </a:rPr>
              <a:t>年を見据えた地区活動として、普遍的であるが</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spcBef>
                <a:spcPts val="600"/>
              </a:spcBef>
              <a:buNone/>
            </a:pPr>
            <a:r>
              <a:rPr lang="ja-JP" altLang="en-US" sz="2400" dirty="0">
                <a:latin typeface="UD デジタル 教科書体 NK-R" panose="02020400000000000000" pitchFamily="18" charset="-128"/>
                <a:ea typeface="UD デジタル 教科書体 NK-R" panose="02020400000000000000" pitchFamily="18" charset="-128"/>
              </a:rPr>
              <a:t>　　　　　更に重視したい点及び新たな保健活動の方向性を</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spcBef>
                <a:spcPts val="600"/>
              </a:spcBef>
              <a:buNone/>
            </a:pPr>
            <a:r>
              <a:rPr lang="ja-JP" altLang="en-US" sz="2400" dirty="0">
                <a:latin typeface="UD デジタル 教科書体 NK-R" panose="02020400000000000000" pitchFamily="18" charset="-128"/>
                <a:ea typeface="UD デジタル 教科書体 NK-R" panose="02020400000000000000" pitchFamily="18" charset="-128"/>
              </a:rPr>
              <a:t>　　　　　提言として次に述べる。</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spcBef>
                <a:spcPts val="0"/>
              </a:spcBef>
              <a:buNone/>
            </a:pPr>
            <a:endParaRPr lang="en-US" altLang="ja-JP" dirty="0"/>
          </a:p>
          <a:p>
            <a:pPr marL="0" indent="0">
              <a:spcBef>
                <a:spcPts val="0"/>
              </a:spcBef>
              <a:buNone/>
            </a:pPr>
            <a:r>
              <a:rPr lang="en-US" altLang="ja-JP" dirty="0"/>
              <a:t>    </a:t>
            </a:r>
            <a:endParaRPr lang="ja-JP" altLang="en-US" dirty="0"/>
          </a:p>
        </p:txBody>
      </p:sp>
      <p:sp>
        <p:nvSpPr>
          <p:cNvPr id="3" name="スライド番号プレースホルダ 3">
            <a:extLst>
              <a:ext uri="{FF2B5EF4-FFF2-40B4-BE49-F238E27FC236}">
                <a16:creationId xmlns:a16="http://schemas.microsoft.com/office/drawing/2014/main" id="{FD4924AE-A415-9EDB-7606-EF0B494290EC}"/>
              </a:ext>
            </a:extLst>
          </p:cNvPr>
          <p:cNvSpPr>
            <a:spLocks noGrp="1"/>
          </p:cNvSpPr>
          <p:nvPr>
            <p:ph type="sldNum" sz="quarter" idx="12"/>
          </p:nvPr>
        </p:nvSpPr>
        <p:spPr>
          <a:xfrm>
            <a:off x="7236296" y="6356358"/>
            <a:ext cx="1450504" cy="365125"/>
          </a:xfrm>
        </p:spPr>
        <p:txBody>
          <a:bodyPr/>
          <a:lstStyle/>
          <a:p>
            <a:pPr>
              <a:defRPr/>
            </a:pPr>
            <a:fld id="{B35DF4A4-2AAE-4132-973E-1C6DFCD0D80A}" type="slidenum">
              <a:rPr lang="ja-JP" altLang="en-US" sz="1600"/>
              <a:pPr>
                <a:defRPr/>
              </a:pPr>
              <a:t>41</a:t>
            </a:fld>
            <a:endParaRPr lang="ja-JP" altLang="en-US" sz="1600" dirty="0"/>
          </a:p>
        </p:txBody>
      </p:sp>
    </p:spTree>
    <p:extLst>
      <p:ext uri="{BB962C8B-B14F-4D97-AF65-F5344CB8AC3E}">
        <p14:creationId xmlns:p14="http://schemas.microsoft.com/office/powerpoint/2010/main" val="23006335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D2C16-F5AD-BAD1-AC3C-99233AFCBE9A}"/>
            </a:ext>
          </a:extLst>
        </p:cNvPr>
        <p:cNvGrpSpPr/>
        <p:nvPr/>
      </p:nvGrpSpPr>
      <p:grpSpPr>
        <a:xfrm>
          <a:off x="0" y="0"/>
          <a:ext cx="0" cy="0"/>
          <a:chOff x="0" y="0"/>
          <a:chExt cx="0" cy="0"/>
        </a:xfrm>
      </p:grpSpPr>
      <p:sp>
        <p:nvSpPr>
          <p:cNvPr id="8" name="タイトル 1">
            <a:extLst>
              <a:ext uri="{FF2B5EF4-FFF2-40B4-BE49-F238E27FC236}">
                <a16:creationId xmlns:a16="http://schemas.microsoft.com/office/drawing/2014/main" id="{BD827067-F087-0130-9D9A-F9C63CA1F565}"/>
              </a:ext>
            </a:extLst>
          </p:cNvPr>
          <p:cNvSpPr txBox="1">
            <a:spLocks/>
          </p:cNvSpPr>
          <p:nvPr/>
        </p:nvSpPr>
        <p:spPr>
          <a:xfrm>
            <a:off x="0" y="0"/>
            <a:ext cx="9144000" cy="969818"/>
          </a:xfrm>
          <a:prstGeom prst="rect">
            <a:avLst/>
          </a:prstGeom>
          <a:solidFill>
            <a:srgbClr val="FFD5D5"/>
          </a:solid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sz="2800" dirty="0">
                <a:solidFill>
                  <a:prstClr val="black">
                    <a:lumMod val="65000"/>
                    <a:lumOff val="35000"/>
                  </a:prstClr>
                </a:solidFill>
                <a:latin typeface="UD デジタル 教科書体 NK-R" panose="02020400000000000000" pitchFamily="18" charset="-128"/>
                <a:ea typeface="UD デジタル 教科書体 NK-R" panose="02020400000000000000" pitchFamily="18" charset="-128"/>
              </a:rPr>
              <a:t>　　　</a:t>
            </a:r>
            <a:r>
              <a:rPr lang="ja-JP" altLang="en-US" sz="3000" dirty="0">
                <a:solidFill>
                  <a:schemeClr val="tx1"/>
                </a:solidFill>
                <a:latin typeface="UD デジタル 教科書体 NK-R" panose="02020400000000000000" pitchFamily="18" charset="-128"/>
                <a:ea typeface="UD デジタル 教科書体 NK-R" panose="02020400000000000000" pitchFamily="18" charset="-128"/>
              </a:rPr>
              <a:t>Ｅ</a:t>
            </a:r>
            <a:r>
              <a:rPr lang="en-US" altLang="ja-JP" sz="30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提言１</a:t>
            </a:r>
            <a:endParaRPr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普遍的な取組の重要性と更なる多様な主体との協働の推進</a:t>
            </a:r>
            <a:endParaRPr kumimoji="1" lang="ja-JP" altLang="en-US" sz="2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 name="テキスト ボックス 6">
            <a:extLst>
              <a:ext uri="{FF2B5EF4-FFF2-40B4-BE49-F238E27FC236}">
                <a16:creationId xmlns:a16="http://schemas.microsoft.com/office/drawing/2014/main" id="{27AD948A-D3C6-86CB-AEC9-4FE97E1FBDBA}"/>
              </a:ext>
            </a:extLst>
          </p:cNvPr>
          <p:cNvSpPr txBox="1"/>
          <p:nvPr/>
        </p:nvSpPr>
        <p:spPr>
          <a:xfrm>
            <a:off x="5532582" y="1985818"/>
            <a:ext cx="334356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p>
        </p:txBody>
      </p:sp>
      <p:sp>
        <p:nvSpPr>
          <p:cNvPr id="4" name="コンテンツ プレースホルダー 3">
            <a:extLst>
              <a:ext uri="{FF2B5EF4-FFF2-40B4-BE49-F238E27FC236}">
                <a16:creationId xmlns:a16="http://schemas.microsoft.com/office/drawing/2014/main" id="{5829E20B-3201-2A22-7DF1-CD42B12FB993}"/>
              </a:ext>
            </a:extLst>
          </p:cNvPr>
          <p:cNvSpPr>
            <a:spLocks noGrp="1"/>
          </p:cNvSpPr>
          <p:nvPr>
            <p:ph idx="1"/>
          </p:nvPr>
        </p:nvSpPr>
        <p:spPr>
          <a:xfrm>
            <a:off x="179295" y="1219202"/>
            <a:ext cx="8615082" cy="5172634"/>
          </a:xfrm>
        </p:spPr>
        <p:txBody>
          <a:bodyPr>
            <a:noAutofit/>
          </a:bodyPr>
          <a:lstStyle/>
          <a:p>
            <a:pPr marL="0" indent="0">
              <a:buNone/>
            </a:pPr>
            <a:r>
              <a:rPr lang="ja-JP" altLang="en-US" dirty="0"/>
              <a:t>　</a:t>
            </a:r>
            <a:endParaRPr lang="en-US" altLang="ja-JP" dirty="0"/>
          </a:p>
          <a:p>
            <a:pPr marL="0" indent="0">
              <a:buNone/>
            </a:pPr>
            <a:r>
              <a:rPr lang="ja-JP" altLang="en-US" dirty="0"/>
              <a:t>　</a:t>
            </a:r>
            <a:r>
              <a:rPr lang="ja-JP" altLang="en-US" sz="2400" dirty="0">
                <a:latin typeface="UD デジタル 教科書体 N-R" panose="02020400000000000000" pitchFamily="17" charset="-128"/>
                <a:ea typeface="UD デジタル 教科書体 N-R" panose="02020400000000000000" pitchFamily="17" charset="-128"/>
              </a:rPr>
              <a:t>・</a:t>
            </a:r>
            <a:r>
              <a:rPr lang="en-US" altLang="ja-JP" sz="2400" dirty="0">
                <a:latin typeface="UD デジタル 教科書体 N-R" panose="02020400000000000000" pitchFamily="17" charset="-128"/>
                <a:ea typeface="UD デジタル 教科書体 N-R" panose="02020400000000000000" pitchFamily="17" charset="-128"/>
              </a:rPr>
              <a:t>2040</a:t>
            </a:r>
            <a:r>
              <a:rPr lang="ja-JP" altLang="en-US" sz="2400" dirty="0">
                <a:latin typeface="UD デジタル 教科書体 N-R" panose="02020400000000000000" pitchFamily="17" charset="-128"/>
                <a:ea typeface="UD デジタル 教科書体 N-R" panose="02020400000000000000" pitchFamily="17" charset="-128"/>
              </a:rPr>
              <a:t>年を見据えた保健師の地区活動は、</a:t>
            </a:r>
            <a:endParaRPr lang="en-US" altLang="ja-JP" sz="2400"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2400" dirty="0">
                <a:latin typeface="UD デジタル 教科書体 N-R" panose="02020400000000000000" pitchFamily="17" charset="-128"/>
                <a:ea typeface="UD デジタル 教科書体 N-R" panose="02020400000000000000" pitchFamily="17" charset="-128"/>
              </a:rPr>
              <a:t>　　現行の「保健師活動指針」における従来の普遍的な</a:t>
            </a:r>
            <a:endParaRPr lang="en-US" altLang="ja-JP" sz="2400"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2400" dirty="0">
                <a:latin typeface="UD デジタル 教科書体 N-R" panose="02020400000000000000" pitchFamily="17" charset="-128"/>
                <a:ea typeface="UD デジタル 教科書体 N-R" panose="02020400000000000000" pitchFamily="17" charset="-128"/>
              </a:rPr>
              <a:t>　　保健師の地区活動が礎となるものである。　　</a:t>
            </a:r>
            <a:endParaRPr lang="en-US" altLang="ja-JP" sz="2400" dirty="0">
              <a:latin typeface="UD デジタル 教科書体 N-R" panose="02020400000000000000" pitchFamily="17" charset="-128"/>
              <a:ea typeface="UD デジタル 教科書体 N-R" panose="02020400000000000000" pitchFamily="17" charset="-128"/>
            </a:endParaRPr>
          </a:p>
          <a:p>
            <a:pPr marL="0" indent="0">
              <a:spcBef>
                <a:spcPts val="0"/>
              </a:spcBef>
              <a:buNone/>
            </a:pPr>
            <a:endParaRPr lang="en-US" altLang="ja-JP" sz="2400" dirty="0"/>
          </a:p>
          <a:p>
            <a:pPr marL="0" indent="0">
              <a:buNone/>
            </a:pPr>
            <a:r>
              <a:rPr lang="ja-JP" altLang="en-US" sz="2400" dirty="0"/>
              <a:t>　</a:t>
            </a:r>
            <a:r>
              <a:rPr lang="ja-JP" altLang="en-US" sz="2400" dirty="0">
                <a:latin typeface="UD デジタル 教科書体 N-R" panose="02020400000000000000" pitchFamily="17" charset="-128"/>
                <a:ea typeface="UD デジタル 教科書体 N-R" panose="02020400000000000000" pitchFamily="17" charset="-128"/>
              </a:rPr>
              <a:t>・「多様な主体との協働」については、</a:t>
            </a:r>
            <a:endParaRPr lang="en-US" altLang="ja-JP" sz="2400"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2400" dirty="0">
                <a:latin typeface="UD デジタル 教科書体 N-R" panose="02020400000000000000" pitchFamily="17" charset="-128"/>
                <a:ea typeface="UD デジタル 教科書体 N-R" panose="02020400000000000000" pitchFamily="17" charset="-128"/>
              </a:rPr>
              <a:t>　　協働するパートナーの分野の広がりや関係性を深化する</a:t>
            </a:r>
            <a:endParaRPr lang="en-US" altLang="ja-JP" sz="2400"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2400" dirty="0">
                <a:latin typeface="UD デジタル 教科書体 N-R" panose="02020400000000000000" pitchFamily="17" charset="-128"/>
                <a:ea typeface="UD デジタル 教科書体 N-R" panose="02020400000000000000" pitchFamily="17" charset="-128"/>
              </a:rPr>
              <a:t>　　ことで地区活動をさらに発展できる。</a:t>
            </a:r>
            <a:endParaRPr lang="en-US" altLang="ja-JP" sz="2400" dirty="0">
              <a:latin typeface="UD デジタル 教科書体 N-R" panose="02020400000000000000" pitchFamily="17" charset="-128"/>
              <a:ea typeface="UD デジタル 教科書体 N-R" panose="02020400000000000000" pitchFamily="17" charset="-128"/>
            </a:endParaRPr>
          </a:p>
          <a:p>
            <a:pPr marL="0" indent="0">
              <a:spcBef>
                <a:spcPts val="0"/>
              </a:spcBef>
              <a:buNone/>
            </a:pPr>
            <a:endParaRPr lang="en-US" altLang="ja-JP" sz="2400"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2400" dirty="0">
                <a:latin typeface="UD デジタル 教科書体 N-R" panose="02020400000000000000" pitchFamily="17" charset="-128"/>
                <a:ea typeface="UD デジタル 教科書体 N-R" panose="02020400000000000000" pitchFamily="17" charset="-128"/>
              </a:rPr>
              <a:t>　・「多様な主体との協働」の中で、保健師</a:t>
            </a:r>
            <a:r>
              <a:rPr lang="en-US" altLang="ja-JP" sz="2400" dirty="0">
                <a:latin typeface="UD デジタル 教科書体 N-R" panose="02020400000000000000" pitchFamily="17" charset="-128"/>
                <a:ea typeface="UD デジタル 教科書体 N-R" panose="02020400000000000000" pitchFamily="17" charset="-128"/>
              </a:rPr>
              <a:t>(</a:t>
            </a:r>
            <a:r>
              <a:rPr lang="ja-JP" altLang="en-US" sz="2400" dirty="0">
                <a:latin typeface="UD デジタル 教科書体 N-R" panose="02020400000000000000" pitchFamily="17" charset="-128"/>
                <a:ea typeface="UD デジタル 教科書体 N-R" panose="02020400000000000000" pitchFamily="17" charset="-128"/>
              </a:rPr>
              <a:t>行政</a:t>
            </a:r>
            <a:r>
              <a:rPr lang="en-US" altLang="ja-JP" sz="2400" dirty="0">
                <a:latin typeface="UD デジタル 教科書体 N-R" panose="02020400000000000000" pitchFamily="17" charset="-128"/>
                <a:ea typeface="UD デジタル 教科書体 N-R" panose="02020400000000000000" pitchFamily="17" charset="-128"/>
              </a:rPr>
              <a:t>)</a:t>
            </a:r>
          </a:p>
          <a:p>
            <a:pPr marL="0" indent="0">
              <a:buNone/>
            </a:pPr>
            <a:r>
              <a:rPr lang="ja-JP" altLang="en-US" sz="2400" dirty="0">
                <a:latin typeface="UD デジタル 教科書体 N-R" panose="02020400000000000000" pitchFamily="17" charset="-128"/>
                <a:ea typeface="UD デジタル 教科書体 N-R" panose="02020400000000000000" pitchFamily="17" charset="-128"/>
              </a:rPr>
              <a:t>　　の役割の再確認が必要である。</a:t>
            </a:r>
          </a:p>
        </p:txBody>
      </p:sp>
      <p:sp>
        <p:nvSpPr>
          <p:cNvPr id="3" name="スライド番号プレースホルダ 3">
            <a:extLst>
              <a:ext uri="{FF2B5EF4-FFF2-40B4-BE49-F238E27FC236}">
                <a16:creationId xmlns:a16="http://schemas.microsoft.com/office/drawing/2014/main" id="{79663C11-A657-97EC-3ABC-F72D915A43FE}"/>
              </a:ext>
            </a:extLst>
          </p:cNvPr>
          <p:cNvSpPr>
            <a:spLocks noGrp="1"/>
          </p:cNvSpPr>
          <p:nvPr>
            <p:ph type="sldNum" sz="quarter" idx="12"/>
          </p:nvPr>
        </p:nvSpPr>
        <p:spPr>
          <a:xfrm>
            <a:off x="6553200" y="6356358"/>
            <a:ext cx="2133600" cy="365125"/>
          </a:xfrm>
        </p:spPr>
        <p:txBody>
          <a:bodyPr/>
          <a:lstStyle/>
          <a:p>
            <a:pPr>
              <a:defRPr/>
            </a:pPr>
            <a:fld id="{B35DF4A4-2AAE-4132-973E-1C6DFCD0D80A}" type="slidenum">
              <a:rPr lang="ja-JP" altLang="en-US" sz="1600"/>
              <a:pPr>
                <a:defRPr/>
              </a:pPr>
              <a:t>42</a:t>
            </a:fld>
            <a:endParaRPr lang="ja-JP" altLang="en-US" sz="1600" dirty="0"/>
          </a:p>
        </p:txBody>
      </p:sp>
    </p:spTree>
    <p:extLst>
      <p:ext uri="{BB962C8B-B14F-4D97-AF65-F5344CB8AC3E}">
        <p14:creationId xmlns:p14="http://schemas.microsoft.com/office/powerpoint/2010/main" val="28058833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D2C16-F5AD-BAD1-AC3C-99233AFCBE9A}"/>
            </a:ext>
          </a:extLst>
        </p:cNvPr>
        <p:cNvGrpSpPr/>
        <p:nvPr/>
      </p:nvGrpSpPr>
      <p:grpSpPr>
        <a:xfrm>
          <a:off x="0" y="0"/>
          <a:ext cx="0" cy="0"/>
          <a:chOff x="0" y="0"/>
          <a:chExt cx="0" cy="0"/>
        </a:xfrm>
      </p:grpSpPr>
      <p:sp>
        <p:nvSpPr>
          <p:cNvPr id="8" name="タイトル 1">
            <a:extLst>
              <a:ext uri="{FF2B5EF4-FFF2-40B4-BE49-F238E27FC236}">
                <a16:creationId xmlns:a16="http://schemas.microsoft.com/office/drawing/2014/main" id="{BD827067-F087-0130-9D9A-F9C63CA1F565}"/>
              </a:ext>
            </a:extLst>
          </p:cNvPr>
          <p:cNvSpPr txBox="1">
            <a:spLocks/>
          </p:cNvSpPr>
          <p:nvPr/>
        </p:nvSpPr>
        <p:spPr>
          <a:xfrm>
            <a:off x="0" y="0"/>
            <a:ext cx="9144000" cy="969818"/>
          </a:xfrm>
          <a:prstGeom prst="rect">
            <a:avLst/>
          </a:prstGeom>
          <a:solidFill>
            <a:srgbClr val="FFD5D5"/>
          </a:solid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defRPr/>
            </a:pPr>
            <a:r>
              <a:rPr lang="ja-JP" altLang="en-US" sz="2800" dirty="0">
                <a:solidFill>
                  <a:prstClr val="black">
                    <a:lumMod val="65000"/>
                    <a:lumOff val="35000"/>
                  </a:prstClr>
                </a:solidFill>
                <a:latin typeface="UD デジタル 教科書体 NK-R" panose="02020400000000000000" pitchFamily="18" charset="-128"/>
                <a:ea typeface="UD デジタル 教科書体 NK-R" panose="02020400000000000000" pitchFamily="18" charset="-128"/>
              </a:rPr>
              <a:t>　　　　　</a:t>
            </a:r>
            <a:r>
              <a:rPr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提言２　　地区活動と施策化の循環プロセスと</a:t>
            </a:r>
            <a:endParaRPr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pPr lvl="0">
              <a:defRPr/>
            </a:pPr>
            <a:r>
              <a:rPr kumimoji="1" lang="ja-JP" altLang="en-US" sz="2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　　　　　　　　　　　　地域社会に対する使命感の再確認</a:t>
            </a:r>
          </a:p>
        </p:txBody>
      </p:sp>
      <p:sp>
        <p:nvSpPr>
          <p:cNvPr id="7" name="テキスト ボックス 6">
            <a:extLst>
              <a:ext uri="{FF2B5EF4-FFF2-40B4-BE49-F238E27FC236}">
                <a16:creationId xmlns:a16="http://schemas.microsoft.com/office/drawing/2014/main" id="{27AD948A-D3C6-86CB-AEC9-4FE97E1FBDBA}"/>
              </a:ext>
            </a:extLst>
          </p:cNvPr>
          <p:cNvSpPr txBox="1"/>
          <p:nvPr/>
        </p:nvSpPr>
        <p:spPr>
          <a:xfrm>
            <a:off x="5532582" y="1985818"/>
            <a:ext cx="334356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p>
        </p:txBody>
      </p:sp>
      <p:sp>
        <p:nvSpPr>
          <p:cNvPr id="4" name="コンテンツ プレースホルダー 3">
            <a:extLst>
              <a:ext uri="{FF2B5EF4-FFF2-40B4-BE49-F238E27FC236}">
                <a16:creationId xmlns:a16="http://schemas.microsoft.com/office/drawing/2014/main" id="{5829E20B-3201-2A22-7DF1-CD42B12FB993}"/>
              </a:ext>
            </a:extLst>
          </p:cNvPr>
          <p:cNvSpPr>
            <a:spLocks noGrp="1"/>
          </p:cNvSpPr>
          <p:nvPr>
            <p:ph idx="1"/>
          </p:nvPr>
        </p:nvSpPr>
        <p:spPr>
          <a:xfrm>
            <a:off x="179295" y="1219202"/>
            <a:ext cx="8615082" cy="5172634"/>
          </a:xfrm>
        </p:spPr>
        <p:txBody>
          <a:bodyPr>
            <a:noAutofit/>
          </a:bodyPr>
          <a:lstStyle/>
          <a:p>
            <a:pPr marL="0" indent="0">
              <a:buNone/>
            </a:pPr>
            <a:r>
              <a:rPr lang="ja-JP" altLang="en-US" dirty="0"/>
              <a:t>　</a:t>
            </a:r>
            <a:endParaRPr lang="en-US" altLang="ja-JP" dirty="0"/>
          </a:p>
          <a:p>
            <a:pPr marL="0" indent="0">
              <a:buNone/>
            </a:pPr>
            <a:r>
              <a:rPr lang="ja-JP" altLang="en-US" dirty="0">
                <a:latin typeface="UD デジタル 教科書体 N-R" panose="02020400000000000000" pitchFamily="17" charset="-128"/>
                <a:ea typeface="UD デジタル 教科書体 N-R" panose="02020400000000000000" pitchFamily="17" charset="-128"/>
              </a:rPr>
              <a:t>　</a:t>
            </a:r>
            <a:r>
              <a:rPr lang="ja-JP" altLang="en-US" sz="2400" dirty="0">
                <a:latin typeface="UD デジタル 教科書体 N-R" panose="02020400000000000000" pitchFamily="17" charset="-128"/>
                <a:ea typeface="UD デジタル 教科書体 N-R" panose="02020400000000000000" pitchFamily="17" charset="-128"/>
              </a:rPr>
              <a:t>・地区活動と施策化の連動の繰り返しが保健師活動の</a:t>
            </a:r>
            <a:endParaRPr lang="en-US" altLang="ja-JP" sz="2400"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2400" dirty="0">
                <a:latin typeface="UD デジタル 教科書体 N-R" panose="02020400000000000000" pitchFamily="17" charset="-128"/>
                <a:ea typeface="UD デジタル 教科書体 N-R" panose="02020400000000000000" pitchFamily="17" charset="-128"/>
              </a:rPr>
              <a:t>　　本髄であり、この機能が充分に発揮できるための</a:t>
            </a:r>
            <a:endParaRPr lang="en-US" altLang="ja-JP" sz="2400"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2400" dirty="0">
                <a:latin typeface="UD デジタル 教科書体 N-R" panose="02020400000000000000" pitchFamily="17" charset="-128"/>
                <a:ea typeface="UD デジタル 教科書体 N-R" panose="02020400000000000000" pitchFamily="17" charset="-128"/>
              </a:rPr>
              <a:t>　　人材育成・体制づくりが必要である。</a:t>
            </a:r>
            <a:endParaRPr lang="en-US" altLang="ja-JP" sz="2400" dirty="0">
              <a:latin typeface="UD デジタル 教科書体 N-R" panose="02020400000000000000" pitchFamily="17" charset="-128"/>
              <a:ea typeface="UD デジタル 教科書体 N-R" panose="02020400000000000000" pitchFamily="17" charset="-128"/>
            </a:endParaRPr>
          </a:p>
          <a:p>
            <a:pPr marL="0" indent="0">
              <a:buNone/>
            </a:pPr>
            <a:endParaRPr lang="en-US" altLang="ja-JP" sz="2400" dirty="0"/>
          </a:p>
          <a:p>
            <a:pPr marL="0" indent="0">
              <a:lnSpc>
                <a:spcPct val="100000"/>
              </a:lnSpc>
              <a:buNone/>
            </a:pPr>
            <a:r>
              <a:rPr lang="ja-JP" altLang="en-US" sz="2400" dirty="0"/>
              <a:t>　</a:t>
            </a:r>
            <a:r>
              <a:rPr lang="ja-JP" altLang="en-US" sz="2400" dirty="0">
                <a:latin typeface="UD デジタル 教科書体 N-R" panose="02020400000000000000" pitchFamily="17" charset="-128"/>
                <a:ea typeface="UD デジタル 教科書体 N-R" panose="02020400000000000000" pitchFamily="17" charset="-128"/>
              </a:rPr>
              <a:t>・複雑多様化する社会において、対応されていない　　</a:t>
            </a:r>
          </a:p>
          <a:p>
            <a:pPr marL="0" indent="0">
              <a:lnSpc>
                <a:spcPct val="100000"/>
              </a:lnSpc>
              <a:buNone/>
            </a:pPr>
            <a:r>
              <a:rPr lang="ja-JP" altLang="en-US" sz="2400" dirty="0">
                <a:latin typeface="UD デジタル 教科書体 N-R" panose="02020400000000000000" pitchFamily="17" charset="-128"/>
                <a:ea typeface="UD デジタル 教科書体 N-R" panose="02020400000000000000" pitchFamily="17" charset="-128"/>
              </a:rPr>
              <a:t>　　ニーズへの対応を可能にするために、保健師の地区活動</a:t>
            </a:r>
            <a:endParaRPr lang="en-US" altLang="ja-JP" sz="2400" dirty="0">
              <a:latin typeface="UD デジタル 教科書体 N-R" panose="02020400000000000000" pitchFamily="17" charset="-128"/>
              <a:ea typeface="UD デジタル 教科書体 N-R" panose="02020400000000000000" pitchFamily="17" charset="-128"/>
            </a:endParaRPr>
          </a:p>
          <a:p>
            <a:pPr marL="0" indent="0">
              <a:lnSpc>
                <a:spcPct val="100000"/>
              </a:lnSpc>
              <a:buNone/>
            </a:pPr>
            <a:r>
              <a:rPr lang="ja-JP" altLang="en-US" sz="2400" dirty="0">
                <a:latin typeface="UD デジタル 教科書体 N-R" panose="02020400000000000000" pitchFamily="17" charset="-128"/>
                <a:ea typeface="UD デジタル 教科書体 N-R" panose="02020400000000000000" pitchFamily="17" charset="-128"/>
              </a:rPr>
              <a:t>　　においてすべての住民の健康を守るという使命感を</a:t>
            </a:r>
            <a:endParaRPr lang="en-US" altLang="ja-JP" sz="2400" dirty="0">
              <a:latin typeface="UD デジタル 教科書体 N-R" panose="02020400000000000000" pitchFamily="17" charset="-128"/>
              <a:ea typeface="UD デジタル 教科書体 N-R" panose="02020400000000000000" pitchFamily="17" charset="-128"/>
            </a:endParaRPr>
          </a:p>
          <a:p>
            <a:pPr marL="0" indent="0">
              <a:lnSpc>
                <a:spcPct val="100000"/>
              </a:lnSpc>
              <a:buNone/>
            </a:pPr>
            <a:r>
              <a:rPr lang="ja-JP" altLang="en-US" sz="2400" dirty="0">
                <a:latin typeface="UD デジタル 教科書体 N-R" panose="02020400000000000000" pitchFamily="17" charset="-128"/>
                <a:ea typeface="UD デジタル 教科書体 N-R" panose="02020400000000000000" pitchFamily="17" charset="-128"/>
              </a:rPr>
              <a:t>　　再確認する必要がある。</a:t>
            </a:r>
            <a:endParaRPr lang="en-US" altLang="ja-JP" sz="2400" dirty="0">
              <a:latin typeface="UD デジタル 教科書体 N-R" panose="02020400000000000000" pitchFamily="17" charset="-128"/>
              <a:ea typeface="UD デジタル 教科書体 N-R" panose="02020400000000000000" pitchFamily="17" charset="-128"/>
            </a:endParaRPr>
          </a:p>
          <a:p>
            <a:pPr marL="0" indent="0">
              <a:lnSpc>
                <a:spcPct val="100000"/>
              </a:lnSpc>
              <a:buNone/>
            </a:pPr>
            <a:endParaRPr lang="en-US" altLang="ja-JP" dirty="0">
              <a:latin typeface="UD デジタル 教科書体 N-R" panose="02020400000000000000" pitchFamily="17" charset="-128"/>
              <a:ea typeface="UD デジタル 教科書体 N-R" panose="02020400000000000000" pitchFamily="17" charset="-128"/>
            </a:endParaRPr>
          </a:p>
          <a:p>
            <a:pPr marL="0" indent="0">
              <a:spcBef>
                <a:spcPts val="0"/>
              </a:spcBef>
              <a:buNone/>
            </a:pPr>
            <a:endParaRPr lang="en-US" altLang="ja-JP" dirty="0">
              <a:latin typeface="UD デジタル 教科書体 N-R" panose="02020400000000000000" pitchFamily="17" charset="-128"/>
              <a:ea typeface="UD デジタル 教科書体 N-R" panose="02020400000000000000" pitchFamily="17" charset="-128"/>
            </a:endParaRPr>
          </a:p>
          <a:p>
            <a:pPr marL="0" indent="0">
              <a:spcBef>
                <a:spcPts val="0"/>
              </a:spcBef>
              <a:buNone/>
            </a:pPr>
            <a:r>
              <a:rPr lang="ja-JP" altLang="en-US" dirty="0">
                <a:latin typeface="UD デジタル 教科書体 N-R" panose="02020400000000000000" pitchFamily="17" charset="-128"/>
                <a:ea typeface="UD デジタル 教科書体 N-R" panose="02020400000000000000" pitchFamily="17" charset="-128"/>
              </a:rPr>
              <a:t>　</a:t>
            </a:r>
          </a:p>
        </p:txBody>
      </p:sp>
      <p:sp>
        <p:nvSpPr>
          <p:cNvPr id="3" name="スライド番号プレースホルダ 3">
            <a:extLst>
              <a:ext uri="{FF2B5EF4-FFF2-40B4-BE49-F238E27FC236}">
                <a16:creationId xmlns:a16="http://schemas.microsoft.com/office/drawing/2014/main" id="{F6518B2A-D1FC-806F-65E9-A5CEA0883067}"/>
              </a:ext>
            </a:extLst>
          </p:cNvPr>
          <p:cNvSpPr>
            <a:spLocks noGrp="1"/>
          </p:cNvSpPr>
          <p:nvPr>
            <p:ph type="sldNum" sz="quarter" idx="12"/>
          </p:nvPr>
        </p:nvSpPr>
        <p:spPr>
          <a:xfrm>
            <a:off x="6553200" y="6356358"/>
            <a:ext cx="2133600" cy="365125"/>
          </a:xfrm>
        </p:spPr>
        <p:txBody>
          <a:bodyPr/>
          <a:lstStyle/>
          <a:p>
            <a:pPr>
              <a:defRPr/>
            </a:pPr>
            <a:fld id="{B35DF4A4-2AAE-4132-973E-1C6DFCD0D80A}" type="slidenum">
              <a:rPr lang="ja-JP" altLang="en-US" sz="1600"/>
              <a:pPr>
                <a:defRPr/>
              </a:pPr>
              <a:t>43</a:t>
            </a:fld>
            <a:endParaRPr lang="ja-JP" altLang="en-US" sz="1600" dirty="0"/>
          </a:p>
        </p:txBody>
      </p:sp>
    </p:spTree>
    <p:extLst>
      <p:ext uri="{BB962C8B-B14F-4D97-AF65-F5344CB8AC3E}">
        <p14:creationId xmlns:p14="http://schemas.microsoft.com/office/powerpoint/2010/main" val="27544734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D2C16-F5AD-BAD1-AC3C-99233AFCBE9A}"/>
            </a:ext>
          </a:extLst>
        </p:cNvPr>
        <p:cNvGrpSpPr/>
        <p:nvPr/>
      </p:nvGrpSpPr>
      <p:grpSpPr>
        <a:xfrm>
          <a:off x="0" y="0"/>
          <a:ext cx="0" cy="0"/>
          <a:chOff x="0" y="0"/>
          <a:chExt cx="0" cy="0"/>
        </a:xfrm>
      </p:grpSpPr>
      <p:sp>
        <p:nvSpPr>
          <p:cNvPr id="8" name="タイトル 1">
            <a:extLst>
              <a:ext uri="{FF2B5EF4-FFF2-40B4-BE49-F238E27FC236}">
                <a16:creationId xmlns:a16="http://schemas.microsoft.com/office/drawing/2014/main" id="{BD827067-F087-0130-9D9A-F9C63CA1F565}"/>
              </a:ext>
            </a:extLst>
          </p:cNvPr>
          <p:cNvSpPr txBox="1">
            <a:spLocks/>
          </p:cNvSpPr>
          <p:nvPr/>
        </p:nvSpPr>
        <p:spPr>
          <a:xfrm>
            <a:off x="0" y="0"/>
            <a:ext cx="9144000" cy="969818"/>
          </a:xfrm>
          <a:prstGeom prst="rect">
            <a:avLst/>
          </a:prstGeom>
          <a:solidFill>
            <a:srgbClr val="FFD5D5"/>
          </a:solid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sz="2800" dirty="0">
                <a:solidFill>
                  <a:prstClr val="black">
                    <a:lumMod val="65000"/>
                    <a:lumOff val="35000"/>
                  </a:prstClr>
                </a:solidFill>
                <a:latin typeface="UD デジタル 教科書体 NK-R" panose="02020400000000000000" pitchFamily="18" charset="-128"/>
                <a:ea typeface="UD デジタル 教科書体 NK-R" panose="02020400000000000000" pitchFamily="18" charset="-128"/>
              </a:rPr>
              <a:t>　　　</a:t>
            </a:r>
            <a:r>
              <a:rPr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提言３　健康危機に強いまちづくりと人材育成</a:t>
            </a:r>
            <a:endParaRPr kumimoji="1" lang="ja-JP" altLang="en-US" sz="2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 name="テキスト ボックス 6">
            <a:extLst>
              <a:ext uri="{FF2B5EF4-FFF2-40B4-BE49-F238E27FC236}">
                <a16:creationId xmlns:a16="http://schemas.microsoft.com/office/drawing/2014/main" id="{27AD948A-D3C6-86CB-AEC9-4FE97E1FBDBA}"/>
              </a:ext>
            </a:extLst>
          </p:cNvPr>
          <p:cNvSpPr txBox="1"/>
          <p:nvPr/>
        </p:nvSpPr>
        <p:spPr>
          <a:xfrm>
            <a:off x="5532582" y="1985818"/>
            <a:ext cx="334356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p>
        </p:txBody>
      </p:sp>
      <p:sp>
        <p:nvSpPr>
          <p:cNvPr id="4" name="コンテンツ プレースホルダー 3">
            <a:extLst>
              <a:ext uri="{FF2B5EF4-FFF2-40B4-BE49-F238E27FC236}">
                <a16:creationId xmlns:a16="http://schemas.microsoft.com/office/drawing/2014/main" id="{5829E20B-3201-2A22-7DF1-CD42B12FB993}"/>
              </a:ext>
            </a:extLst>
          </p:cNvPr>
          <p:cNvSpPr>
            <a:spLocks noGrp="1"/>
          </p:cNvSpPr>
          <p:nvPr>
            <p:ph idx="1"/>
          </p:nvPr>
        </p:nvSpPr>
        <p:spPr>
          <a:xfrm>
            <a:off x="179295" y="1219202"/>
            <a:ext cx="8615082" cy="5172634"/>
          </a:xfrm>
        </p:spPr>
        <p:txBody>
          <a:bodyPr>
            <a:noAutofit/>
          </a:bodyPr>
          <a:lstStyle/>
          <a:p>
            <a:pPr marL="0" indent="0">
              <a:buNone/>
            </a:pPr>
            <a:r>
              <a:rPr lang="ja-JP" altLang="en-US" dirty="0"/>
              <a:t>　</a:t>
            </a:r>
            <a:endParaRPr lang="en-US" altLang="ja-JP" dirty="0"/>
          </a:p>
          <a:p>
            <a:pPr marL="0" indent="0">
              <a:buNone/>
            </a:pPr>
            <a:r>
              <a:rPr lang="en-US" altLang="ja-JP" dirty="0"/>
              <a:t>    </a:t>
            </a:r>
            <a:r>
              <a:rPr lang="ja-JP" altLang="en-US" sz="2400" dirty="0">
                <a:latin typeface="UD デジタル 教科書体 N-R" panose="02020400000000000000" pitchFamily="17" charset="-128"/>
                <a:ea typeface="UD デジタル 教科書体 N-R" panose="02020400000000000000" pitchFamily="17" charset="-128"/>
              </a:rPr>
              <a:t>・これまでの地区活動で培われたソーシャルキャピタルの　　</a:t>
            </a:r>
            <a:endParaRPr lang="en-US" altLang="ja-JP" sz="2400"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2400" dirty="0">
                <a:latin typeface="UD デジタル 教科書体 N-R" panose="02020400000000000000" pitchFamily="17" charset="-128"/>
                <a:ea typeface="UD デジタル 教科書体 N-R" panose="02020400000000000000" pitchFamily="17" charset="-128"/>
              </a:rPr>
              <a:t>　　醸成等を活用した、平時からの健康危機に備えた体制</a:t>
            </a:r>
            <a:endParaRPr lang="en-US" altLang="ja-JP" sz="2400"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2400" dirty="0">
                <a:latin typeface="UD デジタル 教科書体 N-R" panose="02020400000000000000" pitchFamily="17" charset="-128"/>
                <a:ea typeface="UD デジタル 教科書体 N-R" panose="02020400000000000000" pitchFamily="17" charset="-128"/>
              </a:rPr>
              <a:t>　　</a:t>
            </a:r>
            <a:r>
              <a:rPr lang="ja-JP" altLang="en-US" sz="2400" dirty="0" err="1">
                <a:latin typeface="UD デジタル 教科書体 N-R" panose="02020400000000000000" pitchFamily="17" charset="-128"/>
                <a:ea typeface="UD デジタル 教科書体 N-R" panose="02020400000000000000" pitchFamily="17" charset="-128"/>
              </a:rPr>
              <a:t>づ</a:t>
            </a:r>
            <a:r>
              <a:rPr lang="ja-JP" altLang="en-US" sz="2400" dirty="0">
                <a:latin typeface="UD デジタル 教科書体 N-R" panose="02020400000000000000" pitchFamily="17" charset="-128"/>
                <a:ea typeface="UD デジタル 教科書体 N-R" panose="02020400000000000000" pitchFamily="17" charset="-128"/>
              </a:rPr>
              <a:t>くりを行う事が必要である。</a:t>
            </a:r>
            <a:endParaRPr lang="en-US" altLang="ja-JP" sz="2400" dirty="0">
              <a:latin typeface="UD デジタル 教科書体 N-R" panose="02020400000000000000" pitchFamily="17" charset="-128"/>
              <a:ea typeface="UD デジタル 教科書体 N-R" panose="02020400000000000000" pitchFamily="17" charset="-128"/>
            </a:endParaRPr>
          </a:p>
          <a:p>
            <a:pPr marL="0" indent="0">
              <a:spcBef>
                <a:spcPts val="0"/>
              </a:spcBef>
              <a:buNone/>
            </a:pPr>
            <a:endParaRPr lang="en-US" altLang="ja-JP" sz="2400" dirty="0">
              <a:latin typeface="UD デジタル 教科書体 N-R" panose="02020400000000000000" pitchFamily="17" charset="-128"/>
              <a:ea typeface="UD デジタル 教科書体 N-R" panose="02020400000000000000" pitchFamily="17" charset="-128"/>
            </a:endParaRPr>
          </a:p>
          <a:p>
            <a:pPr marL="0" indent="0">
              <a:spcBef>
                <a:spcPts val="0"/>
              </a:spcBef>
              <a:buNone/>
            </a:pPr>
            <a:endParaRPr lang="en-US" altLang="ja-JP" sz="2400"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2400" dirty="0">
                <a:latin typeface="UD デジタル 教科書体 N-R" panose="02020400000000000000" pitchFamily="17" charset="-128"/>
                <a:ea typeface="UD デジタル 教科書体 N-R" panose="02020400000000000000" pitchFamily="17" charset="-128"/>
              </a:rPr>
              <a:t>　・有事には、統括保健師のネットワークが迅速かつ円滑に</a:t>
            </a:r>
            <a:endParaRPr lang="en-US" altLang="ja-JP" sz="2400"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2400" dirty="0">
                <a:latin typeface="UD デジタル 教科書体 N-R" panose="02020400000000000000" pitchFamily="17" charset="-128"/>
                <a:ea typeface="UD デジタル 教科書体 N-R" panose="02020400000000000000" pitchFamily="17" charset="-128"/>
              </a:rPr>
              <a:t>　　支援体制を構築し、対応を行っている。</a:t>
            </a:r>
            <a:endParaRPr lang="en-US" altLang="ja-JP" sz="2400"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2400" dirty="0">
                <a:latin typeface="UD デジタル 教科書体 N-R" panose="02020400000000000000" pitchFamily="17" charset="-128"/>
                <a:ea typeface="UD デジタル 教科書体 N-R" panose="02020400000000000000" pitchFamily="17" charset="-128"/>
              </a:rPr>
              <a:t>　　その機能が全ての市町村で発揮できる体制づくりや</a:t>
            </a:r>
            <a:endParaRPr lang="en-US" altLang="ja-JP" sz="2400"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2400" dirty="0">
                <a:latin typeface="UD デジタル 教科書体 N-R" panose="02020400000000000000" pitchFamily="17" charset="-128"/>
                <a:ea typeface="UD デジタル 教科書体 N-R" panose="02020400000000000000" pitchFamily="17" charset="-128"/>
              </a:rPr>
              <a:t>　　役割発揮のための人材育成が必要である。</a:t>
            </a:r>
            <a:endParaRPr lang="en-US" altLang="ja-JP" sz="2400"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2400" dirty="0">
                <a:latin typeface="UD デジタル 教科書体 N-R" panose="02020400000000000000" pitchFamily="17" charset="-128"/>
                <a:ea typeface="UD デジタル 教科書体 N-R" panose="02020400000000000000" pitchFamily="17" charset="-128"/>
              </a:rPr>
              <a:t>　　</a:t>
            </a:r>
          </a:p>
        </p:txBody>
      </p:sp>
      <p:sp>
        <p:nvSpPr>
          <p:cNvPr id="3" name="スライド番号プレースホルダ 3">
            <a:extLst>
              <a:ext uri="{FF2B5EF4-FFF2-40B4-BE49-F238E27FC236}">
                <a16:creationId xmlns:a16="http://schemas.microsoft.com/office/drawing/2014/main" id="{AF673A2B-E238-75BA-22E6-F6368C21F6DB}"/>
              </a:ext>
            </a:extLst>
          </p:cNvPr>
          <p:cNvSpPr>
            <a:spLocks noGrp="1"/>
          </p:cNvSpPr>
          <p:nvPr>
            <p:ph type="sldNum" sz="quarter" idx="12"/>
          </p:nvPr>
        </p:nvSpPr>
        <p:spPr>
          <a:xfrm>
            <a:off x="6553200" y="6356358"/>
            <a:ext cx="2133600" cy="365125"/>
          </a:xfrm>
        </p:spPr>
        <p:txBody>
          <a:bodyPr/>
          <a:lstStyle/>
          <a:p>
            <a:pPr>
              <a:defRPr/>
            </a:pPr>
            <a:fld id="{B35DF4A4-2AAE-4132-973E-1C6DFCD0D80A}" type="slidenum">
              <a:rPr lang="ja-JP" altLang="en-US" sz="1600"/>
              <a:pPr>
                <a:defRPr/>
              </a:pPr>
              <a:t>44</a:t>
            </a:fld>
            <a:endParaRPr lang="ja-JP" altLang="en-US" sz="1600" dirty="0"/>
          </a:p>
        </p:txBody>
      </p:sp>
    </p:spTree>
    <p:extLst>
      <p:ext uri="{BB962C8B-B14F-4D97-AF65-F5344CB8AC3E}">
        <p14:creationId xmlns:p14="http://schemas.microsoft.com/office/powerpoint/2010/main" val="14381525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D2C16-F5AD-BAD1-AC3C-99233AFCBE9A}"/>
            </a:ext>
          </a:extLst>
        </p:cNvPr>
        <p:cNvGrpSpPr/>
        <p:nvPr/>
      </p:nvGrpSpPr>
      <p:grpSpPr>
        <a:xfrm>
          <a:off x="0" y="0"/>
          <a:ext cx="0" cy="0"/>
          <a:chOff x="0" y="0"/>
          <a:chExt cx="0" cy="0"/>
        </a:xfrm>
      </p:grpSpPr>
      <p:sp>
        <p:nvSpPr>
          <p:cNvPr id="8" name="タイトル 1">
            <a:extLst>
              <a:ext uri="{FF2B5EF4-FFF2-40B4-BE49-F238E27FC236}">
                <a16:creationId xmlns:a16="http://schemas.microsoft.com/office/drawing/2014/main" id="{BD827067-F087-0130-9D9A-F9C63CA1F565}"/>
              </a:ext>
            </a:extLst>
          </p:cNvPr>
          <p:cNvSpPr txBox="1">
            <a:spLocks/>
          </p:cNvSpPr>
          <p:nvPr/>
        </p:nvSpPr>
        <p:spPr>
          <a:xfrm>
            <a:off x="0" y="0"/>
            <a:ext cx="9144000" cy="969818"/>
          </a:xfrm>
          <a:prstGeom prst="rect">
            <a:avLst/>
          </a:prstGeom>
          <a:solidFill>
            <a:srgbClr val="FFD5D5"/>
          </a:solid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sz="2800" dirty="0">
                <a:solidFill>
                  <a:prstClr val="black">
                    <a:lumMod val="65000"/>
                    <a:lumOff val="35000"/>
                  </a:prstClr>
                </a:solidFill>
                <a:latin typeface="UD デジタル 教科書体 NK-R" panose="02020400000000000000" pitchFamily="18" charset="-128"/>
                <a:ea typeface="UD デジタル 教科書体 NK-R" panose="02020400000000000000" pitchFamily="18" charset="-128"/>
              </a:rPr>
              <a:t>　　　</a:t>
            </a:r>
            <a:r>
              <a:rPr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提言４．</a:t>
            </a:r>
            <a:endParaRPr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2800" dirty="0">
                <a:solidFill>
                  <a:schemeClr val="tx1"/>
                </a:solidFill>
                <a:latin typeface="UD デジタル 教科書体 NK-R" panose="02020400000000000000" pitchFamily="18" charset="-128"/>
                <a:ea typeface="UD デジタル 教科書体 NK-R" panose="02020400000000000000" pitchFamily="18" charset="-128"/>
              </a:rPr>
              <a:t>DX</a:t>
            </a:r>
            <a:r>
              <a:rPr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推進による業務の効率化と実効性のある保健事業の展開</a:t>
            </a:r>
            <a:endParaRPr kumimoji="1" lang="ja-JP" altLang="en-US" sz="2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 name="テキスト ボックス 6">
            <a:extLst>
              <a:ext uri="{FF2B5EF4-FFF2-40B4-BE49-F238E27FC236}">
                <a16:creationId xmlns:a16="http://schemas.microsoft.com/office/drawing/2014/main" id="{27AD948A-D3C6-86CB-AEC9-4FE97E1FBDBA}"/>
              </a:ext>
            </a:extLst>
          </p:cNvPr>
          <p:cNvSpPr txBox="1"/>
          <p:nvPr/>
        </p:nvSpPr>
        <p:spPr>
          <a:xfrm>
            <a:off x="5532582" y="1985818"/>
            <a:ext cx="334356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p>
        </p:txBody>
      </p:sp>
      <p:sp>
        <p:nvSpPr>
          <p:cNvPr id="4" name="コンテンツ プレースホルダー 3">
            <a:extLst>
              <a:ext uri="{FF2B5EF4-FFF2-40B4-BE49-F238E27FC236}">
                <a16:creationId xmlns:a16="http://schemas.microsoft.com/office/drawing/2014/main" id="{5829E20B-3201-2A22-7DF1-CD42B12FB993}"/>
              </a:ext>
            </a:extLst>
          </p:cNvPr>
          <p:cNvSpPr>
            <a:spLocks noGrp="1"/>
          </p:cNvSpPr>
          <p:nvPr>
            <p:ph idx="1"/>
          </p:nvPr>
        </p:nvSpPr>
        <p:spPr>
          <a:xfrm>
            <a:off x="216241" y="1462088"/>
            <a:ext cx="8567541" cy="4181330"/>
          </a:xfrm>
        </p:spPr>
        <p:txBody>
          <a:bodyPr>
            <a:noAutofit/>
          </a:bodyPr>
          <a:lstStyle/>
          <a:p>
            <a:pPr marL="0" indent="0">
              <a:buNone/>
            </a:pPr>
            <a:r>
              <a:rPr lang="ja-JP" altLang="en-US" dirty="0"/>
              <a:t>　　　</a:t>
            </a:r>
            <a:endParaRPr lang="en-US" altLang="ja-JP" dirty="0"/>
          </a:p>
          <a:p>
            <a:pPr marL="0" indent="0">
              <a:buNone/>
            </a:pPr>
            <a:r>
              <a:rPr lang="en-US" altLang="ja-JP" dirty="0"/>
              <a:t>    </a:t>
            </a:r>
            <a:r>
              <a:rPr lang="ja-JP" altLang="en-US" sz="2400" dirty="0">
                <a:latin typeface="UD デジタル 教科書体 N-R" panose="02020400000000000000" pitchFamily="17" charset="-128"/>
                <a:ea typeface="UD デジタル 教科書体 N-R" panose="02020400000000000000" pitchFamily="17" charset="-128"/>
              </a:rPr>
              <a:t>・限られた人員と時間の中で効率的かつ持続可能な業務を</a:t>
            </a:r>
            <a:endParaRPr lang="en-US" altLang="ja-JP" sz="2400"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2400" dirty="0">
                <a:latin typeface="UD デジタル 教科書体 N-R" panose="02020400000000000000" pitchFamily="17" charset="-128"/>
                <a:ea typeface="UD デジタル 教科書体 N-R" panose="02020400000000000000" pitchFamily="17" charset="-128"/>
              </a:rPr>
              <a:t>　　遂行するための</a:t>
            </a:r>
            <a:r>
              <a:rPr lang="en-US" altLang="ja-JP" sz="2400" dirty="0">
                <a:latin typeface="UD デジタル 教科書体 N-R" panose="02020400000000000000" pitchFamily="17" charset="-128"/>
                <a:ea typeface="UD デジタル 教科書体 N-R" panose="02020400000000000000" pitchFamily="17" charset="-128"/>
              </a:rPr>
              <a:t>DX</a:t>
            </a:r>
            <a:r>
              <a:rPr lang="ja-JP" altLang="en-US" sz="2400" dirty="0">
                <a:latin typeface="UD デジタル 教科書体 N-R" panose="02020400000000000000" pitchFamily="17" charset="-128"/>
                <a:ea typeface="UD デジタル 教科書体 N-R" panose="02020400000000000000" pitchFamily="17" charset="-128"/>
              </a:rPr>
              <a:t>推進は不可欠である。</a:t>
            </a:r>
            <a:endParaRPr lang="en-US" altLang="ja-JP" sz="2400" dirty="0">
              <a:latin typeface="UD デジタル 教科書体 N-R" panose="02020400000000000000" pitchFamily="17" charset="-128"/>
              <a:ea typeface="UD デジタル 教科書体 N-R" panose="02020400000000000000" pitchFamily="17" charset="-128"/>
            </a:endParaRPr>
          </a:p>
          <a:p>
            <a:pPr marL="0" indent="0">
              <a:spcBef>
                <a:spcPts val="0"/>
              </a:spcBef>
              <a:buNone/>
            </a:pPr>
            <a:endParaRPr lang="en-US" altLang="ja-JP" sz="2400" dirty="0">
              <a:latin typeface="UD デジタル 教科書体 N-R" panose="02020400000000000000" pitchFamily="17" charset="-128"/>
              <a:ea typeface="UD デジタル 教科書体 N-R" panose="02020400000000000000" pitchFamily="17" charset="-128"/>
            </a:endParaRPr>
          </a:p>
          <a:p>
            <a:pPr marL="0" indent="0">
              <a:spcBef>
                <a:spcPts val="0"/>
              </a:spcBef>
              <a:buNone/>
            </a:pPr>
            <a:endParaRPr lang="en-US" altLang="ja-JP" sz="2400"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2400" dirty="0">
                <a:latin typeface="UD デジタル 教科書体 N-R" panose="02020400000000000000" pitchFamily="17" charset="-128"/>
                <a:ea typeface="UD デジタル 教科書体 N-R" panose="02020400000000000000" pitchFamily="17" charset="-128"/>
              </a:rPr>
              <a:t>　・健康無関心層やこれまで関りを持ちにくかった若者層へ</a:t>
            </a:r>
            <a:endParaRPr lang="en-US" altLang="ja-JP" sz="2400"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2400" dirty="0">
                <a:latin typeface="UD デジタル 教科書体 N-R" panose="02020400000000000000" pitchFamily="17" charset="-128"/>
                <a:ea typeface="UD デジタル 教科書体 N-R" panose="02020400000000000000" pitchFamily="17" charset="-128"/>
              </a:rPr>
              <a:t>　　の支援に活かすことで、更なる健康づくりへの効果も</a:t>
            </a:r>
            <a:endParaRPr lang="en-US" altLang="ja-JP" sz="2400"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2400" dirty="0">
                <a:latin typeface="UD デジタル 教科書体 N-R" panose="02020400000000000000" pitchFamily="17" charset="-128"/>
                <a:ea typeface="UD デジタル 教科書体 N-R" panose="02020400000000000000" pitchFamily="17" charset="-128"/>
              </a:rPr>
              <a:t>　　期待できる。</a:t>
            </a:r>
          </a:p>
        </p:txBody>
      </p:sp>
      <p:sp>
        <p:nvSpPr>
          <p:cNvPr id="3" name="スライド番号プレースホルダ 3">
            <a:extLst>
              <a:ext uri="{FF2B5EF4-FFF2-40B4-BE49-F238E27FC236}">
                <a16:creationId xmlns:a16="http://schemas.microsoft.com/office/drawing/2014/main" id="{8B54682E-AAAA-45DE-886D-09FB03A257FA}"/>
              </a:ext>
            </a:extLst>
          </p:cNvPr>
          <p:cNvSpPr>
            <a:spLocks noGrp="1"/>
          </p:cNvSpPr>
          <p:nvPr>
            <p:ph type="sldNum" sz="quarter" idx="12"/>
          </p:nvPr>
        </p:nvSpPr>
        <p:spPr>
          <a:xfrm>
            <a:off x="6553200" y="6356358"/>
            <a:ext cx="2133600" cy="365125"/>
          </a:xfrm>
        </p:spPr>
        <p:txBody>
          <a:bodyPr/>
          <a:lstStyle/>
          <a:p>
            <a:pPr>
              <a:defRPr/>
            </a:pPr>
            <a:fld id="{B35DF4A4-2AAE-4132-973E-1C6DFCD0D80A}" type="slidenum">
              <a:rPr lang="ja-JP" altLang="en-US" sz="1600"/>
              <a:pPr>
                <a:defRPr/>
              </a:pPr>
              <a:t>45</a:t>
            </a:fld>
            <a:endParaRPr lang="ja-JP" altLang="en-US" sz="1600" dirty="0"/>
          </a:p>
        </p:txBody>
      </p:sp>
    </p:spTree>
    <p:extLst>
      <p:ext uri="{BB962C8B-B14F-4D97-AF65-F5344CB8AC3E}">
        <p14:creationId xmlns:p14="http://schemas.microsoft.com/office/powerpoint/2010/main" val="21097518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D2C16-F5AD-BAD1-AC3C-99233AFCBE9A}"/>
            </a:ext>
          </a:extLst>
        </p:cNvPr>
        <p:cNvGrpSpPr/>
        <p:nvPr/>
      </p:nvGrpSpPr>
      <p:grpSpPr>
        <a:xfrm>
          <a:off x="0" y="0"/>
          <a:ext cx="0" cy="0"/>
          <a:chOff x="0" y="0"/>
          <a:chExt cx="0" cy="0"/>
        </a:xfrm>
      </p:grpSpPr>
      <p:sp>
        <p:nvSpPr>
          <p:cNvPr id="8" name="タイトル 1">
            <a:extLst>
              <a:ext uri="{FF2B5EF4-FFF2-40B4-BE49-F238E27FC236}">
                <a16:creationId xmlns:a16="http://schemas.microsoft.com/office/drawing/2014/main" id="{BD827067-F087-0130-9D9A-F9C63CA1F565}"/>
              </a:ext>
            </a:extLst>
          </p:cNvPr>
          <p:cNvSpPr txBox="1">
            <a:spLocks/>
          </p:cNvSpPr>
          <p:nvPr/>
        </p:nvSpPr>
        <p:spPr>
          <a:xfrm>
            <a:off x="0" y="0"/>
            <a:ext cx="9144000" cy="969818"/>
          </a:xfrm>
          <a:prstGeom prst="rect">
            <a:avLst/>
          </a:prstGeom>
          <a:solidFill>
            <a:srgbClr val="FFD5D5"/>
          </a:solid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sz="2800" dirty="0">
                <a:solidFill>
                  <a:prstClr val="black">
                    <a:lumMod val="65000"/>
                    <a:lumOff val="35000"/>
                  </a:prstClr>
                </a:solidFill>
                <a:latin typeface="UD デジタル 教科書体 NK-R" panose="02020400000000000000" pitchFamily="18" charset="-128"/>
                <a:ea typeface="UD デジタル 教科書体 NK-R" panose="02020400000000000000" pitchFamily="18" charset="-128"/>
              </a:rPr>
              <a:t>　　</a:t>
            </a:r>
            <a:r>
              <a:rPr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報告書を是非、ご覧ください。</a:t>
            </a:r>
            <a:endParaRPr kumimoji="1" lang="ja-JP" altLang="en-US" sz="2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a:extLst>
              <a:ext uri="{FF2B5EF4-FFF2-40B4-BE49-F238E27FC236}">
                <a16:creationId xmlns:a16="http://schemas.microsoft.com/office/drawing/2014/main" id="{27AD948A-D3C6-86CB-AEC9-4FE97E1FBDBA}"/>
              </a:ext>
            </a:extLst>
          </p:cNvPr>
          <p:cNvSpPr txBox="1"/>
          <p:nvPr/>
        </p:nvSpPr>
        <p:spPr>
          <a:xfrm>
            <a:off x="5532582" y="1985818"/>
            <a:ext cx="334356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p>
        </p:txBody>
      </p:sp>
      <p:sp>
        <p:nvSpPr>
          <p:cNvPr id="4" name="コンテンツ プレースホルダー 3">
            <a:extLst>
              <a:ext uri="{FF2B5EF4-FFF2-40B4-BE49-F238E27FC236}">
                <a16:creationId xmlns:a16="http://schemas.microsoft.com/office/drawing/2014/main" id="{5829E20B-3201-2A22-7DF1-CD42B12FB993}"/>
              </a:ext>
            </a:extLst>
          </p:cNvPr>
          <p:cNvSpPr>
            <a:spLocks noGrp="1"/>
          </p:cNvSpPr>
          <p:nvPr>
            <p:ph idx="1"/>
          </p:nvPr>
        </p:nvSpPr>
        <p:spPr>
          <a:xfrm>
            <a:off x="185186" y="1217540"/>
            <a:ext cx="8567541" cy="4672012"/>
          </a:xfrm>
        </p:spPr>
        <p:txBody>
          <a:bodyPr>
            <a:noAutofit/>
          </a:bodyPr>
          <a:lstStyle/>
          <a:p>
            <a:pPr marL="0" indent="0">
              <a:buNone/>
            </a:pPr>
            <a:r>
              <a:rPr lang="en-US" altLang="ja-JP" dirty="0"/>
              <a:t> </a:t>
            </a:r>
            <a:r>
              <a:rPr lang="ja-JP" altLang="en-US" sz="2400" dirty="0">
                <a:latin typeface="UD デジタル 教科書体 N-R" panose="02020400000000000000" pitchFamily="17" charset="-128"/>
                <a:ea typeface="UD デジタル 教科書体 N-R" panose="02020400000000000000" pitchFamily="17" charset="-128"/>
              </a:rPr>
              <a:t>・全国保健師長会・日本公衆衛生協会のＨＰに</a:t>
            </a:r>
            <a:endParaRPr lang="en-US" altLang="ja-JP" sz="2400" dirty="0">
              <a:latin typeface="UD デジタル 教科書体 N-R" panose="02020400000000000000" pitchFamily="17" charset="-128"/>
              <a:ea typeface="UD デジタル 教科書体 N-R" panose="02020400000000000000" pitchFamily="17" charset="-128"/>
            </a:endParaRPr>
          </a:p>
          <a:p>
            <a:pPr marL="0" indent="0">
              <a:spcBef>
                <a:spcPts val="0"/>
              </a:spcBef>
              <a:buNone/>
            </a:pPr>
            <a:r>
              <a:rPr lang="ja-JP" altLang="en-US" sz="2400" dirty="0">
                <a:latin typeface="UD デジタル 教科書体 N-R" panose="02020400000000000000" pitchFamily="17" charset="-128"/>
                <a:ea typeface="UD デジタル 教科書体 N-R" panose="02020400000000000000" pitchFamily="17" charset="-128"/>
              </a:rPr>
              <a:t>　 報告書・概要版を掲載しています。</a:t>
            </a:r>
            <a:endParaRPr lang="en-US" altLang="ja-JP" sz="2400"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2400" dirty="0">
                <a:latin typeface="UD デジタル 教科書体 N-R" panose="02020400000000000000" pitchFamily="17" charset="-128"/>
                <a:ea typeface="UD デジタル 教科書体 N-R" panose="02020400000000000000" pitchFamily="17" charset="-128"/>
              </a:rPr>
              <a:t>　</a:t>
            </a:r>
            <a:r>
              <a:rPr lang="ja-JP" altLang="en-US" sz="1600" dirty="0">
                <a:latin typeface="UD デジタル 教科書体 N-R" panose="02020400000000000000" pitchFamily="17" charset="-128"/>
                <a:ea typeface="UD デジタル 教科書体 N-R" panose="02020400000000000000" pitchFamily="17" charset="-128"/>
              </a:rPr>
              <a:t>一次調査の結果の</a:t>
            </a:r>
            <a:r>
              <a:rPr lang="en-US" altLang="ja-JP" sz="1600" dirty="0">
                <a:latin typeface="UD デジタル 教科書体 N-R" panose="02020400000000000000" pitchFamily="17" charset="-128"/>
                <a:ea typeface="UD デジタル 教科書体 N-R" panose="02020400000000000000" pitchFamily="17" charset="-128"/>
              </a:rPr>
              <a:t>79</a:t>
            </a:r>
            <a:r>
              <a:rPr lang="ja-JP" altLang="en-US" sz="1600" dirty="0">
                <a:latin typeface="UD デジタル 教科書体 N-R" panose="02020400000000000000" pitchFamily="17" charset="-128"/>
                <a:ea typeface="UD デジタル 教科書体 N-R" panose="02020400000000000000" pitchFamily="17" charset="-128"/>
              </a:rPr>
              <a:t>事例</a:t>
            </a:r>
            <a:r>
              <a:rPr lang="en-US" altLang="ja-JP" sz="1600" dirty="0">
                <a:latin typeface="UD デジタル 教科書体 N-R" panose="02020400000000000000" pitchFamily="17" charset="-128"/>
                <a:ea typeface="UD デジタル 教科書体 N-R" panose="02020400000000000000" pitchFamily="17" charset="-128"/>
              </a:rPr>
              <a:t>(</a:t>
            </a:r>
            <a:r>
              <a:rPr lang="ja-JP" altLang="en-US" sz="1600" dirty="0">
                <a:latin typeface="UD デジタル 教科書体 N-R" panose="02020400000000000000" pitchFamily="17" charset="-128"/>
                <a:ea typeface="UD デジタル 教科書体 N-R" panose="02020400000000000000" pitchFamily="17" charset="-128"/>
              </a:rPr>
              <a:t>公表の同意あり分）及び二次調査の</a:t>
            </a:r>
            <a:r>
              <a:rPr lang="en-US" altLang="ja-JP" sz="1600" dirty="0">
                <a:latin typeface="UD デジタル 教科書体 N-R" panose="02020400000000000000" pitchFamily="17" charset="-128"/>
                <a:ea typeface="UD デジタル 教科書体 N-R" panose="02020400000000000000" pitchFamily="17" charset="-128"/>
              </a:rPr>
              <a:t>8</a:t>
            </a:r>
            <a:r>
              <a:rPr lang="ja-JP" altLang="en-US" sz="1600" dirty="0">
                <a:latin typeface="UD デジタル 教科書体 N-R" panose="02020400000000000000" pitchFamily="17" charset="-128"/>
                <a:ea typeface="UD デジタル 教科書体 N-R" panose="02020400000000000000" pitchFamily="17" charset="-128"/>
              </a:rPr>
              <a:t>事例の詳細も</a:t>
            </a:r>
            <a:endParaRPr lang="en-US" altLang="ja-JP" sz="1600" dirty="0">
              <a:latin typeface="UD デジタル 教科書体 N-R" panose="02020400000000000000" pitchFamily="17" charset="-128"/>
              <a:ea typeface="UD デジタル 教科書体 N-R" panose="02020400000000000000" pitchFamily="17" charset="-128"/>
            </a:endParaRPr>
          </a:p>
          <a:p>
            <a:pPr marL="0" indent="0">
              <a:spcBef>
                <a:spcPts val="0"/>
              </a:spcBef>
              <a:buNone/>
            </a:pPr>
            <a:r>
              <a:rPr lang="ja-JP" altLang="en-US" sz="1600" dirty="0">
                <a:latin typeface="UD デジタル 教科書体 N-R" panose="02020400000000000000" pitchFamily="17" charset="-128"/>
                <a:ea typeface="UD デジタル 教科書体 N-R" panose="02020400000000000000" pitchFamily="17" charset="-128"/>
              </a:rPr>
              <a:t>　　掲載しております。</a:t>
            </a:r>
            <a:endParaRPr lang="en-US" altLang="ja-JP" sz="1600" dirty="0">
              <a:latin typeface="UD デジタル 教科書体 N-R" panose="02020400000000000000" pitchFamily="17" charset="-128"/>
              <a:ea typeface="UD デジタル 教科書体 N-R" panose="02020400000000000000" pitchFamily="17" charset="-128"/>
            </a:endParaRPr>
          </a:p>
          <a:p>
            <a:pPr marL="0" indent="0">
              <a:buNone/>
            </a:pPr>
            <a:endParaRPr lang="en-US" altLang="ja-JP" sz="1600"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2400" dirty="0">
                <a:latin typeface="UD デジタル 教科書体 N-R" panose="02020400000000000000" pitchFamily="17" charset="-128"/>
                <a:ea typeface="UD デジタル 教科書体 N-R" panose="02020400000000000000" pitchFamily="17" charset="-128"/>
              </a:rPr>
              <a:t>　　</a:t>
            </a:r>
            <a:endParaRPr lang="en-US" altLang="ja-JP" sz="2400"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2400" dirty="0">
                <a:latin typeface="UD デジタル 教科書体 N-R" panose="02020400000000000000" pitchFamily="17" charset="-128"/>
                <a:ea typeface="UD デジタル 教科書体 N-R" panose="02020400000000000000" pitchFamily="17" charset="-128"/>
              </a:rPr>
              <a:t>　　　</a:t>
            </a:r>
            <a:endParaRPr lang="en-US" altLang="ja-JP" sz="2400"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2400" dirty="0">
                <a:latin typeface="UD デジタル 教科書体 N-R" panose="02020400000000000000" pitchFamily="17" charset="-128"/>
                <a:ea typeface="UD デジタル 教科書体 N-R" panose="02020400000000000000" pitchFamily="17" charset="-128"/>
              </a:rPr>
              <a:t>　　　≪</a:t>
            </a:r>
            <a:r>
              <a:rPr lang="en-US" altLang="ja-JP" sz="2400" dirty="0">
                <a:latin typeface="UD デジタル 教科書体 N-R" panose="02020400000000000000" pitchFamily="17" charset="-128"/>
                <a:ea typeface="UD デジタル 教科書体 N-R" panose="02020400000000000000" pitchFamily="17" charset="-128"/>
              </a:rPr>
              <a:t>QR</a:t>
            </a:r>
            <a:r>
              <a:rPr lang="ja-JP" altLang="en-US" sz="2400" dirty="0">
                <a:latin typeface="UD デジタル 教科書体 N-R" panose="02020400000000000000" pitchFamily="17" charset="-128"/>
                <a:ea typeface="UD デジタル 教科書体 N-R" panose="02020400000000000000" pitchFamily="17" charset="-128"/>
              </a:rPr>
              <a:t>コード≫</a:t>
            </a:r>
            <a:endParaRPr lang="en-US" altLang="ja-JP" sz="2400" dirty="0">
              <a:latin typeface="UD デジタル 教科書体 N-R" panose="02020400000000000000" pitchFamily="17" charset="-128"/>
              <a:ea typeface="UD デジタル 教科書体 N-R" panose="02020400000000000000" pitchFamily="17" charset="-128"/>
            </a:endParaRPr>
          </a:p>
          <a:p>
            <a:pPr marL="0" indent="0">
              <a:buNone/>
            </a:pPr>
            <a:endParaRPr lang="ja-JP" altLang="en-US" sz="2400" dirty="0">
              <a:latin typeface="UD デジタル 教科書体 N-R" panose="02020400000000000000" pitchFamily="17" charset="-128"/>
              <a:ea typeface="UD デジタル 教科書体 N-R" panose="02020400000000000000" pitchFamily="17" charset="-128"/>
            </a:endParaRPr>
          </a:p>
        </p:txBody>
      </p:sp>
      <p:sp>
        <p:nvSpPr>
          <p:cNvPr id="3" name="Rectangle 3"/>
          <p:cNvSpPr>
            <a:spLocks noChangeArrowheads="1"/>
          </p:cNvSpPr>
          <p:nvPr/>
        </p:nvSpPr>
        <p:spPr bwMode="auto">
          <a:xfrm>
            <a:off x="750573" y="2891245"/>
            <a:ext cx="7284366"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153D63"/>
                </a:solidFill>
                <a:effectLst/>
                <a:latin typeface="游明朝" panose="02020400000000000000" pitchFamily="18" charset="-128"/>
                <a:ea typeface="UD デジタル 教科書体 N-R" panose="02020400000000000000" pitchFamily="17" charset="-128"/>
                <a:cs typeface="Times New Roman" panose="02020603050405020304" pitchFamily="18" charset="0"/>
              </a:rPr>
              <a:t>8</a:t>
            </a:r>
            <a:r>
              <a:rPr kumimoji="0" lang="ja-JP" altLang="en-US" sz="1400" b="0" i="0" u="none" strike="noStrike" cap="none" normalizeH="0" baseline="0" dirty="0">
                <a:ln>
                  <a:noFill/>
                </a:ln>
                <a:solidFill>
                  <a:srgbClr val="153D63"/>
                </a:solidFill>
                <a:effectLst/>
                <a:latin typeface="游明朝" panose="02020400000000000000" pitchFamily="18" charset="-128"/>
                <a:ea typeface="UD デジタル 教科書体 N-R" panose="02020400000000000000" pitchFamily="17" charset="-128"/>
                <a:cs typeface="Times New Roman" panose="02020603050405020304" pitchFamily="18" charset="0"/>
              </a:rPr>
              <a:t>事例の保健師が保健活動を推進するプロセスでどのような「技」を駆使していたのか？</a:t>
            </a:r>
            <a:endParaRPr kumimoji="0" lang="ja-JP"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rgbClr val="153D63"/>
                </a:solidFill>
                <a:effectLst/>
                <a:latin typeface="游明朝" panose="02020400000000000000" pitchFamily="18" charset="-128"/>
                <a:ea typeface="UD デジタル 教科書体 N-R" panose="02020400000000000000" pitchFamily="17" charset="-128"/>
                <a:cs typeface="Times New Roman" panose="02020603050405020304" pitchFamily="18" charset="0"/>
              </a:rPr>
              <a:t>事業内容と保健師の技については以下を是非ご覧ください！</a:t>
            </a:r>
            <a:endParaRPr kumimoji="0" lang="ja-JP"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4786990" y="5487765"/>
            <a:ext cx="235675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rgbClr val="000000"/>
                </a:solidFill>
                <a:effectLst/>
                <a:latin typeface="游明朝" panose="02020400000000000000" pitchFamily="18" charset="-128"/>
                <a:ea typeface="UD デジタル 教科書体 N-R" panose="02020400000000000000" pitchFamily="17" charset="-128"/>
                <a:cs typeface="Times New Roman" panose="02020603050405020304" pitchFamily="18" charset="0"/>
              </a:rPr>
              <a:t>＜全国保健師長会＞（ＱＲコード）</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sp>
        <p:nvSpPr>
          <p:cNvPr id="11" name="Rectangle 4"/>
          <p:cNvSpPr>
            <a:spLocks noChangeArrowheads="1"/>
          </p:cNvSpPr>
          <p:nvPr/>
        </p:nvSpPr>
        <p:spPr bwMode="auto">
          <a:xfrm>
            <a:off x="1133475" y="5478793"/>
            <a:ext cx="250507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rgbClr val="000000"/>
                </a:solidFill>
                <a:effectLst/>
                <a:latin typeface="游明朝" panose="02020400000000000000" pitchFamily="18" charset="-128"/>
                <a:ea typeface="UD デジタル 教科書体 N-R" panose="02020400000000000000" pitchFamily="17" charset="-128"/>
                <a:cs typeface="Times New Roman" panose="02020603050405020304" pitchFamily="18" charset="0"/>
              </a:rPr>
              <a:t>＜日本公衆衛生協会＞（</a:t>
            </a:r>
            <a:r>
              <a:rPr kumimoji="0" lang="ja-JP" altLang="ja-JP" sz="1050" b="0" i="0" u="none" strike="noStrike" cap="none" normalizeH="0" baseline="0" dirty="0" bmk="">
                <a:ln>
                  <a:noFill/>
                </a:ln>
                <a:solidFill>
                  <a:srgbClr val="000000"/>
                </a:solidFill>
                <a:effectLst/>
                <a:latin typeface="游明朝" panose="02020400000000000000" pitchFamily="18" charset="-128"/>
                <a:ea typeface="UD デジタル 教科書体 N-R" panose="02020400000000000000" pitchFamily="17" charset="-128"/>
                <a:cs typeface="Times New Roman" panose="02020603050405020304" pitchFamily="18" charset="0"/>
              </a:rPr>
              <a:t>ＱＲコード）</a:t>
            </a:r>
            <a:r>
              <a:rPr kumimoji="0" lang="ja-JP" altLang="ja-JP" sz="800" b="0" i="0" u="none" strike="noStrike" cap="none" normalizeH="0" baseline="0" dirty="0">
                <a:ln>
                  <a:noFill/>
                </a:ln>
                <a:solidFill>
                  <a:srgbClr val="000000"/>
                </a:solidFill>
                <a:effectLst/>
                <a:latin typeface="游明朝" panose="02020400000000000000" pitchFamily="18" charset="-128"/>
                <a:ea typeface="UD デジタル 教科書体 N-R" panose="02020400000000000000" pitchFamily="17" charset="-128"/>
                <a:cs typeface="Times New Roman" panose="02020603050405020304" pitchFamily="18" charset="0"/>
              </a:rPr>
              <a:t>　　　　</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6000" y="4438641"/>
            <a:ext cx="866456" cy="866456"/>
          </a:xfrm>
          <a:prstGeom prst="rect">
            <a:avLst/>
          </a:prstGeom>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6965" y="4438641"/>
            <a:ext cx="901253" cy="901253"/>
          </a:xfrm>
          <a:prstGeom prst="rect">
            <a:avLst/>
          </a:prstGeom>
        </p:spPr>
      </p:pic>
      <p:sp>
        <p:nvSpPr>
          <p:cNvPr id="5" name="スライド番号プレースホルダ 3">
            <a:extLst>
              <a:ext uri="{FF2B5EF4-FFF2-40B4-BE49-F238E27FC236}">
                <a16:creationId xmlns:a16="http://schemas.microsoft.com/office/drawing/2014/main" id="{77560169-9935-0203-3CE9-64F9169C54CF}"/>
              </a:ext>
            </a:extLst>
          </p:cNvPr>
          <p:cNvSpPr>
            <a:spLocks noGrp="1"/>
          </p:cNvSpPr>
          <p:nvPr>
            <p:ph type="sldNum" sz="quarter" idx="12"/>
          </p:nvPr>
        </p:nvSpPr>
        <p:spPr>
          <a:xfrm>
            <a:off x="6553200" y="6356358"/>
            <a:ext cx="2133600" cy="365125"/>
          </a:xfrm>
        </p:spPr>
        <p:txBody>
          <a:bodyPr/>
          <a:lstStyle/>
          <a:p>
            <a:pPr>
              <a:defRPr/>
            </a:pPr>
            <a:fld id="{B35DF4A4-2AAE-4132-973E-1C6DFCD0D80A}" type="slidenum">
              <a:rPr lang="ja-JP" altLang="en-US" sz="1600"/>
              <a:pPr>
                <a:defRPr/>
              </a:pPr>
              <a:t>46</a:t>
            </a:fld>
            <a:endParaRPr lang="ja-JP" altLang="en-US" sz="1600" dirty="0"/>
          </a:p>
        </p:txBody>
      </p:sp>
    </p:spTree>
    <p:extLst>
      <p:ext uri="{BB962C8B-B14F-4D97-AF65-F5344CB8AC3E}">
        <p14:creationId xmlns:p14="http://schemas.microsoft.com/office/powerpoint/2010/main" val="26956259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30480"/>
            <a:ext cx="7886700" cy="720724"/>
          </a:xfrm>
          <a:solidFill>
            <a:srgbClr val="FFD5D5"/>
          </a:solidFill>
          <a:ln>
            <a:solidFill>
              <a:srgbClr val="FFD5D5"/>
            </a:solidFill>
          </a:ln>
        </p:spPr>
        <p:style>
          <a:lnRef idx="2">
            <a:schemeClr val="accent5">
              <a:shade val="50000"/>
            </a:schemeClr>
          </a:lnRef>
          <a:fillRef idx="1">
            <a:schemeClr val="accent5"/>
          </a:fillRef>
          <a:effectRef idx="0">
            <a:schemeClr val="accent5"/>
          </a:effectRef>
          <a:fontRef idx="minor">
            <a:schemeClr val="lt1"/>
          </a:fontRef>
        </p:style>
        <p:txBody>
          <a:bodyPr/>
          <a:lstStyle/>
          <a:p>
            <a:r>
              <a:rPr kumimoji="1" lang="ja-JP" altLang="en-US" dirty="0"/>
              <a:t>　</a:t>
            </a: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事業班メンバー</a:t>
            </a:r>
            <a:endParaRPr kumimoji="1" lang="ja-JP" altLang="en-US" b="1"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3" name="コンテンツ プレースホルダー 2"/>
          <p:cNvSpPr>
            <a:spLocks noGrp="1"/>
          </p:cNvSpPr>
          <p:nvPr>
            <p:ph idx="1"/>
          </p:nvPr>
        </p:nvSpPr>
        <p:spPr/>
        <p:txBody>
          <a:bodyPr>
            <a:normAutofit/>
          </a:bodyPr>
          <a:lstStyle/>
          <a:p>
            <a:pPr marL="0" indent="0">
              <a:buNone/>
            </a:pPr>
            <a:endParaRPr kumimoji="1" lang="en-US" altLang="ja-JP" dirty="0"/>
          </a:p>
          <a:p>
            <a:pPr marL="0" indent="0">
              <a:buNone/>
            </a:pPr>
            <a:r>
              <a:rPr lang="ja-JP" altLang="en-US" dirty="0"/>
              <a:t>　</a:t>
            </a:r>
            <a:endParaRPr lang="en-US" altLang="ja-JP"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76152A56-662C-AA63-77D6-392949E49C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CCC848-D71A-454A-8383-3651938BCD3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8" name="表 7"/>
          <p:cNvGraphicFramePr>
            <a:graphicFrameLocks noGrp="1"/>
          </p:cNvGraphicFramePr>
          <p:nvPr/>
        </p:nvGraphicFramePr>
        <p:xfrm>
          <a:off x="628650" y="1044867"/>
          <a:ext cx="8086726" cy="5590881"/>
        </p:xfrm>
        <a:graphic>
          <a:graphicData uri="http://schemas.openxmlformats.org/drawingml/2006/table">
            <a:tbl>
              <a:tblPr firstRow="1" bandRow="1">
                <a:tableStyleId>{21E4AEA4-8DFA-4A89-87EB-49C32662AFE0}</a:tableStyleId>
              </a:tblPr>
              <a:tblGrid>
                <a:gridCol w="1552886">
                  <a:extLst>
                    <a:ext uri="{9D8B030D-6E8A-4147-A177-3AD203B41FA5}">
                      <a16:colId xmlns:a16="http://schemas.microsoft.com/office/drawing/2014/main" val="4200951379"/>
                    </a:ext>
                  </a:extLst>
                </a:gridCol>
                <a:gridCol w="1455220">
                  <a:extLst>
                    <a:ext uri="{9D8B030D-6E8A-4147-A177-3AD203B41FA5}">
                      <a16:colId xmlns:a16="http://schemas.microsoft.com/office/drawing/2014/main" val="1595439264"/>
                    </a:ext>
                  </a:extLst>
                </a:gridCol>
                <a:gridCol w="5078620">
                  <a:extLst>
                    <a:ext uri="{9D8B030D-6E8A-4147-A177-3AD203B41FA5}">
                      <a16:colId xmlns:a16="http://schemas.microsoft.com/office/drawing/2014/main" val="1253924455"/>
                    </a:ext>
                  </a:extLst>
                </a:gridCol>
              </a:tblGrid>
              <a:tr h="385068">
                <a:tc>
                  <a:txBody>
                    <a:bodyPr/>
                    <a:lstStyle/>
                    <a:p>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≪分担事業者≫</a:t>
                      </a:r>
                    </a:p>
                  </a:txBody>
                  <a:tcPr>
                    <a:solidFill>
                      <a:schemeClr val="accent2">
                        <a:lumMod val="20000"/>
                        <a:lumOff val="80000"/>
                      </a:schemeClr>
                    </a:solidFill>
                  </a:tcPr>
                </a:tc>
                <a:tc>
                  <a:txBody>
                    <a:bodyPr/>
                    <a:lstStyle/>
                    <a:p>
                      <a:pPr algn="l"/>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生田　寛子</a:t>
                      </a:r>
                    </a:p>
                  </a:txBody>
                  <a:tcPr anchor="ctr">
                    <a:solidFill>
                      <a:schemeClr val="accent2">
                        <a:lumMod val="20000"/>
                        <a:lumOff val="80000"/>
                      </a:schemeClr>
                    </a:solidFill>
                  </a:tcPr>
                </a:tc>
                <a:tc>
                  <a:txBody>
                    <a:bodyPr/>
                    <a:lstStyle/>
                    <a:p>
                      <a:pPr algn="l"/>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大分市保健所西部保健福祉センター　参事</a:t>
                      </a:r>
                    </a:p>
                  </a:txBody>
                  <a:tcPr anchor="ctr">
                    <a:solidFill>
                      <a:schemeClr val="accent2">
                        <a:lumMod val="20000"/>
                        <a:lumOff val="80000"/>
                      </a:schemeClr>
                    </a:solidFill>
                  </a:tcPr>
                </a:tc>
                <a:extLst>
                  <a:ext uri="{0D108BD9-81ED-4DB2-BD59-A6C34878D82A}">
                    <a16:rowId xmlns:a16="http://schemas.microsoft.com/office/drawing/2014/main" val="2316378483"/>
                  </a:ext>
                </a:extLst>
              </a:tr>
              <a:tr h="410683">
                <a:tc rowSpan="12">
                  <a:txBody>
                    <a:bodyPr/>
                    <a:lstStyle/>
                    <a:p>
                      <a:r>
                        <a:rPr kumimoji="1" lang="ja-JP" altLang="en-US" sz="1400" dirty="0">
                          <a:latin typeface="UD デジタル 教科書体 N-R" panose="02020400000000000000" pitchFamily="17" charset="-128"/>
                          <a:ea typeface="UD デジタル 教科書体 N-R" panose="02020400000000000000" pitchFamily="17" charset="-128"/>
                        </a:rPr>
                        <a:t>≪協力事業者≫</a:t>
                      </a:r>
                    </a:p>
                  </a:txBody>
                  <a:tcPr anchor="ctr"/>
                </a:tc>
                <a:tc>
                  <a:txBody>
                    <a:bodyPr/>
                    <a:lstStyle/>
                    <a:p>
                      <a:pPr algn="l"/>
                      <a:r>
                        <a:rPr kumimoji="1" lang="ja-JP" altLang="en-US" sz="1400" dirty="0">
                          <a:latin typeface="UD デジタル 教科書体 N-R" panose="02020400000000000000" pitchFamily="17" charset="-128"/>
                          <a:ea typeface="UD デジタル 教科書体 N-R" panose="02020400000000000000" pitchFamily="17" charset="-128"/>
                        </a:rPr>
                        <a:t>木櫛　聖子</a:t>
                      </a:r>
                    </a:p>
                  </a:txBody>
                  <a:tcPr anchor="ctr"/>
                </a:tc>
                <a:tc>
                  <a:txBody>
                    <a:bodyPr/>
                    <a:lstStyle/>
                    <a:p>
                      <a:pPr algn="l"/>
                      <a:r>
                        <a:rPr kumimoji="1" lang="ja-JP" altLang="en-US" sz="1400" dirty="0">
                          <a:latin typeface="UD デジタル 教科書体 N-R" panose="02020400000000000000" pitchFamily="17" charset="-128"/>
                          <a:ea typeface="UD デジタル 教科書体 N-R" panose="02020400000000000000" pitchFamily="17" charset="-128"/>
                        </a:rPr>
                        <a:t>熊本市健康福祉局健康福祉部健康づくり推進課　副課長</a:t>
                      </a:r>
                    </a:p>
                  </a:txBody>
                  <a:tcPr anchor="ctr"/>
                </a:tc>
                <a:extLst>
                  <a:ext uri="{0D108BD9-81ED-4DB2-BD59-A6C34878D82A}">
                    <a16:rowId xmlns:a16="http://schemas.microsoft.com/office/drawing/2014/main" val="2189704060"/>
                  </a:ext>
                </a:extLst>
              </a:tr>
              <a:tr h="410683">
                <a:tc vMerge="1">
                  <a:txBody>
                    <a:bodyPr/>
                    <a:lstStyle/>
                    <a:p>
                      <a:endParaRPr kumimoji="1" lang="ja-JP" altLang="en-US" sz="1400" dirty="0">
                        <a:latin typeface="UD デジタル 教科書体 N-R" panose="02020400000000000000" pitchFamily="17" charset="-128"/>
                        <a:ea typeface="UD デジタル 教科書体 N-R" panose="02020400000000000000" pitchFamily="17" charset="-128"/>
                      </a:endParaRPr>
                    </a:p>
                  </a:txBody>
                  <a:tcPr/>
                </a:tc>
                <a:tc>
                  <a:txBody>
                    <a:bodyPr/>
                    <a:lstStyle/>
                    <a:p>
                      <a:pPr algn="l"/>
                      <a:r>
                        <a:rPr kumimoji="1" lang="ja-JP" altLang="en-US" sz="1400" dirty="0">
                          <a:latin typeface="UD デジタル 教科書体 N-R" panose="02020400000000000000" pitchFamily="17" charset="-128"/>
                          <a:ea typeface="UD デジタル 教科書体 N-R" panose="02020400000000000000" pitchFamily="17" charset="-128"/>
                        </a:rPr>
                        <a:t>林　利恵子</a:t>
                      </a:r>
                    </a:p>
                  </a:txBody>
                  <a:tcPr anchor="ctr"/>
                </a:tc>
                <a:tc>
                  <a:txBody>
                    <a:bodyPr/>
                    <a:lstStyle/>
                    <a:p>
                      <a:pPr algn="l"/>
                      <a:r>
                        <a:rPr kumimoji="1" lang="ja-JP" altLang="en-US" sz="1400" dirty="0">
                          <a:latin typeface="UD デジタル 教科書体 N-R" panose="02020400000000000000" pitchFamily="17" charset="-128"/>
                          <a:ea typeface="UD デジタル 教科書体 N-R" panose="02020400000000000000" pitchFamily="17" charset="-128"/>
                        </a:rPr>
                        <a:t>北海道札幌市北区保健福祉部健康・こども課　課長</a:t>
                      </a:r>
                    </a:p>
                  </a:txBody>
                  <a:tcPr anchor="ctr"/>
                </a:tc>
                <a:extLst>
                  <a:ext uri="{0D108BD9-81ED-4DB2-BD59-A6C34878D82A}">
                    <a16:rowId xmlns:a16="http://schemas.microsoft.com/office/drawing/2014/main" val="102036841"/>
                  </a:ext>
                </a:extLst>
              </a:tr>
              <a:tr h="410683">
                <a:tc vMerge="1">
                  <a:txBody>
                    <a:bodyPr/>
                    <a:lstStyle/>
                    <a:p>
                      <a:endParaRPr kumimoji="1" lang="ja-JP" altLang="en-US" sz="1400" dirty="0">
                        <a:latin typeface="UD デジタル 教科書体 N-R" panose="02020400000000000000" pitchFamily="17" charset="-128"/>
                        <a:ea typeface="UD デジタル 教科書体 N-R" panose="02020400000000000000" pitchFamily="17" charset="-128"/>
                      </a:endParaRPr>
                    </a:p>
                  </a:txBody>
                  <a:tcPr/>
                </a:tc>
                <a:tc>
                  <a:txBody>
                    <a:bodyPr/>
                    <a:lstStyle/>
                    <a:p>
                      <a:pPr algn="l"/>
                      <a:r>
                        <a:rPr kumimoji="1" lang="ja-JP" altLang="en-US" sz="1400" dirty="0">
                          <a:latin typeface="UD デジタル 教科書体 N-R" panose="02020400000000000000" pitchFamily="17" charset="-128"/>
                          <a:ea typeface="UD デジタル 教科書体 N-R" panose="02020400000000000000" pitchFamily="17" charset="-128"/>
                        </a:rPr>
                        <a:t>池戸　啓子</a:t>
                      </a:r>
                    </a:p>
                  </a:txBody>
                  <a:tcPr anchor="ctr"/>
                </a:tc>
                <a:tc>
                  <a:txBody>
                    <a:bodyPr/>
                    <a:lstStyle/>
                    <a:p>
                      <a:pPr algn="l"/>
                      <a:r>
                        <a:rPr kumimoji="1" lang="ja-JP" altLang="en-US" sz="1400" dirty="0">
                          <a:latin typeface="UD デジタル 教科書体 N-R" panose="02020400000000000000" pitchFamily="17" charset="-128"/>
                          <a:ea typeface="UD デジタル 教科書体 N-R" panose="02020400000000000000" pitchFamily="17" charset="-128"/>
                        </a:rPr>
                        <a:t>東京都新宿区健康部落合保健センター　所長</a:t>
                      </a:r>
                    </a:p>
                  </a:txBody>
                  <a:tcPr anchor="ctr"/>
                </a:tc>
                <a:extLst>
                  <a:ext uri="{0D108BD9-81ED-4DB2-BD59-A6C34878D82A}">
                    <a16:rowId xmlns:a16="http://schemas.microsoft.com/office/drawing/2014/main" val="696638168"/>
                  </a:ext>
                </a:extLst>
              </a:tr>
              <a:tr h="410683">
                <a:tc vMerge="1">
                  <a:txBody>
                    <a:bodyPr/>
                    <a:lstStyle/>
                    <a:p>
                      <a:endParaRPr kumimoji="1" lang="ja-JP" altLang="en-US" sz="1400" dirty="0">
                        <a:latin typeface="UD デジタル 教科書体 N-R" panose="02020400000000000000" pitchFamily="17" charset="-128"/>
                        <a:ea typeface="UD デジタル 教科書体 N-R" panose="02020400000000000000" pitchFamily="17" charset="-128"/>
                      </a:endParaRPr>
                    </a:p>
                  </a:txBody>
                  <a:tcPr/>
                </a:tc>
                <a:tc>
                  <a:txBody>
                    <a:bodyPr/>
                    <a:lstStyle/>
                    <a:p>
                      <a:pPr algn="l"/>
                      <a:r>
                        <a:rPr kumimoji="1" lang="ja-JP" altLang="en-US" sz="1400" dirty="0">
                          <a:latin typeface="UD デジタル 教科書体 N-R" panose="02020400000000000000" pitchFamily="17" charset="-128"/>
                          <a:ea typeface="UD デジタル 教科書体 N-R" panose="02020400000000000000" pitchFamily="17" charset="-128"/>
                        </a:rPr>
                        <a:t>田谷　奈津世</a:t>
                      </a:r>
                    </a:p>
                  </a:txBody>
                  <a:tcPr anchor="ctr"/>
                </a:tc>
                <a:tc>
                  <a:txBody>
                    <a:bodyPr/>
                    <a:lstStyle/>
                    <a:p>
                      <a:pPr algn="l"/>
                      <a:r>
                        <a:rPr kumimoji="1" lang="zh-TW" altLang="en-US" sz="1400" dirty="0">
                          <a:latin typeface="UD デジタル 教科書体 N-R" panose="02020400000000000000" pitchFamily="17" charset="-128"/>
                          <a:ea typeface="UD デジタル 教科書体 N-R" panose="02020400000000000000" pitchFamily="17" charset="-128"/>
                        </a:rPr>
                        <a:t>東大阪市健康部保健所　次長</a:t>
                      </a:r>
                      <a:endParaRPr kumimoji="1" lang="ja-JP" altLang="en-US" sz="1400" dirty="0">
                        <a:latin typeface="UD デジタル 教科書体 N-R" panose="02020400000000000000" pitchFamily="17" charset="-128"/>
                        <a:ea typeface="UD デジタル 教科書体 N-R" panose="02020400000000000000" pitchFamily="17" charset="-128"/>
                      </a:endParaRPr>
                    </a:p>
                  </a:txBody>
                  <a:tcPr anchor="ctr"/>
                </a:tc>
                <a:extLst>
                  <a:ext uri="{0D108BD9-81ED-4DB2-BD59-A6C34878D82A}">
                    <a16:rowId xmlns:a16="http://schemas.microsoft.com/office/drawing/2014/main" val="1592423952"/>
                  </a:ext>
                </a:extLst>
              </a:tr>
              <a:tr h="535179">
                <a:tc vMerge="1">
                  <a:txBody>
                    <a:bodyPr/>
                    <a:lstStyle/>
                    <a:p>
                      <a:endParaRPr kumimoji="1" lang="ja-JP" altLang="en-US" sz="1400" dirty="0">
                        <a:latin typeface="UD デジタル 教科書体 N-R" panose="02020400000000000000" pitchFamily="17" charset="-128"/>
                        <a:ea typeface="UD デジタル 教科書体 N-R" panose="02020400000000000000" pitchFamily="17" charset="-128"/>
                      </a:endParaRPr>
                    </a:p>
                  </a:txBody>
                  <a:tcPr/>
                </a:tc>
                <a:tc>
                  <a:txBody>
                    <a:bodyPr/>
                    <a:lstStyle/>
                    <a:p>
                      <a:pPr algn="l"/>
                      <a:r>
                        <a:rPr kumimoji="1" lang="ja-JP" altLang="en-US" sz="1400" dirty="0">
                          <a:latin typeface="UD デジタル 教科書体 N-R" panose="02020400000000000000" pitchFamily="17" charset="-128"/>
                          <a:ea typeface="UD デジタル 教科書体 N-R" panose="02020400000000000000" pitchFamily="17" charset="-128"/>
                        </a:rPr>
                        <a:t>野澤　憲子</a:t>
                      </a:r>
                    </a:p>
                  </a:txBody>
                  <a:tcPr anchor="ctr"/>
                </a:tc>
                <a:tc>
                  <a:txBody>
                    <a:bodyPr/>
                    <a:lstStyle/>
                    <a:p>
                      <a:pPr algn="l"/>
                      <a:r>
                        <a:rPr kumimoji="1" lang="ja-JP" altLang="en-US" sz="1400" dirty="0">
                          <a:latin typeface="UD デジタル 教科書体 N-R" panose="02020400000000000000" pitchFamily="17" charset="-128"/>
                          <a:ea typeface="UD デジタル 教科書体 N-R" panose="02020400000000000000" pitchFamily="17" charset="-128"/>
                        </a:rPr>
                        <a:t>千葉県安房健康福祉センター（安房保健所）副センター長（次長）</a:t>
                      </a:r>
                    </a:p>
                  </a:txBody>
                  <a:tcPr anchor="ctr"/>
                </a:tc>
                <a:extLst>
                  <a:ext uri="{0D108BD9-81ED-4DB2-BD59-A6C34878D82A}">
                    <a16:rowId xmlns:a16="http://schemas.microsoft.com/office/drawing/2014/main" val="2306080674"/>
                  </a:ext>
                </a:extLst>
              </a:tr>
              <a:tr h="410683">
                <a:tc vMerge="1">
                  <a:txBody>
                    <a:bodyPr/>
                    <a:lstStyle/>
                    <a:p>
                      <a:endParaRPr kumimoji="1" lang="ja-JP" altLang="en-US" sz="1400" dirty="0">
                        <a:latin typeface="UD デジタル 教科書体 N-R" panose="02020400000000000000" pitchFamily="17" charset="-128"/>
                        <a:ea typeface="UD デジタル 教科書体 N-R" panose="02020400000000000000" pitchFamily="17" charset="-128"/>
                      </a:endParaRPr>
                    </a:p>
                  </a:txBody>
                  <a:tcPr/>
                </a:tc>
                <a:tc>
                  <a:txBody>
                    <a:bodyPr/>
                    <a:lstStyle/>
                    <a:p>
                      <a:pPr algn="l"/>
                      <a:r>
                        <a:rPr kumimoji="1" lang="zh-TW" altLang="en-US" sz="1400" dirty="0">
                          <a:latin typeface="UD デジタル 教科書体 N-R" panose="02020400000000000000" pitchFamily="17" charset="-128"/>
                          <a:ea typeface="UD デジタル 教科書体 N-R" panose="02020400000000000000" pitchFamily="17" charset="-128"/>
                        </a:rPr>
                        <a:t>伊藤　由紀子</a:t>
                      </a:r>
                      <a:endParaRPr kumimoji="1" lang="ja-JP" altLang="en-US" sz="1400" dirty="0">
                        <a:latin typeface="UD デジタル 教科書体 N-R" panose="02020400000000000000" pitchFamily="17" charset="-128"/>
                        <a:ea typeface="UD デジタル 教科書体 N-R" panose="02020400000000000000" pitchFamily="17" charset="-128"/>
                      </a:endParaRPr>
                    </a:p>
                  </a:txBody>
                  <a:tcPr anchor="ctr"/>
                </a:tc>
                <a:tc>
                  <a:txBody>
                    <a:bodyPr/>
                    <a:lstStyle/>
                    <a:p>
                      <a:pPr algn="l"/>
                      <a:r>
                        <a:rPr kumimoji="1" lang="zh-TW" altLang="en-US" sz="1400" dirty="0">
                          <a:latin typeface="UD デジタル 教科書体 N-R" panose="02020400000000000000" pitchFamily="17" charset="-128"/>
                          <a:ea typeface="UD デジタル 教科書体 N-R" panose="02020400000000000000" pitchFamily="17" charset="-128"/>
                        </a:rPr>
                        <a:t>西条市福祉部介護保険課　副課長</a:t>
                      </a:r>
                      <a:endParaRPr kumimoji="1" lang="ja-JP" altLang="en-US" sz="1400" dirty="0">
                        <a:latin typeface="UD デジタル 教科書体 N-R" panose="02020400000000000000" pitchFamily="17" charset="-128"/>
                        <a:ea typeface="UD デジタル 教科書体 N-R" panose="02020400000000000000" pitchFamily="17" charset="-128"/>
                      </a:endParaRPr>
                    </a:p>
                  </a:txBody>
                  <a:tcPr anchor="ctr"/>
                </a:tc>
                <a:extLst>
                  <a:ext uri="{0D108BD9-81ED-4DB2-BD59-A6C34878D82A}">
                    <a16:rowId xmlns:a16="http://schemas.microsoft.com/office/drawing/2014/main" val="3482144141"/>
                  </a:ext>
                </a:extLst>
              </a:tr>
              <a:tr h="410683">
                <a:tc vMerge="1">
                  <a:txBody>
                    <a:bodyPr/>
                    <a:lstStyle/>
                    <a:p>
                      <a:endParaRPr kumimoji="1" lang="ja-JP" altLang="en-US" sz="1400" dirty="0">
                        <a:latin typeface="UD デジタル 教科書体 N-R" panose="02020400000000000000" pitchFamily="17" charset="-128"/>
                        <a:ea typeface="UD デジタル 教科書体 N-R" panose="02020400000000000000" pitchFamily="17" charset="-128"/>
                      </a:endParaRPr>
                    </a:p>
                  </a:txBody>
                  <a:tcPr/>
                </a:tc>
                <a:tc>
                  <a:txBody>
                    <a:bodyPr/>
                    <a:lstStyle/>
                    <a:p>
                      <a:pPr algn="l"/>
                      <a:r>
                        <a:rPr kumimoji="1" lang="ja-JP" altLang="en-US" sz="1400" dirty="0">
                          <a:latin typeface="UD デジタル 教科書体 N-R" panose="02020400000000000000" pitchFamily="17" charset="-128"/>
                          <a:ea typeface="UD デジタル 教科書体 N-R" panose="02020400000000000000" pitchFamily="17" charset="-128"/>
                        </a:rPr>
                        <a:t>西本　美和</a:t>
                      </a:r>
                    </a:p>
                  </a:txBody>
                  <a:tcPr anchor="ctr"/>
                </a:tc>
                <a:tc>
                  <a:txBody>
                    <a:bodyPr/>
                    <a:lstStyle/>
                    <a:p>
                      <a:pPr algn="l"/>
                      <a:r>
                        <a:rPr kumimoji="1" lang="ja-JP" altLang="en-US" sz="1400" dirty="0">
                          <a:latin typeface="UD デジタル 教科書体 N-R" panose="02020400000000000000" pitchFamily="17" charset="-128"/>
                          <a:ea typeface="UD デジタル 教科書体 N-R" panose="02020400000000000000" pitchFamily="17" charset="-128"/>
                        </a:rPr>
                        <a:t>大津市福祉部子ども未来局　子ども・若者政策課　課長</a:t>
                      </a:r>
                    </a:p>
                  </a:txBody>
                  <a:tcPr anchor="ctr"/>
                </a:tc>
                <a:extLst>
                  <a:ext uri="{0D108BD9-81ED-4DB2-BD59-A6C34878D82A}">
                    <a16:rowId xmlns:a16="http://schemas.microsoft.com/office/drawing/2014/main" val="3208852009"/>
                  </a:ext>
                </a:extLst>
              </a:tr>
              <a:tr h="410683">
                <a:tc vMerge="1">
                  <a:txBody>
                    <a:bodyPr/>
                    <a:lstStyle/>
                    <a:p>
                      <a:endParaRPr kumimoji="1" lang="ja-JP" altLang="en-US" sz="1400" dirty="0">
                        <a:latin typeface="UD デジタル 教科書体 N-R" panose="02020400000000000000" pitchFamily="17" charset="-128"/>
                        <a:ea typeface="UD デジタル 教科書体 N-R" panose="02020400000000000000" pitchFamily="17" charset="-128"/>
                      </a:endParaRPr>
                    </a:p>
                  </a:txBody>
                  <a:tcPr/>
                </a:tc>
                <a:tc>
                  <a:txBody>
                    <a:bodyPr/>
                    <a:lstStyle/>
                    <a:p>
                      <a:pPr algn="l"/>
                      <a:r>
                        <a:rPr kumimoji="1" lang="ja-JP" altLang="en-US" sz="1400" dirty="0">
                          <a:latin typeface="UD デジタル 教科書体 N-R" panose="02020400000000000000" pitchFamily="17" charset="-128"/>
                          <a:ea typeface="UD デジタル 教科書体 N-R" panose="02020400000000000000" pitchFamily="17" charset="-128"/>
                        </a:rPr>
                        <a:t>麻原　きよみ</a:t>
                      </a:r>
                    </a:p>
                  </a:txBody>
                  <a:tcPr anchor="ctr"/>
                </a:tc>
                <a:tc>
                  <a:txBody>
                    <a:bodyPr/>
                    <a:lstStyle/>
                    <a:p>
                      <a:pPr algn="l"/>
                      <a:r>
                        <a:rPr kumimoji="1" lang="zh-CN" altLang="en-US" sz="1400" dirty="0">
                          <a:latin typeface="UD デジタル 教科書体 N-R" panose="02020400000000000000" pitchFamily="17" charset="-128"/>
                          <a:ea typeface="UD デジタル 教科書体 N-R" panose="02020400000000000000" pitchFamily="17" charset="-128"/>
                        </a:rPr>
                        <a:t>大分県立看護科学大学 </a:t>
                      </a:r>
                      <a:r>
                        <a:rPr kumimoji="1" lang="ja-JP" altLang="en-US" sz="1400" dirty="0">
                          <a:latin typeface="UD デジタル 教科書体 N-R" panose="02020400000000000000" pitchFamily="17" charset="-128"/>
                          <a:ea typeface="UD デジタル 教科書体 N-R" panose="02020400000000000000" pitchFamily="17" charset="-128"/>
                        </a:rPr>
                        <a:t>理事長 </a:t>
                      </a:r>
                      <a:r>
                        <a:rPr kumimoji="1" lang="zh-CN" altLang="en-US" sz="1400" dirty="0">
                          <a:latin typeface="UD デジタル 教科書体 N-R" panose="02020400000000000000" pitchFamily="17" charset="-128"/>
                          <a:ea typeface="UD デジタル 教科書体 N-R" panose="02020400000000000000" pitchFamily="17" charset="-128"/>
                        </a:rPr>
                        <a:t>学長</a:t>
                      </a:r>
                      <a:endParaRPr kumimoji="1" lang="ja-JP" altLang="en-US" sz="1400" dirty="0">
                        <a:latin typeface="UD デジタル 教科書体 N-R" panose="02020400000000000000" pitchFamily="17" charset="-128"/>
                        <a:ea typeface="UD デジタル 教科書体 N-R" panose="02020400000000000000" pitchFamily="17" charset="-128"/>
                      </a:endParaRPr>
                    </a:p>
                  </a:txBody>
                  <a:tcPr anchor="ctr"/>
                </a:tc>
                <a:extLst>
                  <a:ext uri="{0D108BD9-81ED-4DB2-BD59-A6C34878D82A}">
                    <a16:rowId xmlns:a16="http://schemas.microsoft.com/office/drawing/2014/main" val="3834861403"/>
                  </a:ext>
                </a:extLst>
              </a:tr>
              <a:tr h="535179">
                <a:tc vMerge="1">
                  <a:txBody>
                    <a:bodyPr/>
                    <a:lstStyle/>
                    <a:p>
                      <a:endParaRPr kumimoji="1" lang="ja-JP" altLang="en-US" sz="1400" dirty="0">
                        <a:latin typeface="UD デジタル 教科書体 N-R" panose="02020400000000000000" pitchFamily="17" charset="-128"/>
                        <a:ea typeface="UD デジタル 教科書体 N-R" panose="02020400000000000000" pitchFamily="17" charset="-128"/>
                      </a:endParaRPr>
                    </a:p>
                  </a:txBody>
                  <a:tcPr/>
                </a:tc>
                <a:tc>
                  <a:txBody>
                    <a:bodyPr/>
                    <a:lstStyle/>
                    <a:p>
                      <a:pPr algn="l"/>
                      <a:r>
                        <a:rPr kumimoji="1" lang="zh-CN" altLang="en-US" sz="1400" dirty="0">
                          <a:latin typeface="UD デジタル 教科書体 N-R" panose="02020400000000000000" pitchFamily="17" charset="-128"/>
                          <a:ea typeface="UD デジタル 教科書体 N-R" panose="02020400000000000000" pitchFamily="17" charset="-128"/>
                        </a:rPr>
                        <a:t>大河内　彩子</a:t>
                      </a:r>
                      <a:endParaRPr kumimoji="1" lang="ja-JP" altLang="en-US" sz="1400" dirty="0">
                        <a:latin typeface="UD デジタル 教科書体 N-R" panose="02020400000000000000" pitchFamily="17" charset="-128"/>
                        <a:ea typeface="UD デジタル 教科書体 N-R" panose="02020400000000000000" pitchFamily="17" charset="-128"/>
                      </a:endParaRPr>
                    </a:p>
                  </a:txBody>
                  <a:tcPr anchor="ctr"/>
                </a:tc>
                <a:tc>
                  <a:txBody>
                    <a:bodyPr/>
                    <a:lstStyle/>
                    <a:p>
                      <a:pPr algn="l"/>
                      <a:r>
                        <a:rPr kumimoji="1" lang="ja-JP" altLang="en-US" sz="1400" dirty="0">
                          <a:latin typeface="UD デジタル 教科書体 N-R" panose="02020400000000000000" pitchFamily="17" charset="-128"/>
                          <a:ea typeface="UD デジタル 教科書体 N-R" panose="02020400000000000000" pitchFamily="17" charset="-128"/>
                        </a:rPr>
                        <a:t>熊本大学大学院生命科学研究部環境社会医学部門看護学分野　地域・公衆衛生看護学講座 教授</a:t>
                      </a:r>
                    </a:p>
                  </a:txBody>
                  <a:tcPr anchor="ctr"/>
                </a:tc>
                <a:extLst>
                  <a:ext uri="{0D108BD9-81ED-4DB2-BD59-A6C34878D82A}">
                    <a16:rowId xmlns:a16="http://schemas.microsoft.com/office/drawing/2014/main" val="4194572721"/>
                  </a:ext>
                </a:extLst>
              </a:tr>
              <a:tr h="535179">
                <a:tc vMerge="1">
                  <a:txBody>
                    <a:bodyPr/>
                    <a:lstStyle/>
                    <a:p>
                      <a:endParaRPr kumimoji="1" lang="ja-JP" altLang="en-US" sz="1400" dirty="0">
                        <a:latin typeface="UD デジタル 教科書体 N-R" panose="02020400000000000000" pitchFamily="17" charset="-128"/>
                        <a:ea typeface="UD デジタル 教科書体 N-R" panose="02020400000000000000" pitchFamily="17" charset="-128"/>
                      </a:endParaRPr>
                    </a:p>
                  </a:txBody>
                  <a:tcPr/>
                </a:tc>
                <a:tc>
                  <a:txBody>
                    <a:bodyPr/>
                    <a:lstStyle/>
                    <a:p>
                      <a:pPr algn="l"/>
                      <a:r>
                        <a:rPr kumimoji="1" lang="ja-JP" altLang="en-US" sz="1400" dirty="0">
                          <a:latin typeface="UD デジタル 教科書体 N-R" panose="02020400000000000000" pitchFamily="17" charset="-128"/>
                          <a:ea typeface="UD デジタル 教科書体 N-R" panose="02020400000000000000" pitchFamily="17" charset="-128"/>
                        </a:rPr>
                        <a:t>髙本　佳代子</a:t>
                      </a:r>
                    </a:p>
                  </a:txBody>
                  <a:tcPr anchor="ctr"/>
                </a:tc>
                <a:tc>
                  <a:txBody>
                    <a:bodyPr/>
                    <a:lstStyle/>
                    <a:p>
                      <a:pPr algn="l"/>
                      <a:r>
                        <a:rPr kumimoji="1" lang="ja-JP" altLang="en-US" sz="1400" dirty="0">
                          <a:latin typeface="UD デジタル 教科書体 N-R" panose="02020400000000000000" pitchFamily="17" charset="-128"/>
                          <a:ea typeface="UD デジタル 教科書体 N-R" panose="02020400000000000000" pitchFamily="17" charset="-128"/>
                        </a:rPr>
                        <a:t>聖マリア学院大学看護学部　地域看護学領域（公衆衛生看護学） 准教授</a:t>
                      </a:r>
                    </a:p>
                  </a:txBody>
                  <a:tcPr anchor="ctr"/>
                </a:tc>
                <a:extLst>
                  <a:ext uri="{0D108BD9-81ED-4DB2-BD59-A6C34878D82A}">
                    <a16:rowId xmlns:a16="http://schemas.microsoft.com/office/drawing/2014/main" val="4027595637"/>
                  </a:ext>
                </a:extLst>
              </a:tr>
              <a:tr h="410683">
                <a:tc vMerge="1">
                  <a:txBody>
                    <a:bodyPr/>
                    <a:lstStyle/>
                    <a:p>
                      <a:endParaRPr kumimoji="1" lang="ja-JP" altLang="en-US" sz="1400" dirty="0">
                        <a:latin typeface="UD デジタル 教科書体 N-R" panose="02020400000000000000" pitchFamily="17" charset="-128"/>
                        <a:ea typeface="UD デジタル 教科書体 N-R" panose="02020400000000000000" pitchFamily="17" charset="-128"/>
                      </a:endParaRPr>
                    </a:p>
                  </a:txBody>
                  <a:tcPr/>
                </a:tc>
                <a:tc>
                  <a:txBody>
                    <a:bodyPr/>
                    <a:lstStyle/>
                    <a:p>
                      <a:pPr algn="l"/>
                      <a:r>
                        <a:rPr kumimoji="1" lang="ja-JP" altLang="en-US" sz="1400" dirty="0">
                          <a:latin typeface="UD デジタル 教科書体 N-R" panose="02020400000000000000" pitchFamily="17" charset="-128"/>
                          <a:ea typeface="UD デジタル 教科書体 N-R" panose="02020400000000000000" pitchFamily="17" charset="-128"/>
                        </a:rPr>
                        <a:t>小野　治子</a:t>
                      </a:r>
                    </a:p>
                  </a:txBody>
                  <a:tcPr anchor="ctr"/>
                </a:tc>
                <a:tc>
                  <a:txBody>
                    <a:bodyPr/>
                    <a:lstStyle/>
                    <a:p>
                      <a:pPr algn="l"/>
                      <a:r>
                        <a:rPr kumimoji="1" lang="zh-TW" altLang="en-US" sz="1400" dirty="0">
                          <a:latin typeface="UD デジタル 教科書体 N-R" panose="02020400000000000000" pitchFamily="17" charset="-128"/>
                          <a:ea typeface="UD デジタル 教科書体 N-R" panose="02020400000000000000" pitchFamily="17" charset="-128"/>
                        </a:rPr>
                        <a:t>大分県立看護科学大学広域看護学講座　地域看護学 講師</a:t>
                      </a:r>
                      <a:endParaRPr kumimoji="1" lang="ja-JP" altLang="en-US" sz="1400" dirty="0">
                        <a:latin typeface="UD デジタル 教科書体 N-R" panose="02020400000000000000" pitchFamily="17" charset="-128"/>
                        <a:ea typeface="UD デジタル 教科書体 N-R" panose="02020400000000000000" pitchFamily="17" charset="-128"/>
                      </a:endParaRPr>
                    </a:p>
                  </a:txBody>
                  <a:tcPr anchor="ctr"/>
                </a:tc>
                <a:extLst>
                  <a:ext uri="{0D108BD9-81ED-4DB2-BD59-A6C34878D82A}">
                    <a16:rowId xmlns:a16="http://schemas.microsoft.com/office/drawing/2014/main" val="536439571"/>
                  </a:ext>
                </a:extLst>
              </a:tr>
              <a:tr h="314812">
                <a:tc vMerge="1">
                  <a:txBody>
                    <a:bodyPr/>
                    <a:lstStyle/>
                    <a:p>
                      <a:endParaRPr kumimoji="1" lang="ja-JP" altLang="en-US" sz="1400" dirty="0">
                        <a:latin typeface="UD デジタル 教科書体 N-R" panose="02020400000000000000" pitchFamily="17" charset="-128"/>
                        <a:ea typeface="UD デジタル 教科書体 N-R" panose="02020400000000000000" pitchFamily="17" charset="-128"/>
                      </a:endParaRPr>
                    </a:p>
                  </a:txBody>
                  <a:tcPr/>
                </a:tc>
                <a:tc>
                  <a:txBody>
                    <a:bodyPr/>
                    <a:lstStyle/>
                    <a:p>
                      <a:pPr algn="l"/>
                      <a:r>
                        <a:rPr kumimoji="1" lang="ja-JP" altLang="en-US" sz="1400" dirty="0">
                          <a:latin typeface="UD デジタル 教科書体 N-R" panose="02020400000000000000" pitchFamily="17" charset="-128"/>
                          <a:ea typeface="UD デジタル 教科書体 N-R" panose="02020400000000000000" pitchFamily="17" charset="-128"/>
                        </a:rPr>
                        <a:t>藤内　修二</a:t>
                      </a:r>
                    </a:p>
                  </a:txBody>
                  <a:tcPr anchor="ctr"/>
                </a:tc>
                <a:tc>
                  <a:txBody>
                    <a:bodyPr/>
                    <a:lstStyle/>
                    <a:p>
                      <a:pPr algn="l"/>
                      <a:r>
                        <a:rPr kumimoji="1" lang="zh-TW" altLang="en-US" sz="1400" dirty="0">
                          <a:latin typeface="UD デジタル 教科書体 N-R" panose="02020400000000000000" pitchFamily="17" charset="-128"/>
                          <a:ea typeface="UD デジタル 教科書体 N-R" panose="02020400000000000000" pitchFamily="17" charset="-128"/>
                        </a:rPr>
                        <a:t>大分県福祉保健部理事兼豊肥保健所長</a:t>
                      </a:r>
                      <a:endParaRPr kumimoji="1" lang="ja-JP" altLang="en-US" sz="1400" dirty="0">
                        <a:latin typeface="UD デジタル 教科書体 N-R" panose="02020400000000000000" pitchFamily="17" charset="-128"/>
                        <a:ea typeface="UD デジタル 教科書体 N-R" panose="02020400000000000000" pitchFamily="17" charset="-128"/>
                      </a:endParaRPr>
                    </a:p>
                  </a:txBody>
                  <a:tcPr anchor="ctr"/>
                </a:tc>
                <a:extLst>
                  <a:ext uri="{0D108BD9-81ED-4DB2-BD59-A6C34878D82A}">
                    <a16:rowId xmlns:a16="http://schemas.microsoft.com/office/drawing/2014/main" val="1289380785"/>
                  </a:ext>
                </a:extLst>
              </a:tr>
            </a:tbl>
          </a:graphicData>
        </a:graphic>
      </p:graphicFrame>
      <p:sp>
        <p:nvSpPr>
          <p:cNvPr id="5" name="スライド番号プレースホルダ 3">
            <a:extLst>
              <a:ext uri="{FF2B5EF4-FFF2-40B4-BE49-F238E27FC236}">
                <a16:creationId xmlns:a16="http://schemas.microsoft.com/office/drawing/2014/main" id="{5306146D-8F7A-F721-B5EC-FC21E7FAB048}"/>
              </a:ext>
            </a:extLst>
          </p:cNvPr>
          <p:cNvSpPr txBox="1">
            <a:spLocks/>
          </p:cNvSpPr>
          <p:nvPr/>
        </p:nvSpPr>
        <p:spPr>
          <a:xfrm>
            <a:off x="6753226" y="6364286"/>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1200" kern="1200">
                <a:solidFill>
                  <a:srgbClr val="898989"/>
                </a:solidFill>
                <a:latin typeface="Calibri" pitchFamily="34"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defRPr/>
            </a:pPr>
            <a:fld id="{B35DF4A4-2AAE-4132-973E-1C6DFCD0D80A}" type="slidenum">
              <a:rPr lang="ja-JP" altLang="en-US" sz="1600" smtClean="0"/>
              <a:pPr>
                <a:defRPr/>
              </a:pPr>
              <a:t>47</a:t>
            </a:fld>
            <a:endParaRPr lang="ja-JP" altLang="en-US" sz="1600" dirty="0"/>
          </a:p>
        </p:txBody>
      </p:sp>
    </p:spTree>
    <p:extLst>
      <p:ext uri="{BB962C8B-B14F-4D97-AF65-F5344CB8AC3E}">
        <p14:creationId xmlns:p14="http://schemas.microsoft.com/office/powerpoint/2010/main" val="24874732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36C5E-2A64-4BDB-F3DE-C71B9F28BD3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12B05C0-2C3C-84ED-8E79-B462B15B1ADF}"/>
              </a:ext>
            </a:extLst>
          </p:cNvPr>
          <p:cNvSpPr>
            <a:spLocks noGrp="1"/>
          </p:cNvSpPr>
          <p:nvPr>
            <p:ph type="title"/>
          </p:nvPr>
        </p:nvSpPr>
        <p:spPr>
          <a:xfrm>
            <a:off x="227908" y="-7414"/>
            <a:ext cx="8728363" cy="540000"/>
          </a:xfrm>
          <a:solidFill>
            <a:srgbClr val="00B050"/>
          </a:solidFill>
        </p:spPr>
        <p:txBody>
          <a:bodyPr>
            <a:normAutofit/>
          </a:bodyPr>
          <a:lstStyle/>
          <a:p>
            <a:pPr algn="ctr">
              <a:lnSpc>
                <a:spcPct val="100000"/>
              </a:lnSpc>
            </a:pPr>
            <a:r>
              <a:rPr lang="ja-JP" altLang="en-US" sz="2600" b="1" dirty="0">
                <a:solidFill>
                  <a:schemeClr val="bg1"/>
                </a:solidFill>
                <a:latin typeface="+mn-ea"/>
                <a:ea typeface="+mn-ea"/>
              </a:rPr>
              <a:t>代議員総会での電子投票の導入について</a:t>
            </a:r>
            <a:endParaRPr kumimoji="1" lang="ja-JP" altLang="en-US" sz="2600" b="1" dirty="0">
              <a:solidFill>
                <a:schemeClr val="bg1"/>
              </a:solidFill>
              <a:latin typeface="+mn-ea"/>
              <a:ea typeface="+mn-ea"/>
            </a:endParaRPr>
          </a:p>
        </p:txBody>
      </p:sp>
      <p:graphicFrame>
        <p:nvGraphicFramePr>
          <p:cNvPr id="10" name="表 9">
            <a:extLst>
              <a:ext uri="{FF2B5EF4-FFF2-40B4-BE49-F238E27FC236}">
                <a16:creationId xmlns:a16="http://schemas.microsoft.com/office/drawing/2014/main" id="{B09AACFA-472C-7A41-9E91-7E6E4715BCC6}"/>
              </a:ext>
            </a:extLst>
          </p:cNvPr>
          <p:cNvGraphicFramePr>
            <a:graphicFrameLocks noGrp="1"/>
          </p:cNvGraphicFramePr>
          <p:nvPr/>
        </p:nvGraphicFramePr>
        <p:xfrm>
          <a:off x="495896" y="2074074"/>
          <a:ext cx="8370518" cy="4004021"/>
        </p:xfrm>
        <a:graphic>
          <a:graphicData uri="http://schemas.openxmlformats.org/drawingml/2006/table">
            <a:tbl>
              <a:tblPr firstRow="1" bandRow="1">
                <a:tableStyleId>{5C22544A-7EE6-4342-B048-85BDC9FD1C3A}</a:tableStyleId>
              </a:tblPr>
              <a:tblGrid>
                <a:gridCol w="1937471">
                  <a:extLst>
                    <a:ext uri="{9D8B030D-6E8A-4147-A177-3AD203B41FA5}">
                      <a16:colId xmlns:a16="http://schemas.microsoft.com/office/drawing/2014/main" val="216828948"/>
                    </a:ext>
                  </a:extLst>
                </a:gridCol>
                <a:gridCol w="3887284">
                  <a:extLst>
                    <a:ext uri="{9D8B030D-6E8A-4147-A177-3AD203B41FA5}">
                      <a16:colId xmlns:a16="http://schemas.microsoft.com/office/drawing/2014/main" val="335373653"/>
                    </a:ext>
                  </a:extLst>
                </a:gridCol>
                <a:gridCol w="2545763">
                  <a:extLst>
                    <a:ext uri="{9D8B030D-6E8A-4147-A177-3AD203B41FA5}">
                      <a16:colId xmlns:a16="http://schemas.microsoft.com/office/drawing/2014/main" val="2296450880"/>
                    </a:ext>
                  </a:extLst>
                </a:gridCol>
              </a:tblGrid>
              <a:tr h="360335">
                <a:tc>
                  <a:txBody>
                    <a:bodyPr/>
                    <a:lstStyle/>
                    <a:p>
                      <a:pPr algn="ctr"/>
                      <a:r>
                        <a:rPr kumimoji="1" lang="ja-JP" altLang="en-US" sz="1400" dirty="0">
                          <a:latin typeface="+mn-ea"/>
                          <a:ea typeface="+mn-ea"/>
                        </a:rPr>
                        <a:t>実施工程</a:t>
                      </a:r>
                    </a:p>
                  </a:txBody>
                  <a:tcPr anchor="ctr">
                    <a:solidFill>
                      <a:schemeClr val="accent6">
                        <a:lumMod val="50000"/>
                      </a:schemeClr>
                    </a:solidFill>
                  </a:tcPr>
                </a:tc>
                <a:tc>
                  <a:txBody>
                    <a:bodyPr/>
                    <a:lstStyle/>
                    <a:p>
                      <a:pPr algn="ctr"/>
                      <a:r>
                        <a:rPr kumimoji="1" lang="ja-JP" altLang="en-US" sz="1400" dirty="0">
                          <a:latin typeface="+mn-ea"/>
                          <a:ea typeface="+mn-ea"/>
                        </a:rPr>
                        <a:t>支部・会員（代議員）</a:t>
                      </a:r>
                    </a:p>
                  </a:txBody>
                  <a:tcPr anchor="ctr">
                    <a:solidFill>
                      <a:schemeClr val="accent6">
                        <a:lumMod val="50000"/>
                      </a:schemeClr>
                    </a:solidFill>
                  </a:tcPr>
                </a:tc>
                <a:tc>
                  <a:txBody>
                    <a:bodyPr/>
                    <a:lstStyle/>
                    <a:p>
                      <a:pPr algn="ctr"/>
                      <a:r>
                        <a:rPr kumimoji="1" lang="ja-JP" altLang="en-US" sz="1400" dirty="0">
                          <a:latin typeface="+mn-ea"/>
                          <a:ea typeface="+mn-ea"/>
                        </a:rPr>
                        <a:t>事務局</a:t>
                      </a:r>
                    </a:p>
                  </a:txBody>
                  <a:tcPr anchor="ctr">
                    <a:solidFill>
                      <a:schemeClr val="accent6">
                        <a:lumMod val="50000"/>
                      </a:schemeClr>
                    </a:solidFill>
                  </a:tcPr>
                </a:tc>
                <a:extLst>
                  <a:ext uri="{0D108BD9-81ED-4DB2-BD59-A6C34878D82A}">
                    <a16:rowId xmlns:a16="http://schemas.microsoft.com/office/drawing/2014/main" val="3009078201"/>
                  </a:ext>
                </a:extLst>
              </a:tr>
              <a:tr h="340348">
                <a:tc>
                  <a:txBody>
                    <a:bodyPr/>
                    <a:lstStyle/>
                    <a:p>
                      <a:r>
                        <a:rPr kumimoji="1" lang="ja-JP" altLang="en-US" sz="1400" dirty="0">
                          <a:latin typeface="+mn-ea"/>
                          <a:ea typeface="+mn-ea"/>
                        </a:rPr>
                        <a:t>令和</a:t>
                      </a:r>
                      <a:r>
                        <a:rPr kumimoji="1" lang="en-US" altLang="ja-JP" sz="1400" dirty="0">
                          <a:latin typeface="+mn-ea"/>
                          <a:ea typeface="+mn-ea"/>
                        </a:rPr>
                        <a:t>8</a:t>
                      </a:r>
                      <a:r>
                        <a:rPr kumimoji="1" lang="ja-JP" altLang="en-US" sz="1400" dirty="0">
                          <a:latin typeface="+mn-ea"/>
                          <a:ea typeface="+mn-ea"/>
                        </a:rPr>
                        <a:t>年</a:t>
                      </a:r>
                      <a:r>
                        <a:rPr kumimoji="1" lang="en-US" altLang="ja-JP" sz="1400" dirty="0">
                          <a:latin typeface="+mn-ea"/>
                          <a:ea typeface="+mn-ea"/>
                        </a:rPr>
                        <a:t>6</a:t>
                      </a:r>
                      <a:r>
                        <a:rPr kumimoji="1" lang="ja-JP" altLang="en-US" sz="1400" dirty="0">
                          <a:latin typeface="+mn-ea"/>
                          <a:ea typeface="+mn-ea"/>
                        </a:rPr>
                        <a:t>月頃</a:t>
                      </a:r>
                    </a:p>
                  </a:txBody>
                  <a:tcPr>
                    <a:solidFill>
                      <a:schemeClr val="accent6">
                        <a:lumMod val="40000"/>
                        <a:lumOff val="60000"/>
                      </a:schemeClr>
                    </a:solidFill>
                  </a:tcPr>
                </a:tc>
                <a:tc>
                  <a:txBody>
                    <a:bodyPr/>
                    <a:lstStyle/>
                    <a:p>
                      <a:r>
                        <a:rPr kumimoji="1" lang="ja-JP" altLang="en-US" sz="1400" dirty="0">
                          <a:latin typeface="+mn-ea"/>
                          <a:ea typeface="+mn-ea"/>
                        </a:rPr>
                        <a:t>支部は会員から代議員を選出</a:t>
                      </a:r>
                    </a:p>
                  </a:txBody>
                  <a:tcPr>
                    <a:solidFill>
                      <a:schemeClr val="accent6">
                        <a:lumMod val="40000"/>
                        <a:lumOff val="60000"/>
                      </a:schemeClr>
                    </a:solidFill>
                  </a:tcPr>
                </a:tc>
                <a:tc>
                  <a:txBody>
                    <a:bodyPr/>
                    <a:lstStyle/>
                    <a:p>
                      <a:endParaRPr kumimoji="1" lang="ja-JP" altLang="en-US" sz="1400" dirty="0">
                        <a:latin typeface="+mn-ea"/>
                        <a:ea typeface="+mn-ea"/>
                      </a:endParaRPr>
                    </a:p>
                  </a:txBody>
                  <a:tcPr>
                    <a:solidFill>
                      <a:schemeClr val="accent6">
                        <a:lumMod val="40000"/>
                        <a:lumOff val="60000"/>
                      </a:schemeClr>
                    </a:solidFill>
                  </a:tcPr>
                </a:tc>
                <a:extLst>
                  <a:ext uri="{0D108BD9-81ED-4DB2-BD59-A6C34878D82A}">
                    <a16:rowId xmlns:a16="http://schemas.microsoft.com/office/drawing/2014/main" val="3529109102"/>
                  </a:ext>
                </a:extLst>
              </a:tr>
              <a:tr h="511407">
                <a:tc>
                  <a:txBody>
                    <a:bodyPr/>
                    <a:lstStyle/>
                    <a:p>
                      <a:r>
                        <a:rPr kumimoji="1" lang="ja-JP" altLang="en-US" sz="1400" dirty="0">
                          <a:latin typeface="+mn-ea"/>
                          <a:ea typeface="+mn-ea"/>
                        </a:rPr>
                        <a:t>令和</a:t>
                      </a:r>
                      <a:r>
                        <a:rPr kumimoji="1" lang="en-US" altLang="ja-JP" sz="1400" dirty="0">
                          <a:latin typeface="+mn-ea"/>
                          <a:ea typeface="+mn-ea"/>
                        </a:rPr>
                        <a:t>8</a:t>
                      </a:r>
                      <a:r>
                        <a:rPr kumimoji="1" lang="ja-JP" altLang="en-US" sz="1400" dirty="0">
                          <a:latin typeface="+mn-ea"/>
                          <a:ea typeface="+mn-ea"/>
                        </a:rPr>
                        <a:t>年●月頃</a:t>
                      </a:r>
                      <a:endParaRPr kumimoji="1" lang="en-US" altLang="ja-JP" sz="1400" dirty="0">
                        <a:latin typeface="+mn-ea"/>
                        <a:ea typeface="+mn-ea"/>
                      </a:endParaRPr>
                    </a:p>
                  </a:txBody>
                  <a:tcPr>
                    <a:solidFill>
                      <a:schemeClr val="accent6">
                        <a:lumMod val="20000"/>
                        <a:lumOff val="80000"/>
                      </a:schemeClr>
                    </a:solidFill>
                  </a:tcPr>
                </a:tc>
                <a:tc>
                  <a:txBody>
                    <a:bodyPr/>
                    <a:lstStyle/>
                    <a:p>
                      <a:r>
                        <a:rPr kumimoji="1" lang="ja-JP" altLang="en-US" sz="1400" dirty="0">
                          <a:latin typeface="+mn-ea"/>
                          <a:ea typeface="+mn-ea"/>
                        </a:rPr>
                        <a:t>選出された代議員は、事務局に投票に使用する端末のメールアドレスを報告</a:t>
                      </a:r>
                    </a:p>
                  </a:txBody>
                  <a:tcPr>
                    <a:solidFill>
                      <a:schemeClr val="accent6">
                        <a:lumMod val="20000"/>
                        <a:lumOff val="80000"/>
                      </a:schemeClr>
                    </a:solidFill>
                  </a:tcPr>
                </a:tc>
                <a:tc>
                  <a:txBody>
                    <a:bodyPr/>
                    <a:lstStyle/>
                    <a:p>
                      <a:endParaRPr kumimoji="1" lang="ja-JP" altLang="en-US" sz="1400" dirty="0">
                        <a:latin typeface="+mn-ea"/>
                        <a:ea typeface="+mn-ea"/>
                      </a:endParaRPr>
                    </a:p>
                  </a:txBody>
                  <a:tcPr>
                    <a:solidFill>
                      <a:schemeClr val="accent6">
                        <a:lumMod val="20000"/>
                        <a:lumOff val="80000"/>
                      </a:schemeClr>
                    </a:solidFill>
                  </a:tcPr>
                </a:tc>
                <a:extLst>
                  <a:ext uri="{0D108BD9-81ED-4DB2-BD59-A6C34878D82A}">
                    <a16:rowId xmlns:a16="http://schemas.microsoft.com/office/drawing/2014/main" val="3214500782"/>
                  </a:ext>
                </a:extLst>
              </a:tr>
              <a:tr h="391076">
                <a:tc>
                  <a:txBody>
                    <a:bodyPr/>
                    <a:lstStyle/>
                    <a:p>
                      <a:endParaRPr kumimoji="1" lang="ja-JP" altLang="en-US" sz="1400" dirty="0">
                        <a:latin typeface="+mn-ea"/>
                        <a:ea typeface="+mn-ea"/>
                      </a:endParaRPr>
                    </a:p>
                  </a:txBody>
                  <a:tcPr>
                    <a:solidFill>
                      <a:schemeClr val="accent6">
                        <a:lumMod val="40000"/>
                        <a:lumOff val="60000"/>
                      </a:schemeClr>
                    </a:solidFill>
                  </a:tcPr>
                </a:tc>
                <a:tc>
                  <a:txBody>
                    <a:bodyPr/>
                    <a:lstStyle/>
                    <a:p>
                      <a:endParaRPr kumimoji="1" lang="ja-JP" altLang="en-US" sz="1400" dirty="0">
                        <a:latin typeface="+mn-ea"/>
                        <a:ea typeface="+mn-ea"/>
                      </a:endParaRPr>
                    </a:p>
                  </a:txBody>
                  <a:tcPr>
                    <a:solidFill>
                      <a:schemeClr val="accent6">
                        <a:lumMod val="40000"/>
                        <a:lumOff val="60000"/>
                      </a:schemeClr>
                    </a:solidFill>
                  </a:tcPr>
                </a:tc>
                <a:tc>
                  <a:txBody>
                    <a:bodyPr/>
                    <a:lstStyle/>
                    <a:p>
                      <a:r>
                        <a:rPr kumimoji="1" lang="ja-JP" altLang="en-US" sz="1400" dirty="0">
                          <a:latin typeface="+mn-ea"/>
                          <a:ea typeface="+mn-ea"/>
                        </a:rPr>
                        <a:t>テスト投票の案内メール送信</a:t>
                      </a:r>
                      <a:endParaRPr kumimoji="1" lang="en-US" altLang="ja-JP" sz="1400" dirty="0">
                        <a:latin typeface="+mn-ea"/>
                        <a:ea typeface="+mn-ea"/>
                      </a:endParaRPr>
                    </a:p>
                  </a:txBody>
                  <a:tcPr>
                    <a:solidFill>
                      <a:schemeClr val="accent6">
                        <a:lumMod val="40000"/>
                        <a:lumOff val="60000"/>
                      </a:schemeClr>
                    </a:solidFill>
                  </a:tcPr>
                </a:tc>
                <a:extLst>
                  <a:ext uri="{0D108BD9-81ED-4DB2-BD59-A6C34878D82A}">
                    <a16:rowId xmlns:a16="http://schemas.microsoft.com/office/drawing/2014/main" val="2707959887"/>
                  </a:ext>
                </a:extLst>
              </a:tr>
              <a:tr h="521815">
                <a:tc>
                  <a:txBody>
                    <a:bodyPr/>
                    <a:lstStyle/>
                    <a:p>
                      <a:r>
                        <a:rPr kumimoji="1" lang="ja-JP" altLang="en-US" sz="1400" dirty="0">
                          <a:latin typeface="+mn-ea"/>
                          <a:ea typeface="+mn-ea"/>
                        </a:rPr>
                        <a:t>令和</a:t>
                      </a:r>
                      <a:r>
                        <a:rPr kumimoji="1" lang="en-US" altLang="ja-JP" sz="1400" dirty="0">
                          <a:latin typeface="+mn-ea"/>
                          <a:ea typeface="+mn-ea"/>
                        </a:rPr>
                        <a:t>8</a:t>
                      </a:r>
                      <a:r>
                        <a:rPr kumimoji="1" lang="ja-JP" altLang="en-US" sz="1400" dirty="0">
                          <a:latin typeface="+mn-ea"/>
                          <a:ea typeface="+mn-ea"/>
                        </a:rPr>
                        <a:t>年●月頃</a:t>
                      </a:r>
                      <a:endParaRPr kumimoji="1" lang="en-US" altLang="ja-JP" sz="1400" dirty="0">
                        <a:latin typeface="+mn-ea"/>
                        <a:ea typeface="+mn-ea"/>
                      </a:endParaRPr>
                    </a:p>
                    <a:p>
                      <a:r>
                        <a:rPr kumimoji="1" lang="ja-JP" altLang="en-US" sz="1400" dirty="0">
                          <a:latin typeface="+mn-ea"/>
                          <a:ea typeface="+mn-ea"/>
                        </a:rPr>
                        <a:t>電子投票テスト期間</a:t>
                      </a:r>
                    </a:p>
                  </a:txBody>
                  <a:tcPr>
                    <a:solidFill>
                      <a:schemeClr val="accent6">
                        <a:lumMod val="20000"/>
                        <a:lumOff val="80000"/>
                      </a:schemeClr>
                    </a:solidFill>
                  </a:tcPr>
                </a:tc>
                <a:tc>
                  <a:txBody>
                    <a:bodyPr/>
                    <a:lstStyle/>
                    <a:p>
                      <a:r>
                        <a:rPr kumimoji="1" lang="ja-JP" altLang="en-US" sz="1400" dirty="0">
                          <a:latin typeface="+mn-ea"/>
                          <a:ea typeface="+mn-ea"/>
                        </a:rPr>
                        <a:t>代議員は事務局より送付された</a:t>
                      </a:r>
                      <a:r>
                        <a:rPr kumimoji="1" lang="en-US" altLang="ja-JP" sz="1400" dirty="0">
                          <a:latin typeface="+mn-ea"/>
                          <a:ea typeface="+mn-ea"/>
                        </a:rPr>
                        <a:t>URL</a:t>
                      </a:r>
                      <a:r>
                        <a:rPr kumimoji="1" lang="ja-JP" altLang="en-US" sz="1400" dirty="0">
                          <a:latin typeface="+mn-ea"/>
                          <a:ea typeface="+mn-ea"/>
                        </a:rPr>
                        <a:t>から電子投票で使用する端末でテスト投票を実施</a:t>
                      </a:r>
                    </a:p>
                  </a:txBody>
                  <a:tcPr>
                    <a:solidFill>
                      <a:schemeClr val="accent6">
                        <a:lumMod val="20000"/>
                        <a:lumOff val="80000"/>
                      </a:schemeClr>
                    </a:solidFill>
                  </a:tcPr>
                </a:tc>
                <a:tc>
                  <a:txBody>
                    <a:bodyPr/>
                    <a:lstStyle/>
                    <a:p>
                      <a:endParaRPr kumimoji="1" lang="ja-JP" altLang="en-US" sz="1400" dirty="0">
                        <a:latin typeface="+mn-ea"/>
                        <a:ea typeface="+mn-ea"/>
                      </a:endParaRPr>
                    </a:p>
                  </a:txBody>
                  <a:tcPr>
                    <a:solidFill>
                      <a:schemeClr val="accent6">
                        <a:lumMod val="20000"/>
                        <a:lumOff val="80000"/>
                      </a:schemeClr>
                    </a:solidFill>
                  </a:tcPr>
                </a:tc>
                <a:extLst>
                  <a:ext uri="{0D108BD9-81ED-4DB2-BD59-A6C34878D82A}">
                    <a16:rowId xmlns:a16="http://schemas.microsoft.com/office/drawing/2014/main" val="3236604403"/>
                  </a:ext>
                </a:extLst>
              </a:tr>
              <a:tr h="521815">
                <a:tc>
                  <a:txBody>
                    <a:bodyPr/>
                    <a:lstStyle/>
                    <a:p>
                      <a:endParaRPr kumimoji="1" lang="ja-JP" altLang="en-US" sz="1400" dirty="0">
                        <a:latin typeface="+mn-ea"/>
                        <a:ea typeface="+mn-ea"/>
                      </a:endParaRPr>
                    </a:p>
                  </a:txBody>
                  <a:tcPr>
                    <a:solidFill>
                      <a:schemeClr val="accent6">
                        <a:lumMod val="40000"/>
                        <a:lumOff val="60000"/>
                      </a:schemeClr>
                    </a:solidFill>
                  </a:tcPr>
                </a:tc>
                <a:tc>
                  <a:txBody>
                    <a:bodyPr/>
                    <a:lstStyle/>
                    <a:p>
                      <a:endParaRPr kumimoji="1" lang="ja-JP" altLang="en-US" sz="1400" dirty="0">
                        <a:latin typeface="+mn-ea"/>
                        <a:ea typeface="+mn-ea"/>
                      </a:endParaRPr>
                    </a:p>
                  </a:txBody>
                  <a:tcPr>
                    <a:solidFill>
                      <a:schemeClr val="accent6">
                        <a:lumMod val="40000"/>
                        <a:lumOff val="60000"/>
                      </a:schemeClr>
                    </a:solidFill>
                  </a:tcPr>
                </a:tc>
                <a:tc>
                  <a:txBody>
                    <a:bodyPr/>
                    <a:lstStyle/>
                    <a:p>
                      <a:r>
                        <a:rPr kumimoji="1" lang="ja-JP" altLang="en-US" sz="1400" dirty="0">
                          <a:latin typeface="+mn-ea"/>
                          <a:ea typeface="+mn-ea"/>
                        </a:rPr>
                        <a:t>代議員総会の案内メール送信</a:t>
                      </a:r>
                      <a:endParaRPr kumimoji="1" lang="en-US" altLang="ja-JP" sz="1400" dirty="0">
                        <a:latin typeface="+mn-ea"/>
                        <a:ea typeface="+mn-ea"/>
                      </a:endParaRPr>
                    </a:p>
                    <a:p>
                      <a:r>
                        <a:rPr kumimoji="1" lang="en-US" altLang="ja-JP" sz="1400" dirty="0">
                          <a:latin typeface="+mn-ea"/>
                          <a:ea typeface="+mn-ea"/>
                        </a:rPr>
                        <a:t>※</a:t>
                      </a:r>
                      <a:r>
                        <a:rPr kumimoji="1" lang="ja-JP" altLang="en-US" sz="1400" dirty="0">
                          <a:latin typeface="+mn-ea"/>
                          <a:ea typeface="+mn-ea"/>
                        </a:rPr>
                        <a:t>資料は例年通り郵送</a:t>
                      </a:r>
                    </a:p>
                  </a:txBody>
                  <a:tcPr>
                    <a:solidFill>
                      <a:schemeClr val="accent6">
                        <a:lumMod val="40000"/>
                        <a:lumOff val="60000"/>
                      </a:schemeClr>
                    </a:solidFill>
                  </a:tcPr>
                </a:tc>
                <a:extLst>
                  <a:ext uri="{0D108BD9-81ED-4DB2-BD59-A6C34878D82A}">
                    <a16:rowId xmlns:a16="http://schemas.microsoft.com/office/drawing/2014/main" val="1894887624"/>
                  </a:ext>
                </a:extLst>
              </a:tr>
              <a:tr h="551829">
                <a:tc>
                  <a:txBody>
                    <a:bodyPr/>
                    <a:lstStyle/>
                    <a:p>
                      <a:r>
                        <a:rPr kumimoji="1" lang="ja-JP" altLang="en-US" sz="1400" dirty="0">
                          <a:latin typeface="+mn-ea"/>
                          <a:ea typeface="+mn-ea"/>
                        </a:rPr>
                        <a:t>令和</a:t>
                      </a:r>
                      <a:r>
                        <a:rPr kumimoji="1" lang="en-US" altLang="ja-JP" sz="1400" dirty="0">
                          <a:latin typeface="+mn-ea"/>
                          <a:ea typeface="+mn-ea"/>
                        </a:rPr>
                        <a:t>8</a:t>
                      </a:r>
                      <a:r>
                        <a:rPr kumimoji="1" lang="ja-JP" altLang="en-US" sz="1400" dirty="0">
                          <a:latin typeface="+mn-ea"/>
                          <a:ea typeface="+mn-ea"/>
                        </a:rPr>
                        <a:t>年</a:t>
                      </a:r>
                      <a:r>
                        <a:rPr kumimoji="1" lang="en-US" altLang="ja-JP" sz="1400" dirty="0">
                          <a:latin typeface="+mn-ea"/>
                          <a:ea typeface="+mn-ea"/>
                        </a:rPr>
                        <a:t>11</a:t>
                      </a:r>
                      <a:r>
                        <a:rPr kumimoji="1" lang="ja-JP" altLang="en-US" sz="1400" dirty="0">
                          <a:latin typeface="+mn-ea"/>
                          <a:ea typeface="+mn-ea"/>
                        </a:rPr>
                        <a:t>月</a:t>
                      </a:r>
                      <a:endParaRPr kumimoji="1" lang="en-US" altLang="ja-JP" sz="1400" dirty="0">
                        <a:latin typeface="+mn-ea"/>
                        <a:ea typeface="+mn-ea"/>
                      </a:endParaRPr>
                    </a:p>
                    <a:p>
                      <a:r>
                        <a:rPr kumimoji="1" lang="ja-JP" altLang="en-US" sz="1400" dirty="0">
                          <a:latin typeface="+mn-ea"/>
                          <a:ea typeface="+mn-ea"/>
                        </a:rPr>
                        <a:t>総会１週間～前日</a:t>
                      </a:r>
                    </a:p>
                  </a:txBody>
                  <a:tcPr>
                    <a:solidFill>
                      <a:schemeClr val="accent6">
                        <a:lumMod val="20000"/>
                        <a:lumOff val="80000"/>
                      </a:schemeClr>
                    </a:solidFill>
                  </a:tcPr>
                </a:tc>
                <a:tc>
                  <a:txBody>
                    <a:bodyPr/>
                    <a:lstStyle/>
                    <a:p>
                      <a:r>
                        <a:rPr kumimoji="1" lang="ja-JP" altLang="en-US" sz="1400" dirty="0">
                          <a:latin typeface="+mn-ea"/>
                          <a:ea typeface="+mn-ea"/>
                        </a:rPr>
                        <a:t>代議員は資料を確認の上、送付された</a:t>
                      </a:r>
                      <a:r>
                        <a:rPr kumimoji="1" lang="en-US" altLang="ja-JP" sz="1400" dirty="0">
                          <a:latin typeface="+mn-ea"/>
                          <a:ea typeface="+mn-ea"/>
                        </a:rPr>
                        <a:t>URL</a:t>
                      </a:r>
                      <a:r>
                        <a:rPr kumimoji="1" lang="ja-JP" altLang="en-US" sz="1400" dirty="0">
                          <a:latin typeface="+mn-ea"/>
                          <a:ea typeface="+mn-ea"/>
                        </a:rPr>
                        <a:t>から電子投票が可能</a:t>
                      </a:r>
                    </a:p>
                  </a:txBody>
                  <a:tcPr>
                    <a:solidFill>
                      <a:schemeClr val="accent6">
                        <a:lumMod val="20000"/>
                        <a:lumOff val="80000"/>
                      </a:schemeClr>
                    </a:solidFill>
                  </a:tcPr>
                </a:tc>
                <a:tc>
                  <a:txBody>
                    <a:bodyPr/>
                    <a:lstStyle/>
                    <a:p>
                      <a:endParaRPr kumimoji="1" lang="ja-JP" altLang="en-US" sz="1400" dirty="0">
                        <a:latin typeface="+mn-ea"/>
                        <a:ea typeface="+mn-ea"/>
                      </a:endParaRPr>
                    </a:p>
                  </a:txBody>
                  <a:tcPr>
                    <a:solidFill>
                      <a:schemeClr val="accent6">
                        <a:lumMod val="20000"/>
                        <a:lumOff val="80000"/>
                      </a:schemeClr>
                    </a:solidFill>
                  </a:tcPr>
                </a:tc>
                <a:extLst>
                  <a:ext uri="{0D108BD9-81ED-4DB2-BD59-A6C34878D82A}">
                    <a16:rowId xmlns:a16="http://schemas.microsoft.com/office/drawing/2014/main" val="3838739381"/>
                  </a:ext>
                </a:extLst>
              </a:tr>
              <a:tr h="798643">
                <a:tc>
                  <a:txBody>
                    <a:bodyPr/>
                    <a:lstStyle/>
                    <a:p>
                      <a:r>
                        <a:rPr kumimoji="1" lang="ja-JP" altLang="en-US" sz="1400" dirty="0">
                          <a:latin typeface="+mn-ea"/>
                          <a:ea typeface="+mn-ea"/>
                        </a:rPr>
                        <a:t>令和</a:t>
                      </a:r>
                      <a:r>
                        <a:rPr kumimoji="1" lang="en-US" altLang="ja-JP" sz="1400" dirty="0">
                          <a:latin typeface="+mn-ea"/>
                          <a:ea typeface="+mn-ea"/>
                        </a:rPr>
                        <a:t>8</a:t>
                      </a:r>
                      <a:r>
                        <a:rPr kumimoji="1" lang="ja-JP" altLang="en-US" sz="1400" dirty="0">
                          <a:latin typeface="+mn-ea"/>
                          <a:ea typeface="+mn-ea"/>
                        </a:rPr>
                        <a:t>年</a:t>
                      </a:r>
                      <a:r>
                        <a:rPr kumimoji="1" lang="en-US" altLang="ja-JP" sz="1400" dirty="0">
                          <a:latin typeface="+mn-ea"/>
                          <a:ea typeface="+mn-ea"/>
                        </a:rPr>
                        <a:t>11</a:t>
                      </a:r>
                      <a:r>
                        <a:rPr kumimoji="1" lang="ja-JP" altLang="en-US" sz="1400" dirty="0">
                          <a:latin typeface="+mn-ea"/>
                          <a:ea typeface="+mn-ea"/>
                        </a:rPr>
                        <a:t>月●日</a:t>
                      </a:r>
                      <a:endParaRPr kumimoji="1" lang="en-US" altLang="ja-JP" sz="1400" dirty="0">
                        <a:latin typeface="+mn-ea"/>
                        <a:ea typeface="+mn-ea"/>
                      </a:endParaRPr>
                    </a:p>
                    <a:p>
                      <a:r>
                        <a:rPr kumimoji="1" lang="ja-JP" altLang="en-US" sz="1400" dirty="0">
                          <a:solidFill>
                            <a:srgbClr val="FF0000"/>
                          </a:solidFill>
                          <a:latin typeface="+mn-ea"/>
                          <a:ea typeface="+mn-ea"/>
                        </a:rPr>
                        <a:t>総会当日</a:t>
                      </a:r>
                      <a:endParaRPr kumimoji="1" lang="en-US" altLang="ja-JP" sz="1400" dirty="0">
                        <a:solidFill>
                          <a:srgbClr val="FF0000"/>
                        </a:solidFill>
                        <a:latin typeface="+mn-ea"/>
                        <a:ea typeface="+mn-ea"/>
                      </a:endParaRPr>
                    </a:p>
                  </a:txBody>
                  <a:tcPr>
                    <a:solidFill>
                      <a:schemeClr val="accent6">
                        <a:lumMod val="40000"/>
                        <a:lumOff val="60000"/>
                      </a:schemeClr>
                    </a:solidFill>
                  </a:tcPr>
                </a:tc>
                <a:tc>
                  <a:txBody>
                    <a:bodyPr/>
                    <a:lstStyle/>
                    <a:p>
                      <a:r>
                        <a:rPr kumimoji="1" lang="ja-JP" altLang="en-US" sz="1400" dirty="0">
                          <a:latin typeface="+mn-ea"/>
                          <a:ea typeface="+mn-ea"/>
                        </a:rPr>
                        <a:t>代議員は議事の説明を聞いた上で送付された</a:t>
                      </a:r>
                      <a:r>
                        <a:rPr kumimoji="1" lang="en-US" altLang="ja-JP" sz="1400" dirty="0">
                          <a:latin typeface="+mn-ea"/>
                          <a:ea typeface="+mn-ea"/>
                        </a:rPr>
                        <a:t>URL</a:t>
                      </a:r>
                      <a:r>
                        <a:rPr kumimoji="1" lang="ja-JP" altLang="en-US" sz="1400" dirty="0">
                          <a:latin typeface="+mn-ea"/>
                          <a:ea typeface="+mn-ea"/>
                        </a:rPr>
                        <a:t>から、総会当日にその場で電子投票を実施</a:t>
                      </a:r>
                    </a:p>
                  </a:txBody>
                  <a:tcPr>
                    <a:solidFill>
                      <a:schemeClr val="accent6">
                        <a:lumMod val="40000"/>
                        <a:lumOff val="60000"/>
                      </a:schemeClr>
                    </a:solidFill>
                  </a:tcPr>
                </a:tc>
                <a:tc>
                  <a:txBody>
                    <a:bodyPr/>
                    <a:lstStyle/>
                    <a:p>
                      <a:r>
                        <a:rPr kumimoji="1" lang="ja-JP" altLang="en-US" sz="1400" dirty="0">
                          <a:latin typeface="+mn-ea"/>
                          <a:ea typeface="+mn-ea"/>
                        </a:rPr>
                        <a:t>総会の会場にて投票結果を集計し公表</a:t>
                      </a:r>
                    </a:p>
                  </a:txBody>
                  <a:tcPr>
                    <a:solidFill>
                      <a:schemeClr val="accent6">
                        <a:lumMod val="40000"/>
                        <a:lumOff val="60000"/>
                      </a:schemeClr>
                    </a:solidFill>
                  </a:tcPr>
                </a:tc>
                <a:extLst>
                  <a:ext uri="{0D108BD9-81ED-4DB2-BD59-A6C34878D82A}">
                    <a16:rowId xmlns:a16="http://schemas.microsoft.com/office/drawing/2014/main" val="4285699490"/>
                  </a:ext>
                </a:extLst>
              </a:tr>
            </a:tbl>
          </a:graphicData>
        </a:graphic>
      </p:graphicFrame>
      <p:sp>
        <p:nvSpPr>
          <p:cNvPr id="4" name="正方形/長方形 3">
            <a:extLst>
              <a:ext uri="{FF2B5EF4-FFF2-40B4-BE49-F238E27FC236}">
                <a16:creationId xmlns:a16="http://schemas.microsoft.com/office/drawing/2014/main" id="{6A9242CD-2AF5-4ABE-7D76-33185379C116}"/>
              </a:ext>
            </a:extLst>
          </p:cNvPr>
          <p:cNvSpPr/>
          <p:nvPr/>
        </p:nvSpPr>
        <p:spPr>
          <a:xfrm>
            <a:off x="495897" y="571374"/>
            <a:ext cx="8192381" cy="5642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kumimoji="1" lang="ja-JP" altLang="en-US" b="1" dirty="0">
                <a:solidFill>
                  <a:schemeClr val="tx1"/>
                </a:solidFill>
                <a:latin typeface="+mn-ea"/>
              </a:rPr>
              <a:t>令和８年度の第４８回代議員総会（福岡県開催）から、代議員選挙や議案審議に関する電子投票を予定しています。</a:t>
            </a:r>
          </a:p>
        </p:txBody>
      </p:sp>
      <p:sp>
        <p:nvSpPr>
          <p:cNvPr id="7" name="正方形/長方形 6">
            <a:extLst>
              <a:ext uri="{FF2B5EF4-FFF2-40B4-BE49-F238E27FC236}">
                <a16:creationId xmlns:a16="http://schemas.microsoft.com/office/drawing/2014/main" id="{A11E88EA-3303-0642-1917-AB38C77D6A0F}"/>
              </a:ext>
            </a:extLst>
          </p:cNvPr>
          <p:cNvSpPr/>
          <p:nvPr/>
        </p:nvSpPr>
        <p:spPr>
          <a:xfrm>
            <a:off x="495897" y="6127333"/>
            <a:ext cx="8192381" cy="3992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kumimoji="1" lang="ja-JP" altLang="en-US" b="1" dirty="0">
                <a:solidFill>
                  <a:schemeClr val="tx1"/>
                </a:solidFill>
                <a:latin typeface="+mn-ea"/>
              </a:rPr>
              <a:t>順次電子投票に向けて準備を進めていきますので、ご協力をお願いいたします。</a:t>
            </a:r>
          </a:p>
        </p:txBody>
      </p:sp>
      <p:sp>
        <p:nvSpPr>
          <p:cNvPr id="6" name="正方形/長方形 5">
            <a:extLst>
              <a:ext uri="{FF2B5EF4-FFF2-40B4-BE49-F238E27FC236}">
                <a16:creationId xmlns:a16="http://schemas.microsoft.com/office/drawing/2014/main" id="{A11E88EA-3303-0642-1917-AB38C77D6A0F}"/>
              </a:ext>
            </a:extLst>
          </p:cNvPr>
          <p:cNvSpPr/>
          <p:nvPr/>
        </p:nvSpPr>
        <p:spPr>
          <a:xfrm>
            <a:off x="387040" y="1674828"/>
            <a:ext cx="8192381" cy="3992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kumimoji="1" lang="en-US" altLang="ja-JP" b="1" dirty="0">
                <a:solidFill>
                  <a:schemeClr val="tx1"/>
                </a:solidFill>
                <a:latin typeface="+mn-ea"/>
              </a:rPr>
              <a:t>【</a:t>
            </a:r>
            <a:r>
              <a:rPr kumimoji="1" lang="ja-JP" altLang="en-US" b="1" dirty="0">
                <a:solidFill>
                  <a:schemeClr val="tx1"/>
                </a:solidFill>
                <a:latin typeface="+mn-ea"/>
              </a:rPr>
              <a:t>電子投票の流れ（イメージ）</a:t>
            </a:r>
            <a:r>
              <a:rPr kumimoji="1" lang="en-US" altLang="ja-JP" b="1" dirty="0">
                <a:solidFill>
                  <a:schemeClr val="tx1"/>
                </a:solidFill>
                <a:latin typeface="+mn-ea"/>
              </a:rPr>
              <a:t>】</a:t>
            </a:r>
            <a:endParaRPr kumimoji="1" lang="ja-JP" altLang="en-US" b="1" dirty="0">
              <a:solidFill>
                <a:schemeClr val="tx1"/>
              </a:solidFill>
              <a:latin typeface="+mn-ea"/>
            </a:endParaRPr>
          </a:p>
        </p:txBody>
      </p:sp>
      <p:sp>
        <p:nvSpPr>
          <p:cNvPr id="3" name="角丸四角形吹き出し 2"/>
          <p:cNvSpPr/>
          <p:nvPr/>
        </p:nvSpPr>
        <p:spPr>
          <a:xfrm>
            <a:off x="6037422" y="1018366"/>
            <a:ext cx="2820877" cy="905432"/>
          </a:xfrm>
          <a:prstGeom prst="wedgeRoundRectCallout">
            <a:avLst>
              <a:gd name="adj1" fmla="val 10345"/>
              <a:gd name="adj2" fmla="val 71753"/>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ln w="0"/>
                <a:solidFill>
                  <a:srgbClr val="002060"/>
                </a:solidFill>
                <a:latin typeface="+mn-ea"/>
              </a:rPr>
              <a:t>専門業者に委託します。</a:t>
            </a:r>
            <a:endParaRPr kumimoji="1" lang="en-US" altLang="ja-JP" sz="1600" b="1" dirty="0">
              <a:ln w="0"/>
              <a:solidFill>
                <a:srgbClr val="002060"/>
              </a:solidFill>
              <a:latin typeface="+mn-ea"/>
            </a:endParaRPr>
          </a:p>
          <a:p>
            <a:r>
              <a:rPr kumimoji="1" lang="ja-JP" altLang="en-US" sz="1600" b="1" dirty="0">
                <a:ln w="0"/>
                <a:solidFill>
                  <a:srgbClr val="002060"/>
                </a:solidFill>
                <a:latin typeface="+mn-ea"/>
              </a:rPr>
              <a:t>十分なサポートがあるので</a:t>
            </a:r>
            <a:endParaRPr kumimoji="1" lang="en-US" altLang="ja-JP" sz="1600" b="1" dirty="0">
              <a:ln w="0"/>
              <a:solidFill>
                <a:srgbClr val="002060"/>
              </a:solidFill>
              <a:latin typeface="+mn-ea"/>
            </a:endParaRPr>
          </a:p>
          <a:p>
            <a:r>
              <a:rPr kumimoji="1" lang="ja-JP" altLang="en-US" sz="1600" b="1" dirty="0">
                <a:ln w="0"/>
                <a:solidFill>
                  <a:srgbClr val="002060"/>
                </a:solidFill>
                <a:latin typeface="+mn-ea"/>
              </a:rPr>
              <a:t>安心！！</a:t>
            </a:r>
          </a:p>
        </p:txBody>
      </p:sp>
      <p:sp>
        <p:nvSpPr>
          <p:cNvPr id="8" name="スライド番号プレースホルダ 3">
            <a:extLst>
              <a:ext uri="{FF2B5EF4-FFF2-40B4-BE49-F238E27FC236}">
                <a16:creationId xmlns:a16="http://schemas.microsoft.com/office/drawing/2014/main" id="{29194DB0-411F-C236-1EFF-5FDFFB79A36E}"/>
              </a:ext>
            </a:extLst>
          </p:cNvPr>
          <p:cNvSpPr>
            <a:spLocks noGrp="1"/>
          </p:cNvSpPr>
          <p:nvPr>
            <p:ph type="sldNum" sz="quarter" idx="12"/>
          </p:nvPr>
        </p:nvSpPr>
        <p:spPr>
          <a:xfrm>
            <a:off x="6553200" y="6356358"/>
            <a:ext cx="2133600" cy="365125"/>
          </a:xfrm>
        </p:spPr>
        <p:txBody>
          <a:bodyPr/>
          <a:lstStyle/>
          <a:p>
            <a:pPr>
              <a:defRPr/>
            </a:pPr>
            <a:fld id="{B35DF4A4-2AAE-4132-973E-1C6DFCD0D80A}" type="slidenum">
              <a:rPr lang="ja-JP" altLang="en-US" sz="1600"/>
              <a:pPr>
                <a:defRPr/>
              </a:pPr>
              <a:t>48</a:t>
            </a:fld>
            <a:endParaRPr lang="ja-JP" altLang="en-US" sz="1600" dirty="0"/>
          </a:p>
        </p:txBody>
      </p:sp>
    </p:spTree>
    <p:extLst>
      <p:ext uri="{BB962C8B-B14F-4D97-AF65-F5344CB8AC3E}">
        <p14:creationId xmlns:p14="http://schemas.microsoft.com/office/powerpoint/2010/main" val="35326767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5013471D-A589-4481-2653-7CAAFA1DF4E2}"/>
              </a:ext>
            </a:extLst>
          </p:cNvPr>
          <p:cNvPicPr>
            <a:picLocks noChangeAspect="1"/>
          </p:cNvPicPr>
          <p:nvPr/>
        </p:nvPicPr>
        <p:blipFill>
          <a:blip r:embed="rId2"/>
          <a:srcRect t="16799" b="3625"/>
          <a:stretch>
            <a:fillRect/>
          </a:stretch>
        </p:blipFill>
        <p:spPr>
          <a:xfrm>
            <a:off x="20" y="10"/>
            <a:ext cx="9143980" cy="6857990"/>
          </a:xfrm>
          <a:prstGeom prst="rect">
            <a:avLst/>
          </a:prstGeom>
          <a:noFill/>
        </p:spPr>
      </p:pic>
      <p:sp>
        <p:nvSpPr>
          <p:cNvPr id="3" name="スライド番号プレースホルダ 3">
            <a:extLst>
              <a:ext uri="{FF2B5EF4-FFF2-40B4-BE49-F238E27FC236}">
                <a16:creationId xmlns:a16="http://schemas.microsoft.com/office/drawing/2014/main" id="{E947E4B4-BD9A-B1C5-E2A0-A1DD64718ACD}"/>
              </a:ext>
            </a:extLst>
          </p:cNvPr>
          <p:cNvSpPr>
            <a:spLocks noGrp="1"/>
          </p:cNvSpPr>
          <p:nvPr>
            <p:ph type="sldNum" sz="quarter" idx="12"/>
          </p:nvPr>
        </p:nvSpPr>
        <p:spPr>
          <a:xfrm>
            <a:off x="6732240" y="6381328"/>
            <a:ext cx="2133600" cy="365125"/>
          </a:xfrm>
        </p:spPr>
        <p:txBody>
          <a:bodyPr/>
          <a:lstStyle/>
          <a:p>
            <a:pPr>
              <a:defRPr/>
            </a:pPr>
            <a:fld id="{B35DF4A4-2AAE-4132-973E-1C6DFCD0D80A}" type="slidenum">
              <a:rPr lang="ja-JP" altLang="en-US" sz="1600"/>
              <a:pPr>
                <a:defRPr/>
              </a:pPr>
              <a:t>49</a:t>
            </a:fld>
            <a:endParaRPr lang="ja-JP" altLang="en-US" sz="1600" dirty="0"/>
          </a:p>
        </p:txBody>
      </p:sp>
    </p:spTree>
    <p:extLst>
      <p:ext uri="{BB962C8B-B14F-4D97-AF65-F5344CB8AC3E}">
        <p14:creationId xmlns:p14="http://schemas.microsoft.com/office/powerpoint/2010/main" val="1260232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23728" y="260648"/>
            <a:ext cx="6750750" cy="67911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メイリオ" panose="020B0604030504040204" pitchFamily="50" charset="-128"/>
                <a:ea typeface="メイリオ" panose="020B0604030504040204" pitchFamily="50" charset="-128"/>
              </a:rPr>
              <a:t>展開期：昭和から平成・令和へ</a:t>
            </a:r>
            <a:endParaRPr kumimoji="1" lang="ja-JP" altLang="en-US" sz="2800" dirty="0">
              <a:solidFill>
                <a:sysClr val="windowText" lastClr="000000"/>
              </a:solidFill>
            </a:endParaRPr>
          </a:p>
        </p:txBody>
      </p:sp>
      <p:sp>
        <p:nvSpPr>
          <p:cNvPr id="5" name="テキスト ボックス 4"/>
          <p:cNvSpPr txBox="1"/>
          <p:nvPr/>
        </p:nvSpPr>
        <p:spPr>
          <a:xfrm>
            <a:off x="341530" y="1154291"/>
            <a:ext cx="8532948" cy="4154984"/>
          </a:xfrm>
          <a:prstGeom prst="rect">
            <a:avLst/>
          </a:prstGeom>
          <a:solidFill>
            <a:schemeClr val="accent5">
              <a:lumMod val="20000"/>
              <a:lumOff val="80000"/>
            </a:schemeClr>
          </a:solid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○昭和</a:t>
            </a:r>
            <a:r>
              <a:rPr lang="en-US" altLang="ja-JP" sz="2400" dirty="0">
                <a:latin typeface="メイリオ" panose="020B0604030504040204" pitchFamily="50" charset="-128"/>
                <a:ea typeface="メイリオ" panose="020B0604030504040204" pitchFamily="50" charset="-128"/>
              </a:rPr>
              <a:t>54</a:t>
            </a:r>
            <a:r>
              <a:rPr lang="ja-JP" altLang="en-US" sz="2400" dirty="0">
                <a:latin typeface="メイリオ" panose="020B0604030504040204" pitchFamily="50" charset="-128"/>
                <a:ea typeface="メイリオ" panose="020B0604030504040204" pitchFamily="50" charset="-128"/>
              </a:rPr>
              <a:t>年３月</a:t>
            </a:r>
            <a:r>
              <a:rPr lang="en-US" altLang="ja-JP" sz="2400" dirty="0">
                <a:latin typeface="メイリオ" panose="020B0604030504040204" pitchFamily="50" charset="-128"/>
                <a:ea typeface="メイリオ" panose="020B0604030504040204" pitchFamily="50" charset="-128"/>
              </a:rPr>
              <a:t>22</a:t>
            </a:r>
            <a:r>
              <a:rPr lang="ja-JP" altLang="en-US" sz="2400" dirty="0">
                <a:latin typeface="メイリオ" panose="020B0604030504040204" pitchFamily="50" charset="-128"/>
                <a:ea typeface="メイリオ" panose="020B0604030504040204" pitchFamily="50" charset="-128"/>
              </a:rPr>
              <a:t>日　全国保健師長会設立</a:t>
            </a:r>
          </a:p>
          <a:p>
            <a:r>
              <a:rPr lang="ja-JP" altLang="en-US" sz="2400" dirty="0">
                <a:latin typeface="メイリオ" panose="020B0604030504040204" pitchFamily="50" charset="-128"/>
                <a:ea typeface="メイリオ" panose="020B0604030504040204" pitchFamily="50" charset="-128"/>
              </a:rPr>
              <a:t>　　</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目的：保健師業務の進歩発展と会員相互の連携親睦を図り、</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もって地域住民の健康に寄与し、わが国の公衆衛生の向　　</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上に資することを目的とする。</a:t>
            </a:r>
            <a:endParaRPr lang="en-US" altLang="ja-JP" sz="2400" dirty="0">
              <a:latin typeface="メイリオ" panose="020B0604030504040204" pitchFamily="50" charset="-128"/>
              <a:ea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事業</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保健師業務に関する情報交換</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保健師業務について研修・調査研究</a:t>
            </a:r>
            <a:endParaRPr lang="en-US" altLang="ja-JP" sz="2400" dirty="0">
              <a:latin typeface="メイリオ" panose="020B0604030504040204" pitchFamily="50" charset="-128"/>
              <a:ea typeface="メイリオ" panose="020B0604030504040204" pitchFamily="50" charset="-128"/>
            </a:endParaRPr>
          </a:p>
          <a:p>
            <a:endParaRPr lang="ja-JP" altLang="en-US"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○昭和</a:t>
            </a:r>
            <a:r>
              <a:rPr lang="en-US" altLang="ja-JP" sz="2400" dirty="0">
                <a:latin typeface="メイリオ" panose="020B0604030504040204" pitchFamily="50" charset="-128"/>
                <a:ea typeface="メイリオ" panose="020B0604030504040204" pitchFamily="50" charset="-128"/>
              </a:rPr>
              <a:t>56</a:t>
            </a:r>
            <a:r>
              <a:rPr lang="ja-JP" altLang="en-US" sz="2400" dirty="0">
                <a:latin typeface="メイリオ" panose="020B0604030504040204" pitchFamily="50" charset="-128"/>
                <a:ea typeface="メイリオ" panose="020B0604030504040204" pitchFamily="50" charset="-128"/>
              </a:rPr>
              <a:t>年</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規約改正し、市町村保健師が加入しやすい体制へ</a:t>
            </a:r>
            <a:r>
              <a:rPr kumimoji="1" lang="ja-JP" altLang="en-US" sz="2400" dirty="0">
                <a:latin typeface="メイリオ" panose="020B0604030504040204" pitchFamily="50" charset="-128"/>
                <a:ea typeface="メイリオ" panose="020B0604030504040204" pitchFamily="50" charset="-128"/>
              </a:rPr>
              <a:t>　</a:t>
            </a:r>
            <a:r>
              <a:rPr lang="ja-JP" altLang="en-US" sz="2400" dirty="0"/>
              <a:t>　</a:t>
            </a:r>
            <a:endParaRPr kumimoji="1" lang="ja-JP" altLang="en-US" sz="2400" dirty="0"/>
          </a:p>
        </p:txBody>
      </p:sp>
      <p:sp>
        <p:nvSpPr>
          <p:cNvPr id="6" name="テキスト ボックス 5"/>
          <p:cNvSpPr txBox="1"/>
          <p:nvPr/>
        </p:nvSpPr>
        <p:spPr>
          <a:xfrm>
            <a:off x="3571721" y="6309320"/>
            <a:ext cx="5616624" cy="369332"/>
          </a:xfrm>
          <a:prstGeom prst="rect">
            <a:avLst/>
          </a:prstGeom>
          <a:noFill/>
        </p:spPr>
        <p:txBody>
          <a:bodyPr wrap="square" rtlCol="0">
            <a:spAutoFit/>
          </a:bodyPr>
          <a:lstStyle/>
          <a:p>
            <a:r>
              <a:rPr kumimoji="1" lang="ja-JP" altLang="en-US" dirty="0"/>
              <a:t>　</a:t>
            </a:r>
            <a:r>
              <a:rPr kumimoji="1" lang="ja-JP" altLang="en-US" sz="1600" dirty="0">
                <a:latin typeface="メイリオ" panose="020B0604030504040204" pitchFamily="50" charset="-128"/>
                <a:ea typeface="メイリオ" panose="020B0604030504040204" pitchFamily="50" charset="-128"/>
              </a:rPr>
              <a:t>出典：　全国保健師長会のあゆみ　</a:t>
            </a:r>
            <a:r>
              <a:rPr kumimoji="1" lang="en-US" altLang="ja-JP" sz="1600" dirty="0">
                <a:latin typeface="メイリオ" panose="020B0604030504040204" pitchFamily="50" charset="-128"/>
                <a:ea typeface="メイリオ" panose="020B0604030504040204" pitchFamily="50" charset="-128"/>
              </a:rPr>
              <a:t>10</a:t>
            </a:r>
            <a:r>
              <a:rPr kumimoji="1" lang="ja-JP" altLang="en-US" sz="1600" dirty="0">
                <a:latin typeface="メイリオ" panose="020B0604030504040204" pitchFamily="50" charset="-128"/>
                <a:ea typeface="メイリオ" panose="020B0604030504040204" pitchFamily="50" charset="-128"/>
              </a:rPr>
              <a:t>周年記念誌</a:t>
            </a:r>
          </a:p>
        </p:txBody>
      </p:sp>
      <p:pic>
        <p:nvPicPr>
          <p:cNvPr id="9" name="Picture 2" descr="全国保健師長会シンボルマーク">
            <a:extLst>
              <a:ext uri="{FF2B5EF4-FFF2-40B4-BE49-F238E27FC236}">
                <a16:creationId xmlns:a16="http://schemas.microsoft.com/office/drawing/2014/main" id="{84246219-731F-470B-AD31-9D311742808D}"/>
              </a:ext>
            </a:extLst>
          </p:cNvPr>
          <p:cNvPicPr>
            <a:picLocks noChangeAspect="1" noChangeArrowheads="1"/>
          </p:cNvPicPr>
          <p:nvPr/>
        </p:nvPicPr>
        <p:blipFill>
          <a:blip r:embed="rId3" cstate="print"/>
          <a:srcRect/>
          <a:stretch>
            <a:fillRect/>
          </a:stretch>
        </p:blipFill>
        <p:spPr bwMode="auto">
          <a:xfrm>
            <a:off x="341530" y="79505"/>
            <a:ext cx="1612178" cy="1074786"/>
          </a:xfrm>
          <a:prstGeom prst="rect">
            <a:avLst/>
          </a:prstGeom>
          <a:noFill/>
        </p:spPr>
      </p:pic>
      <p:sp>
        <p:nvSpPr>
          <p:cNvPr id="7" name="額縁 6"/>
          <p:cNvSpPr/>
          <p:nvPr/>
        </p:nvSpPr>
        <p:spPr>
          <a:xfrm>
            <a:off x="3419872" y="5373216"/>
            <a:ext cx="5184576" cy="936104"/>
          </a:xfrm>
          <a:prstGeom prst="bevel">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rgbClr val="FF0000"/>
                </a:solidFill>
                <a:latin typeface="メイリオ" panose="020B0604030504040204" pitchFamily="50" charset="-128"/>
                <a:ea typeface="メイリオ" panose="020B0604030504040204" pitchFamily="50" charset="-128"/>
              </a:rPr>
              <a:t>令和７年６月末現在　　</a:t>
            </a:r>
            <a:r>
              <a:rPr lang="en-US" altLang="ja-JP" sz="2400" dirty="0">
                <a:solidFill>
                  <a:srgbClr val="FF0000"/>
                </a:solidFill>
                <a:latin typeface="メイリオ" panose="020B0604030504040204" pitchFamily="50" charset="-128"/>
                <a:ea typeface="メイリオ" panose="020B0604030504040204" pitchFamily="50" charset="-128"/>
              </a:rPr>
              <a:t>5,516</a:t>
            </a:r>
            <a:r>
              <a:rPr lang="ja-JP" altLang="en-US" sz="2400" dirty="0">
                <a:solidFill>
                  <a:srgbClr val="FF0000"/>
                </a:solidFill>
                <a:latin typeface="メイリオ" panose="020B0604030504040204" pitchFamily="50" charset="-128"/>
                <a:ea typeface="メイリオ" panose="020B0604030504040204" pitchFamily="50" charset="-128"/>
              </a:rPr>
              <a:t>人</a:t>
            </a:r>
            <a:r>
              <a:rPr lang="ja-JP" altLang="en-US" sz="2400" dirty="0">
                <a:solidFill>
                  <a:schemeClr val="tx1"/>
                </a:solidFill>
                <a:latin typeface="メイリオ" panose="020B0604030504040204" pitchFamily="50" charset="-128"/>
                <a:ea typeface="メイリオ" panose="020B0604030504040204" pitchFamily="50" charset="-128"/>
              </a:rPr>
              <a:t>　</a:t>
            </a:r>
            <a:endParaRPr kumimoji="1"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3D0DA8CD-D0B9-6D46-3871-92B0A54DEF74}"/>
              </a:ext>
            </a:extLst>
          </p:cNvPr>
          <p:cNvSpPr>
            <a:spLocks noGrp="1"/>
          </p:cNvSpPr>
          <p:nvPr>
            <p:ph type="sldNum" sz="quarter" idx="12"/>
          </p:nvPr>
        </p:nvSpPr>
        <p:spPr/>
        <p:txBody>
          <a:bodyPr/>
          <a:lstStyle/>
          <a:p>
            <a:fld id="{6858C846-3C34-46F6-875C-B9401992BA52}" type="slidenum">
              <a:rPr lang="ja-JP" altLang="en-US" sz="1600" smtClean="0"/>
              <a:pPr/>
              <a:t>5</a:t>
            </a:fld>
            <a:endParaRPr lang="ja-JP" altLang="en-US" sz="1600" dirty="0"/>
          </a:p>
        </p:txBody>
      </p:sp>
    </p:spTree>
    <p:extLst>
      <p:ext uri="{BB962C8B-B14F-4D97-AF65-F5344CB8AC3E}">
        <p14:creationId xmlns:p14="http://schemas.microsoft.com/office/powerpoint/2010/main" val="2169058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29600" cy="1143000"/>
          </a:xfrm>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r>
              <a:rPr kumimoji="1" lang="ja-JP" altLang="en-US" dirty="0">
                <a:solidFill>
                  <a:schemeClr val="tx1"/>
                </a:solidFill>
              </a:rPr>
              <a:t>参考</a:t>
            </a:r>
            <a:r>
              <a:rPr kumimoji="1" lang="en-US" altLang="ja-JP" dirty="0">
                <a:solidFill>
                  <a:schemeClr val="tx1"/>
                </a:solidFill>
              </a:rPr>
              <a:t>:</a:t>
            </a:r>
            <a:r>
              <a:rPr kumimoji="1" lang="ja-JP" altLang="en-US" dirty="0">
                <a:solidFill>
                  <a:schemeClr val="tx1"/>
                </a:solidFill>
              </a:rPr>
              <a:t>部会別会員数の推移</a:t>
            </a:r>
          </a:p>
        </p:txBody>
      </p:sp>
      <p:sp>
        <p:nvSpPr>
          <p:cNvPr id="6" name="スライド番号プレースホルダ 3" hidden="1"/>
          <p:cNvSpPr>
            <a:spLocks noGrp="1"/>
          </p:cNvSpPr>
          <p:nvPr>
            <p:ph type="sldNum" sz="quarter" idx="12"/>
          </p:nvPr>
        </p:nvSpPr>
        <p:spPr>
          <a:xfrm>
            <a:off x="6553200" y="6356358"/>
            <a:ext cx="2133600" cy="365125"/>
          </a:xfrm>
          <a:noFill/>
        </p:spPr>
        <p:txBody>
          <a:bodyPr/>
          <a:lstStyle/>
          <a:p>
            <a:pPr>
              <a:spcAft>
                <a:spcPts val="600"/>
              </a:spcAft>
            </a:pPr>
            <a:fld id="{D0D72C12-4FD8-42A3-93C1-BA4F60A5FB76}" type="slidenum">
              <a:rPr lang="en-US" altLang="ja-JP" smtClean="0">
                <a:ea typeface="ＭＳ Ｐゴシック" charset="-128"/>
              </a:rPr>
              <a:pPr>
                <a:spcAft>
                  <a:spcPts val="600"/>
                </a:spcAft>
              </a:pPr>
              <a:t>6</a:t>
            </a:fld>
            <a:endParaRPr lang="en-US" altLang="ja-JP">
              <a:ea typeface="ＭＳ Ｐゴシック" charset="-128"/>
            </a:endParaRPr>
          </a:p>
        </p:txBody>
      </p:sp>
      <p:pic>
        <p:nvPicPr>
          <p:cNvPr id="8" name="図 7">
            <a:extLst>
              <a:ext uri="{FF2B5EF4-FFF2-40B4-BE49-F238E27FC236}">
                <a16:creationId xmlns:a16="http://schemas.microsoft.com/office/drawing/2014/main" id="{36424AE6-5163-1BC7-E0A5-1F09A665CFFD}"/>
              </a:ext>
            </a:extLst>
          </p:cNvPr>
          <p:cNvPicPr>
            <a:picLocks noChangeAspect="1"/>
          </p:cNvPicPr>
          <p:nvPr/>
        </p:nvPicPr>
        <p:blipFill>
          <a:blip r:embed="rId3"/>
          <a:stretch>
            <a:fillRect/>
          </a:stretch>
        </p:blipFill>
        <p:spPr>
          <a:xfrm>
            <a:off x="683568" y="1437209"/>
            <a:ext cx="7504826" cy="5182049"/>
          </a:xfrm>
          <a:prstGeom prst="rect">
            <a:avLst/>
          </a:prstGeom>
        </p:spPr>
      </p:pic>
      <p:sp>
        <p:nvSpPr>
          <p:cNvPr id="2" name="スライド番号プレースホルダー 3">
            <a:extLst>
              <a:ext uri="{FF2B5EF4-FFF2-40B4-BE49-F238E27FC236}">
                <a16:creationId xmlns:a16="http://schemas.microsoft.com/office/drawing/2014/main" id="{B30D3E82-79F6-AC33-A80B-D693674ECD0A}"/>
              </a:ext>
            </a:extLst>
          </p:cNvPr>
          <p:cNvSpPr txBox="1">
            <a:spLocks/>
          </p:cNvSpPr>
          <p:nvPr/>
        </p:nvSpPr>
        <p:spPr>
          <a:xfrm>
            <a:off x="6626942" y="6374175"/>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1200" kern="1200">
                <a:solidFill>
                  <a:srgbClr val="898989"/>
                </a:solidFill>
                <a:latin typeface="Calibri" pitchFamily="34"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fld id="{D2D8002D-B5B0-4BAC-B1F6-782DDCCE6D9C}" type="slidenum">
              <a:rPr lang="ja-JP" altLang="en-US" sz="1600" smtClean="0">
                <a:solidFill>
                  <a:schemeClr val="tx1"/>
                </a:solidFill>
              </a:rPr>
              <a:pPr/>
              <a:t>6</a:t>
            </a:fld>
            <a:endParaRPr lang="ja-JP" altLang="en-US" sz="1600" dirty="0">
              <a:solidFill>
                <a:schemeClr val="tx1"/>
              </a:solidFill>
            </a:endParaRPr>
          </a:p>
        </p:txBody>
      </p:sp>
    </p:spTree>
    <p:extLst>
      <p:ext uri="{BB962C8B-B14F-4D97-AF65-F5344CB8AC3E}">
        <p14:creationId xmlns:p14="http://schemas.microsoft.com/office/powerpoint/2010/main" val="4121802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29600" cy="1143000"/>
          </a:xfrm>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r>
              <a:rPr kumimoji="1" lang="ja-JP" altLang="en-US">
                <a:solidFill>
                  <a:schemeClr val="tx1"/>
                </a:solidFill>
              </a:rPr>
              <a:t>参考</a:t>
            </a:r>
            <a:r>
              <a:rPr kumimoji="1" lang="en-US" altLang="ja-JP">
                <a:solidFill>
                  <a:schemeClr val="tx1"/>
                </a:solidFill>
              </a:rPr>
              <a:t>:</a:t>
            </a:r>
            <a:r>
              <a:rPr kumimoji="1" lang="ja-JP" altLang="en-US">
                <a:solidFill>
                  <a:schemeClr val="tx1"/>
                </a:solidFill>
              </a:rPr>
              <a:t>部会別会員数の推移</a:t>
            </a:r>
          </a:p>
        </p:txBody>
      </p:sp>
      <p:pic>
        <p:nvPicPr>
          <p:cNvPr id="3" name="図 2">
            <a:extLst>
              <a:ext uri="{FF2B5EF4-FFF2-40B4-BE49-F238E27FC236}">
                <a16:creationId xmlns:a16="http://schemas.microsoft.com/office/drawing/2014/main" id="{F183531E-B832-77C2-5196-E395693DBA58}"/>
              </a:ext>
            </a:extLst>
          </p:cNvPr>
          <p:cNvPicPr>
            <a:picLocks noChangeAspect="1"/>
          </p:cNvPicPr>
          <p:nvPr/>
        </p:nvPicPr>
        <p:blipFill>
          <a:blip r:embed="rId3"/>
          <a:srcRect t="8080" r="-6" b="-6"/>
          <a:stretch>
            <a:fillRect/>
          </a:stretch>
        </p:blipFill>
        <p:spPr>
          <a:xfrm>
            <a:off x="457200" y="1600204"/>
            <a:ext cx="8229600" cy="4525963"/>
          </a:xfrm>
          <a:prstGeom prst="rect">
            <a:avLst/>
          </a:prstGeom>
          <a:noFill/>
        </p:spPr>
      </p:pic>
      <p:sp>
        <p:nvSpPr>
          <p:cNvPr id="6" name="スライド番号プレースホルダ 3" hidden="1"/>
          <p:cNvSpPr>
            <a:spLocks noGrp="1"/>
          </p:cNvSpPr>
          <p:nvPr>
            <p:ph type="sldNum" sz="quarter" idx="12"/>
          </p:nvPr>
        </p:nvSpPr>
        <p:spPr>
          <a:xfrm>
            <a:off x="6553200" y="6356358"/>
            <a:ext cx="2133600" cy="365125"/>
          </a:xfrm>
          <a:noFill/>
        </p:spPr>
        <p:txBody>
          <a:bodyPr/>
          <a:lstStyle/>
          <a:p>
            <a:pPr>
              <a:spcAft>
                <a:spcPts val="600"/>
              </a:spcAft>
            </a:pPr>
            <a:fld id="{D0D72C12-4FD8-42A3-93C1-BA4F60A5FB76}" type="slidenum">
              <a:rPr lang="en-US" altLang="ja-JP" smtClean="0">
                <a:ea typeface="ＭＳ Ｐゴシック" charset="-128"/>
              </a:rPr>
              <a:pPr>
                <a:spcAft>
                  <a:spcPts val="600"/>
                </a:spcAft>
              </a:pPr>
              <a:t>7</a:t>
            </a:fld>
            <a:endParaRPr lang="en-US" altLang="ja-JP">
              <a:ea typeface="ＭＳ Ｐゴシック" charset="-128"/>
            </a:endParaRPr>
          </a:p>
        </p:txBody>
      </p:sp>
      <p:sp>
        <p:nvSpPr>
          <p:cNvPr id="2" name="スライド番号プレースホルダー 3">
            <a:extLst>
              <a:ext uri="{FF2B5EF4-FFF2-40B4-BE49-F238E27FC236}">
                <a16:creationId xmlns:a16="http://schemas.microsoft.com/office/drawing/2014/main" id="{B2AC36C6-BBDD-8C79-D87B-DB03D855B30F}"/>
              </a:ext>
            </a:extLst>
          </p:cNvPr>
          <p:cNvSpPr txBox="1">
            <a:spLocks/>
          </p:cNvSpPr>
          <p:nvPr/>
        </p:nvSpPr>
        <p:spPr>
          <a:xfrm>
            <a:off x="6732240" y="6400799"/>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1200" kern="1200">
                <a:solidFill>
                  <a:srgbClr val="898989"/>
                </a:solidFill>
                <a:latin typeface="Calibri" pitchFamily="34"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fld id="{D2D8002D-B5B0-4BAC-B1F6-782DDCCE6D9C}" type="slidenum">
              <a:rPr lang="ja-JP" altLang="en-US" sz="1600" smtClean="0">
                <a:solidFill>
                  <a:schemeClr val="tx1"/>
                </a:solidFill>
              </a:rPr>
              <a:pPr/>
              <a:t>7</a:t>
            </a:fld>
            <a:endParaRPr lang="ja-JP" altLang="en-US" sz="1600" dirty="0">
              <a:solidFill>
                <a:schemeClr val="tx1"/>
              </a:solidFill>
            </a:endParaRPr>
          </a:p>
        </p:txBody>
      </p:sp>
    </p:spTree>
    <p:extLst>
      <p:ext uri="{BB962C8B-B14F-4D97-AF65-F5344CB8AC3E}">
        <p14:creationId xmlns:p14="http://schemas.microsoft.com/office/powerpoint/2010/main" val="115762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16632"/>
            <a:ext cx="6767882" cy="638944"/>
          </a:xfrm>
        </p:spPr>
        <p:txBody>
          <a:bodyPr/>
          <a:lstStyle/>
          <a:p>
            <a:r>
              <a:rPr kumimoji="1" lang="ja-JP" altLang="en-US" sz="2800" dirty="0">
                <a:latin typeface="メイリオ" panose="020B0604030504040204" pitchFamily="50" charset="-128"/>
                <a:ea typeface="メイリオ" panose="020B0604030504040204" pitchFamily="50" charset="-128"/>
              </a:rPr>
              <a:t>全国保健師長会組織図</a:t>
            </a:r>
            <a:r>
              <a:rPr kumimoji="1" lang="ja-JP" altLang="en-US" sz="2000" dirty="0">
                <a:latin typeface="メイリオ" panose="020B0604030504040204" pitchFamily="50" charset="-128"/>
                <a:ea typeface="メイリオ" panose="020B0604030504040204" pitchFamily="50" charset="-128"/>
              </a:rPr>
              <a:t>（令和</a:t>
            </a:r>
            <a:r>
              <a:rPr kumimoji="1" lang="en-US" altLang="ja-JP" sz="2000" dirty="0">
                <a:latin typeface="メイリオ" panose="020B0604030504040204" pitchFamily="50" charset="-128"/>
                <a:ea typeface="メイリオ" panose="020B0604030504040204" pitchFamily="50" charset="-128"/>
              </a:rPr>
              <a:t>7</a:t>
            </a:r>
            <a:r>
              <a:rPr kumimoji="1" lang="ja-JP" altLang="en-US" sz="2000" dirty="0">
                <a:latin typeface="メイリオ" panose="020B0604030504040204" pitchFamily="50" charset="-128"/>
                <a:ea typeface="メイリオ" panose="020B0604030504040204" pitchFamily="50" charset="-128"/>
              </a:rPr>
              <a:t>年度）</a:t>
            </a:r>
          </a:p>
        </p:txBody>
      </p:sp>
      <p:cxnSp>
        <p:nvCxnSpPr>
          <p:cNvPr id="9" name="直線コネクタ 8"/>
          <p:cNvCxnSpPr/>
          <p:nvPr/>
        </p:nvCxnSpPr>
        <p:spPr>
          <a:xfrm>
            <a:off x="1115616" y="1556792"/>
            <a:ext cx="0" cy="4248472"/>
          </a:xfrm>
          <a:prstGeom prst="line">
            <a:avLst/>
          </a:prstGeom>
          <a:ln/>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a:off x="1096864" y="1556792"/>
            <a:ext cx="576064" cy="0"/>
          </a:xfrm>
          <a:prstGeom prst="line">
            <a:avLst/>
          </a:prstGeom>
        </p:spPr>
        <p:style>
          <a:lnRef idx="1">
            <a:schemeClr val="dk1"/>
          </a:lnRef>
          <a:fillRef idx="0">
            <a:schemeClr val="dk1"/>
          </a:fillRef>
          <a:effectRef idx="0">
            <a:schemeClr val="dk1"/>
          </a:effectRef>
          <a:fontRef idx="minor">
            <a:schemeClr val="tx1"/>
          </a:fontRef>
        </p:style>
      </p:cxnSp>
      <p:cxnSp>
        <p:nvCxnSpPr>
          <p:cNvPr id="13" name="直線コネクタ 12"/>
          <p:cNvCxnSpPr/>
          <p:nvPr/>
        </p:nvCxnSpPr>
        <p:spPr>
          <a:xfrm>
            <a:off x="1115616" y="3091698"/>
            <a:ext cx="576064" cy="0"/>
          </a:xfrm>
          <a:prstGeom prst="line">
            <a:avLst/>
          </a:prstGeom>
        </p:spPr>
        <p:style>
          <a:lnRef idx="1">
            <a:schemeClr val="dk1"/>
          </a:lnRef>
          <a:fillRef idx="0">
            <a:schemeClr val="dk1"/>
          </a:fillRef>
          <a:effectRef idx="0">
            <a:schemeClr val="dk1"/>
          </a:effectRef>
          <a:fontRef idx="minor">
            <a:schemeClr val="tx1"/>
          </a:fontRef>
        </p:style>
      </p:cxnSp>
      <p:cxnSp>
        <p:nvCxnSpPr>
          <p:cNvPr id="14" name="直線コネクタ 13"/>
          <p:cNvCxnSpPr/>
          <p:nvPr/>
        </p:nvCxnSpPr>
        <p:spPr>
          <a:xfrm>
            <a:off x="1115616" y="4729259"/>
            <a:ext cx="576064" cy="0"/>
          </a:xfrm>
          <a:prstGeom prst="line">
            <a:avLst/>
          </a:prstGeom>
        </p:spPr>
        <p:style>
          <a:lnRef idx="1">
            <a:schemeClr val="dk1"/>
          </a:lnRef>
          <a:fillRef idx="0">
            <a:schemeClr val="dk1"/>
          </a:fillRef>
          <a:effectRef idx="0">
            <a:schemeClr val="dk1"/>
          </a:effectRef>
          <a:fontRef idx="minor">
            <a:schemeClr val="tx1"/>
          </a:fontRef>
        </p:style>
      </p:cxnSp>
      <p:cxnSp>
        <p:nvCxnSpPr>
          <p:cNvPr id="15" name="直線コネクタ 14"/>
          <p:cNvCxnSpPr/>
          <p:nvPr/>
        </p:nvCxnSpPr>
        <p:spPr>
          <a:xfrm>
            <a:off x="1115616" y="5786861"/>
            <a:ext cx="576064" cy="0"/>
          </a:xfrm>
          <a:prstGeom prst="line">
            <a:avLst/>
          </a:prstGeom>
        </p:spPr>
        <p:style>
          <a:lnRef idx="1">
            <a:schemeClr val="dk1"/>
          </a:lnRef>
          <a:fillRef idx="0">
            <a:schemeClr val="dk1"/>
          </a:fillRef>
          <a:effectRef idx="0">
            <a:schemeClr val="dk1"/>
          </a:effectRef>
          <a:fontRef idx="minor">
            <a:schemeClr val="tx1"/>
          </a:fontRef>
        </p:style>
      </p:cxnSp>
      <p:sp>
        <p:nvSpPr>
          <p:cNvPr id="16" name="テキスト ボックス 15"/>
          <p:cNvSpPr txBox="1"/>
          <p:nvPr/>
        </p:nvSpPr>
        <p:spPr>
          <a:xfrm>
            <a:off x="1727645" y="1411917"/>
            <a:ext cx="1800200"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第１副会長</a:t>
            </a:r>
          </a:p>
        </p:txBody>
      </p:sp>
      <p:sp>
        <p:nvSpPr>
          <p:cNvPr id="17" name="テキスト ボックス 16"/>
          <p:cNvSpPr txBox="1"/>
          <p:nvPr/>
        </p:nvSpPr>
        <p:spPr>
          <a:xfrm>
            <a:off x="1756078" y="2934229"/>
            <a:ext cx="1800200"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第２副会長</a:t>
            </a:r>
          </a:p>
        </p:txBody>
      </p:sp>
      <p:sp>
        <p:nvSpPr>
          <p:cNvPr id="18" name="テキスト ボックス 17"/>
          <p:cNvSpPr txBox="1"/>
          <p:nvPr/>
        </p:nvSpPr>
        <p:spPr>
          <a:xfrm>
            <a:off x="1696770" y="4625691"/>
            <a:ext cx="1800200"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第３副会長</a:t>
            </a:r>
          </a:p>
        </p:txBody>
      </p:sp>
      <p:sp>
        <p:nvSpPr>
          <p:cNvPr id="19" name="テキスト ボックス 18"/>
          <p:cNvSpPr txBox="1"/>
          <p:nvPr/>
        </p:nvSpPr>
        <p:spPr>
          <a:xfrm>
            <a:off x="1676337" y="5629888"/>
            <a:ext cx="1800200"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推薦委員会</a:t>
            </a:r>
          </a:p>
        </p:txBody>
      </p:sp>
      <p:sp>
        <p:nvSpPr>
          <p:cNvPr id="20" name="テキスト ボックス 19"/>
          <p:cNvSpPr txBox="1"/>
          <p:nvPr/>
        </p:nvSpPr>
        <p:spPr>
          <a:xfrm>
            <a:off x="122180" y="3301365"/>
            <a:ext cx="864096" cy="400110"/>
          </a:xfrm>
          <a:prstGeom prst="rect">
            <a:avLst/>
          </a:prstGeom>
          <a:noFill/>
        </p:spPr>
        <p:txBody>
          <a:bodyPr wrap="square" rtlCol="0">
            <a:spAutoFit/>
          </a:bodyPr>
          <a:lstStyle/>
          <a:p>
            <a:pPr algn="ctr"/>
            <a:r>
              <a:rPr kumimoji="1" lang="ja-JP" altLang="en-US" sz="2000" dirty="0">
                <a:latin typeface="メイリオ" panose="020B0604030504040204" pitchFamily="50" charset="-128"/>
                <a:ea typeface="メイリオ" panose="020B0604030504040204" pitchFamily="50" charset="-128"/>
              </a:rPr>
              <a:t>会長</a:t>
            </a:r>
          </a:p>
        </p:txBody>
      </p:sp>
      <p:cxnSp>
        <p:nvCxnSpPr>
          <p:cNvPr id="25" name="直線コネクタ 24"/>
          <p:cNvCxnSpPr/>
          <p:nvPr/>
        </p:nvCxnSpPr>
        <p:spPr>
          <a:xfrm flipH="1">
            <a:off x="3133058" y="976007"/>
            <a:ext cx="3528" cy="1050419"/>
          </a:xfrm>
          <a:prstGeom prst="line">
            <a:avLst/>
          </a:prstGeom>
        </p:spPr>
        <p:style>
          <a:lnRef idx="1">
            <a:schemeClr val="dk1"/>
          </a:lnRef>
          <a:fillRef idx="0">
            <a:schemeClr val="dk1"/>
          </a:fillRef>
          <a:effectRef idx="0">
            <a:schemeClr val="dk1"/>
          </a:effectRef>
          <a:fontRef idx="minor">
            <a:schemeClr val="tx1"/>
          </a:fontRef>
        </p:style>
      </p:cxnSp>
      <p:sp>
        <p:nvSpPr>
          <p:cNvPr id="27" name="テキスト ボックス 26"/>
          <p:cNvSpPr txBox="1"/>
          <p:nvPr/>
        </p:nvSpPr>
        <p:spPr>
          <a:xfrm>
            <a:off x="3582080" y="842216"/>
            <a:ext cx="2736304"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代議員</a:t>
            </a:r>
            <a:r>
              <a:rPr kumimoji="1" lang="ja-JP" altLang="en-US" dirty="0">
                <a:latin typeface="メイリオ" panose="020B0604030504040204" pitchFamily="50" charset="-128"/>
                <a:ea typeface="メイリオ" panose="020B0604030504040204" pitchFamily="50" charset="-128"/>
              </a:rPr>
              <a:t>総会担当</a:t>
            </a:r>
          </a:p>
        </p:txBody>
      </p:sp>
      <p:cxnSp>
        <p:nvCxnSpPr>
          <p:cNvPr id="28" name="直線コネクタ 27"/>
          <p:cNvCxnSpPr/>
          <p:nvPr/>
        </p:nvCxnSpPr>
        <p:spPr>
          <a:xfrm>
            <a:off x="3138833" y="2570962"/>
            <a:ext cx="358137" cy="0"/>
          </a:xfrm>
          <a:prstGeom prst="line">
            <a:avLst/>
          </a:prstGeom>
        </p:spPr>
        <p:style>
          <a:lnRef idx="1">
            <a:schemeClr val="dk1"/>
          </a:lnRef>
          <a:fillRef idx="0">
            <a:schemeClr val="dk1"/>
          </a:fillRef>
          <a:effectRef idx="0">
            <a:schemeClr val="dk1"/>
          </a:effectRef>
          <a:fontRef idx="minor">
            <a:schemeClr val="tx1"/>
          </a:fontRef>
        </p:style>
      </p:cxnSp>
      <p:cxnSp>
        <p:nvCxnSpPr>
          <p:cNvPr id="33" name="直線コネクタ 32"/>
          <p:cNvCxnSpPr>
            <a:cxnSpLocks/>
          </p:cNvCxnSpPr>
          <p:nvPr/>
        </p:nvCxnSpPr>
        <p:spPr>
          <a:xfrm flipH="1">
            <a:off x="3155304" y="2570962"/>
            <a:ext cx="1146" cy="1206417"/>
          </a:xfrm>
          <a:prstGeom prst="line">
            <a:avLst/>
          </a:prstGeom>
        </p:spPr>
        <p:style>
          <a:lnRef idx="1">
            <a:schemeClr val="dk1"/>
          </a:lnRef>
          <a:fillRef idx="0">
            <a:schemeClr val="dk1"/>
          </a:fillRef>
          <a:effectRef idx="0">
            <a:schemeClr val="dk1"/>
          </a:effectRef>
          <a:fontRef idx="minor">
            <a:schemeClr val="tx1"/>
          </a:fontRef>
        </p:style>
      </p:cxnSp>
      <p:sp>
        <p:nvSpPr>
          <p:cNvPr id="35" name="テキスト ボックス 34"/>
          <p:cNvSpPr txBox="1"/>
          <p:nvPr/>
        </p:nvSpPr>
        <p:spPr>
          <a:xfrm>
            <a:off x="3544212" y="4128952"/>
            <a:ext cx="2448272"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教育</a:t>
            </a:r>
            <a:r>
              <a:rPr kumimoji="1" lang="ja-JP" altLang="en-US" dirty="0">
                <a:latin typeface="メイリオ" panose="020B0604030504040204" pitchFamily="50" charset="-128"/>
                <a:ea typeface="メイリオ" panose="020B0604030504040204" pitchFamily="50" charset="-128"/>
              </a:rPr>
              <a:t>担当</a:t>
            </a:r>
          </a:p>
        </p:txBody>
      </p:sp>
      <p:sp>
        <p:nvSpPr>
          <p:cNvPr id="37" name="テキスト ボックス 36"/>
          <p:cNvSpPr txBox="1"/>
          <p:nvPr/>
        </p:nvSpPr>
        <p:spPr>
          <a:xfrm>
            <a:off x="3529445" y="4532562"/>
            <a:ext cx="2840957"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学会・学術</a:t>
            </a:r>
            <a:r>
              <a:rPr kumimoji="1" lang="ja-JP" altLang="en-US" dirty="0">
                <a:latin typeface="メイリオ" panose="020B0604030504040204" pitchFamily="50" charset="-128"/>
                <a:ea typeface="メイリオ" panose="020B0604030504040204" pitchFamily="50" charset="-128"/>
              </a:rPr>
              <a:t>担当</a:t>
            </a:r>
          </a:p>
        </p:txBody>
      </p:sp>
      <p:cxnSp>
        <p:nvCxnSpPr>
          <p:cNvPr id="43" name="直線コネクタ 42"/>
          <p:cNvCxnSpPr/>
          <p:nvPr/>
        </p:nvCxnSpPr>
        <p:spPr>
          <a:xfrm>
            <a:off x="3125386" y="4200484"/>
            <a:ext cx="15342" cy="1285388"/>
          </a:xfrm>
          <a:prstGeom prst="line">
            <a:avLst/>
          </a:prstGeom>
        </p:spPr>
        <p:style>
          <a:lnRef idx="1">
            <a:schemeClr val="dk1"/>
          </a:lnRef>
          <a:fillRef idx="0">
            <a:schemeClr val="dk1"/>
          </a:fillRef>
          <a:effectRef idx="0">
            <a:schemeClr val="dk1"/>
          </a:effectRef>
          <a:fontRef idx="minor">
            <a:schemeClr val="tx1"/>
          </a:fontRef>
        </p:style>
      </p:cxnSp>
      <p:sp>
        <p:nvSpPr>
          <p:cNvPr id="47" name="テキスト ボックス 46"/>
          <p:cNvSpPr txBox="1"/>
          <p:nvPr/>
        </p:nvSpPr>
        <p:spPr>
          <a:xfrm>
            <a:off x="3580796" y="2448142"/>
            <a:ext cx="2448272"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広報委員会担当</a:t>
            </a:r>
          </a:p>
        </p:txBody>
      </p:sp>
      <p:sp>
        <p:nvSpPr>
          <p:cNvPr id="48" name="テキスト ボックス 47"/>
          <p:cNvSpPr txBox="1"/>
          <p:nvPr/>
        </p:nvSpPr>
        <p:spPr>
          <a:xfrm>
            <a:off x="3481532" y="4923491"/>
            <a:ext cx="3495992" cy="307777"/>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市町村部会及びブロック担当常任理事</a:t>
            </a:r>
            <a:endParaRPr kumimoji="1" lang="ja-JP" altLang="en-US" sz="1400" dirty="0">
              <a:latin typeface="メイリオ" panose="020B0604030504040204" pitchFamily="50" charset="-128"/>
              <a:ea typeface="メイリオ" panose="020B0604030504040204" pitchFamily="50" charset="-128"/>
            </a:endParaRPr>
          </a:p>
        </p:txBody>
      </p:sp>
      <p:sp>
        <p:nvSpPr>
          <p:cNvPr id="49" name="テキスト ボックス 48"/>
          <p:cNvSpPr txBox="1"/>
          <p:nvPr/>
        </p:nvSpPr>
        <p:spPr>
          <a:xfrm>
            <a:off x="3468801" y="3614466"/>
            <a:ext cx="3649041" cy="307777"/>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都道府県部会及びブロック担当常任理事</a:t>
            </a:r>
            <a:endParaRPr kumimoji="1" lang="ja-JP" altLang="en-US" sz="1400" dirty="0">
              <a:latin typeface="メイリオ" panose="020B0604030504040204" pitchFamily="50" charset="-128"/>
              <a:ea typeface="メイリオ" panose="020B0604030504040204" pitchFamily="50" charset="-128"/>
            </a:endParaRPr>
          </a:p>
        </p:txBody>
      </p:sp>
      <p:sp>
        <p:nvSpPr>
          <p:cNvPr id="50" name="テキスト ボックス 49"/>
          <p:cNvSpPr txBox="1"/>
          <p:nvPr/>
        </p:nvSpPr>
        <p:spPr>
          <a:xfrm>
            <a:off x="3567033" y="1753690"/>
            <a:ext cx="3289803" cy="523220"/>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指定都市・政令指定都市・中核市・</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特別区部会及びブロック担当常任理事</a:t>
            </a:r>
            <a:endParaRPr kumimoji="1" lang="ja-JP" altLang="en-US" sz="1400" dirty="0">
              <a:latin typeface="メイリオ" panose="020B0604030504040204" pitchFamily="50" charset="-128"/>
              <a:ea typeface="メイリオ" panose="020B0604030504040204" pitchFamily="50" charset="-128"/>
            </a:endParaRPr>
          </a:p>
        </p:txBody>
      </p:sp>
      <p:cxnSp>
        <p:nvCxnSpPr>
          <p:cNvPr id="51" name="直線コネクタ 50"/>
          <p:cNvCxnSpPr>
            <a:cxnSpLocks/>
          </p:cNvCxnSpPr>
          <p:nvPr/>
        </p:nvCxnSpPr>
        <p:spPr>
          <a:xfrm flipV="1">
            <a:off x="7019737" y="3248137"/>
            <a:ext cx="324824" cy="13102"/>
          </a:xfrm>
          <a:prstGeom prst="line">
            <a:avLst/>
          </a:prstGeom>
        </p:spPr>
        <p:style>
          <a:lnRef idx="1">
            <a:schemeClr val="dk1"/>
          </a:lnRef>
          <a:fillRef idx="0">
            <a:schemeClr val="dk1"/>
          </a:fillRef>
          <a:effectRef idx="0">
            <a:schemeClr val="dk1"/>
          </a:effectRef>
          <a:fontRef idx="minor">
            <a:schemeClr val="tx1"/>
          </a:fontRef>
        </p:style>
      </p:cxnSp>
      <p:cxnSp>
        <p:nvCxnSpPr>
          <p:cNvPr id="53" name="直線コネクタ 52"/>
          <p:cNvCxnSpPr/>
          <p:nvPr/>
        </p:nvCxnSpPr>
        <p:spPr>
          <a:xfrm>
            <a:off x="6600438" y="1843563"/>
            <a:ext cx="419299" cy="11887"/>
          </a:xfrm>
          <a:prstGeom prst="line">
            <a:avLst/>
          </a:prstGeom>
        </p:spPr>
        <p:style>
          <a:lnRef idx="1">
            <a:schemeClr val="dk1"/>
          </a:lnRef>
          <a:fillRef idx="0">
            <a:schemeClr val="dk1"/>
          </a:fillRef>
          <a:effectRef idx="0">
            <a:schemeClr val="dk1"/>
          </a:effectRef>
          <a:fontRef idx="minor">
            <a:schemeClr val="tx1"/>
          </a:fontRef>
        </p:style>
      </p:cxnSp>
      <p:cxnSp>
        <p:nvCxnSpPr>
          <p:cNvPr id="54" name="直線コネクタ 53"/>
          <p:cNvCxnSpPr/>
          <p:nvPr/>
        </p:nvCxnSpPr>
        <p:spPr>
          <a:xfrm flipV="1">
            <a:off x="6752770" y="4634697"/>
            <a:ext cx="342539" cy="2475"/>
          </a:xfrm>
          <a:prstGeom prst="line">
            <a:avLst/>
          </a:prstGeom>
        </p:spPr>
        <p:style>
          <a:lnRef idx="1">
            <a:schemeClr val="dk1"/>
          </a:lnRef>
          <a:fillRef idx="0">
            <a:schemeClr val="dk1"/>
          </a:fillRef>
          <a:effectRef idx="0">
            <a:schemeClr val="dk1"/>
          </a:effectRef>
          <a:fontRef idx="minor">
            <a:schemeClr val="tx1"/>
          </a:fontRef>
        </p:style>
      </p:cxnSp>
      <p:cxnSp>
        <p:nvCxnSpPr>
          <p:cNvPr id="55" name="直線コネクタ 54"/>
          <p:cNvCxnSpPr/>
          <p:nvPr/>
        </p:nvCxnSpPr>
        <p:spPr>
          <a:xfrm>
            <a:off x="7020269" y="1843563"/>
            <a:ext cx="25161" cy="2791134"/>
          </a:xfrm>
          <a:prstGeom prst="line">
            <a:avLst/>
          </a:prstGeom>
        </p:spPr>
        <p:style>
          <a:lnRef idx="1">
            <a:schemeClr val="dk1"/>
          </a:lnRef>
          <a:fillRef idx="0">
            <a:schemeClr val="dk1"/>
          </a:fillRef>
          <a:effectRef idx="0">
            <a:schemeClr val="dk1"/>
          </a:effectRef>
          <a:fontRef idx="minor">
            <a:schemeClr val="tx1"/>
          </a:fontRef>
        </p:style>
      </p:cxnSp>
      <p:cxnSp>
        <p:nvCxnSpPr>
          <p:cNvPr id="58" name="直線コネクタ 57"/>
          <p:cNvCxnSpPr/>
          <p:nvPr/>
        </p:nvCxnSpPr>
        <p:spPr>
          <a:xfrm>
            <a:off x="7373099" y="5924580"/>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59" name="直線コネクタ 58"/>
          <p:cNvCxnSpPr/>
          <p:nvPr/>
        </p:nvCxnSpPr>
        <p:spPr>
          <a:xfrm>
            <a:off x="7376635" y="1556792"/>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60" name="直線コネクタ 59"/>
          <p:cNvCxnSpPr/>
          <p:nvPr/>
        </p:nvCxnSpPr>
        <p:spPr>
          <a:xfrm>
            <a:off x="7366086" y="2314654"/>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61" name="直線コネクタ 60"/>
          <p:cNvCxnSpPr/>
          <p:nvPr/>
        </p:nvCxnSpPr>
        <p:spPr>
          <a:xfrm>
            <a:off x="7386575" y="2907032"/>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62" name="直線コネクタ 61"/>
          <p:cNvCxnSpPr/>
          <p:nvPr/>
        </p:nvCxnSpPr>
        <p:spPr>
          <a:xfrm>
            <a:off x="7383443" y="3571799"/>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63" name="直線コネクタ 62"/>
          <p:cNvCxnSpPr/>
          <p:nvPr/>
        </p:nvCxnSpPr>
        <p:spPr>
          <a:xfrm>
            <a:off x="7373099" y="4147017"/>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64" name="直線コネクタ 63"/>
          <p:cNvCxnSpPr/>
          <p:nvPr/>
        </p:nvCxnSpPr>
        <p:spPr>
          <a:xfrm flipV="1">
            <a:off x="7391032" y="4838053"/>
            <a:ext cx="243324" cy="4090"/>
          </a:xfrm>
          <a:prstGeom prst="line">
            <a:avLst/>
          </a:prstGeom>
        </p:spPr>
        <p:style>
          <a:lnRef idx="1">
            <a:schemeClr val="dk1"/>
          </a:lnRef>
          <a:fillRef idx="0">
            <a:schemeClr val="dk1"/>
          </a:fillRef>
          <a:effectRef idx="0">
            <a:schemeClr val="dk1"/>
          </a:effectRef>
          <a:fontRef idx="minor">
            <a:schemeClr val="tx1"/>
          </a:fontRef>
        </p:style>
      </p:cxnSp>
      <p:cxnSp>
        <p:nvCxnSpPr>
          <p:cNvPr id="65" name="直線コネクタ 64"/>
          <p:cNvCxnSpPr/>
          <p:nvPr/>
        </p:nvCxnSpPr>
        <p:spPr>
          <a:xfrm>
            <a:off x="7390111" y="5347839"/>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66" name="直線コネクタ 65"/>
          <p:cNvCxnSpPr/>
          <p:nvPr/>
        </p:nvCxnSpPr>
        <p:spPr>
          <a:xfrm>
            <a:off x="7361396" y="1596583"/>
            <a:ext cx="22736" cy="4327997"/>
          </a:xfrm>
          <a:prstGeom prst="line">
            <a:avLst/>
          </a:prstGeom>
        </p:spPr>
        <p:style>
          <a:lnRef idx="1">
            <a:schemeClr val="dk1"/>
          </a:lnRef>
          <a:fillRef idx="0">
            <a:schemeClr val="dk1"/>
          </a:fillRef>
          <a:effectRef idx="0">
            <a:schemeClr val="dk1"/>
          </a:effectRef>
          <a:fontRef idx="minor">
            <a:schemeClr val="tx1"/>
          </a:fontRef>
        </p:style>
      </p:cxnSp>
      <p:sp>
        <p:nvSpPr>
          <p:cNvPr id="69" name="テキスト ボックス 68"/>
          <p:cNvSpPr txBox="1"/>
          <p:nvPr/>
        </p:nvSpPr>
        <p:spPr>
          <a:xfrm>
            <a:off x="7654118" y="1445913"/>
            <a:ext cx="1445337"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北海道ブロック</a:t>
            </a:r>
          </a:p>
        </p:txBody>
      </p:sp>
      <p:sp>
        <p:nvSpPr>
          <p:cNvPr id="70" name="テキスト ボックス 69"/>
          <p:cNvSpPr txBox="1"/>
          <p:nvPr/>
        </p:nvSpPr>
        <p:spPr>
          <a:xfrm>
            <a:off x="7755651" y="2106396"/>
            <a:ext cx="1331326"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東北ブロック</a:t>
            </a:r>
          </a:p>
        </p:txBody>
      </p:sp>
      <p:cxnSp>
        <p:nvCxnSpPr>
          <p:cNvPr id="76" name="直線コネクタ 75"/>
          <p:cNvCxnSpPr/>
          <p:nvPr/>
        </p:nvCxnSpPr>
        <p:spPr>
          <a:xfrm>
            <a:off x="3140728" y="2944920"/>
            <a:ext cx="358137" cy="0"/>
          </a:xfrm>
          <a:prstGeom prst="line">
            <a:avLst/>
          </a:prstGeom>
        </p:spPr>
        <p:style>
          <a:lnRef idx="1">
            <a:schemeClr val="dk1"/>
          </a:lnRef>
          <a:fillRef idx="0">
            <a:schemeClr val="dk1"/>
          </a:fillRef>
          <a:effectRef idx="0">
            <a:schemeClr val="dk1"/>
          </a:effectRef>
          <a:fontRef idx="minor">
            <a:schemeClr val="tx1"/>
          </a:fontRef>
        </p:style>
      </p:cxnSp>
      <p:cxnSp>
        <p:nvCxnSpPr>
          <p:cNvPr id="81" name="直線コネクタ 80"/>
          <p:cNvCxnSpPr/>
          <p:nvPr/>
        </p:nvCxnSpPr>
        <p:spPr>
          <a:xfrm>
            <a:off x="3156450" y="4227029"/>
            <a:ext cx="358137" cy="0"/>
          </a:xfrm>
          <a:prstGeom prst="line">
            <a:avLst/>
          </a:prstGeom>
        </p:spPr>
        <p:style>
          <a:lnRef idx="1">
            <a:schemeClr val="dk1"/>
          </a:lnRef>
          <a:fillRef idx="0">
            <a:schemeClr val="dk1"/>
          </a:fillRef>
          <a:effectRef idx="0">
            <a:schemeClr val="dk1"/>
          </a:effectRef>
          <a:fontRef idx="minor">
            <a:schemeClr val="tx1"/>
          </a:fontRef>
        </p:style>
      </p:cxnSp>
      <p:cxnSp>
        <p:nvCxnSpPr>
          <p:cNvPr id="82" name="直線コネクタ 81"/>
          <p:cNvCxnSpPr/>
          <p:nvPr/>
        </p:nvCxnSpPr>
        <p:spPr>
          <a:xfrm>
            <a:off x="3125386" y="4580276"/>
            <a:ext cx="358137" cy="0"/>
          </a:xfrm>
          <a:prstGeom prst="line">
            <a:avLst/>
          </a:prstGeom>
        </p:spPr>
        <p:style>
          <a:lnRef idx="1">
            <a:schemeClr val="dk1"/>
          </a:lnRef>
          <a:fillRef idx="0">
            <a:schemeClr val="dk1"/>
          </a:fillRef>
          <a:effectRef idx="0">
            <a:schemeClr val="dk1"/>
          </a:effectRef>
          <a:fontRef idx="minor">
            <a:schemeClr val="tx1"/>
          </a:fontRef>
        </p:style>
      </p:cxnSp>
      <p:cxnSp>
        <p:nvCxnSpPr>
          <p:cNvPr id="83" name="直線コネクタ 82"/>
          <p:cNvCxnSpPr/>
          <p:nvPr/>
        </p:nvCxnSpPr>
        <p:spPr>
          <a:xfrm>
            <a:off x="3156451" y="5010830"/>
            <a:ext cx="358137" cy="0"/>
          </a:xfrm>
          <a:prstGeom prst="line">
            <a:avLst/>
          </a:prstGeom>
        </p:spPr>
        <p:style>
          <a:lnRef idx="1">
            <a:schemeClr val="dk1"/>
          </a:lnRef>
          <a:fillRef idx="0">
            <a:schemeClr val="dk1"/>
          </a:fillRef>
          <a:effectRef idx="0">
            <a:schemeClr val="dk1"/>
          </a:effectRef>
          <a:fontRef idx="minor">
            <a:schemeClr val="tx1"/>
          </a:fontRef>
        </p:style>
      </p:cxnSp>
      <p:cxnSp>
        <p:nvCxnSpPr>
          <p:cNvPr id="84" name="直線コネクタ 83"/>
          <p:cNvCxnSpPr/>
          <p:nvPr/>
        </p:nvCxnSpPr>
        <p:spPr>
          <a:xfrm>
            <a:off x="3138615" y="5481324"/>
            <a:ext cx="358137" cy="0"/>
          </a:xfrm>
          <a:prstGeom prst="line">
            <a:avLst/>
          </a:prstGeom>
        </p:spPr>
        <p:style>
          <a:lnRef idx="1">
            <a:schemeClr val="dk1"/>
          </a:lnRef>
          <a:fillRef idx="0">
            <a:schemeClr val="dk1"/>
          </a:fillRef>
          <a:effectRef idx="0">
            <a:schemeClr val="dk1"/>
          </a:effectRef>
          <a:fontRef idx="minor">
            <a:schemeClr val="tx1"/>
          </a:fontRef>
        </p:style>
      </p:cxnSp>
      <p:sp>
        <p:nvSpPr>
          <p:cNvPr id="85" name="テキスト ボックス 84"/>
          <p:cNvSpPr txBox="1"/>
          <p:nvPr/>
        </p:nvSpPr>
        <p:spPr>
          <a:xfrm>
            <a:off x="7683738" y="2647347"/>
            <a:ext cx="1445337" cy="523220"/>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北関東・甲信越</a:t>
            </a:r>
            <a:r>
              <a:rPr kumimoji="1" lang="ja-JP" altLang="en-US" sz="1400" dirty="0">
                <a:latin typeface="メイリオ" panose="020B0604030504040204" pitchFamily="50" charset="-128"/>
                <a:ea typeface="メイリオ" panose="020B0604030504040204" pitchFamily="50" charset="-128"/>
              </a:rPr>
              <a:t>ブロック</a:t>
            </a:r>
          </a:p>
        </p:txBody>
      </p:sp>
      <p:sp>
        <p:nvSpPr>
          <p:cNvPr id="86" name="テキスト ボックス 85"/>
          <p:cNvSpPr txBox="1"/>
          <p:nvPr/>
        </p:nvSpPr>
        <p:spPr>
          <a:xfrm>
            <a:off x="7678143" y="3381014"/>
            <a:ext cx="1445337" cy="523220"/>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南関東・東京</a:t>
            </a:r>
            <a:endParaRPr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ブロック</a:t>
            </a:r>
          </a:p>
        </p:txBody>
      </p:sp>
      <p:sp>
        <p:nvSpPr>
          <p:cNvPr id="87" name="テキスト ボックス 86"/>
          <p:cNvSpPr txBox="1"/>
          <p:nvPr/>
        </p:nvSpPr>
        <p:spPr>
          <a:xfrm>
            <a:off x="7678143" y="4100529"/>
            <a:ext cx="1445337" cy="523220"/>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東海・北陸</a:t>
            </a:r>
            <a:endParaRPr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ブロック</a:t>
            </a:r>
          </a:p>
        </p:txBody>
      </p:sp>
      <p:sp>
        <p:nvSpPr>
          <p:cNvPr id="88" name="テキスト ボックス 87"/>
          <p:cNvSpPr txBox="1"/>
          <p:nvPr/>
        </p:nvSpPr>
        <p:spPr>
          <a:xfrm>
            <a:off x="7661131" y="4686209"/>
            <a:ext cx="1331326" cy="307777"/>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近畿</a:t>
            </a:r>
            <a:r>
              <a:rPr kumimoji="1" lang="ja-JP" altLang="en-US" sz="1400" dirty="0">
                <a:latin typeface="メイリオ" panose="020B0604030504040204" pitchFamily="50" charset="-128"/>
                <a:ea typeface="メイリオ" panose="020B0604030504040204" pitchFamily="50" charset="-128"/>
              </a:rPr>
              <a:t>ブロック</a:t>
            </a:r>
          </a:p>
        </p:txBody>
      </p:sp>
      <p:sp>
        <p:nvSpPr>
          <p:cNvPr id="89" name="テキスト ボックス 88"/>
          <p:cNvSpPr txBox="1"/>
          <p:nvPr/>
        </p:nvSpPr>
        <p:spPr>
          <a:xfrm>
            <a:off x="7678143" y="5142747"/>
            <a:ext cx="1445337" cy="523220"/>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中国・四国</a:t>
            </a:r>
            <a:endParaRPr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ブロック</a:t>
            </a:r>
          </a:p>
        </p:txBody>
      </p:sp>
      <p:sp>
        <p:nvSpPr>
          <p:cNvPr id="90" name="テキスト ボックス 89"/>
          <p:cNvSpPr txBox="1"/>
          <p:nvPr/>
        </p:nvSpPr>
        <p:spPr>
          <a:xfrm>
            <a:off x="7722436" y="5770692"/>
            <a:ext cx="1445337"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九州ブロック</a:t>
            </a:r>
          </a:p>
        </p:txBody>
      </p:sp>
      <p:cxnSp>
        <p:nvCxnSpPr>
          <p:cNvPr id="92" name="直線コネクタ 91"/>
          <p:cNvCxnSpPr/>
          <p:nvPr/>
        </p:nvCxnSpPr>
        <p:spPr>
          <a:xfrm>
            <a:off x="3156450" y="976007"/>
            <a:ext cx="358137" cy="0"/>
          </a:xfrm>
          <a:prstGeom prst="line">
            <a:avLst/>
          </a:prstGeom>
        </p:spPr>
        <p:style>
          <a:lnRef idx="1">
            <a:schemeClr val="dk1"/>
          </a:lnRef>
          <a:fillRef idx="0">
            <a:schemeClr val="dk1"/>
          </a:fillRef>
          <a:effectRef idx="0">
            <a:schemeClr val="dk1"/>
          </a:effectRef>
          <a:fontRef idx="minor">
            <a:schemeClr val="tx1"/>
          </a:fontRef>
        </p:style>
      </p:cxnSp>
      <p:cxnSp>
        <p:nvCxnSpPr>
          <p:cNvPr id="93" name="直線コネクタ 92"/>
          <p:cNvCxnSpPr/>
          <p:nvPr/>
        </p:nvCxnSpPr>
        <p:spPr>
          <a:xfrm>
            <a:off x="3156450" y="1451894"/>
            <a:ext cx="358137" cy="0"/>
          </a:xfrm>
          <a:prstGeom prst="line">
            <a:avLst/>
          </a:prstGeom>
        </p:spPr>
        <p:style>
          <a:lnRef idx="1">
            <a:schemeClr val="dk1"/>
          </a:lnRef>
          <a:fillRef idx="0">
            <a:schemeClr val="dk1"/>
          </a:fillRef>
          <a:effectRef idx="0">
            <a:schemeClr val="dk1"/>
          </a:effectRef>
          <a:fontRef idx="minor">
            <a:schemeClr val="tx1"/>
          </a:fontRef>
        </p:style>
      </p:cxnSp>
      <p:sp>
        <p:nvSpPr>
          <p:cNvPr id="3" name="フローチャート: 代替処理 2"/>
          <p:cNvSpPr/>
          <p:nvPr/>
        </p:nvSpPr>
        <p:spPr>
          <a:xfrm>
            <a:off x="7202389" y="1188593"/>
            <a:ext cx="1841409" cy="5025764"/>
          </a:xfrm>
          <a:prstGeom prst="flowChartAlternateProcess">
            <a:avLst/>
          </a:prstGeom>
          <a:noFill/>
          <a:ln>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下矢印 3"/>
          <p:cNvSpPr/>
          <p:nvPr/>
        </p:nvSpPr>
        <p:spPr>
          <a:xfrm>
            <a:off x="7756037" y="396263"/>
            <a:ext cx="905785" cy="99550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67" name="テキスト ボックス 66"/>
          <p:cNvSpPr txBox="1"/>
          <p:nvPr/>
        </p:nvSpPr>
        <p:spPr>
          <a:xfrm>
            <a:off x="3472788" y="5346108"/>
            <a:ext cx="3231108"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特別委員会</a:t>
            </a:r>
            <a:r>
              <a:rPr lang="ja-JP" altLang="en-US" sz="1400" dirty="0">
                <a:latin typeface="メイリオ" panose="020B0604030504040204" pitchFamily="50" charset="-128"/>
                <a:ea typeface="メイリオ" panose="020B0604030504040204" pitchFamily="50" charset="-128"/>
              </a:rPr>
              <a:t>（健やか親子）</a:t>
            </a:r>
            <a:endParaRPr kumimoji="1" lang="ja-JP" altLang="en-US" sz="1400" dirty="0">
              <a:latin typeface="メイリオ" panose="020B0604030504040204" pitchFamily="50" charset="-128"/>
              <a:ea typeface="メイリオ" panose="020B0604030504040204" pitchFamily="50" charset="-128"/>
            </a:endParaRPr>
          </a:p>
        </p:txBody>
      </p:sp>
      <p:sp>
        <p:nvSpPr>
          <p:cNvPr id="7" name="正方形/長方形 6"/>
          <p:cNvSpPr/>
          <p:nvPr/>
        </p:nvSpPr>
        <p:spPr>
          <a:xfrm>
            <a:off x="3549072" y="2817474"/>
            <a:ext cx="2492990" cy="369332"/>
          </a:xfrm>
          <a:prstGeom prst="rect">
            <a:avLst/>
          </a:prstGeom>
        </p:spPr>
        <p:txBody>
          <a:bodyPr wrap="none">
            <a:spAutoFit/>
          </a:bodyPr>
          <a:lstStyle/>
          <a:p>
            <a:r>
              <a:rPr lang="ja-JP" altLang="ja-JP" kern="0" dirty="0">
                <a:latin typeface="メイリオ" panose="020B0604030504040204" pitchFamily="50" charset="-128"/>
                <a:ea typeface="メイリオ" panose="020B0604030504040204" pitchFamily="50" charset="-128"/>
                <a:cs typeface="ＭＳ Ｐゴシック" panose="020B0600070205080204" pitchFamily="50" charset="-128"/>
              </a:rPr>
              <a:t>公衆衛生情報編集会議</a:t>
            </a:r>
            <a:endParaRPr lang="ja-JP" altLang="en-US" dirty="0">
              <a:latin typeface="メイリオ" panose="020B0604030504040204" pitchFamily="50" charset="-128"/>
              <a:ea typeface="メイリオ" panose="020B0604030504040204" pitchFamily="50" charset="-128"/>
            </a:endParaRPr>
          </a:p>
        </p:txBody>
      </p:sp>
      <p:cxnSp>
        <p:nvCxnSpPr>
          <p:cNvPr id="71" name="直線コネクタ 70"/>
          <p:cNvCxnSpPr/>
          <p:nvPr/>
        </p:nvCxnSpPr>
        <p:spPr>
          <a:xfrm>
            <a:off x="3133057" y="2026426"/>
            <a:ext cx="358137" cy="0"/>
          </a:xfrm>
          <a:prstGeom prst="line">
            <a:avLst/>
          </a:prstGeom>
        </p:spPr>
        <p:style>
          <a:lnRef idx="1">
            <a:schemeClr val="dk1"/>
          </a:lnRef>
          <a:fillRef idx="0">
            <a:schemeClr val="dk1"/>
          </a:fillRef>
          <a:effectRef idx="0">
            <a:schemeClr val="dk1"/>
          </a:effectRef>
          <a:fontRef idx="minor">
            <a:schemeClr val="tx1"/>
          </a:fontRef>
        </p:style>
      </p:cxnSp>
      <p:sp>
        <p:nvSpPr>
          <p:cNvPr id="72" name="テキスト ボックス 71"/>
          <p:cNvSpPr txBox="1"/>
          <p:nvPr/>
        </p:nvSpPr>
        <p:spPr>
          <a:xfrm>
            <a:off x="3567033" y="1319042"/>
            <a:ext cx="3324990" cy="307777"/>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理事会・拡大常任理事会・常任理事会</a:t>
            </a:r>
            <a:endParaRPr kumimoji="1" lang="ja-JP" altLang="en-US" sz="1400" dirty="0">
              <a:latin typeface="メイリオ" panose="020B0604030504040204" pitchFamily="50" charset="-128"/>
              <a:ea typeface="メイリオ" panose="020B0604030504040204" pitchFamily="50" charset="-128"/>
            </a:endParaRPr>
          </a:p>
        </p:txBody>
      </p:sp>
      <p:sp>
        <p:nvSpPr>
          <p:cNvPr id="91" name="テキスト ボックス 90"/>
          <p:cNvSpPr txBox="1"/>
          <p:nvPr/>
        </p:nvSpPr>
        <p:spPr>
          <a:xfrm>
            <a:off x="2404436" y="6113519"/>
            <a:ext cx="4762356" cy="1077218"/>
          </a:xfrm>
          <a:prstGeom prst="rect">
            <a:avLst/>
          </a:prstGeom>
          <a:noFill/>
        </p:spPr>
        <p:txBody>
          <a:bodyPr wrap="square" rtlCol="0">
            <a:spAutoFit/>
          </a:bodyPr>
          <a:lstStyle/>
          <a:p>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特別委員会（災害時保健活動）は会長</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特別委員会（健康日本</a:t>
            </a:r>
            <a:r>
              <a:rPr lang="en-US" altLang="ja-JP" sz="1600" dirty="0">
                <a:latin typeface="メイリオ" panose="020B0604030504040204" pitchFamily="50" charset="-128"/>
                <a:ea typeface="メイリオ" panose="020B0604030504040204" pitchFamily="50" charset="-128"/>
              </a:rPr>
              <a:t>21</a:t>
            </a:r>
            <a:r>
              <a:rPr lang="ja-JP" altLang="en-US" sz="1600" dirty="0">
                <a:latin typeface="メイリオ" panose="020B0604030504040204" pitchFamily="50" charset="-128"/>
                <a:ea typeface="メイリオ" panose="020B0604030504040204" pitchFamily="50" charset="-128"/>
              </a:rPr>
              <a:t>）は総務担当理事</a:t>
            </a:r>
          </a:p>
          <a:p>
            <a:endParaRPr lang="en-US" altLang="ja-JP" sz="1600" dirty="0">
              <a:latin typeface="メイリオ" panose="020B0604030504040204" pitchFamily="50" charset="-128"/>
              <a:ea typeface="メイリオ" panose="020B0604030504040204" pitchFamily="50" charset="-128"/>
            </a:endParaRPr>
          </a:p>
          <a:p>
            <a:endParaRPr kumimoji="1" lang="ja-JP" altLang="en-US" sz="1600" dirty="0">
              <a:latin typeface="メイリオ" panose="020B0604030504040204" pitchFamily="50" charset="-128"/>
              <a:ea typeface="メイリオ" panose="020B0604030504040204" pitchFamily="50" charset="-128"/>
            </a:endParaRPr>
          </a:p>
        </p:txBody>
      </p:sp>
      <p:cxnSp>
        <p:nvCxnSpPr>
          <p:cNvPr id="94" name="直線コネクタ 93"/>
          <p:cNvCxnSpPr/>
          <p:nvPr/>
        </p:nvCxnSpPr>
        <p:spPr>
          <a:xfrm>
            <a:off x="3138833" y="3760581"/>
            <a:ext cx="358137" cy="0"/>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D59630FF-DF76-4390-EBD3-A991E017A509}"/>
              </a:ext>
            </a:extLst>
          </p:cNvPr>
          <p:cNvCxnSpPr/>
          <p:nvPr/>
        </p:nvCxnSpPr>
        <p:spPr>
          <a:xfrm>
            <a:off x="3165608" y="3381014"/>
            <a:ext cx="358137" cy="0"/>
          </a:xfrm>
          <a:prstGeom prst="line">
            <a:avLst/>
          </a:prstGeom>
        </p:spPr>
        <p:style>
          <a:lnRef idx="1">
            <a:schemeClr val="dk1"/>
          </a:lnRef>
          <a:fillRef idx="0">
            <a:schemeClr val="dk1"/>
          </a:fillRef>
          <a:effectRef idx="0">
            <a:schemeClr val="dk1"/>
          </a:effectRef>
          <a:fontRef idx="minor">
            <a:schemeClr val="tx1"/>
          </a:fontRef>
        </p:style>
      </p:cxnSp>
      <p:sp>
        <p:nvSpPr>
          <p:cNvPr id="21" name="テキスト ボックス 20">
            <a:extLst>
              <a:ext uri="{FF2B5EF4-FFF2-40B4-BE49-F238E27FC236}">
                <a16:creationId xmlns:a16="http://schemas.microsoft.com/office/drawing/2014/main" id="{7EC27840-9BBC-6593-BA5F-7FA3F7C40FC7}"/>
              </a:ext>
            </a:extLst>
          </p:cNvPr>
          <p:cNvSpPr txBox="1"/>
          <p:nvPr/>
        </p:nvSpPr>
        <p:spPr>
          <a:xfrm>
            <a:off x="3540580" y="3286800"/>
            <a:ext cx="3567625" cy="307777"/>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特別委員会（保健師間ネットワーク推進）</a:t>
            </a:r>
            <a:endParaRPr kumimoji="1" lang="ja-JP" altLang="en-US" sz="1400" dirty="0">
              <a:latin typeface="メイリオ" panose="020B0604030504040204" pitchFamily="50" charset="-128"/>
              <a:ea typeface="メイリオ" panose="020B0604030504040204" pitchFamily="50" charset="-128"/>
            </a:endParaRPr>
          </a:p>
        </p:txBody>
      </p:sp>
      <p:sp>
        <p:nvSpPr>
          <p:cNvPr id="5" name="スライド番号プレースホルダー 4">
            <a:extLst>
              <a:ext uri="{FF2B5EF4-FFF2-40B4-BE49-F238E27FC236}">
                <a16:creationId xmlns:a16="http://schemas.microsoft.com/office/drawing/2014/main" id="{6B323DFF-78A1-CCBE-34D6-20882E35BC65}"/>
              </a:ext>
            </a:extLst>
          </p:cNvPr>
          <p:cNvSpPr>
            <a:spLocks noGrp="1"/>
          </p:cNvSpPr>
          <p:nvPr>
            <p:ph type="sldNum" sz="quarter" idx="12"/>
          </p:nvPr>
        </p:nvSpPr>
        <p:spPr/>
        <p:txBody>
          <a:bodyPr/>
          <a:lstStyle/>
          <a:p>
            <a:fld id="{633CEBA1-E717-431A-BB84-F0F6FF5144AC}" type="slidenum">
              <a:rPr lang="ja-JP" altLang="en-US" sz="1600" smtClean="0"/>
              <a:pPr/>
              <a:t>8</a:t>
            </a:fld>
            <a:endParaRPr lang="ja-JP" altLang="en-US" sz="1600" dirty="0"/>
          </a:p>
        </p:txBody>
      </p:sp>
    </p:spTree>
    <p:extLst>
      <p:ext uri="{BB962C8B-B14F-4D97-AF65-F5344CB8AC3E}">
        <p14:creationId xmlns:p14="http://schemas.microsoft.com/office/powerpoint/2010/main" val="2838592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p:cNvSpPr>
            <a:spLocks noGrp="1"/>
          </p:cNvSpPr>
          <p:nvPr>
            <p:ph type="title"/>
          </p:nvPr>
        </p:nvSpPr>
        <p:spPr>
          <a:xfrm>
            <a:off x="500063" y="428625"/>
            <a:ext cx="8229600" cy="840136"/>
          </a:xfrm>
        </p:spPr>
        <p:txBody>
          <a:bodyPr/>
          <a:lstStyle/>
          <a:p>
            <a:pPr eaLnBrk="1" hangingPunct="1"/>
            <a:r>
              <a:rPr lang="ja-JP" altLang="en-US" sz="3600" b="1" dirty="0">
                <a:latin typeface="HG丸ｺﾞｼｯｸM-PRO" pitchFamily="50" charset="-128"/>
                <a:ea typeface="HG丸ｺﾞｼｯｸM-PRO" pitchFamily="50" charset="-128"/>
              </a:rPr>
              <a:t>　　令和７年度　全国保健師長会</a:t>
            </a:r>
            <a:br>
              <a:rPr lang="en-US" altLang="ja-JP" sz="3600" b="1" dirty="0">
                <a:latin typeface="HG丸ｺﾞｼｯｸM-PRO" pitchFamily="50" charset="-128"/>
                <a:ea typeface="HG丸ｺﾞｼｯｸM-PRO" pitchFamily="50" charset="-128"/>
              </a:rPr>
            </a:br>
            <a:r>
              <a:rPr lang="ja-JP" altLang="en-US" sz="3600" b="1" dirty="0">
                <a:latin typeface="HG丸ｺﾞｼｯｸM-PRO" pitchFamily="50" charset="-128"/>
                <a:ea typeface="HG丸ｺﾞｼｯｸM-PRO" pitchFamily="50" charset="-128"/>
              </a:rPr>
              <a:t>　　</a:t>
            </a:r>
            <a:r>
              <a:rPr lang="ja-JP" altLang="en-US" sz="3600" b="1" dirty="0">
                <a:solidFill>
                  <a:srgbClr val="0000FF"/>
                </a:solidFill>
                <a:latin typeface="HG丸ｺﾞｼｯｸM-PRO" pitchFamily="50" charset="-128"/>
                <a:ea typeface="HG丸ｺﾞｼｯｸM-PRO" pitchFamily="50" charset="-128"/>
              </a:rPr>
              <a:t>活動方針</a:t>
            </a:r>
          </a:p>
        </p:txBody>
      </p:sp>
      <p:sp>
        <p:nvSpPr>
          <p:cNvPr id="4" name="スライド番号プレースホルダ 3"/>
          <p:cNvSpPr>
            <a:spLocks noGrp="1"/>
          </p:cNvSpPr>
          <p:nvPr>
            <p:ph type="sldNum" sz="quarter" idx="12"/>
          </p:nvPr>
        </p:nvSpPr>
        <p:spPr/>
        <p:txBody>
          <a:bodyPr/>
          <a:lstStyle/>
          <a:p>
            <a:pPr>
              <a:defRPr/>
            </a:pPr>
            <a:fld id="{1C6274A4-8A20-4730-8E2B-4B3CB2E19F13}" type="slidenum">
              <a:rPr lang="ja-JP" altLang="en-US" sz="1600"/>
              <a:pPr>
                <a:defRPr/>
              </a:pPr>
              <a:t>9</a:t>
            </a:fld>
            <a:endParaRPr lang="ja-JP" altLang="en-US" sz="1600" dirty="0"/>
          </a:p>
        </p:txBody>
      </p:sp>
      <p:sp>
        <p:nvSpPr>
          <p:cNvPr id="6" name="コンテンツ プレースホルダ 2"/>
          <p:cNvSpPr>
            <a:spLocks noGrp="1"/>
          </p:cNvSpPr>
          <p:nvPr>
            <p:ph idx="1"/>
          </p:nvPr>
        </p:nvSpPr>
        <p:spPr>
          <a:xfrm>
            <a:off x="179512" y="1628800"/>
            <a:ext cx="8784976" cy="4896544"/>
          </a:xfrm>
          <a:gradFill>
            <a:gsLst>
              <a:gs pos="27000">
                <a:schemeClr val="tx2">
                  <a:lumMod val="40000"/>
                  <a:lumOff val="60000"/>
                </a:schemeClr>
              </a:gs>
              <a:gs pos="0">
                <a:srgbClr val="00B0F0"/>
              </a:gs>
              <a:gs pos="0">
                <a:schemeClr val="tx2">
                  <a:lumMod val="40000"/>
                  <a:lumOff val="60000"/>
                </a:schemeClr>
              </a:gs>
              <a:gs pos="54000">
                <a:schemeClr val="bg1"/>
              </a:gs>
            </a:gsLst>
            <a:lin ang="2700000" scaled="1"/>
          </a:gradFill>
          <a:effectLst>
            <a:softEdge rad="635000"/>
          </a:effectLst>
        </p:spPr>
        <p:txBody>
          <a:bodyPr rtlCol="0" anchor="ctr">
            <a:normAutofit fontScale="92500" lnSpcReduction="10000"/>
          </a:bodyPr>
          <a:lstStyle/>
          <a:p>
            <a:pPr algn="ctr" eaLnBrk="1" fontAlgn="auto" hangingPunct="1">
              <a:spcAft>
                <a:spcPts val="0"/>
              </a:spcAft>
              <a:buFont typeface="Arial" pitchFamily="34" charset="0"/>
              <a:buNone/>
              <a:defRPr/>
            </a:pPr>
            <a:r>
              <a:rPr lang="ja-JP" altLang="en-US" sz="2400" b="1" dirty="0">
                <a:latin typeface="メイリオ" panose="020B0604030504040204" pitchFamily="50" charset="-128"/>
                <a:ea typeface="メイリオ" panose="020B0604030504040204" pitchFamily="50" charset="-128"/>
              </a:rPr>
              <a:t>未来を見据えた公衆衛生看護活動の展開</a:t>
            </a:r>
            <a:endParaRPr lang="en-US" altLang="ja-JP" sz="2400" b="1" dirty="0">
              <a:latin typeface="メイリオ" panose="020B0604030504040204" pitchFamily="50" charset="-128"/>
              <a:ea typeface="メイリオ" panose="020B0604030504040204" pitchFamily="50" charset="-128"/>
            </a:endParaRPr>
          </a:p>
          <a:p>
            <a:pPr eaLnBrk="1" fontAlgn="auto" hangingPunct="1">
              <a:spcAft>
                <a:spcPts val="0"/>
              </a:spcAft>
              <a:buFont typeface="Arial" pitchFamily="34" charset="0"/>
              <a:buNone/>
              <a:defRPr/>
            </a:pPr>
            <a:r>
              <a:rPr lang="ja-JP" altLang="en-US" b="1" dirty="0">
                <a:latin typeface="メイリオ" panose="020B0604030504040204" pitchFamily="50" charset="-128"/>
                <a:ea typeface="メイリオ" panose="020B0604030504040204" pitchFamily="50" charset="-128"/>
              </a:rPr>
              <a:t>   </a:t>
            </a:r>
            <a:r>
              <a:rPr lang="ja-JP" altLang="en-US" sz="2400" b="1" dirty="0">
                <a:latin typeface="メイリオ" panose="020B0604030504040204" pitchFamily="50" charset="-128"/>
                <a:ea typeface="メイリオ" panose="020B0604030504040204" pitchFamily="50" charset="-128"/>
              </a:rPr>
              <a:t>　～予防活動の実践、</a:t>
            </a:r>
            <a:endParaRPr lang="en-US" altLang="ja-JP" sz="2400" b="1" dirty="0">
              <a:latin typeface="メイリオ" panose="020B0604030504040204" pitchFamily="50" charset="-128"/>
              <a:ea typeface="メイリオ" panose="020B0604030504040204" pitchFamily="50" charset="-128"/>
            </a:endParaRPr>
          </a:p>
          <a:p>
            <a:pPr eaLnBrk="1" fontAlgn="auto" hangingPunct="1">
              <a:spcAft>
                <a:spcPts val="0"/>
              </a:spcAft>
              <a:buFont typeface="Arial" pitchFamily="34" charset="0"/>
              <a:buNone/>
              <a:defRPr/>
            </a:pPr>
            <a:r>
              <a:rPr lang="ja-JP" altLang="en-US" sz="2400" b="1" dirty="0">
                <a:latin typeface="メイリオ" panose="020B0604030504040204" pitchFamily="50" charset="-128"/>
                <a:ea typeface="メイリオ" panose="020B0604030504040204" pitchFamily="50" charset="-128"/>
              </a:rPr>
              <a:t>　　　　　　　　　そして地域に根づく保健活動の継承～</a:t>
            </a:r>
            <a:endParaRPr lang="en-US" altLang="ja-JP" sz="2400" b="1" dirty="0">
              <a:latin typeface="メイリオ" panose="020B0604030504040204" pitchFamily="50" charset="-128"/>
              <a:ea typeface="メイリオ" panose="020B0604030504040204" pitchFamily="50" charset="-128"/>
            </a:endParaRPr>
          </a:p>
          <a:p>
            <a:pPr eaLnBrk="1" fontAlgn="auto" hangingPunct="1">
              <a:spcAft>
                <a:spcPts val="0"/>
              </a:spcAft>
              <a:buFont typeface="Arial" pitchFamily="34" charset="0"/>
              <a:buNone/>
              <a:defRPr/>
            </a:pPr>
            <a:endParaRPr lang="en-US" altLang="ja-JP" sz="1200" b="1" dirty="0">
              <a:latin typeface="メイリオ" panose="020B0604030504040204" pitchFamily="50" charset="-128"/>
              <a:ea typeface="メイリオ" panose="020B0604030504040204" pitchFamily="50" charset="-128"/>
            </a:endParaRPr>
          </a:p>
          <a:p>
            <a:pPr eaLnBrk="1" fontAlgn="auto" hangingPunct="1">
              <a:spcAft>
                <a:spcPts val="0"/>
              </a:spcAft>
              <a:buNone/>
              <a:defRPr/>
            </a:pPr>
            <a:r>
              <a:rPr lang="ja-JP" altLang="en-US" sz="2800" dirty="0">
                <a:latin typeface="メイリオ" panose="020B0604030504040204" pitchFamily="50" charset="-128"/>
                <a:ea typeface="メイリオ" panose="020B0604030504040204" pitchFamily="50" charset="-128"/>
              </a:rPr>
              <a:t>１　地域保健活動の推進にかかるマネジメント機能の発揮に向けた取組みの推進</a:t>
            </a:r>
            <a:endParaRPr lang="en-US" altLang="ja-JP" sz="2800" dirty="0">
              <a:latin typeface="メイリオ" panose="020B0604030504040204" pitchFamily="50" charset="-128"/>
              <a:ea typeface="メイリオ" panose="020B0604030504040204" pitchFamily="50" charset="-128"/>
            </a:endParaRPr>
          </a:p>
          <a:p>
            <a:pPr eaLnBrk="1" fontAlgn="auto" hangingPunct="1">
              <a:spcAft>
                <a:spcPts val="0"/>
              </a:spcAft>
              <a:buNone/>
              <a:defRPr/>
            </a:pPr>
            <a:r>
              <a:rPr lang="ja-JP" altLang="en-US" sz="2800" dirty="0">
                <a:latin typeface="メイリオ" panose="020B0604030504040204" pitchFamily="50" charset="-128"/>
                <a:ea typeface="メイリオ" panose="020B0604030504040204" pitchFamily="50" charset="-128"/>
              </a:rPr>
              <a:t>２　地域診断と科学的根拠に基づく公衆衛生看護活動及び人材育成の推進</a:t>
            </a:r>
            <a:endParaRPr lang="en-US" altLang="ja-JP" sz="2800" dirty="0">
              <a:latin typeface="メイリオ" panose="020B0604030504040204" pitchFamily="50" charset="-128"/>
              <a:ea typeface="メイリオ" panose="020B0604030504040204" pitchFamily="50" charset="-128"/>
            </a:endParaRPr>
          </a:p>
          <a:p>
            <a:pPr eaLnBrk="1" fontAlgn="auto" hangingPunct="1">
              <a:spcAft>
                <a:spcPts val="0"/>
              </a:spcAft>
              <a:buNone/>
              <a:defRPr/>
            </a:pPr>
            <a:r>
              <a:rPr lang="ja-JP" altLang="en-US" sz="2800" dirty="0">
                <a:latin typeface="メイリオ" panose="020B0604030504040204" pitchFamily="50" charset="-128"/>
                <a:ea typeface="メイリオ" panose="020B0604030504040204" pitchFamily="50" charset="-128"/>
              </a:rPr>
              <a:t>３　自治体間のネットワークの構築やブロック、支部における効果的な活動の推進</a:t>
            </a:r>
            <a:endParaRPr lang="en-US" altLang="ja-JP" sz="2800" dirty="0">
              <a:latin typeface="メイリオ" panose="020B0604030504040204" pitchFamily="50" charset="-128"/>
              <a:ea typeface="メイリオ" panose="020B0604030504040204" pitchFamily="50" charset="-128"/>
            </a:endParaRPr>
          </a:p>
          <a:p>
            <a:pPr eaLnBrk="1" fontAlgn="auto" hangingPunct="1">
              <a:spcAft>
                <a:spcPts val="0"/>
              </a:spcAft>
              <a:buNone/>
              <a:defRPr/>
            </a:pPr>
            <a:r>
              <a:rPr lang="ja-JP" altLang="en-US" sz="2800" dirty="0">
                <a:latin typeface="メイリオ" panose="020B0604030504040204" pitchFamily="50" charset="-128"/>
                <a:ea typeface="メイリオ" panose="020B0604030504040204" pitchFamily="50" charset="-128"/>
              </a:rPr>
              <a:t>４　地域の公衆衛生看護活動の推進に向けた会からの情報発信の促進</a:t>
            </a:r>
            <a:endParaRPr lang="ja-JP" altLang="en-US" sz="2800" dirty="0"/>
          </a:p>
        </p:txBody>
      </p:sp>
      <p:pic>
        <p:nvPicPr>
          <p:cNvPr id="5" name="Picture 2" descr="全国保健師長会シンボルマーク">
            <a:extLst>
              <a:ext uri="{FF2B5EF4-FFF2-40B4-BE49-F238E27FC236}">
                <a16:creationId xmlns:a16="http://schemas.microsoft.com/office/drawing/2014/main" id="{84246219-731F-470B-AD31-9D311742808D}"/>
              </a:ext>
            </a:extLst>
          </p:cNvPr>
          <p:cNvPicPr>
            <a:picLocks noChangeAspect="1" noChangeArrowheads="1"/>
          </p:cNvPicPr>
          <p:nvPr/>
        </p:nvPicPr>
        <p:blipFill>
          <a:blip r:embed="rId3" cstate="print"/>
          <a:srcRect/>
          <a:stretch>
            <a:fillRect/>
          </a:stretch>
        </p:blipFill>
        <p:spPr bwMode="auto">
          <a:xfrm>
            <a:off x="179512" y="141556"/>
            <a:ext cx="1576557" cy="1051038"/>
          </a:xfrm>
          <a:prstGeom prst="rect">
            <a:avLst/>
          </a:prstGeom>
          <a:noFill/>
        </p:spPr>
      </p:pic>
    </p:spTree>
    <p:extLst>
      <p:ext uri="{BB962C8B-B14F-4D97-AF65-F5344CB8AC3E}">
        <p14:creationId xmlns:p14="http://schemas.microsoft.com/office/powerpoint/2010/main" val="403034165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カスタム​​">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Meiryo UI "/>
        <a:ea typeface=""/>
        <a:cs typeface="Meiryo UI "/>
      </a:majorFont>
      <a:minorFont>
        <a:latin typeface="Meiryo UI "/>
        <a:ea typeface=""/>
        <a:cs typeface="Meiryo UI "/>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1266</TotalTime>
  <Words>9129</Words>
  <Application>Microsoft Office PowerPoint</Application>
  <PresentationFormat>画面に合わせる (4:3)</PresentationFormat>
  <Paragraphs>1066</Paragraphs>
  <Slides>49</Slides>
  <Notes>45</Notes>
  <HiddenSlides>0</HiddenSlides>
  <MMClips>0</MMClips>
  <ScaleCrop>false</ScaleCrop>
  <HeadingPairs>
    <vt:vector size="6" baseType="variant">
      <vt:variant>
        <vt:lpstr>使用されているフォント</vt:lpstr>
      </vt:variant>
      <vt:variant>
        <vt:i4>22</vt:i4>
      </vt:variant>
      <vt:variant>
        <vt:lpstr>テーマ</vt:lpstr>
      </vt:variant>
      <vt:variant>
        <vt:i4>2</vt:i4>
      </vt:variant>
      <vt:variant>
        <vt:lpstr>スライド タイトル</vt:lpstr>
      </vt:variant>
      <vt:variant>
        <vt:i4>49</vt:i4>
      </vt:variant>
    </vt:vector>
  </HeadingPairs>
  <TitlesOfParts>
    <vt:vector size="73" baseType="lpstr">
      <vt:lpstr>BIZ UDPゴシック</vt:lpstr>
      <vt:lpstr>HGP創英角ｺﾞｼｯｸUB</vt:lpstr>
      <vt:lpstr>HGP創英角ﾎﾟｯﾌﾟ体</vt:lpstr>
      <vt:lpstr>HGP明朝B</vt:lpstr>
      <vt:lpstr>HGP明朝E</vt:lpstr>
      <vt:lpstr>HGS創英角ﾎﾟｯﾌﾟ体</vt:lpstr>
      <vt:lpstr>HG丸ｺﾞｼｯｸM-PRO</vt:lpstr>
      <vt:lpstr>Meiryo UI</vt:lpstr>
      <vt:lpstr>Meiryo UI </vt:lpstr>
      <vt:lpstr>ＭＳ Ｐゴシック</vt:lpstr>
      <vt:lpstr>ＭＳ 明朝</vt:lpstr>
      <vt:lpstr>UD デジタル 教科書体 N</vt:lpstr>
      <vt:lpstr>UD デジタル 教科書体 NK-R</vt:lpstr>
      <vt:lpstr>UD デジタル 教科書体 NP</vt:lpstr>
      <vt:lpstr>UD デジタル 教科書体 N-R</vt:lpstr>
      <vt:lpstr>メイリオ</vt:lpstr>
      <vt:lpstr>游ゴシック</vt:lpstr>
      <vt:lpstr>游明朝</vt:lpstr>
      <vt:lpstr>Arial</vt:lpstr>
      <vt:lpstr>Calibri</vt:lpstr>
      <vt:lpstr>Times New Roman</vt:lpstr>
      <vt:lpstr>Wingdings</vt:lpstr>
      <vt:lpstr>Office ​​テーマ</vt:lpstr>
      <vt:lpstr>カスタム​​</vt:lpstr>
      <vt:lpstr>令和７年度  　全国保健師長会活動報告</vt:lpstr>
      <vt:lpstr>　　全国保健師長会</vt:lpstr>
      <vt:lpstr>PowerPoint プレゼンテーション</vt:lpstr>
      <vt:lpstr>PowerPoint プレゼンテーション</vt:lpstr>
      <vt:lpstr>PowerPoint プレゼンテーション</vt:lpstr>
      <vt:lpstr>参考:部会別会員数の推移</vt:lpstr>
      <vt:lpstr>参考:部会別会員数の推移</vt:lpstr>
      <vt:lpstr>全国保健師長会組織図（令和7年度）</vt:lpstr>
      <vt:lpstr>　　令和７年度　全国保健師長会 　　活動方針</vt:lpstr>
      <vt:lpstr>　　令和７年度　全国保健師長会 　　最重点活動目標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保健師のコアバリューとコアコンピテンシー：イメージ図</vt:lpstr>
      <vt:lpstr>　会員対象アンケート調査</vt:lpstr>
      <vt:lpstr>PowerPoint プレゼンテーション</vt:lpstr>
      <vt:lpstr>10～20年後を見据えて取組が必要と考えられる活動や事業（自由記載）への対応</vt:lpstr>
      <vt:lpstr>PowerPoint プレゼンテーション</vt:lpstr>
      <vt:lpstr>プレ管理期保健師の統括的能力育成を目指した研修プログラムの開発と実践</vt:lpstr>
      <vt:lpstr>目的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研修会の実施  （参加者：16名）   </vt:lpstr>
      <vt:lpstr>ケースメソッドの事例とクラス討論の様子</vt:lpstr>
      <vt:lpstr>研修後のアンケートから</vt:lpstr>
      <vt:lpstr>2040年を見据えた令和における保健師の 地区活動の推進に関する調査研究事業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事業班メンバー</vt:lpstr>
      <vt:lpstr>代議員総会での電子投票の導入について</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令和５年度  　全国保健師長会活動報告</dc:title>
  <dc:creator>奥津 秀子</dc:creator>
  <cp:lastModifiedBy>saito</cp:lastModifiedBy>
  <cp:revision>85</cp:revision>
  <cp:lastPrinted>2025-07-17T02:46:56Z</cp:lastPrinted>
  <dcterms:modified xsi:type="dcterms:W3CDTF">2025-07-17T02:47:06Z</dcterms:modified>
</cp:coreProperties>
</file>