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5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6858000" type="screen4x3"/>
  <p:notesSz cx="7099300" cy="10234613"/>
  <p:embeddedFontLst>
    <p:embeddedFont>
      <p:font typeface="BIZ UDPGothic" panose="020B0400000000000000" pitchFamily="50" charset="-128"/>
      <p:regular r:id="rId51"/>
      <p:bold r:id="rId52"/>
    </p:embeddedFont>
    <p:embeddedFont>
      <p:font typeface="Meiryo" panose="020B0604030504040204" pitchFamily="50" charset="-128"/>
      <p:regular r:id="rId53"/>
      <p:bold r:id="rId54"/>
      <p:italic r:id="rId55"/>
      <p:boldItalic r:id="rId56"/>
    </p:embeddedFont>
    <p:embeddedFont>
      <p:font typeface="BIZ UDゴシック" panose="020B0400000000000000" pitchFamily="49" charset="-128"/>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2">
          <p15:clr>
            <a:srgbClr val="A4A3A4"/>
          </p15:clr>
        </p15:guide>
        <p15:guide id="2" pos="2236">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h7PF0geq0baKTLGGWxXDmjoe7H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6DCB81-AEA5-41D0-A3F2-C9916E637C09}">
  <a:tblStyle styleId="{FF6DCB81-AEA5-41D0-A3F2-C9916E637C09}"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4A4CB09-6355-4AF1-BB73-62E197E02BD0}" styleName="Table_1">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F1E8"/>
          </a:solidFill>
        </a:fill>
      </a:tcStyle>
    </a:wholeTbl>
    <a:band1H>
      <a:tcTxStyle/>
      <a:tcStyle>
        <a:tcBdr/>
        <a:fill>
          <a:solidFill>
            <a:srgbClr val="D4E2CE"/>
          </a:solidFill>
        </a:fill>
      </a:tcStyle>
    </a:band1H>
    <a:band2H>
      <a:tcTxStyle/>
      <a:tcStyle>
        <a:tcBdr/>
      </a:tcStyle>
    </a:band2H>
    <a:band1V>
      <a:tcTxStyle/>
      <a:tcStyle>
        <a:tcBdr/>
        <a:fill>
          <a:solidFill>
            <a:srgbClr val="D4E2CE"/>
          </a:solidFill>
        </a:fill>
      </a:tcStyle>
    </a:band1V>
    <a:band2V>
      <a:tcTxStyle/>
      <a:tcStyle>
        <a:tcBdr/>
      </a:tcStyle>
    </a:band2V>
    <a:lastCol>
      <a:tcTxStyle b="on" i="off">
        <a:font>
          <a:latin typeface="游ゴシック"/>
          <a:ea typeface="游ゴシック"/>
          <a:cs typeface="游ゴシック"/>
        </a:font>
        <a:schemeClr val="lt1"/>
      </a:tcTxStyle>
      <a:tcStyle>
        <a:tcBdr/>
        <a:fill>
          <a:solidFill>
            <a:schemeClr val="accent6"/>
          </a:solidFill>
        </a:fill>
      </a:tcStyle>
    </a:lastCol>
    <a:firstCol>
      <a:tcTxStyle b="on" i="off">
        <a:font>
          <a:latin typeface="游ゴシック"/>
          <a:ea typeface="游ゴシック"/>
          <a:cs typeface="游ゴシック"/>
        </a:font>
        <a:schemeClr val="lt1"/>
      </a:tcTxStyle>
      <a:tcStyle>
        <a:tcBdr/>
        <a:fill>
          <a:solidFill>
            <a:schemeClr val="accent6"/>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6"/>
          </a:solidFill>
        </a:fill>
      </a:tcStyle>
    </a:lastRow>
    <a:seCell>
      <a:tcTxStyle/>
      <a:tcStyle>
        <a:tcBdr/>
      </a:tcStyle>
    </a:seCell>
    <a:swCell>
      <a:tcTxStyle/>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6"/>
          </a:solidFill>
        </a:fill>
      </a:tcStyle>
    </a:firstRow>
    <a:neCell>
      <a:tcTxStyle/>
      <a:tcStyle>
        <a:tcBdr/>
      </a:tcStyle>
    </a:neCell>
    <a:nwCell>
      <a:tcTxStyle/>
      <a:tcStyle>
        <a:tcBdr/>
      </a:tcStyle>
    </a:nwCell>
  </a:tblStyle>
  <a:tblStyle styleId="{AFE4AD06-E442-457C-BE85-258819DE021B}"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B01E5E1-D935-493B-AAE1-8850823BB006}" styleName="Table_3">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1">
              <a:alpha val="20000"/>
            </a:schemeClr>
          </a:solidFill>
        </a:fill>
      </a:tcStyle>
    </a:band1H>
    <a:band2H>
      <a:tcTxStyle b="off" i="off"/>
      <a:tcStyle>
        <a:tcBdr/>
      </a:tcStyle>
    </a:band2H>
    <a:band1V>
      <a:tcTxStyle b="off" i="off"/>
      <a:tcStyle>
        <a:tcBdr/>
        <a:fill>
          <a:solidFill>
            <a:schemeClr val="accent1">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94" d="100"/>
          <a:sy n="94" d="100"/>
        </p:scale>
        <p:origin x="1044" y="84"/>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222"/>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font" Target="fonts/font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customschemas.google.com/relationships/presentationmetadata" Target="meta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7.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2.fntdata"/><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3"/>
            <a:ext cx="3076977" cy="512142"/>
          </a:xfrm>
          <a:prstGeom prst="rect">
            <a:avLst/>
          </a:prstGeom>
          <a:noFill/>
          <a:ln>
            <a:noFill/>
          </a:ln>
        </p:spPr>
        <p:txBody>
          <a:bodyPr spcFirstLastPara="1" wrap="square" lIns="95450" tIns="47725" rIns="95450" bIns="47725"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0650" y="3"/>
            <a:ext cx="3076976" cy="512142"/>
          </a:xfrm>
          <a:prstGeom prst="rect">
            <a:avLst/>
          </a:prstGeom>
          <a:noFill/>
          <a:ln>
            <a:noFill/>
          </a:ln>
        </p:spPr>
        <p:txBody>
          <a:bodyPr spcFirstLastPara="1" wrap="square" lIns="95450" tIns="47725" rIns="95450" bIns="47725"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90600" y="766763"/>
            <a:ext cx="5118100" cy="3840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9430" y="4861236"/>
            <a:ext cx="5680444" cy="4605987"/>
          </a:xfrm>
          <a:prstGeom prst="rect">
            <a:avLst/>
          </a:prstGeom>
          <a:noFill/>
          <a:ln>
            <a:noFill/>
          </a:ln>
        </p:spPr>
        <p:txBody>
          <a:bodyPr spcFirstLastPara="1" wrap="square" lIns="95450" tIns="47725" rIns="95450" bIns="47725"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2" y="9720825"/>
            <a:ext cx="3076977" cy="512142"/>
          </a:xfrm>
          <a:prstGeom prst="rect">
            <a:avLst/>
          </a:prstGeom>
          <a:noFill/>
          <a:ln>
            <a:noFill/>
          </a:ln>
        </p:spPr>
        <p:txBody>
          <a:bodyPr spcFirstLastPara="1" wrap="square" lIns="95450" tIns="47725" rIns="95450" bIns="47725"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0650" y="9720825"/>
            <a:ext cx="3076976" cy="512142"/>
          </a:xfrm>
          <a:prstGeom prst="rect">
            <a:avLst/>
          </a:prstGeom>
          <a:noFill/>
          <a:ln>
            <a:noFill/>
          </a:ln>
        </p:spPr>
        <p:txBody>
          <a:bodyPr spcFirstLastPara="1" wrap="square" lIns="95450" tIns="47725" rIns="95450" bIns="477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ja-JP"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990600" y="766763"/>
            <a:ext cx="5118100" cy="3840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709430" y="4861236"/>
            <a:ext cx="5680444" cy="4605987"/>
          </a:xfrm>
          <a:prstGeom prst="rect">
            <a:avLst/>
          </a:prstGeom>
          <a:noFill/>
          <a:ln>
            <a:noFill/>
          </a:ln>
        </p:spPr>
        <p:txBody>
          <a:bodyPr spcFirstLastPara="1" wrap="square" lIns="95450" tIns="47725" rIns="95450" bIns="47725" anchor="t" anchorCtr="0">
            <a:normAutofit/>
          </a:bodyPr>
          <a:lstStyle/>
          <a:p>
            <a:pPr marL="0" lvl="0" indent="0" algn="l" rtl="0">
              <a:lnSpc>
                <a:spcPct val="100000"/>
              </a:lnSpc>
              <a:spcBef>
                <a:spcPts val="0"/>
              </a:spcBef>
              <a:spcAft>
                <a:spcPts val="0"/>
              </a:spcAft>
              <a:buSzPts val="1400"/>
              <a:buNone/>
            </a:pPr>
            <a:endParaRPr/>
          </a:p>
        </p:txBody>
      </p:sp>
      <p:sp>
        <p:nvSpPr>
          <p:cNvPr id="162" name="Google Shape;162;p1:notes"/>
          <p:cNvSpPr txBox="1">
            <a:spLocks noGrp="1"/>
          </p:cNvSpPr>
          <p:nvPr>
            <p:ph type="sldNum" idx="12"/>
          </p:nvPr>
        </p:nvSpPr>
        <p:spPr>
          <a:xfrm>
            <a:off x="4020650" y="9720825"/>
            <a:ext cx="3076976" cy="512142"/>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b3a15f33c2_0_498: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3b3a15f33c2_0_498: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348" name="Google Shape;348;g3b3a15f33c2_0_498: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b3a15f33c2_0_525: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3b3a15f33c2_0_525: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364" name="Google Shape;364;g3b3a15f33c2_0_525: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b3a15f33c2_0_566: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3b3a15f33c2_0_566: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382" name="Google Shape;382;g3b3a15f33c2_0_566: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solidFill>
                  <a:srgbClr val="000000"/>
                </a:solidFill>
              </a:rPr>
              <a:t>12</a:t>
            </a:fld>
            <a:endParaRP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d041f4fcf1_0_0: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3d041f4fcf1_0_0: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402" name="Google Shape;402;g3d041f4fcf1_0_0: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100"/>
              <a:buNone/>
            </a:pPr>
            <a:fld id="{00000000-1234-1234-1234-123412341234}" type="slidenum">
              <a:rPr lang="en-US" altLang="ja-JP" sz="1100">
                <a:solidFill>
                  <a:srgbClr val="000000"/>
                </a:solidFill>
                <a:latin typeface="Arial"/>
                <a:ea typeface="Arial"/>
                <a:cs typeface="Arial"/>
                <a:sym typeface="Arial"/>
              </a:rPr>
              <a:t>13</a:t>
            </a:fld>
            <a:endParaRPr sz="1100">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d041f4fcf1_0_9:notes"/>
          <p:cNvSpPr>
            <a:spLocks noGrp="1" noRot="1" noChangeAspect="1"/>
          </p:cNvSpPr>
          <p:nvPr>
            <p:ph type="sldImg" idx="2"/>
          </p:nvPr>
        </p:nvSpPr>
        <p:spPr>
          <a:xfrm>
            <a:off x="990600" y="766763"/>
            <a:ext cx="5118100" cy="3840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g3d041f4fcf1_0_9: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412" name="Google Shape;412;g3d041f4fcf1_0_9: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100"/>
              <a:buNone/>
            </a:pPr>
            <a:fld id="{00000000-1234-1234-1234-123412341234}" type="slidenum">
              <a:rPr lang="en-US" altLang="ja-JP" sz="1100">
                <a:solidFill>
                  <a:srgbClr val="000000"/>
                </a:solidFill>
                <a:latin typeface="Arial"/>
                <a:ea typeface="Arial"/>
                <a:cs typeface="Arial"/>
                <a:sym typeface="Arial"/>
              </a:rPr>
              <a:t>14</a:t>
            </a:fld>
            <a:endParaRPr sz="1100">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d041f4fcf1_0_19:notes"/>
          <p:cNvSpPr>
            <a:spLocks noGrp="1" noRot="1" noChangeAspect="1"/>
          </p:cNvSpPr>
          <p:nvPr>
            <p:ph type="sldImg" idx="2"/>
          </p:nvPr>
        </p:nvSpPr>
        <p:spPr>
          <a:xfrm>
            <a:off x="1289050" y="1109663"/>
            <a:ext cx="3997200" cy="299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3d041f4fcf1_0_19: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422" name="Google Shape;422;g3d041f4fcf1_0_19: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100"/>
              <a:buNone/>
            </a:pPr>
            <a:fld id="{00000000-1234-1234-1234-123412341234}" type="slidenum">
              <a:rPr lang="en-US" altLang="ja-JP" sz="1100">
                <a:solidFill>
                  <a:srgbClr val="000000"/>
                </a:solidFill>
                <a:latin typeface="Arial"/>
                <a:ea typeface="Arial"/>
                <a:cs typeface="Arial"/>
                <a:sym typeface="Arial"/>
              </a:rPr>
              <a:t>15</a:t>
            </a:fld>
            <a:endParaRPr sz="1100">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d0455e1fb4_0_0: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d0455e1fb4_0_0:notes"/>
          <p:cNvSpPr txBox="1">
            <a:spLocks noGrp="1"/>
          </p:cNvSpPr>
          <p:nvPr>
            <p:ph type="body" idx="1"/>
          </p:nvPr>
        </p:nvSpPr>
        <p:spPr>
          <a:xfrm>
            <a:off x="709430" y="4861236"/>
            <a:ext cx="5680500" cy="4605900"/>
          </a:xfrm>
          <a:prstGeom prst="rect">
            <a:avLst/>
          </a:prstGeom>
        </p:spPr>
        <p:txBody>
          <a:bodyPr spcFirstLastPara="1" wrap="square" lIns="95450" tIns="47725" rIns="95450" bIns="47725" anchor="t" anchorCtr="0">
            <a:noAutofit/>
          </a:bodyPr>
          <a:lstStyle/>
          <a:p>
            <a:pPr marL="0" lvl="0" indent="0" algn="l" rtl="0">
              <a:spcBef>
                <a:spcPts val="0"/>
              </a:spcBef>
              <a:spcAft>
                <a:spcPts val="0"/>
              </a:spcAft>
              <a:buNone/>
            </a:pPr>
            <a:endParaRPr/>
          </a:p>
        </p:txBody>
      </p:sp>
      <p:sp>
        <p:nvSpPr>
          <p:cNvPr id="458" name="Google Shape;458;g3d0455e1fb4_0_0:notes"/>
          <p:cNvSpPr txBox="1">
            <a:spLocks noGrp="1"/>
          </p:cNvSpPr>
          <p:nvPr>
            <p:ph type="sldNum" idx="12"/>
          </p:nvPr>
        </p:nvSpPr>
        <p:spPr>
          <a:xfrm>
            <a:off x="4020650" y="9720825"/>
            <a:ext cx="3077100" cy="512100"/>
          </a:xfrm>
          <a:prstGeom prst="rect">
            <a:avLst/>
          </a:prstGeom>
        </p:spPr>
        <p:txBody>
          <a:bodyPr spcFirstLastPara="1" wrap="square" lIns="95450" tIns="47725" rIns="95450" bIns="477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ltLang="ja-JP"/>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e10dd1b348_0_0: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e10dd1b348_0_0:notes"/>
          <p:cNvSpPr txBox="1">
            <a:spLocks noGrp="1"/>
          </p:cNvSpPr>
          <p:nvPr>
            <p:ph type="body" idx="1"/>
          </p:nvPr>
        </p:nvSpPr>
        <p:spPr>
          <a:xfrm>
            <a:off x="709430" y="4861236"/>
            <a:ext cx="5680500" cy="4605900"/>
          </a:xfrm>
          <a:prstGeom prst="rect">
            <a:avLst/>
          </a:prstGeom>
        </p:spPr>
        <p:txBody>
          <a:bodyPr spcFirstLastPara="1" wrap="square" lIns="95450" tIns="47725" rIns="95450" bIns="47725" anchor="t" anchorCtr="0">
            <a:noAutofit/>
          </a:bodyPr>
          <a:lstStyle/>
          <a:p>
            <a:pPr marL="0" lvl="0" indent="0" algn="l" rtl="0">
              <a:spcBef>
                <a:spcPts val="0"/>
              </a:spcBef>
              <a:spcAft>
                <a:spcPts val="0"/>
              </a:spcAft>
              <a:buNone/>
            </a:pPr>
            <a:endParaRPr/>
          </a:p>
        </p:txBody>
      </p:sp>
      <p:sp>
        <p:nvSpPr>
          <p:cNvPr id="472" name="Google Shape;472;g3e10dd1b348_0_0:notes"/>
          <p:cNvSpPr txBox="1">
            <a:spLocks noGrp="1"/>
          </p:cNvSpPr>
          <p:nvPr>
            <p:ph type="sldNum" idx="12"/>
          </p:nvPr>
        </p:nvSpPr>
        <p:spPr>
          <a:xfrm>
            <a:off x="4020650" y="9720825"/>
            <a:ext cx="3077100" cy="512100"/>
          </a:xfrm>
          <a:prstGeom prst="rect">
            <a:avLst/>
          </a:prstGeom>
        </p:spPr>
        <p:txBody>
          <a:bodyPr spcFirstLastPara="1" wrap="square" lIns="95450" tIns="47725" rIns="95450" bIns="477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ltLang="ja-JP"/>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f0213da1ad_0_0: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482" name="Google Shape;482;g3f0213da1ad_0_0: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a:t>令和7年度全国保健師長会調査研究事業（独自事業）の報告をいたします。</a:t>
            </a:r>
            <a:endParaRPr/>
          </a:p>
          <a:p>
            <a:pPr marL="0" lvl="0" indent="0" algn="l" rtl="0">
              <a:spcBef>
                <a:spcPts val="0"/>
              </a:spcBef>
              <a:spcAft>
                <a:spcPts val="0"/>
              </a:spcAft>
              <a:buNone/>
            </a:pPr>
            <a:r>
              <a:rPr lang="ja-JP"/>
              <a:t>今年度は徳島県が「地域に根ざした保健師活動の実践知の継承」をテーマに、</a:t>
            </a:r>
            <a:endParaRPr/>
          </a:p>
          <a:p>
            <a:pPr marL="0" lvl="0" indent="0" algn="l" rtl="0">
              <a:spcBef>
                <a:spcPts val="0"/>
              </a:spcBef>
              <a:spcAft>
                <a:spcPts val="0"/>
              </a:spcAft>
              <a:buNone/>
            </a:pPr>
            <a:r>
              <a:rPr lang="ja-JP"/>
              <a:t>県内で長年地域に根ざした活動を行ってきた中堅からベテラン保健師の語りに着目し、</a:t>
            </a:r>
            <a:endParaRPr/>
          </a:p>
          <a:p>
            <a:pPr marL="0" lvl="0" indent="0" algn="l" rtl="0">
              <a:spcBef>
                <a:spcPts val="0"/>
              </a:spcBef>
              <a:spcAft>
                <a:spcPts val="0"/>
              </a:spcAft>
              <a:buNone/>
            </a:pPr>
            <a:r>
              <a:rPr lang="ja-JP"/>
              <a:t>地域保健を支えてきた実践知とはどのようなものか、</a:t>
            </a:r>
            <a:endParaRPr/>
          </a:p>
          <a:p>
            <a:pPr marL="0" lvl="0" indent="0" algn="l" rtl="0">
              <a:spcBef>
                <a:spcPts val="0"/>
              </a:spcBef>
              <a:spcAft>
                <a:spcPts val="0"/>
              </a:spcAft>
              <a:buNone/>
            </a:pPr>
            <a:r>
              <a:rPr lang="ja-JP"/>
              <a:t>そしてそれをどのように次世代へつないでいけるのかを明らかにすることを</a:t>
            </a:r>
            <a:endParaRPr/>
          </a:p>
          <a:p>
            <a:pPr marL="0" lvl="0" indent="0" algn="l" rtl="0">
              <a:spcBef>
                <a:spcPts val="0"/>
              </a:spcBef>
              <a:spcAft>
                <a:spcPts val="0"/>
              </a:spcAft>
              <a:buNone/>
            </a:pPr>
            <a:r>
              <a:rPr lang="ja-JP"/>
              <a:t>目的として取組まれています。</a:t>
            </a:r>
            <a:endParaRPr/>
          </a:p>
          <a:p>
            <a:pPr marL="0" lvl="0" indent="0" algn="l" rtl="0">
              <a:spcBef>
                <a:spcPts val="0"/>
              </a:spcBef>
              <a:spcAft>
                <a:spcPts val="0"/>
              </a:spcAft>
              <a:buNone/>
            </a:pPr>
            <a:endParaRPr/>
          </a:p>
        </p:txBody>
      </p:sp>
      <p:sp>
        <p:nvSpPr>
          <p:cNvPr id="483" name="Google Shape;483;g3f0213da1ad_0_0: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f0213da1ad_0_8: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491" name="Google Shape;491;g3f0213da1ad_0_8: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まず徳島県の調査背景です。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徳島県は中山間地域が多く、高齢化も進んでいます。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移動が困難な地域も多く、住民の生活世界に入り込んで日常の変化を丁寧に把握する保健師の役割が一層重要になっています。</a:t>
            </a:r>
            <a:endParaRPr/>
          </a:p>
        </p:txBody>
      </p:sp>
      <p:sp>
        <p:nvSpPr>
          <p:cNvPr id="492" name="Google Shape;492;g3f0213da1ad_0_8: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2: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rmAutofit/>
          </a:bodyPr>
          <a:lstStyle/>
          <a:p>
            <a:pPr marL="0" lvl="0" indent="0" algn="l" rtl="0">
              <a:lnSpc>
                <a:spcPct val="100000"/>
              </a:lnSpc>
              <a:spcBef>
                <a:spcPts val="0"/>
              </a:spcBef>
              <a:spcAft>
                <a:spcPts val="0"/>
              </a:spcAft>
              <a:buSzPts val="1400"/>
              <a:buNone/>
            </a:pPr>
            <a:endParaRPr/>
          </a:p>
        </p:txBody>
      </p:sp>
      <p:sp>
        <p:nvSpPr>
          <p:cNvPr id="172" name="Google Shape;172;p2: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f0213da1ad_0_14: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498" name="Google Shape;498;g3f0213da1ad_0_14: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一方で、行政組織の効率化により地区担当制から業務分担制へと移行が進み、若手保健師が地域に出る機会が減っています。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また、ベテラン保健師の退職も重なり、地域で培われてきた実践知が継承されにくい状況が生まれています。</a:t>
            </a:r>
            <a:endParaRPr/>
          </a:p>
          <a:p>
            <a:pPr marL="0" lvl="0" indent="0" algn="l" rtl="0">
              <a:spcBef>
                <a:spcPts val="0"/>
              </a:spcBef>
              <a:spcAft>
                <a:spcPts val="0"/>
              </a:spcAft>
              <a:buNone/>
            </a:pPr>
            <a:endParaRPr/>
          </a:p>
        </p:txBody>
      </p:sp>
      <p:sp>
        <p:nvSpPr>
          <p:cNvPr id="499" name="Google Shape;499;g3f0213da1ad_0_14: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f0213da1ad_0_20: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05" name="Google Shape;505;g3f0213da1ad_0_20: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そこで本調査では、徳島県の自治体保健師が地域で培ってきた実践知の特徴を整理し、その構造と継承のあり方を明らかにすることを目的としました。</a:t>
            </a:r>
            <a:endParaRPr/>
          </a:p>
          <a:p>
            <a:pPr marL="0" lvl="0" indent="0" algn="l" rtl="0">
              <a:spcBef>
                <a:spcPts val="0"/>
              </a:spcBef>
              <a:spcAft>
                <a:spcPts val="0"/>
              </a:spcAft>
              <a:buNone/>
            </a:pPr>
            <a:endParaRPr/>
          </a:p>
        </p:txBody>
      </p:sp>
      <p:sp>
        <p:nvSpPr>
          <p:cNvPr id="506" name="Google Shape;506;g3f0213da1ad_0_20: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f0213da1ad_0_26: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12" name="Google Shape;512;g3f0213da1ad_0_26: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ここで</a:t>
            </a:r>
            <a:r>
              <a:rPr lang="ja-JP" sz="1200" strike="sngStrike">
                <a:solidFill>
                  <a:schemeClr val="dk1"/>
                </a:solidFill>
                <a:latin typeface="Arial"/>
                <a:ea typeface="Arial"/>
                <a:cs typeface="Arial"/>
                <a:sym typeface="Arial"/>
              </a:rPr>
              <a:t>は</a:t>
            </a:r>
            <a:r>
              <a:rPr lang="ja-JP" sz="1200">
                <a:solidFill>
                  <a:schemeClr val="dk1"/>
                </a:solidFill>
                <a:latin typeface="Arial"/>
                <a:ea typeface="Arial"/>
                <a:cs typeface="Arial"/>
                <a:sym typeface="Arial"/>
              </a:rPr>
              <a:t>、本調査で扱う「実践知」という言葉について、少し整理しておきたいと思います。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実践知というのは、アリストテレスが述べたフロネーシスの考え方に基づくもので、変化し続ける現場の中で、その時々に最善を選ぶ判断の知を指しています。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理論や技術だけでは対応できない状況で発揮される判断の知であり、 経験の省察によって育つ知でもあります。保健師は自らの経験を振り返り、意味づけながら次の判断に活かしていきます。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また、Benner が述べるように、熟練した実践者は、言葉にならない微細な変化を直観的、全体的に把握する力を持っています。即ち、数値化やマニュアル化が難しい人間的に適切な判断を支える専門職の知であり、保健師活動の核心をなすものです。</a:t>
            </a:r>
            <a:endParaRPr/>
          </a:p>
          <a:p>
            <a:pPr marL="0" lvl="0" indent="0" algn="l" rtl="0">
              <a:spcBef>
                <a:spcPts val="0"/>
              </a:spcBef>
              <a:spcAft>
                <a:spcPts val="0"/>
              </a:spcAft>
              <a:buNone/>
            </a:pPr>
            <a:endParaRPr/>
          </a:p>
        </p:txBody>
      </p:sp>
      <p:sp>
        <p:nvSpPr>
          <p:cNvPr id="513" name="Google Shape;513;g3f0213da1ad_0_26: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f0213da1ad_0_32: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19" name="Google Shape;519;g3f0213da1ad_0_32: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調査方法は徳島県内で15年以上の実務経験を持つ</a:t>
            </a:r>
            <a:endParaRPr/>
          </a:p>
          <a:p>
            <a:pPr marL="0" lvl="0" indent="0" algn="l" rtl="0">
              <a:spcBef>
                <a:spcPts val="0"/>
              </a:spcBef>
              <a:spcAft>
                <a:spcPts val="0"/>
              </a:spcAft>
              <a:buNone/>
            </a:pPr>
            <a:r>
              <a:rPr lang="ja-JP" sz="1200">
                <a:solidFill>
                  <a:schemeClr val="dk1"/>
                </a:solidFill>
                <a:latin typeface="Arial"/>
                <a:ea typeface="Arial"/>
                <a:cs typeface="Arial"/>
                <a:sym typeface="Arial"/>
              </a:rPr>
              <a:t>中堅からベテラン保健師10名に対し、</a:t>
            </a:r>
            <a:endParaRPr/>
          </a:p>
          <a:p>
            <a:pPr marL="0" lvl="0" indent="0" algn="l" rtl="0">
              <a:spcBef>
                <a:spcPts val="0"/>
              </a:spcBef>
              <a:spcAft>
                <a:spcPts val="0"/>
              </a:spcAft>
              <a:buNone/>
            </a:pPr>
            <a:r>
              <a:rPr lang="ja-JP" sz="1200">
                <a:solidFill>
                  <a:schemeClr val="dk1"/>
                </a:solidFill>
                <a:latin typeface="Arial"/>
                <a:ea typeface="Arial"/>
                <a:cs typeface="Arial"/>
                <a:sym typeface="Arial"/>
              </a:rPr>
              <a:t>1回45〜60分の半構造化インタビューを行いました。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逐語録を精読し、コード化、サブカテゴリ化を経て、カテゴリを抽出し、</a:t>
            </a:r>
            <a:endParaRPr/>
          </a:p>
          <a:p>
            <a:pPr marL="0" lvl="0" indent="0" algn="l" rtl="0">
              <a:spcBef>
                <a:spcPts val="0"/>
              </a:spcBef>
              <a:spcAft>
                <a:spcPts val="0"/>
              </a:spcAft>
              <a:buNone/>
            </a:pPr>
            <a:r>
              <a:rPr lang="ja-JP" sz="1200">
                <a:solidFill>
                  <a:schemeClr val="dk1"/>
                </a:solidFill>
                <a:latin typeface="Arial"/>
                <a:ea typeface="Arial"/>
                <a:cs typeface="Arial"/>
                <a:sym typeface="Arial"/>
              </a:rPr>
              <a:t>実践知の構造を質的記述的に分析しています。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本研究は、四国大学研究倫理専門委員会の承認を得て実施しています。</a:t>
            </a:r>
            <a:endParaRPr/>
          </a:p>
        </p:txBody>
      </p:sp>
      <p:sp>
        <p:nvSpPr>
          <p:cNvPr id="520" name="Google Shape;520;g3f0213da1ad_0_32: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f0213da1ad_0_38: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26" name="Google Shape;526;g3f0213da1ad_0_38: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分析の結果、抽出された実践知は、次の３つのカテゴリに整理されました。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1つ目が「住民の人生の歩みと地域の暮らしをくみ取る」</a:t>
            </a:r>
            <a:endParaRPr/>
          </a:p>
          <a:p>
            <a:pPr marL="0" lvl="0" indent="0" algn="l" rtl="0">
              <a:spcBef>
                <a:spcPts val="0"/>
              </a:spcBef>
              <a:spcAft>
                <a:spcPts val="0"/>
              </a:spcAft>
              <a:buNone/>
            </a:pPr>
            <a:r>
              <a:rPr lang="ja-JP" sz="1200">
                <a:solidFill>
                  <a:schemeClr val="dk1"/>
                </a:solidFill>
                <a:latin typeface="Arial"/>
                <a:ea typeface="Arial"/>
                <a:cs typeface="Arial"/>
                <a:sym typeface="Arial"/>
              </a:rPr>
              <a:t>2つ目が「声なき声を拾い、地域の仕組みや支え合いにつなぐ」</a:t>
            </a:r>
            <a:endParaRPr/>
          </a:p>
          <a:p>
            <a:pPr marL="0" lvl="0" indent="0" algn="l" rtl="0">
              <a:spcBef>
                <a:spcPts val="0"/>
              </a:spcBef>
              <a:spcAft>
                <a:spcPts val="0"/>
              </a:spcAft>
              <a:buNone/>
            </a:pPr>
            <a:r>
              <a:rPr lang="ja-JP" sz="1200">
                <a:solidFill>
                  <a:schemeClr val="dk1"/>
                </a:solidFill>
                <a:latin typeface="Arial"/>
                <a:ea typeface="Arial"/>
                <a:cs typeface="Arial"/>
                <a:sym typeface="Arial"/>
              </a:rPr>
              <a:t>3つ目が「地域との関わりの中で住民と共に育ち成長する」です。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この3つが、保健師の実践知を構成する柱となっていました。</a:t>
            </a:r>
            <a:endParaRPr/>
          </a:p>
        </p:txBody>
      </p:sp>
      <p:sp>
        <p:nvSpPr>
          <p:cNvPr id="527" name="Google Shape;527;g3f0213da1ad_0_38: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f0213da1ad_0_45: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34" name="Google Shape;534;g3f0213da1ad_0_45: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カテゴリ１【住民の人生の歩みと地域の暮らしをくみ取る】は、</a:t>
            </a:r>
            <a:endParaRPr/>
          </a:p>
          <a:p>
            <a:pPr marL="0" lvl="0" indent="0" algn="l" rtl="0">
              <a:spcBef>
                <a:spcPts val="0"/>
              </a:spcBef>
              <a:spcAft>
                <a:spcPts val="0"/>
              </a:spcAft>
              <a:buNone/>
            </a:pPr>
            <a:r>
              <a:rPr lang="ja-JP" sz="1200">
                <a:solidFill>
                  <a:schemeClr val="dk1"/>
                </a:solidFill>
                <a:latin typeface="Arial"/>
                <a:ea typeface="Arial"/>
                <a:cs typeface="Arial"/>
                <a:sym typeface="Arial"/>
              </a:rPr>
              <a:t>住民の人生の物語の尊重と全人的理解、ありのままの生活を受け入れ変化を急がない姿勢、地域に出向き五感で暮らしぶりを感じ取る、地域の文化や風土を住民から学ぶ姿勢で構成されました。</a:t>
            </a:r>
            <a:endParaRPr/>
          </a:p>
          <a:p>
            <a:pPr marL="0" lvl="0" indent="0" algn="l" rtl="0">
              <a:spcBef>
                <a:spcPts val="0"/>
              </a:spcBef>
              <a:spcAft>
                <a:spcPts val="0"/>
              </a:spcAft>
              <a:buNone/>
            </a:pPr>
            <a:endParaRPr/>
          </a:p>
        </p:txBody>
      </p:sp>
      <p:sp>
        <p:nvSpPr>
          <p:cNvPr id="535" name="Google Shape;535;g3f0213da1ad_0_45: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f0213da1ad_0_50: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40" name="Google Shape;540;g3f0213da1ad_0_50: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支援を求めにくい住民の小さな変化に気づき、</a:t>
            </a:r>
            <a:endParaRPr/>
          </a:p>
          <a:p>
            <a:pPr marL="0" lvl="0" indent="0" algn="l" rtl="0">
              <a:spcBef>
                <a:spcPts val="0"/>
              </a:spcBef>
              <a:spcAft>
                <a:spcPts val="0"/>
              </a:spcAft>
              <a:buNone/>
            </a:pPr>
            <a:r>
              <a:rPr lang="ja-JP" sz="1200">
                <a:solidFill>
                  <a:schemeClr val="dk1"/>
                </a:solidFill>
                <a:latin typeface="Arial"/>
                <a:ea typeface="Arial"/>
                <a:cs typeface="Arial"/>
                <a:sym typeface="Arial"/>
              </a:rPr>
              <a:t>カテゴリ２【声なき声を拾い地域の仕組みや支え合いにつなぐ】は、先の暮らしを見据え次につなぐ責任感、届きにくい声を拾い上げつなぐ、地域をつなぎ調整するハブの役割、個別ケアでの気づきを共同体の営みへつなげる、で構成され、保健師は、支援を求めにくい住民の小さな変化に気づき、地域の支援体制へとつなぐ調整役を担っていました。</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41" name="Google Shape;541;g3f0213da1ad_0_50: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f0213da1ad_0_55: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46" name="Google Shape;546;g3f0213da1ad_0_55: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カテゴリ3【地域との関わりの中で住民と共に育ち成長する】は、住民や地域への感謝と共に育つ意識、日々の実践を自己成長の糧とする姿勢で構成され、保健師は、住民との関わりを通して自身も成長し、地域の一員として共に歩む姿勢を大切にしていました。</a:t>
            </a:r>
            <a:endParaRPr/>
          </a:p>
          <a:p>
            <a:pPr marL="0" lvl="0" indent="0" algn="l" rtl="0">
              <a:spcBef>
                <a:spcPts val="0"/>
              </a:spcBef>
              <a:spcAft>
                <a:spcPts val="0"/>
              </a:spcAft>
              <a:buNone/>
            </a:pPr>
            <a:endParaRPr/>
          </a:p>
        </p:txBody>
      </p:sp>
      <p:sp>
        <p:nvSpPr>
          <p:cNvPr id="547" name="Google Shape;547;g3f0213da1ad_0_55: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f0213da1ad_0_60: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52" name="Google Shape;552;g3f0213da1ad_0_60: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ここからは、調査で得られた語りをもとに、保健師の実践知がどのように育まれてきたのか、その特徴について考察した内容をお話しします。 </a:t>
            </a:r>
            <a:endParaRPr/>
          </a:p>
          <a:p>
            <a:pPr marL="0" lvl="0" indent="0" algn="l" rtl="0">
              <a:spcBef>
                <a:spcPts val="0"/>
              </a:spcBef>
              <a:spcAft>
                <a:spcPts val="0"/>
              </a:spcAft>
              <a:buNone/>
            </a:pPr>
            <a:r>
              <a:rPr lang="ja-JP" sz="1200">
                <a:solidFill>
                  <a:schemeClr val="dk1"/>
                </a:solidFill>
                <a:latin typeface="Arial"/>
                <a:ea typeface="Arial"/>
                <a:cs typeface="Arial"/>
                <a:sym typeface="Arial"/>
              </a:rPr>
              <a:t>今回抽出された３つのカテゴリは、それぞれ独立したものではなく、互いに影響し合いながら、保健師の判断や関わり方を深めていく循環をつくっていました。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まず１つ目は、住民理解の深さです。保健師は、住民の語る出来事を単なる情報としてではなく、その人の「物語」として受けとめていました。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家の様子や空気感、匂いといった、言葉にならない情報を五感で捉え、住民の生活世界を読み取り、総合的に判断している姿が語られました。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こうした理解の仕方は、Benner が述べる熟練者の「状況の全体的把握」や、Schön の「行為の中の省察」と重なります。住民の“その人なりの普通”を尊重する姿勢は実践知の基盤となり、保健師活動の日々の積み重ねが「地域で育つ知」を形成していました。</a:t>
            </a:r>
            <a:endParaRPr/>
          </a:p>
        </p:txBody>
      </p:sp>
      <p:sp>
        <p:nvSpPr>
          <p:cNvPr id="553" name="Google Shape;553;g3f0213da1ad_0_60: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f0213da1ad_0_66: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59" name="Google Shape;559;g3f0213da1ad_0_66: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２つ目は、声なき声に気づく実践と地域を見る目の再構成です。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 支援を求めにくい住民の、「最近姿を見ない」「家の中の様子が前と違う」など、ほんの小さな変化を手がかりに、「何かあるかもしれない」と察知して関わりを深めていく姿が多く語られました。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また、個別支援で得た気づきを地域づくりにつなげる実践もみられました。 </a:t>
            </a:r>
            <a:endParaRPr/>
          </a:p>
          <a:p>
            <a:pPr marL="0" lvl="0" indent="0" algn="l" rtl="0">
              <a:spcBef>
                <a:spcPts val="0"/>
              </a:spcBef>
              <a:spcAft>
                <a:spcPts val="0"/>
              </a:spcAft>
              <a:buNone/>
            </a:pPr>
            <a:r>
              <a:rPr lang="ja-JP" sz="1200">
                <a:solidFill>
                  <a:schemeClr val="dk1"/>
                </a:solidFill>
                <a:latin typeface="Arial"/>
                <a:ea typeface="Arial"/>
                <a:cs typeface="Arial"/>
                <a:sym typeface="Arial"/>
              </a:rPr>
              <a:t>一つの事例を、地域全体の仕組みの改善へと結びつけていく視点です。 業務分担制が進む中で“地域をみる目”が育ちにくいと言われる状況にあっても、</a:t>
            </a:r>
            <a:endParaRPr/>
          </a:p>
          <a:p>
            <a:pPr marL="0" lvl="0" indent="0" algn="l" rtl="0">
              <a:spcBef>
                <a:spcPts val="0"/>
              </a:spcBef>
              <a:spcAft>
                <a:spcPts val="0"/>
              </a:spcAft>
              <a:buNone/>
            </a:pPr>
            <a:r>
              <a:rPr lang="ja-JP" sz="1200">
                <a:solidFill>
                  <a:schemeClr val="dk1"/>
                </a:solidFill>
                <a:latin typeface="Arial"/>
                <a:ea typeface="Arial"/>
                <a:cs typeface="Arial"/>
                <a:sym typeface="Arial"/>
              </a:rPr>
              <a:t>保健師は個別と地域を往還しながら、地域の支え合いを紡ぎ直していました。</a:t>
            </a:r>
            <a:endParaRPr/>
          </a:p>
          <a:p>
            <a:pPr marL="0" lvl="0" indent="0" algn="l" rtl="0">
              <a:spcBef>
                <a:spcPts val="0"/>
              </a:spcBef>
              <a:spcAft>
                <a:spcPts val="0"/>
              </a:spcAft>
              <a:buNone/>
            </a:pPr>
            <a:endParaRPr/>
          </a:p>
        </p:txBody>
      </p:sp>
      <p:sp>
        <p:nvSpPr>
          <p:cNvPr id="560" name="Google Shape;560;g3f0213da1ad_0_66: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b38c9af229_0_201: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b38c9af229_0_201:notes"/>
          <p:cNvSpPr txBox="1">
            <a:spLocks noGrp="1"/>
          </p:cNvSpPr>
          <p:nvPr>
            <p:ph type="body" idx="1"/>
          </p:nvPr>
        </p:nvSpPr>
        <p:spPr>
          <a:xfrm>
            <a:off x="709430" y="4861236"/>
            <a:ext cx="5680500" cy="4605900"/>
          </a:xfrm>
          <a:prstGeom prst="rect">
            <a:avLst/>
          </a:prstGeom>
        </p:spPr>
        <p:txBody>
          <a:bodyPr spcFirstLastPara="1" wrap="square" lIns="95450" tIns="47725" rIns="95450" bIns="47725" anchor="t" anchorCtr="0">
            <a:noAutofit/>
          </a:bodyPr>
          <a:lstStyle/>
          <a:p>
            <a:pPr marL="0" lvl="0" indent="0" algn="l" rtl="0">
              <a:spcBef>
                <a:spcPts val="0"/>
              </a:spcBef>
              <a:spcAft>
                <a:spcPts val="0"/>
              </a:spcAft>
              <a:buNone/>
            </a:pPr>
            <a:endParaRPr/>
          </a:p>
        </p:txBody>
      </p:sp>
      <p:sp>
        <p:nvSpPr>
          <p:cNvPr id="188" name="Google Shape;188;g3b38c9af229_0_201:notes"/>
          <p:cNvSpPr txBox="1">
            <a:spLocks noGrp="1"/>
          </p:cNvSpPr>
          <p:nvPr>
            <p:ph type="sldNum" idx="12"/>
          </p:nvPr>
        </p:nvSpPr>
        <p:spPr>
          <a:xfrm>
            <a:off x="4020650" y="9720825"/>
            <a:ext cx="3077100" cy="512100"/>
          </a:xfrm>
          <a:prstGeom prst="rect">
            <a:avLst/>
          </a:prstGeom>
        </p:spPr>
        <p:txBody>
          <a:bodyPr spcFirstLastPara="1" wrap="square" lIns="95450" tIns="47725" rIns="95450" bIns="47725" anchor="b" anchorCtr="0">
            <a:noAutofit/>
          </a:bodyPr>
          <a:lstStyle/>
          <a:p>
            <a:pPr marL="0" lvl="0" indent="0" algn="r" rtl="0">
              <a:spcBef>
                <a:spcPts val="0"/>
              </a:spcBef>
              <a:spcAft>
                <a:spcPts val="0"/>
              </a:spcAft>
              <a:buNone/>
            </a:pPr>
            <a:fld id="{00000000-1234-1234-1234-123412341234}" type="slidenum">
              <a:rPr lang="en-US" altLang="ja-JP"/>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f0213da1ad_0_72: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66" name="Google Shape;566;g3f0213da1ad_0_72: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３つ目は、住民と共に育つ姿勢育ち成長する実践と学びの共同体としての保健師です。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住民を支援の対象としてだけではなく、共に地域をつくる存在として捉えていることが印象的でした。 </a:t>
            </a:r>
            <a:endParaRPr/>
          </a:p>
          <a:p>
            <a:pPr marL="0" lvl="0" indent="0" algn="l" rtl="0">
              <a:spcBef>
                <a:spcPts val="0"/>
              </a:spcBef>
              <a:spcAft>
                <a:spcPts val="0"/>
              </a:spcAft>
              <a:buNone/>
            </a:pPr>
            <a:r>
              <a:rPr lang="ja-JP" sz="1200">
                <a:solidFill>
                  <a:schemeClr val="dk1"/>
                </a:solidFill>
                <a:latin typeface="Arial"/>
                <a:ea typeface="Arial"/>
                <a:cs typeface="Arial"/>
                <a:sym typeface="Arial"/>
              </a:rPr>
              <a:t>住民との関わりの中で、自分自身の価値観や判断が磨かれ、次の実践へとつながっていく。 </a:t>
            </a:r>
            <a:endParaRPr/>
          </a:p>
          <a:p>
            <a:pPr marL="0" lvl="0" indent="0" algn="l" rtl="0">
              <a:spcBef>
                <a:spcPts val="0"/>
              </a:spcBef>
              <a:spcAft>
                <a:spcPts val="0"/>
              </a:spcAft>
              <a:buNone/>
            </a:pPr>
            <a:r>
              <a:rPr lang="ja-JP" sz="1200">
                <a:solidFill>
                  <a:schemeClr val="dk1"/>
                </a:solidFill>
                <a:latin typeface="Arial"/>
                <a:ea typeface="Arial"/>
                <a:cs typeface="Arial"/>
                <a:sym typeface="Arial"/>
              </a:rPr>
              <a:t>こうした相互的な学びのあり方は、Lave &amp; Wengerの実践共同体の概念とも重なります。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住民理解や声なき声への気づきは、保健師自身の成長を促す大切な契機になっていました。</a:t>
            </a:r>
            <a:endParaRPr/>
          </a:p>
          <a:p>
            <a:pPr marL="0" lvl="0" indent="0" algn="l" rtl="0">
              <a:spcBef>
                <a:spcPts val="0"/>
              </a:spcBef>
              <a:spcAft>
                <a:spcPts val="0"/>
              </a:spcAft>
              <a:buNone/>
            </a:pPr>
            <a:endParaRPr/>
          </a:p>
        </p:txBody>
      </p:sp>
      <p:sp>
        <p:nvSpPr>
          <p:cNvPr id="567" name="Google Shape;567;g3f0213da1ad_0_72: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3f0213da1ad_0_78: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73" name="Google Shape;573;g3f0213da1ad_0_78: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最後に、知の継承の危機と次世代育成への示唆についてです。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 「空気感を読む」「違和感に気づく」といった暗黙知は、マニュアルでは伝えきれません。</a:t>
            </a:r>
            <a:endParaRPr/>
          </a:p>
          <a:p>
            <a:pPr marL="0" lvl="0" indent="0" algn="l" rtl="0">
              <a:spcBef>
                <a:spcPts val="0"/>
              </a:spcBef>
              <a:spcAft>
                <a:spcPts val="0"/>
              </a:spcAft>
              <a:buNone/>
            </a:pPr>
            <a:r>
              <a:rPr lang="ja-JP" sz="1200">
                <a:solidFill>
                  <a:schemeClr val="dk1"/>
                </a:solidFill>
                <a:latin typeface="Arial"/>
                <a:ea typeface="Arial"/>
                <a:cs typeface="Arial"/>
                <a:sym typeface="Arial"/>
              </a:rPr>
              <a:t> しかし、若手が地域に入る機会が減っている現状では、こうした知が継承されにくくなっています。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語りからは、</a:t>
            </a:r>
            <a:endParaRPr/>
          </a:p>
          <a:p>
            <a:pPr marL="0" lvl="0" indent="0" algn="l" rtl="0">
              <a:spcBef>
                <a:spcPts val="0"/>
              </a:spcBef>
              <a:spcAft>
                <a:spcPts val="0"/>
              </a:spcAft>
              <a:buNone/>
            </a:pPr>
            <a:r>
              <a:rPr lang="ja-JP" sz="1200">
                <a:solidFill>
                  <a:schemeClr val="dk1"/>
                </a:solidFill>
                <a:latin typeface="Arial"/>
                <a:ea typeface="Arial"/>
                <a:cs typeface="Arial"/>
                <a:sym typeface="Arial"/>
              </a:rPr>
              <a:t>　同行訪問後に感じたことを言葉にする場</a:t>
            </a:r>
            <a:endParaRPr/>
          </a:p>
          <a:p>
            <a:pPr marL="0" lvl="0" indent="0" algn="l" rtl="0">
              <a:spcBef>
                <a:spcPts val="0"/>
              </a:spcBef>
              <a:spcAft>
                <a:spcPts val="0"/>
              </a:spcAft>
              <a:buNone/>
            </a:pPr>
            <a:r>
              <a:rPr lang="ja-JP" sz="1200">
                <a:solidFill>
                  <a:schemeClr val="dk1"/>
                </a:solidFill>
                <a:latin typeface="Arial"/>
                <a:ea typeface="Arial"/>
                <a:cs typeface="Arial"/>
                <a:sym typeface="Arial"/>
              </a:rPr>
              <a:t>　経験を持ち寄り互いに語り合う場</a:t>
            </a:r>
            <a:endParaRPr/>
          </a:p>
          <a:p>
            <a:pPr marL="0" lvl="0" indent="0" algn="l" rtl="0">
              <a:spcBef>
                <a:spcPts val="0"/>
              </a:spcBef>
              <a:spcAft>
                <a:spcPts val="0"/>
              </a:spcAft>
              <a:buNone/>
            </a:pPr>
            <a:r>
              <a:rPr lang="ja-JP" sz="1200">
                <a:solidFill>
                  <a:schemeClr val="dk1"/>
                </a:solidFill>
                <a:latin typeface="Arial"/>
                <a:ea typeface="Arial"/>
                <a:cs typeface="Arial"/>
                <a:sym typeface="Arial"/>
              </a:rPr>
              <a:t>　判断の背景や違和感を言語化し共有する文化</a:t>
            </a:r>
            <a:endParaRPr/>
          </a:p>
          <a:p>
            <a:pPr marL="0" lvl="0" indent="0" algn="l" rtl="0">
              <a:spcBef>
                <a:spcPts val="0"/>
              </a:spcBef>
              <a:spcAft>
                <a:spcPts val="0"/>
              </a:spcAft>
              <a:buNone/>
            </a:pPr>
            <a:r>
              <a:rPr lang="ja-JP" sz="1200">
                <a:solidFill>
                  <a:schemeClr val="dk1"/>
                </a:solidFill>
                <a:latin typeface="Arial"/>
                <a:ea typeface="Arial"/>
                <a:cs typeface="Arial"/>
                <a:sym typeface="Arial"/>
              </a:rPr>
              <a:t>こうした仕組みが、実践知の継承にとって欠かせないことが示されていました。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経験を語り合う場は、単なる情報交換ではなく、日々の実践を支える視点を共有する大切な時間として機能していました。</a:t>
            </a:r>
            <a:endParaRPr/>
          </a:p>
          <a:p>
            <a:pPr marL="0" lvl="0" indent="0" algn="l" rtl="0">
              <a:spcBef>
                <a:spcPts val="0"/>
              </a:spcBef>
              <a:spcAft>
                <a:spcPts val="0"/>
              </a:spcAft>
              <a:buNone/>
            </a:pPr>
            <a:endParaRPr/>
          </a:p>
        </p:txBody>
      </p:sp>
      <p:sp>
        <p:nvSpPr>
          <p:cNvPr id="574" name="Google Shape;574;g3f0213da1ad_0_78: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f0213da1ad_0_84:notes"/>
          <p:cNvSpPr>
            <a:spLocks noGrp="1" noRot="1" noChangeAspect="1"/>
          </p:cNvSpPr>
          <p:nvPr>
            <p:ph type="sldImg" idx="2"/>
          </p:nvPr>
        </p:nvSpPr>
        <p:spPr>
          <a:xfrm>
            <a:off x="1218095" y="1279531"/>
            <a:ext cx="4663200" cy="34542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580" name="Google Shape;580;g3f0213da1ad_0_84:notes"/>
          <p:cNvSpPr txBox="1">
            <a:spLocks noGrp="1"/>
          </p:cNvSpPr>
          <p:nvPr>
            <p:ph type="body" idx="1"/>
          </p:nvPr>
        </p:nvSpPr>
        <p:spPr>
          <a:xfrm>
            <a:off x="709932" y="4925407"/>
            <a:ext cx="5679300" cy="4029900"/>
          </a:xfrm>
          <a:prstGeom prst="rect">
            <a:avLst/>
          </a:prstGeom>
          <a:noFill/>
          <a:ln>
            <a:noFill/>
          </a:ln>
        </p:spPr>
        <p:txBody>
          <a:bodyPr spcFirstLastPara="1" wrap="square" lIns="95050" tIns="47500" rIns="95050" bIns="47500" anchor="t" anchorCtr="0">
            <a:noAutofit/>
          </a:bodyPr>
          <a:lstStyle/>
          <a:p>
            <a:pPr marL="0" lvl="0" indent="0" algn="l" rtl="0">
              <a:spcBef>
                <a:spcPts val="0"/>
              </a:spcBef>
              <a:spcAft>
                <a:spcPts val="0"/>
              </a:spcAft>
              <a:buNone/>
            </a:pPr>
            <a:r>
              <a:rPr lang="ja-JP" sz="1200">
                <a:solidFill>
                  <a:schemeClr val="dk1"/>
                </a:solidFill>
                <a:latin typeface="Arial"/>
                <a:ea typeface="Arial"/>
                <a:cs typeface="Arial"/>
                <a:sym typeface="Arial"/>
              </a:rPr>
              <a:t>まとめです。</a:t>
            </a:r>
            <a:endParaRPr/>
          </a:p>
          <a:p>
            <a:pPr marL="0" lvl="0" indent="0" algn="l" rtl="0">
              <a:spcBef>
                <a:spcPts val="0"/>
              </a:spcBef>
              <a:spcAft>
                <a:spcPts val="0"/>
              </a:spcAft>
              <a:buNone/>
            </a:pPr>
            <a:r>
              <a:rPr lang="ja-JP" sz="1200">
                <a:solidFill>
                  <a:schemeClr val="dk1"/>
                </a:solidFill>
                <a:latin typeface="Arial"/>
                <a:ea typeface="Arial"/>
                <a:cs typeface="Arial"/>
                <a:sym typeface="Arial"/>
              </a:rPr>
              <a:t>地域保健を支える実践知は、 住民の人生と暮らしを深く理解する姿勢、 声なき声に気づき地域の支え合いにつなぐ実践、住民との相互作用の中で自身も成長していく姿勢が相互に関連しながら育まれていました。</a:t>
            </a:r>
            <a:endParaRPr sz="1200">
              <a:solidFill>
                <a:schemeClr val="dk1"/>
              </a:solidFill>
              <a:latin typeface="Arial"/>
              <a:ea typeface="Arial"/>
              <a:cs typeface="Arial"/>
              <a:sym typeface="Arial"/>
            </a:endParaRPr>
          </a:p>
          <a:p>
            <a:pPr marL="0" lvl="0" indent="0" algn="l" rtl="0">
              <a:spcBef>
                <a:spcPts val="0"/>
              </a:spcBef>
              <a:spcAft>
                <a:spcPts val="0"/>
              </a:spcAft>
              <a:buNone/>
            </a:pPr>
            <a:r>
              <a:rPr lang="ja-JP" sz="1200">
                <a:solidFill>
                  <a:schemeClr val="dk1"/>
                </a:solidFill>
                <a:latin typeface="Arial"/>
                <a:ea typeface="Arial"/>
                <a:cs typeface="Arial"/>
                <a:sym typeface="Arial"/>
              </a:rPr>
              <a:t>これらの「地域で育つ知」を次の世代へつないでいくためには、経験を共有し</a:t>
            </a:r>
            <a:r>
              <a:rPr lang="ja-JP" sz="1200" strike="sngStrike">
                <a:solidFill>
                  <a:schemeClr val="dk1"/>
                </a:solidFill>
                <a:latin typeface="Arial"/>
                <a:ea typeface="Arial"/>
                <a:cs typeface="Arial"/>
                <a:sym typeface="Arial"/>
              </a:rPr>
              <a:t>、</a:t>
            </a:r>
            <a:r>
              <a:rPr lang="ja-JP" sz="1200">
                <a:solidFill>
                  <a:schemeClr val="dk1"/>
                </a:solidFill>
                <a:latin typeface="Arial"/>
                <a:ea typeface="Arial"/>
                <a:cs typeface="Arial"/>
                <a:sym typeface="Arial"/>
              </a:rPr>
              <a:t>省察を支える仕組みづくりが欠かせないことが示唆されました。</a:t>
            </a:r>
            <a:endParaRPr/>
          </a:p>
          <a:p>
            <a:pPr marL="0" lvl="0" indent="0" algn="l" rtl="0">
              <a:spcBef>
                <a:spcPts val="0"/>
              </a:spcBef>
              <a:spcAft>
                <a:spcPts val="0"/>
              </a:spcAft>
              <a:buNone/>
            </a:pPr>
            <a:r>
              <a:rPr lang="ja-JP" sz="1200">
                <a:solidFill>
                  <a:schemeClr val="dk1"/>
                </a:solidFill>
                <a:latin typeface="Arial"/>
                <a:ea typeface="Arial"/>
                <a:cs typeface="Arial"/>
                <a:sym typeface="Arial"/>
              </a:rPr>
              <a:t>徳島県をフィールドとした調査研究ですが、全国的に同じ課題や似た地域特性をもつ自治体が散見されると思われ、組織的に実践知を継承する仕組づくりを検討していただければ、と考えます。研究成果の報告は以上となります。ご清聴ありがとうございました。</a:t>
            </a:r>
            <a:endParaRPr/>
          </a:p>
          <a:p>
            <a:pPr marL="0" lvl="0" indent="0" algn="l" rtl="0">
              <a:spcBef>
                <a:spcPts val="0"/>
              </a:spcBef>
              <a:spcAft>
                <a:spcPts val="0"/>
              </a:spcAft>
              <a:buNone/>
            </a:pPr>
            <a:endParaRPr/>
          </a:p>
        </p:txBody>
      </p:sp>
      <p:sp>
        <p:nvSpPr>
          <p:cNvPr id="581" name="Google Shape;581;g3f0213da1ad_0_84:notes"/>
          <p:cNvSpPr txBox="1">
            <a:spLocks noGrp="1"/>
          </p:cNvSpPr>
          <p:nvPr>
            <p:ph type="sldNum" idx="12"/>
          </p:nvPr>
        </p:nvSpPr>
        <p:spPr>
          <a:xfrm>
            <a:off x="4021301" y="9721108"/>
            <a:ext cx="3076200" cy="513600"/>
          </a:xfrm>
          <a:prstGeom prst="rect">
            <a:avLst/>
          </a:prstGeom>
          <a:noFill/>
          <a:ln>
            <a:noFill/>
          </a:ln>
        </p:spPr>
        <p:txBody>
          <a:bodyPr spcFirstLastPara="1" wrap="square" lIns="95050" tIns="47500" rIns="95050" bIns="47500" anchor="b" anchorCtr="0">
            <a:noAutofit/>
          </a:bodyPr>
          <a:lstStyle/>
          <a:p>
            <a:pPr marL="0" lvl="0" indent="0" algn="r" rtl="0">
              <a:spcBef>
                <a:spcPts val="0"/>
              </a:spcBef>
              <a:spcAft>
                <a:spcPts val="0"/>
              </a:spcAft>
              <a:buNone/>
            </a:pPr>
            <a:fld id="{00000000-1234-1234-1234-123412341234}" type="slidenum">
              <a:rPr lang="en-US" altLang="ja-JP"/>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3d8758b245f_0_0: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587" name="Google Shape;587;g3d8758b245f_0_0: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sz="1500"/>
          </a:p>
        </p:txBody>
      </p:sp>
      <p:sp>
        <p:nvSpPr>
          <p:cNvPr id="588" name="Google Shape;588;g3d8758b245f_0_0: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d8758b245f_0_6: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594" name="Google Shape;594;g3d8758b245f_0_6: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sz="1500">
              <a:solidFill>
                <a:schemeClr val="dk1"/>
              </a:solidFill>
            </a:endParaRPr>
          </a:p>
        </p:txBody>
      </p:sp>
      <p:sp>
        <p:nvSpPr>
          <p:cNvPr id="595" name="Google Shape;595;g3d8758b245f_0_6: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d8758b245f_0_15: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604" name="Google Shape;604;g3d8758b245f_0_15: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sz="1500"/>
          </a:p>
        </p:txBody>
      </p:sp>
      <p:sp>
        <p:nvSpPr>
          <p:cNvPr id="605" name="Google Shape;605;g3d8758b245f_0_15: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d8758b245f_0_23:notes"/>
          <p:cNvSpPr>
            <a:spLocks noGrp="1" noRot="1" noChangeAspect="1"/>
          </p:cNvSpPr>
          <p:nvPr>
            <p:ph type="sldImg" idx="2"/>
          </p:nvPr>
        </p:nvSpPr>
        <p:spPr>
          <a:xfrm>
            <a:off x="1247775" y="1277938"/>
            <a:ext cx="4605338" cy="34544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613" name="Google Shape;613;g3d8758b245f_0_23: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sz="1500">
              <a:solidFill>
                <a:schemeClr val="dk1"/>
              </a:solidFill>
              <a:latin typeface="Arial"/>
              <a:ea typeface="Arial"/>
              <a:cs typeface="Arial"/>
              <a:sym typeface="Arial"/>
            </a:endParaRPr>
          </a:p>
        </p:txBody>
      </p:sp>
      <p:sp>
        <p:nvSpPr>
          <p:cNvPr id="614" name="Google Shape;614;g3d8758b245f_0_23: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d8758b245f_0_36:notes"/>
          <p:cNvSpPr>
            <a:spLocks noGrp="1" noRot="1" noChangeAspect="1"/>
          </p:cNvSpPr>
          <p:nvPr>
            <p:ph type="sldImg" idx="2"/>
          </p:nvPr>
        </p:nvSpPr>
        <p:spPr>
          <a:xfrm>
            <a:off x="1247775" y="1277938"/>
            <a:ext cx="4605338" cy="34544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627" name="Google Shape;627;g3d8758b245f_0_36: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a:p>
        </p:txBody>
      </p:sp>
      <p:sp>
        <p:nvSpPr>
          <p:cNvPr id="628" name="Google Shape;628;g3d8758b245f_0_36: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3d8758b245f_0_59: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651" name="Google Shape;651;g3d8758b245f_0_59: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a:p>
        </p:txBody>
      </p:sp>
      <p:sp>
        <p:nvSpPr>
          <p:cNvPr id="652" name="Google Shape;652;g3d8758b245f_0_59: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3d8758b245f_0_92: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685" name="Google Shape;685;g3d8758b245f_0_92: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Clr>
                <a:schemeClr val="dk1"/>
              </a:buClr>
              <a:buSzPts val="1300"/>
              <a:buFont typeface="Arial"/>
              <a:buNone/>
            </a:pPr>
            <a:endParaRPr b="0"/>
          </a:p>
        </p:txBody>
      </p:sp>
      <p:sp>
        <p:nvSpPr>
          <p:cNvPr id="686" name="Google Shape;686;g3d8758b245f_0_92: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b38c9af229_0_222: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b38c9af229_0_222:notes"/>
          <p:cNvSpPr txBox="1">
            <a:spLocks noGrp="1"/>
          </p:cNvSpPr>
          <p:nvPr>
            <p:ph type="body" idx="1"/>
          </p:nvPr>
        </p:nvSpPr>
        <p:spPr>
          <a:xfrm>
            <a:off x="709430" y="4861236"/>
            <a:ext cx="5680500" cy="4605900"/>
          </a:xfrm>
          <a:prstGeom prst="rect">
            <a:avLst/>
          </a:prstGeom>
        </p:spPr>
        <p:txBody>
          <a:bodyPr spcFirstLastPara="1" wrap="square" lIns="95450" tIns="47725" rIns="95450" bIns="47725" anchor="t" anchorCtr="0">
            <a:noAutofit/>
          </a:bodyPr>
          <a:lstStyle/>
          <a:p>
            <a:pPr marL="0" lvl="0" indent="0" algn="l" rtl="0">
              <a:spcBef>
                <a:spcPts val="0"/>
              </a:spcBef>
              <a:spcAft>
                <a:spcPts val="0"/>
              </a:spcAft>
              <a:buNone/>
            </a:pPr>
            <a:endParaRPr/>
          </a:p>
        </p:txBody>
      </p:sp>
      <p:sp>
        <p:nvSpPr>
          <p:cNvPr id="204" name="Google Shape;204;g3b38c9af229_0_222:notes"/>
          <p:cNvSpPr txBox="1">
            <a:spLocks noGrp="1"/>
          </p:cNvSpPr>
          <p:nvPr>
            <p:ph type="sldNum" idx="12"/>
          </p:nvPr>
        </p:nvSpPr>
        <p:spPr>
          <a:xfrm>
            <a:off x="4020650" y="9720825"/>
            <a:ext cx="3077100" cy="512100"/>
          </a:xfrm>
          <a:prstGeom prst="rect">
            <a:avLst/>
          </a:prstGeom>
        </p:spPr>
        <p:txBody>
          <a:bodyPr spcFirstLastPara="1" wrap="square" lIns="95450" tIns="47725" rIns="95450" bIns="47725" anchor="b" anchorCtr="0">
            <a:noAutofit/>
          </a:bodyPr>
          <a:lstStyle/>
          <a:p>
            <a:pPr marL="0" lvl="0" indent="0" algn="r" rtl="0">
              <a:spcBef>
                <a:spcPts val="0"/>
              </a:spcBef>
              <a:spcAft>
                <a:spcPts val="0"/>
              </a:spcAft>
              <a:buNone/>
            </a:pPr>
            <a:fld id="{00000000-1234-1234-1234-123412341234}" type="slidenum">
              <a:rPr lang="en-US" altLang="ja-JP"/>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3d8758b245f_0_99: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693" name="Google Shape;693;g3d8758b245f_0_99: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sz="13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694" name="Google Shape;694;g3d8758b245f_0_99: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3d8758b245f_0_106: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701" name="Google Shape;701;g3d8758b245f_0_106: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sz="1300">
              <a:solidFill>
                <a:schemeClr val="dk1"/>
              </a:solidFill>
              <a:latin typeface="Arial"/>
              <a:ea typeface="Arial"/>
              <a:cs typeface="Arial"/>
              <a:sym typeface="Arial"/>
            </a:endParaRPr>
          </a:p>
          <a:p>
            <a:pPr marL="0" lvl="0" indent="0" algn="l" rtl="0">
              <a:spcBef>
                <a:spcPts val="0"/>
              </a:spcBef>
              <a:spcAft>
                <a:spcPts val="0"/>
              </a:spcAft>
              <a:buNone/>
            </a:pPr>
            <a:r>
              <a:rPr lang="ja-JP" sz="1300">
                <a:solidFill>
                  <a:schemeClr val="dk1"/>
                </a:solidFill>
                <a:latin typeface="Arial"/>
                <a:ea typeface="Arial"/>
                <a:cs typeface="Arial"/>
                <a:sym typeface="Arial"/>
              </a:rPr>
              <a:t>　</a:t>
            </a:r>
            <a:endParaRPr/>
          </a:p>
          <a:p>
            <a:pPr marL="0" lvl="0" indent="0" algn="l" rtl="0">
              <a:spcBef>
                <a:spcPts val="0"/>
              </a:spcBef>
              <a:spcAft>
                <a:spcPts val="0"/>
              </a:spcAft>
              <a:buNone/>
            </a:pPr>
            <a:endParaRPr sz="1300">
              <a:solidFill>
                <a:schemeClr val="dk1"/>
              </a:solidFill>
              <a:latin typeface="Arial"/>
              <a:ea typeface="Arial"/>
              <a:cs typeface="Arial"/>
              <a:sym typeface="Arial"/>
            </a:endParaRPr>
          </a:p>
          <a:p>
            <a:pPr marL="0" lvl="0" indent="0" algn="l" rtl="0">
              <a:spcBef>
                <a:spcPts val="0"/>
              </a:spcBef>
              <a:spcAft>
                <a:spcPts val="0"/>
              </a:spcAft>
              <a:buNone/>
            </a:pPr>
            <a:endParaRPr sz="1300">
              <a:solidFill>
                <a:schemeClr val="dk1"/>
              </a:solidFill>
              <a:latin typeface="Arial"/>
              <a:ea typeface="Arial"/>
              <a:cs typeface="Arial"/>
              <a:sym typeface="Arial"/>
            </a:endParaRPr>
          </a:p>
          <a:p>
            <a:pPr marL="0" lvl="0" indent="0" algn="l" rtl="0">
              <a:spcBef>
                <a:spcPts val="0"/>
              </a:spcBef>
              <a:spcAft>
                <a:spcPts val="0"/>
              </a:spcAft>
              <a:buNone/>
            </a:pPr>
            <a:endParaRPr sz="13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300"/>
              <a:buFont typeface="Arial"/>
              <a:buNone/>
            </a:pPr>
            <a:endParaRPr sz="13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702" name="Google Shape;702;g3d8758b245f_0_106: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3d8758b245f_0_113:notes"/>
          <p:cNvSpPr>
            <a:spLocks noGrp="1" noRot="1" noChangeAspect="1"/>
          </p:cNvSpPr>
          <p:nvPr>
            <p:ph type="sldImg" idx="2"/>
          </p:nvPr>
        </p:nvSpPr>
        <p:spPr>
          <a:xfrm>
            <a:off x="1247775" y="1277938"/>
            <a:ext cx="4605338" cy="34544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709" name="Google Shape;709;g3d8758b245f_0_113: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a:p>
        </p:txBody>
      </p:sp>
      <p:sp>
        <p:nvSpPr>
          <p:cNvPr id="710" name="Google Shape;710;g3d8758b245f_0_113: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d8758b245f_0_121:notes"/>
          <p:cNvSpPr>
            <a:spLocks noGrp="1" noRot="1" noChangeAspect="1"/>
          </p:cNvSpPr>
          <p:nvPr>
            <p:ph type="sldImg" idx="2"/>
          </p:nvPr>
        </p:nvSpPr>
        <p:spPr>
          <a:xfrm>
            <a:off x="1211235" y="1278710"/>
            <a:ext cx="4678500" cy="3454200"/>
          </a:xfrm>
          <a:custGeom>
            <a:avLst/>
            <a:gdLst/>
            <a:ahLst/>
            <a:cxnLst/>
            <a:rect l="l" t="t" r="r" b="b"/>
            <a:pathLst>
              <a:path w="120000" h="120000" extrusionOk="0">
                <a:moveTo>
                  <a:pt x="0" y="0"/>
                </a:moveTo>
                <a:lnTo>
                  <a:pt x="120000" y="0"/>
                </a:lnTo>
                <a:lnTo>
                  <a:pt x="120000" y="120000"/>
                </a:lnTo>
                <a:lnTo>
                  <a:pt x="0" y="120000"/>
                </a:lnTo>
                <a:close/>
              </a:path>
            </a:pathLst>
          </a:custGeom>
          <a:noFill/>
          <a:ln w="13300" cap="flat" cmpd="sng">
            <a:solidFill>
              <a:srgbClr val="000000"/>
            </a:solidFill>
            <a:prstDash val="solid"/>
            <a:round/>
            <a:headEnd type="none" w="sm" len="sm"/>
            <a:tailEnd type="none" w="sm" len="sm"/>
          </a:ln>
        </p:spPr>
      </p:sp>
      <p:sp>
        <p:nvSpPr>
          <p:cNvPr id="718" name="Google Shape;718;g3d8758b245f_0_121:notes"/>
          <p:cNvSpPr txBox="1">
            <a:spLocks noGrp="1"/>
          </p:cNvSpPr>
          <p:nvPr>
            <p:ph type="body" idx="1"/>
          </p:nvPr>
        </p:nvSpPr>
        <p:spPr>
          <a:xfrm>
            <a:off x="709932" y="4925408"/>
            <a:ext cx="5679600" cy="4029900"/>
          </a:xfrm>
          <a:prstGeom prst="rect">
            <a:avLst/>
          </a:prstGeom>
          <a:noFill/>
          <a:ln>
            <a:noFill/>
          </a:ln>
        </p:spPr>
        <p:txBody>
          <a:bodyPr spcFirstLastPara="1" wrap="square" lIns="95800" tIns="47900" rIns="95800" bIns="47900" anchor="t" anchorCtr="0">
            <a:noAutofit/>
          </a:bodyPr>
          <a:lstStyle/>
          <a:p>
            <a:pPr marL="0" lvl="0" indent="0" algn="l" rtl="0">
              <a:spcBef>
                <a:spcPts val="0"/>
              </a:spcBef>
              <a:spcAft>
                <a:spcPts val="0"/>
              </a:spcAft>
              <a:buNone/>
            </a:pPr>
            <a:endParaRPr/>
          </a:p>
        </p:txBody>
      </p:sp>
      <p:sp>
        <p:nvSpPr>
          <p:cNvPr id="719" name="Google Shape;719;g3d8758b245f_0_121:notes"/>
          <p:cNvSpPr txBox="1">
            <a:spLocks noGrp="1"/>
          </p:cNvSpPr>
          <p:nvPr>
            <p:ph type="sldNum" idx="12"/>
          </p:nvPr>
        </p:nvSpPr>
        <p:spPr>
          <a:xfrm>
            <a:off x="4021301" y="9721107"/>
            <a:ext cx="3076500" cy="513600"/>
          </a:xfrm>
          <a:prstGeom prst="rect">
            <a:avLst/>
          </a:prstGeom>
          <a:noFill/>
          <a:ln>
            <a:noFill/>
          </a:ln>
        </p:spPr>
        <p:txBody>
          <a:bodyPr spcFirstLastPara="1" wrap="square" lIns="95800" tIns="47900" rIns="95800" bIns="47900" anchor="b" anchorCtr="0">
            <a:noAutofit/>
          </a:bodyPr>
          <a:lstStyle/>
          <a:p>
            <a:pPr marL="0" lvl="0" indent="0" algn="r" rtl="0">
              <a:spcBef>
                <a:spcPts val="0"/>
              </a:spcBef>
              <a:spcAft>
                <a:spcPts val="0"/>
              </a:spcAft>
              <a:buNone/>
            </a:pPr>
            <a:fld id="{00000000-1234-1234-1234-123412341234}" type="slidenum">
              <a:rPr lang="en-US" altLang="ja-JP"/>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b3a15f33c2_0_836: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726" name="Google Shape;726;g3b3a15f33c2_0_836:notes"/>
          <p:cNvSpPr>
            <a:spLocks noGrp="1" noRot="1" noChangeAspect="1"/>
          </p:cNvSpPr>
          <p:nvPr>
            <p:ph type="sldImg" idx="2"/>
          </p:nvPr>
        </p:nvSpPr>
        <p:spPr>
          <a:xfrm>
            <a:off x="990600" y="766763"/>
            <a:ext cx="5118100" cy="3840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3eca487defb_0_152:notes"/>
          <p:cNvSpPr>
            <a:spLocks noGrp="1" noRot="1" noChangeAspect="1"/>
          </p:cNvSpPr>
          <p:nvPr>
            <p:ph type="sldImg" idx="2"/>
          </p:nvPr>
        </p:nvSpPr>
        <p:spPr>
          <a:xfrm>
            <a:off x="956949" y="766657"/>
            <a:ext cx="5185500" cy="38397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738" name="Google Shape;738;g3eca487defb_0_152:notes"/>
          <p:cNvSpPr txBox="1">
            <a:spLocks noGrp="1"/>
          </p:cNvSpPr>
          <p:nvPr>
            <p:ph type="body" idx="1"/>
          </p:nvPr>
        </p:nvSpPr>
        <p:spPr>
          <a:xfrm>
            <a:off x="709430" y="4861236"/>
            <a:ext cx="5680500" cy="4605900"/>
          </a:xfrm>
          <a:prstGeom prst="rect">
            <a:avLst/>
          </a:prstGeom>
          <a:noFill/>
          <a:ln>
            <a:noFill/>
          </a:ln>
        </p:spPr>
        <p:txBody>
          <a:bodyPr spcFirstLastPara="1" wrap="square" lIns="95750" tIns="47875" rIns="95750" bIns="47875" anchor="t" anchorCtr="0">
            <a:noAutofit/>
          </a:bodyPr>
          <a:lstStyle/>
          <a:p>
            <a:pPr marL="0" lvl="0" indent="0" algn="l" rtl="0">
              <a:lnSpc>
                <a:spcPct val="100000"/>
              </a:lnSpc>
              <a:spcBef>
                <a:spcPts val="0"/>
              </a:spcBef>
              <a:spcAft>
                <a:spcPts val="0"/>
              </a:spcAft>
              <a:buSzPts val="1500"/>
              <a:buNone/>
            </a:pPr>
            <a:endParaRPr/>
          </a:p>
        </p:txBody>
      </p:sp>
      <p:sp>
        <p:nvSpPr>
          <p:cNvPr id="739" name="Google Shape;739;g3eca487defb_0_152:notes"/>
          <p:cNvSpPr txBox="1">
            <a:spLocks noGrp="1"/>
          </p:cNvSpPr>
          <p:nvPr>
            <p:ph type="sldNum" idx="12"/>
          </p:nvPr>
        </p:nvSpPr>
        <p:spPr>
          <a:xfrm>
            <a:off x="4020650" y="9720825"/>
            <a:ext cx="3077100" cy="512100"/>
          </a:xfrm>
          <a:prstGeom prst="rect">
            <a:avLst/>
          </a:prstGeom>
          <a:noFill/>
          <a:ln>
            <a:noFill/>
          </a:ln>
        </p:spPr>
        <p:txBody>
          <a:bodyPr spcFirstLastPara="1" wrap="square" lIns="95750" tIns="47875" rIns="95750" bIns="47875" anchor="b" anchorCtr="0">
            <a:noAutofit/>
          </a:bodyPr>
          <a:lstStyle/>
          <a:p>
            <a:pPr marL="0" lvl="0" indent="0" algn="r" rtl="0">
              <a:lnSpc>
                <a:spcPct val="100000"/>
              </a:lnSpc>
              <a:spcBef>
                <a:spcPts val="0"/>
              </a:spcBef>
              <a:spcAft>
                <a:spcPts val="0"/>
              </a:spcAft>
              <a:buNone/>
            </a:pPr>
            <a:fld id="{00000000-1234-1234-1234-123412341234}" type="slidenum">
              <a:rPr lang="en-US" altLang="ja-JP"/>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eca487defb_0_183:notes"/>
          <p:cNvSpPr>
            <a:spLocks noGrp="1" noRot="1" noChangeAspect="1"/>
          </p:cNvSpPr>
          <p:nvPr>
            <p:ph type="sldImg" idx="2"/>
          </p:nvPr>
        </p:nvSpPr>
        <p:spPr>
          <a:xfrm>
            <a:off x="956949" y="766657"/>
            <a:ext cx="5185500" cy="3839700"/>
          </a:xfrm>
          <a:custGeom>
            <a:avLst/>
            <a:gdLst/>
            <a:ahLst/>
            <a:cxnLst/>
            <a:rect l="l" t="t" r="r" b="b"/>
            <a:pathLst>
              <a:path w="120000" h="120000" extrusionOk="0">
                <a:moveTo>
                  <a:pt x="0" y="0"/>
                </a:moveTo>
                <a:lnTo>
                  <a:pt x="120000" y="0"/>
                </a:lnTo>
                <a:lnTo>
                  <a:pt x="120000" y="120000"/>
                </a:lnTo>
                <a:lnTo>
                  <a:pt x="0" y="120000"/>
                </a:lnTo>
                <a:close/>
              </a:path>
            </a:pathLst>
          </a:custGeom>
          <a:noFill/>
          <a:ln w="13200" cap="flat" cmpd="sng">
            <a:solidFill>
              <a:srgbClr val="000000"/>
            </a:solidFill>
            <a:prstDash val="solid"/>
            <a:round/>
            <a:headEnd type="none" w="sm" len="sm"/>
            <a:tailEnd type="none" w="sm" len="sm"/>
          </a:ln>
        </p:spPr>
      </p:sp>
      <p:sp>
        <p:nvSpPr>
          <p:cNvPr id="770" name="Google Shape;770;g3eca487defb_0_183:notes"/>
          <p:cNvSpPr txBox="1">
            <a:spLocks noGrp="1"/>
          </p:cNvSpPr>
          <p:nvPr>
            <p:ph type="body" idx="1"/>
          </p:nvPr>
        </p:nvSpPr>
        <p:spPr>
          <a:xfrm>
            <a:off x="709430" y="4861236"/>
            <a:ext cx="5680500" cy="4605900"/>
          </a:xfrm>
          <a:prstGeom prst="rect">
            <a:avLst/>
          </a:prstGeom>
          <a:noFill/>
          <a:ln>
            <a:noFill/>
          </a:ln>
        </p:spPr>
        <p:txBody>
          <a:bodyPr spcFirstLastPara="1" wrap="square" lIns="95750" tIns="47875" rIns="95750" bIns="47875" anchor="t" anchorCtr="0">
            <a:noAutofit/>
          </a:bodyPr>
          <a:lstStyle/>
          <a:p>
            <a:pPr marL="0" lvl="0" indent="0" algn="l" rtl="0">
              <a:lnSpc>
                <a:spcPct val="100000"/>
              </a:lnSpc>
              <a:spcBef>
                <a:spcPts val="0"/>
              </a:spcBef>
              <a:spcAft>
                <a:spcPts val="0"/>
              </a:spcAft>
              <a:buSzPts val="1500"/>
              <a:buNone/>
            </a:pPr>
            <a:endParaRPr/>
          </a:p>
        </p:txBody>
      </p:sp>
      <p:sp>
        <p:nvSpPr>
          <p:cNvPr id="771" name="Google Shape;771;g3eca487defb_0_183:notes"/>
          <p:cNvSpPr txBox="1">
            <a:spLocks noGrp="1"/>
          </p:cNvSpPr>
          <p:nvPr>
            <p:ph type="sldNum" idx="12"/>
          </p:nvPr>
        </p:nvSpPr>
        <p:spPr>
          <a:xfrm>
            <a:off x="4020650" y="9720825"/>
            <a:ext cx="3077100" cy="512100"/>
          </a:xfrm>
          <a:prstGeom prst="rect">
            <a:avLst/>
          </a:prstGeom>
          <a:noFill/>
          <a:ln>
            <a:noFill/>
          </a:ln>
        </p:spPr>
        <p:txBody>
          <a:bodyPr spcFirstLastPara="1" wrap="square" lIns="95750" tIns="47875" rIns="95750" bIns="47875" anchor="b" anchorCtr="0">
            <a:noAutofit/>
          </a:bodyPr>
          <a:lstStyle/>
          <a:p>
            <a:pPr marL="0" lvl="0" indent="0" algn="r" rtl="0">
              <a:lnSpc>
                <a:spcPct val="100000"/>
              </a:lnSpc>
              <a:spcBef>
                <a:spcPts val="0"/>
              </a:spcBef>
              <a:spcAft>
                <a:spcPts val="0"/>
              </a:spcAft>
              <a:buNone/>
            </a:pPr>
            <a:fld id="{00000000-1234-1234-1234-123412341234}" type="slidenum">
              <a:rPr lang="en-US" altLang="ja-JP"/>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b4941ede1f_0_101: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817" name="Google Shape;817;g3b4941ede1f_0_101: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b3a15f33c2_0_6: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b3a15f33c2_0_6: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216" name="Google Shape;216;g3b3a15f33c2_0_6: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b3a15f33c2_0_13: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3b3a15f33c2_0_13: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224" name="Google Shape;224;g3b3a15f33c2_0_13: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b3a15f33c2_0_102: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3b3a15f33c2_0_102: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232" name="Google Shape;232;g3b3a15f33c2_0_102: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b3a15f33c2_0_249: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3b3a15f33c2_0_249: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297" name="Google Shape;297;g3b3a15f33c2_0_249: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b3a15f33c2_0_332:notes"/>
          <p:cNvSpPr>
            <a:spLocks noGrp="1" noRot="1" noChangeAspect="1"/>
          </p:cNvSpPr>
          <p:nvPr>
            <p:ph type="sldImg" idx="2"/>
          </p:nvPr>
        </p:nvSpPr>
        <p:spPr>
          <a:xfrm>
            <a:off x="990600" y="766763"/>
            <a:ext cx="5118000" cy="38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g3b3a15f33c2_0_332:notes"/>
          <p:cNvSpPr txBox="1">
            <a:spLocks noGrp="1"/>
          </p:cNvSpPr>
          <p:nvPr>
            <p:ph type="body" idx="1"/>
          </p:nvPr>
        </p:nvSpPr>
        <p:spPr>
          <a:xfrm>
            <a:off x="709430" y="4861236"/>
            <a:ext cx="5680500" cy="4605900"/>
          </a:xfrm>
          <a:prstGeom prst="rect">
            <a:avLst/>
          </a:prstGeom>
          <a:noFill/>
          <a:ln>
            <a:noFill/>
          </a:ln>
        </p:spPr>
        <p:txBody>
          <a:bodyPr spcFirstLastPara="1" wrap="square" lIns="95450" tIns="47725" rIns="95450" bIns="47725" anchor="t" anchorCtr="0">
            <a:noAutofit/>
          </a:bodyPr>
          <a:lstStyle/>
          <a:p>
            <a:pPr marL="0" lvl="0" indent="0" algn="l" rtl="0">
              <a:lnSpc>
                <a:spcPct val="100000"/>
              </a:lnSpc>
              <a:spcBef>
                <a:spcPts val="0"/>
              </a:spcBef>
              <a:spcAft>
                <a:spcPts val="0"/>
              </a:spcAft>
              <a:buSzPts val="1400"/>
              <a:buNone/>
            </a:pPr>
            <a:endParaRPr/>
          </a:p>
        </p:txBody>
      </p:sp>
      <p:sp>
        <p:nvSpPr>
          <p:cNvPr id="324" name="Google Shape;324;g3b3a15f33c2_0_332:notes"/>
          <p:cNvSpPr txBox="1">
            <a:spLocks noGrp="1"/>
          </p:cNvSpPr>
          <p:nvPr>
            <p:ph type="sldNum" idx="12"/>
          </p:nvPr>
        </p:nvSpPr>
        <p:spPr>
          <a:xfrm>
            <a:off x="4020650" y="9720825"/>
            <a:ext cx="3077100" cy="512100"/>
          </a:xfrm>
          <a:prstGeom prst="rect">
            <a:avLst/>
          </a:prstGeom>
          <a:noFill/>
          <a:ln>
            <a:noFill/>
          </a:ln>
        </p:spPr>
        <p:txBody>
          <a:bodyPr spcFirstLastPara="1" wrap="square" lIns="95450" tIns="47725" rIns="95450" bIns="477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5"/>
        <p:cNvGrpSpPr/>
        <p:nvPr/>
      </p:nvGrpSpPr>
      <p:grpSpPr>
        <a:xfrm>
          <a:off x="0" y="0"/>
          <a:ext cx="0" cy="0"/>
          <a:chOff x="0" y="0"/>
          <a:chExt cx="0" cy="0"/>
        </a:xfrm>
      </p:grpSpPr>
      <p:sp>
        <p:nvSpPr>
          <p:cNvPr id="16" name="Google Shape;16;p51"/>
          <p:cNvSpPr txBox="1">
            <a:spLocks noGrp="1"/>
          </p:cNvSpPr>
          <p:nvPr>
            <p:ph type="ctrTitle"/>
          </p:nvPr>
        </p:nvSpPr>
        <p:spPr>
          <a:xfrm>
            <a:off x="685800" y="2130433"/>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 name="Google Shape;17;p5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51"/>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1"/>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1"/>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 縦書きテキスト"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2309019" y="-251615"/>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 縦書きテキスト"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4732338" y="2171702"/>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541340"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90"/>
        <p:cNvGrpSpPr/>
        <p:nvPr/>
      </p:nvGrpSpPr>
      <p:grpSpPr>
        <a:xfrm>
          <a:off x="0" y="0"/>
          <a:ext cx="0" cy="0"/>
          <a:chOff x="0" y="0"/>
          <a:chExt cx="0" cy="0"/>
        </a:xfrm>
      </p:grpSpPr>
      <p:sp>
        <p:nvSpPr>
          <p:cNvPr id="91" name="Google Shape;91;g3ea1e048513_1_420"/>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g3ea1e048513_1_420"/>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g3ea1e048513_1_42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g3ea1e048513_1_42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g3ea1e048513_1_42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96"/>
        <p:cNvGrpSpPr/>
        <p:nvPr/>
      </p:nvGrpSpPr>
      <p:grpSpPr>
        <a:xfrm>
          <a:off x="0" y="0"/>
          <a:ext cx="0" cy="0"/>
          <a:chOff x="0" y="0"/>
          <a:chExt cx="0" cy="0"/>
        </a:xfrm>
      </p:grpSpPr>
      <p:sp>
        <p:nvSpPr>
          <p:cNvPr id="97" name="Google Shape;97;g3ea1e048513_1_426"/>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g3ea1e048513_1_426"/>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g3ea1e048513_1_426"/>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g3ea1e048513_1_426"/>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g3ea1e048513_1_426"/>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102"/>
        <p:cNvGrpSpPr/>
        <p:nvPr/>
      </p:nvGrpSpPr>
      <p:grpSpPr>
        <a:xfrm>
          <a:off x="0" y="0"/>
          <a:ext cx="0" cy="0"/>
          <a:chOff x="0" y="0"/>
          <a:chExt cx="0" cy="0"/>
        </a:xfrm>
      </p:grpSpPr>
      <p:sp>
        <p:nvSpPr>
          <p:cNvPr id="103" name="Google Shape;103;g3ea1e048513_1_432"/>
          <p:cNvSpPr txBox="1">
            <a:spLocks noGrp="1"/>
          </p:cNvSpPr>
          <p:nvPr>
            <p:ph type="title"/>
          </p:nvPr>
        </p:nvSpPr>
        <p:spPr>
          <a:xfrm>
            <a:off x="623888" y="1709738"/>
            <a:ext cx="78867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g3ea1e048513_1_432"/>
          <p:cNvSpPr txBox="1">
            <a:spLocks noGrp="1"/>
          </p:cNvSpPr>
          <p:nvPr>
            <p:ph type="body" idx="1"/>
          </p:nvPr>
        </p:nvSpPr>
        <p:spPr>
          <a:xfrm>
            <a:off x="623888" y="4589463"/>
            <a:ext cx="78867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g3ea1e048513_1_432"/>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g3ea1e048513_1_432"/>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g3ea1e048513_1_432"/>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108"/>
        <p:cNvGrpSpPr/>
        <p:nvPr/>
      </p:nvGrpSpPr>
      <p:grpSpPr>
        <a:xfrm>
          <a:off x="0" y="0"/>
          <a:ext cx="0" cy="0"/>
          <a:chOff x="0" y="0"/>
          <a:chExt cx="0" cy="0"/>
        </a:xfrm>
      </p:grpSpPr>
      <p:sp>
        <p:nvSpPr>
          <p:cNvPr id="109" name="Google Shape;109;g3ea1e048513_1_438"/>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g3ea1e048513_1_438"/>
          <p:cNvSpPr txBox="1">
            <a:spLocks noGrp="1"/>
          </p:cNvSpPr>
          <p:nvPr>
            <p:ph type="body" idx="1"/>
          </p:nvPr>
        </p:nvSpPr>
        <p:spPr>
          <a:xfrm>
            <a:off x="628650" y="1825625"/>
            <a:ext cx="38862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g3ea1e048513_1_438"/>
          <p:cNvSpPr txBox="1">
            <a:spLocks noGrp="1"/>
          </p:cNvSpPr>
          <p:nvPr>
            <p:ph type="body" idx="2"/>
          </p:nvPr>
        </p:nvSpPr>
        <p:spPr>
          <a:xfrm>
            <a:off x="4629150" y="1825625"/>
            <a:ext cx="38862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g3ea1e048513_1_438"/>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g3ea1e048513_1_438"/>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g3ea1e048513_1_438"/>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115"/>
        <p:cNvGrpSpPr/>
        <p:nvPr/>
      </p:nvGrpSpPr>
      <p:grpSpPr>
        <a:xfrm>
          <a:off x="0" y="0"/>
          <a:ext cx="0" cy="0"/>
          <a:chOff x="0" y="0"/>
          <a:chExt cx="0" cy="0"/>
        </a:xfrm>
      </p:grpSpPr>
      <p:sp>
        <p:nvSpPr>
          <p:cNvPr id="116" name="Google Shape;116;g3ea1e048513_1_445"/>
          <p:cNvSpPr txBox="1">
            <a:spLocks noGrp="1"/>
          </p:cNvSpPr>
          <p:nvPr>
            <p:ph type="title"/>
          </p:nvPr>
        </p:nvSpPr>
        <p:spPr>
          <a:xfrm>
            <a:off x="629841" y="365125"/>
            <a:ext cx="78867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g3ea1e048513_1_445"/>
          <p:cNvSpPr txBox="1">
            <a:spLocks noGrp="1"/>
          </p:cNvSpPr>
          <p:nvPr>
            <p:ph type="body" idx="1"/>
          </p:nvPr>
        </p:nvSpPr>
        <p:spPr>
          <a:xfrm>
            <a:off x="629841" y="1681163"/>
            <a:ext cx="38685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g3ea1e048513_1_445"/>
          <p:cNvSpPr txBox="1">
            <a:spLocks noGrp="1"/>
          </p:cNvSpPr>
          <p:nvPr>
            <p:ph type="body" idx="2"/>
          </p:nvPr>
        </p:nvSpPr>
        <p:spPr>
          <a:xfrm>
            <a:off x="629841" y="2505075"/>
            <a:ext cx="38685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g3ea1e048513_1_445"/>
          <p:cNvSpPr txBox="1">
            <a:spLocks noGrp="1"/>
          </p:cNvSpPr>
          <p:nvPr>
            <p:ph type="body" idx="3"/>
          </p:nvPr>
        </p:nvSpPr>
        <p:spPr>
          <a:xfrm>
            <a:off x="4629150" y="1681163"/>
            <a:ext cx="38874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g3ea1e048513_1_445"/>
          <p:cNvSpPr txBox="1">
            <a:spLocks noGrp="1"/>
          </p:cNvSpPr>
          <p:nvPr>
            <p:ph type="body" idx="4"/>
          </p:nvPr>
        </p:nvSpPr>
        <p:spPr>
          <a:xfrm>
            <a:off x="4629150" y="2505075"/>
            <a:ext cx="38874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g3ea1e048513_1_445"/>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g3ea1e048513_1_445"/>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g3ea1e048513_1_445"/>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124"/>
        <p:cNvGrpSpPr/>
        <p:nvPr/>
      </p:nvGrpSpPr>
      <p:grpSpPr>
        <a:xfrm>
          <a:off x="0" y="0"/>
          <a:ext cx="0" cy="0"/>
          <a:chOff x="0" y="0"/>
          <a:chExt cx="0" cy="0"/>
        </a:xfrm>
      </p:grpSpPr>
      <p:sp>
        <p:nvSpPr>
          <p:cNvPr id="125" name="Google Shape;125;g3ea1e048513_1_454"/>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g3ea1e048513_1_454"/>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g3ea1e048513_1_454"/>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g3ea1e048513_1_454"/>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29"/>
        <p:cNvGrpSpPr/>
        <p:nvPr/>
      </p:nvGrpSpPr>
      <p:grpSpPr>
        <a:xfrm>
          <a:off x="0" y="0"/>
          <a:ext cx="0" cy="0"/>
          <a:chOff x="0" y="0"/>
          <a:chExt cx="0" cy="0"/>
        </a:xfrm>
      </p:grpSpPr>
      <p:sp>
        <p:nvSpPr>
          <p:cNvPr id="130" name="Google Shape;130;g3ea1e048513_1_459"/>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g3ea1e048513_1_459"/>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g3ea1e048513_1_459"/>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33"/>
        <p:cNvGrpSpPr/>
        <p:nvPr/>
      </p:nvGrpSpPr>
      <p:grpSpPr>
        <a:xfrm>
          <a:off x="0" y="0"/>
          <a:ext cx="0" cy="0"/>
          <a:chOff x="0" y="0"/>
          <a:chExt cx="0" cy="0"/>
        </a:xfrm>
      </p:grpSpPr>
      <p:sp>
        <p:nvSpPr>
          <p:cNvPr id="134" name="Google Shape;134;g3ea1e048513_1_463"/>
          <p:cNvSpPr txBox="1">
            <a:spLocks noGrp="1"/>
          </p:cNvSpPr>
          <p:nvPr>
            <p:ph type="title"/>
          </p:nvPr>
        </p:nvSpPr>
        <p:spPr>
          <a:xfrm>
            <a:off x="629841" y="457200"/>
            <a:ext cx="29490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g3ea1e048513_1_463"/>
          <p:cNvSpPr txBox="1">
            <a:spLocks noGrp="1"/>
          </p:cNvSpPr>
          <p:nvPr>
            <p:ph type="body" idx="1"/>
          </p:nvPr>
        </p:nvSpPr>
        <p:spPr>
          <a:xfrm>
            <a:off x="3887391" y="987425"/>
            <a:ext cx="46293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g3ea1e048513_1_463"/>
          <p:cNvSpPr txBox="1">
            <a:spLocks noGrp="1"/>
          </p:cNvSpPr>
          <p:nvPr>
            <p:ph type="body" idx="2"/>
          </p:nvPr>
        </p:nvSpPr>
        <p:spPr>
          <a:xfrm>
            <a:off x="629841" y="2057400"/>
            <a:ext cx="29490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g3ea1e048513_1_463"/>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g3ea1e048513_1_463"/>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g3ea1e048513_1_463"/>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1"/>
        <p:cNvGrpSpPr/>
        <p:nvPr/>
      </p:nvGrpSpPr>
      <p:grpSpPr>
        <a:xfrm>
          <a:off x="0" y="0"/>
          <a:ext cx="0" cy="0"/>
          <a:chOff x="0" y="0"/>
          <a:chExt cx="0" cy="0"/>
        </a:xfrm>
      </p:grpSpPr>
      <p:sp>
        <p:nvSpPr>
          <p:cNvPr id="22" name="Google Shape;22;p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 name="Google Shape;23;p52"/>
          <p:cNvSpPr txBox="1">
            <a:spLocks noGrp="1"/>
          </p:cNvSpPr>
          <p:nvPr>
            <p:ph type="body" idx="1"/>
          </p:nvPr>
        </p:nvSpPr>
        <p:spPr>
          <a:xfrm>
            <a:off x="457200" y="1600204"/>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52"/>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2"/>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2"/>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40"/>
        <p:cNvGrpSpPr/>
        <p:nvPr/>
      </p:nvGrpSpPr>
      <p:grpSpPr>
        <a:xfrm>
          <a:off x="0" y="0"/>
          <a:ext cx="0" cy="0"/>
          <a:chOff x="0" y="0"/>
          <a:chExt cx="0" cy="0"/>
        </a:xfrm>
      </p:grpSpPr>
      <p:sp>
        <p:nvSpPr>
          <p:cNvPr id="141" name="Google Shape;141;g3ea1e048513_1_470"/>
          <p:cNvSpPr txBox="1">
            <a:spLocks noGrp="1"/>
          </p:cNvSpPr>
          <p:nvPr>
            <p:ph type="title"/>
          </p:nvPr>
        </p:nvSpPr>
        <p:spPr>
          <a:xfrm>
            <a:off x="629841" y="457200"/>
            <a:ext cx="29490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g3ea1e048513_1_470"/>
          <p:cNvSpPr>
            <a:spLocks noGrp="1"/>
          </p:cNvSpPr>
          <p:nvPr>
            <p:ph type="pic" idx="2"/>
          </p:nvPr>
        </p:nvSpPr>
        <p:spPr>
          <a:xfrm>
            <a:off x="3887391" y="987425"/>
            <a:ext cx="4629300" cy="4873500"/>
          </a:xfrm>
          <a:prstGeom prst="rect">
            <a:avLst/>
          </a:prstGeom>
          <a:noFill/>
          <a:ln>
            <a:noFill/>
          </a:ln>
        </p:spPr>
      </p:sp>
      <p:sp>
        <p:nvSpPr>
          <p:cNvPr id="143" name="Google Shape;143;g3ea1e048513_1_470"/>
          <p:cNvSpPr txBox="1">
            <a:spLocks noGrp="1"/>
          </p:cNvSpPr>
          <p:nvPr>
            <p:ph type="body" idx="1"/>
          </p:nvPr>
        </p:nvSpPr>
        <p:spPr>
          <a:xfrm>
            <a:off x="629841" y="2057400"/>
            <a:ext cx="29490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g3ea1e048513_1_47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g3ea1e048513_1_47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g3ea1e048513_1_47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47"/>
        <p:cNvGrpSpPr/>
        <p:nvPr/>
      </p:nvGrpSpPr>
      <p:grpSpPr>
        <a:xfrm>
          <a:off x="0" y="0"/>
          <a:ext cx="0" cy="0"/>
          <a:chOff x="0" y="0"/>
          <a:chExt cx="0" cy="0"/>
        </a:xfrm>
      </p:grpSpPr>
      <p:sp>
        <p:nvSpPr>
          <p:cNvPr id="148" name="Google Shape;148;g3ea1e048513_1_477"/>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g3ea1e048513_1_477"/>
          <p:cNvSpPr txBox="1">
            <a:spLocks noGrp="1"/>
          </p:cNvSpPr>
          <p:nvPr>
            <p:ph type="body" idx="1"/>
          </p:nvPr>
        </p:nvSpPr>
        <p:spPr>
          <a:xfrm rot="5400000">
            <a:off x="2396400" y="57875"/>
            <a:ext cx="4351200"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g3ea1e048513_1_477"/>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g3ea1e048513_1_477"/>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g3ea1e048513_1_477"/>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53"/>
        <p:cNvGrpSpPr/>
        <p:nvPr/>
      </p:nvGrpSpPr>
      <p:grpSpPr>
        <a:xfrm>
          <a:off x="0" y="0"/>
          <a:ext cx="0" cy="0"/>
          <a:chOff x="0" y="0"/>
          <a:chExt cx="0" cy="0"/>
        </a:xfrm>
      </p:grpSpPr>
      <p:sp>
        <p:nvSpPr>
          <p:cNvPr id="154" name="Google Shape;154;g3ea1e048513_1_483"/>
          <p:cNvSpPr txBox="1">
            <a:spLocks noGrp="1"/>
          </p:cNvSpPr>
          <p:nvPr>
            <p:ph type="title"/>
          </p:nvPr>
        </p:nvSpPr>
        <p:spPr>
          <a:xfrm rot="5400000">
            <a:off x="4623600" y="2285275"/>
            <a:ext cx="5811900" cy="19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g3ea1e048513_1_483"/>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g3ea1e048513_1_483"/>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g3ea1e048513_1_483"/>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g3ea1e048513_1_483"/>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27"/>
        <p:cNvGrpSpPr/>
        <p:nvPr/>
      </p:nvGrpSpPr>
      <p:grpSpPr>
        <a:xfrm>
          <a:off x="0" y="0"/>
          <a:ext cx="0" cy="0"/>
          <a:chOff x="0" y="0"/>
          <a:chExt cx="0" cy="0"/>
        </a:xfrm>
      </p:grpSpPr>
      <p:sp>
        <p:nvSpPr>
          <p:cNvPr id="28" name="Google Shape;28;p53"/>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3"/>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3"/>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1"/>
        <p:cNvGrpSpPr/>
        <p:nvPr/>
      </p:nvGrpSpPr>
      <p:grpSpPr>
        <a:xfrm>
          <a:off x="0" y="0"/>
          <a:ext cx="0" cy="0"/>
          <a:chOff x="0" y="0"/>
          <a:chExt cx="0" cy="0"/>
        </a:xfrm>
      </p:grpSpPr>
      <p:sp>
        <p:nvSpPr>
          <p:cNvPr id="32" name="Google Shape;32;p5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3" name="Google Shape;33;p54"/>
          <p:cNvSpPr txBox="1">
            <a:spLocks noGrp="1"/>
          </p:cNvSpPr>
          <p:nvPr>
            <p:ph type="body" idx="1"/>
          </p:nvPr>
        </p:nvSpPr>
        <p:spPr>
          <a:xfrm>
            <a:off x="457204" y="1600204"/>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4" name="Google Shape;34;p54"/>
          <p:cNvSpPr txBox="1">
            <a:spLocks noGrp="1"/>
          </p:cNvSpPr>
          <p:nvPr>
            <p:ph type="body" idx="2"/>
          </p:nvPr>
        </p:nvSpPr>
        <p:spPr>
          <a:xfrm>
            <a:off x="4648200" y="1600204"/>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5" name="Google Shape;35;p54"/>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4"/>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4"/>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38"/>
        <p:cNvGrpSpPr/>
        <p:nvPr/>
      </p:nvGrpSpPr>
      <p:grpSpPr>
        <a:xfrm>
          <a:off x="0" y="0"/>
          <a:ext cx="0" cy="0"/>
          <a:chOff x="0" y="0"/>
          <a:chExt cx="0" cy="0"/>
        </a:xfrm>
      </p:grpSpPr>
      <p:sp>
        <p:nvSpPr>
          <p:cNvPr id="39" name="Google Shape;39;p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0" name="Google Shape;40;p55"/>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5"/>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5"/>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43"/>
        <p:cNvGrpSpPr/>
        <p:nvPr/>
      </p:nvGrpSpPr>
      <p:grpSpPr>
        <a:xfrm>
          <a:off x="0" y="0"/>
          <a:ext cx="0" cy="0"/>
          <a:chOff x="0" y="0"/>
          <a:chExt cx="0" cy="0"/>
        </a:xfrm>
      </p:grpSpPr>
      <p:sp>
        <p:nvSpPr>
          <p:cNvPr id="44" name="Google Shape;44;p63"/>
          <p:cNvSpPr txBox="1">
            <a:spLocks noGrp="1"/>
          </p:cNvSpPr>
          <p:nvPr>
            <p:ph type="title"/>
          </p:nvPr>
        </p:nvSpPr>
        <p:spPr>
          <a:xfrm>
            <a:off x="722313" y="4406908"/>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5" name="Google Shape;45;p6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46" name="Google Shape;46;p63"/>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3"/>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3"/>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9"/>
        <p:cNvGrpSpPr/>
        <p:nvPr/>
      </p:nvGrpSpPr>
      <p:grpSpPr>
        <a:xfrm>
          <a:off x="0" y="0"/>
          <a:ext cx="0" cy="0"/>
          <a:chOff x="0" y="0"/>
          <a:chExt cx="0" cy="0"/>
        </a:xfrm>
      </p:grpSpPr>
      <p:sp>
        <p:nvSpPr>
          <p:cNvPr id="50" name="Google Shape;50;p6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1" name="Google Shape;51;p64"/>
          <p:cNvSpPr txBox="1">
            <a:spLocks noGrp="1"/>
          </p:cNvSpPr>
          <p:nvPr>
            <p:ph type="body" idx="1"/>
          </p:nvPr>
        </p:nvSpPr>
        <p:spPr>
          <a:xfrm>
            <a:off x="457203"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2" name="Google Shape;52;p64"/>
          <p:cNvSpPr txBox="1">
            <a:spLocks noGrp="1"/>
          </p:cNvSpPr>
          <p:nvPr>
            <p:ph type="body" idx="2"/>
          </p:nvPr>
        </p:nvSpPr>
        <p:spPr>
          <a:xfrm>
            <a:off x="457203"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3" name="Google Shape;53;p64"/>
          <p:cNvSpPr txBox="1">
            <a:spLocks noGrp="1"/>
          </p:cNvSpPr>
          <p:nvPr>
            <p:ph type="body" idx="3"/>
          </p:nvPr>
        </p:nvSpPr>
        <p:spPr>
          <a:xfrm>
            <a:off x="4645027"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4" name="Google Shape;54;p64"/>
          <p:cNvSpPr txBox="1">
            <a:spLocks noGrp="1"/>
          </p:cNvSpPr>
          <p:nvPr>
            <p:ph type="body" idx="4"/>
          </p:nvPr>
        </p:nvSpPr>
        <p:spPr>
          <a:xfrm>
            <a:off x="4645027"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5" name="Google Shape;55;p64"/>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 コンテンツ"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457200"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7" name="Google Shape;67;p66"/>
          <p:cNvSpPr>
            <a:spLocks noGrp="1"/>
          </p:cNvSpPr>
          <p:nvPr>
            <p:ph type="pic" idx="2"/>
          </p:nvPr>
        </p:nvSpPr>
        <p:spPr>
          <a:xfrm>
            <a:off x="1792288" y="612775"/>
            <a:ext cx="5486400" cy="4114800"/>
          </a:xfrm>
          <a:prstGeom prst="rect">
            <a:avLst/>
          </a:prstGeom>
          <a:noFill/>
          <a:ln>
            <a:noFill/>
          </a:ln>
        </p:spPr>
      </p:sp>
      <p:sp>
        <p:nvSpPr>
          <p:cNvPr id="68" name="Google Shape;68;p6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50"/>
          <p:cNvSpPr txBox="1">
            <a:spLocks noGrp="1"/>
          </p:cNvSpPr>
          <p:nvPr>
            <p:ph type="body" idx="1"/>
          </p:nvPr>
        </p:nvSpPr>
        <p:spPr>
          <a:xfrm>
            <a:off x="457200" y="1600204"/>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0"/>
          <p:cNvSpPr txBox="1">
            <a:spLocks noGrp="1"/>
          </p:cNvSpPr>
          <p:nvPr>
            <p:ph type="dt" idx="10"/>
          </p:nvPr>
        </p:nvSpPr>
        <p:spPr>
          <a:xfrm>
            <a:off x="457200" y="6356358"/>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0"/>
          <p:cNvSpPr txBox="1">
            <a:spLocks noGrp="1"/>
          </p:cNvSpPr>
          <p:nvPr>
            <p:ph type="ftr" idx="11"/>
          </p:nvPr>
        </p:nvSpPr>
        <p:spPr>
          <a:xfrm>
            <a:off x="3124200" y="6356358"/>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0"/>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g3ea1e048513_1_414"/>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g3ea1e048513_1_41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g3ea1e048513_1_414"/>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g3ea1e048513_1_414"/>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g3ea1e048513_1_414"/>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nacphn.jp/02/youbou/"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3.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youtu.be/xCWff8yGSqo"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46.jpg"/></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7.jpg"/><Relationship Id="rId5" Type="http://schemas.openxmlformats.org/officeDocument/2006/relationships/image" Target="../media/image14.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
          <p:cNvSpPr txBox="1"/>
          <p:nvPr/>
        </p:nvSpPr>
        <p:spPr>
          <a:xfrm>
            <a:off x="179512" y="1340772"/>
            <a:ext cx="140936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ja-JP" sz="3600" b="0" i="0" u="none" strike="noStrike" cap="none">
                <a:solidFill>
                  <a:schemeClr val="dk1"/>
                </a:solidFill>
                <a:latin typeface="Arial"/>
                <a:ea typeface="Arial"/>
                <a:cs typeface="Arial"/>
                <a:sym typeface="Arial"/>
              </a:rPr>
              <a:t>　　　　</a:t>
            </a:r>
            <a:endParaRPr sz="3600" b="0" i="0" u="none" strike="noStrike" cap="none">
              <a:solidFill>
                <a:schemeClr val="dk1"/>
              </a:solidFill>
              <a:latin typeface="Arial"/>
              <a:ea typeface="Arial"/>
              <a:cs typeface="Arial"/>
              <a:sym typeface="Arial"/>
            </a:endParaRPr>
          </a:p>
        </p:txBody>
      </p:sp>
      <p:sp>
        <p:nvSpPr>
          <p:cNvPr id="165" name="Google Shape;165;p1"/>
          <p:cNvSpPr txBox="1">
            <a:spLocks noGrp="1"/>
          </p:cNvSpPr>
          <p:nvPr>
            <p:ph type="subTitle" idx="1"/>
          </p:nvPr>
        </p:nvSpPr>
        <p:spPr>
          <a:xfrm>
            <a:off x="1282081" y="5232396"/>
            <a:ext cx="6840900" cy="1224000"/>
          </a:xfrm>
          <a:prstGeom prst="rect">
            <a:avLst/>
          </a:prstGeom>
          <a:noFill/>
          <a:ln>
            <a:noFill/>
          </a:ln>
          <a:effectLst>
            <a:outerShdw blurRad="40000" dist="20000" dir="5400000" rotWithShape="0">
              <a:srgbClr val="000000">
                <a:alpha val="36862"/>
              </a:srgbClr>
            </a:outerShdw>
          </a:effectLst>
        </p:spPr>
        <p:txBody>
          <a:bodyPr spcFirstLastPara="1" wrap="square" lIns="91425" tIns="45700" rIns="91425" bIns="45700" anchor="t" anchorCtr="0">
            <a:normAutofit fontScale="70000" lnSpcReduction="20000"/>
          </a:bodyPr>
          <a:lstStyle/>
          <a:p>
            <a:pPr marL="0" lvl="0" indent="0" algn="ctr" rtl="0">
              <a:lnSpc>
                <a:spcPct val="100000"/>
              </a:lnSpc>
              <a:spcBef>
                <a:spcPts val="0"/>
              </a:spcBef>
              <a:spcAft>
                <a:spcPts val="0"/>
              </a:spcAft>
              <a:buClr>
                <a:srgbClr val="17365D"/>
              </a:buClr>
              <a:buSzPct val="100000"/>
              <a:buNone/>
            </a:pPr>
            <a:endParaRPr sz="2800">
              <a:solidFill>
                <a:srgbClr val="17365D"/>
              </a:solidFill>
            </a:endParaRPr>
          </a:p>
          <a:p>
            <a:pPr marL="0" lvl="0" indent="0" algn="ctr" rtl="0">
              <a:lnSpc>
                <a:spcPct val="100000"/>
              </a:lnSpc>
              <a:spcBef>
                <a:spcPts val="0"/>
              </a:spcBef>
              <a:spcAft>
                <a:spcPts val="0"/>
              </a:spcAft>
              <a:buClr>
                <a:srgbClr val="17365D"/>
              </a:buClr>
              <a:buSzPct val="100000"/>
              <a:buNone/>
            </a:pPr>
            <a:r>
              <a:rPr lang="ja-JP" sz="2800">
                <a:solidFill>
                  <a:srgbClr val="17365D"/>
                </a:solidFill>
                <a:latin typeface="BIZ UDPGothic"/>
                <a:ea typeface="BIZ UDPGothic"/>
                <a:cs typeface="BIZ UDPGothic"/>
                <a:sym typeface="BIZ UDPGothic"/>
              </a:rPr>
              <a:t>令和8年●月●日</a:t>
            </a:r>
            <a:endParaRPr>
              <a:latin typeface="BIZ UDPGothic"/>
              <a:ea typeface="BIZ UDPGothic"/>
              <a:cs typeface="BIZ UDPGothic"/>
              <a:sym typeface="BIZ UDPGothic"/>
            </a:endParaRPr>
          </a:p>
          <a:p>
            <a:pPr marL="0" lvl="0" indent="0" algn="ctr" rtl="0">
              <a:lnSpc>
                <a:spcPct val="100000"/>
              </a:lnSpc>
              <a:spcBef>
                <a:spcPts val="560"/>
              </a:spcBef>
              <a:spcAft>
                <a:spcPts val="0"/>
              </a:spcAft>
              <a:buClr>
                <a:srgbClr val="17365D"/>
              </a:buClr>
              <a:buSzPct val="100000"/>
              <a:buNone/>
            </a:pPr>
            <a:r>
              <a:rPr lang="ja-JP" sz="2800">
                <a:solidFill>
                  <a:srgbClr val="17365D"/>
                </a:solidFill>
                <a:latin typeface="BIZ UDPGothic"/>
                <a:ea typeface="BIZ UDPGothic"/>
                <a:cs typeface="BIZ UDPGothic"/>
                <a:sym typeface="BIZ UDPGothic"/>
              </a:rPr>
              <a:t>全国保健師長会 ●●●ブロック別研修会</a:t>
            </a:r>
            <a:endParaRPr>
              <a:latin typeface="BIZ UDPGothic"/>
              <a:ea typeface="BIZ UDPGothic"/>
              <a:cs typeface="BIZ UDPGothic"/>
              <a:sym typeface="BIZ UDPGothic"/>
            </a:endParaRPr>
          </a:p>
          <a:p>
            <a:pPr marL="0" lvl="0" indent="0" algn="ctr" rtl="0">
              <a:lnSpc>
                <a:spcPct val="100000"/>
              </a:lnSpc>
              <a:spcBef>
                <a:spcPts val="560"/>
              </a:spcBef>
              <a:spcAft>
                <a:spcPts val="0"/>
              </a:spcAft>
              <a:buClr>
                <a:srgbClr val="888888"/>
              </a:buClr>
              <a:buSzPct val="100000"/>
              <a:buNone/>
            </a:pPr>
            <a:endParaRPr sz="2800">
              <a:solidFill>
                <a:srgbClr val="002060"/>
              </a:solidFill>
              <a:latin typeface="BIZ UDPGothic"/>
              <a:ea typeface="BIZ UDPGothic"/>
              <a:cs typeface="BIZ UDPGothic"/>
              <a:sym typeface="BIZ UDPGothic"/>
            </a:endParaRPr>
          </a:p>
        </p:txBody>
      </p:sp>
      <p:sp>
        <p:nvSpPr>
          <p:cNvPr id="166" name="Google Shape;166;p1"/>
          <p:cNvSpPr txBox="1">
            <a:spLocks noGrp="1"/>
          </p:cNvSpPr>
          <p:nvPr>
            <p:ph type="sldNum" idx="12"/>
          </p:nvPr>
        </p:nvSpPr>
        <p:spPr>
          <a:xfrm>
            <a:off x="6553200" y="6356358"/>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a:t>
            </a:fld>
            <a:endParaRPr/>
          </a:p>
        </p:txBody>
      </p:sp>
      <p:pic>
        <p:nvPicPr>
          <p:cNvPr id="167" name="Google Shape;167;p1"/>
          <p:cNvPicPr preferRelativeResize="0"/>
          <p:nvPr/>
        </p:nvPicPr>
        <p:blipFill>
          <a:blip r:embed="rId3">
            <a:alphaModFix amt="26000"/>
          </a:blip>
          <a:stretch>
            <a:fillRect/>
          </a:stretch>
        </p:blipFill>
        <p:spPr>
          <a:xfrm>
            <a:off x="1505900" y="765725"/>
            <a:ext cx="6617075" cy="4411414"/>
          </a:xfrm>
          <a:prstGeom prst="rect">
            <a:avLst/>
          </a:prstGeom>
          <a:noFill/>
          <a:ln>
            <a:noFill/>
          </a:ln>
          <a:effectLst>
            <a:outerShdw blurRad="57150" dist="19050" dir="3540000" algn="bl" rotWithShape="0">
              <a:schemeClr val="lt1">
                <a:alpha val="60000"/>
              </a:schemeClr>
            </a:outerShdw>
          </a:effectLst>
        </p:spPr>
      </p:pic>
      <p:sp>
        <p:nvSpPr>
          <p:cNvPr id="168" name="Google Shape;168;p1"/>
          <p:cNvSpPr txBox="1"/>
          <p:nvPr/>
        </p:nvSpPr>
        <p:spPr>
          <a:xfrm>
            <a:off x="1850238" y="1340775"/>
            <a:ext cx="5443500" cy="203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ja-JP" sz="2800" b="1">
                <a:solidFill>
                  <a:schemeClr val="dk2"/>
                </a:solidFill>
                <a:latin typeface="BIZ UDPGothic"/>
                <a:ea typeface="BIZ UDPGothic"/>
                <a:cs typeface="BIZ UDPGothic"/>
                <a:sym typeface="BIZ UDPGothic"/>
              </a:rPr>
              <a:t>令和８年度</a:t>
            </a:r>
            <a:endParaRPr sz="2800" b="1">
              <a:solidFill>
                <a:schemeClr val="dk2"/>
              </a:solidFill>
              <a:latin typeface="BIZ UDPGothic"/>
              <a:ea typeface="BIZ UDPGothic"/>
              <a:cs typeface="BIZ UDPGothic"/>
              <a:sym typeface="BIZ UDPGothic"/>
            </a:endParaRPr>
          </a:p>
          <a:p>
            <a:pPr marL="0" lvl="0" indent="0" algn="l" rtl="0">
              <a:spcBef>
                <a:spcPts val="0"/>
              </a:spcBef>
              <a:spcAft>
                <a:spcPts val="0"/>
              </a:spcAft>
              <a:buNone/>
            </a:pPr>
            <a:endParaRPr sz="3200" b="1">
              <a:solidFill>
                <a:schemeClr val="dk2"/>
              </a:solidFill>
              <a:latin typeface="BIZ UDPGothic"/>
              <a:ea typeface="BIZ UDPGothic"/>
              <a:cs typeface="BIZ UDPGothic"/>
              <a:sym typeface="BIZ UDPGothic"/>
            </a:endParaRPr>
          </a:p>
          <a:p>
            <a:pPr marL="0" lvl="0" indent="0" algn="ctr" rtl="0">
              <a:spcBef>
                <a:spcPts val="0"/>
              </a:spcBef>
              <a:spcAft>
                <a:spcPts val="0"/>
              </a:spcAft>
              <a:buNone/>
            </a:pPr>
            <a:r>
              <a:rPr lang="ja-JP" sz="3400" b="1">
                <a:solidFill>
                  <a:schemeClr val="dk2"/>
                </a:solidFill>
                <a:latin typeface="BIZ UDPGothic"/>
                <a:ea typeface="BIZ UDPGothic"/>
                <a:cs typeface="BIZ UDPGothic"/>
                <a:sym typeface="BIZ UDPGothic"/>
              </a:rPr>
              <a:t>全国保健師長会活動報告</a:t>
            </a:r>
            <a:endParaRPr sz="3400" b="1">
              <a:solidFill>
                <a:schemeClr val="dk2"/>
              </a:solidFill>
              <a:latin typeface="BIZ UDPGothic"/>
              <a:ea typeface="BIZ UDPGothic"/>
              <a:cs typeface="BIZ UDPGothic"/>
              <a:sym typeface="BIZ UDP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3b3a15f33c2_0_498"/>
          <p:cNvSpPr txBox="1"/>
          <p:nvPr/>
        </p:nvSpPr>
        <p:spPr>
          <a:xfrm>
            <a:off x="2335476" y="354000"/>
            <a:ext cx="62427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700" b="1" i="0" u="none" strike="noStrike" cap="none">
                <a:solidFill>
                  <a:schemeClr val="dk1"/>
                </a:solidFill>
                <a:latin typeface="BIZ UDPGothic"/>
                <a:ea typeface="BIZ UDPGothic"/>
                <a:cs typeface="BIZ UDPGothic"/>
                <a:sym typeface="BIZ UDPGothic"/>
              </a:rPr>
              <a:t>「全国保健師長会」では、</a:t>
            </a:r>
            <a:endParaRPr sz="27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2800"/>
              <a:buFont typeface="Arial"/>
              <a:buNone/>
            </a:pPr>
            <a:r>
              <a:rPr lang="ja-JP" sz="2700" b="1" i="0" u="none" strike="noStrike" cap="none">
                <a:solidFill>
                  <a:schemeClr val="dk1"/>
                </a:solidFill>
                <a:latin typeface="BIZ UDPGothic"/>
                <a:ea typeface="BIZ UDPGothic"/>
                <a:cs typeface="BIZ UDPGothic"/>
                <a:sym typeface="BIZ UDPGothic"/>
              </a:rPr>
              <a:t>　　　　　このような活動をしています！</a:t>
            </a:r>
            <a:endParaRPr sz="2700" b="1" i="0" u="none" strike="noStrike" cap="none">
              <a:solidFill>
                <a:schemeClr val="dk1"/>
              </a:solidFill>
              <a:latin typeface="BIZ UDPGothic"/>
              <a:ea typeface="BIZ UDPGothic"/>
              <a:cs typeface="BIZ UDPGothic"/>
              <a:sym typeface="BIZ UDPGothic"/>
            </a:endParaRPr>
          </a:p>
        </p:txBody>
      </p:sp>
      <p:pic>
        <p:nvPicPr>
          <p:cNvPr id="351" name="Google Shape;351;g3b3a15f33c2_0_498"/>
          <p:cNvPicPr preferRelativeResize="0"/>
          <p:nvPr/>
        </p:nvPicPr>
        <p:blipFill rotWithShape="1">
          <a:blip r:embed="rId3">
            <a:alphaModFix/>
          </a:blip>
          <a:srcRect/>
          <a:stretch/>
        </p:blipFill>
        <p:spPr>
          <a:xfrm>
            <a:off x="241916" y="474592"/>
            <a:ext cx="1545687" cy="1008113"/>
          </a:xfrm>
          <a:prstGeom prst="rect">
            <a:avLst/>
          </a:prstGeom>
          <a:noFill/>
          <a:ln>
            <a:noFill/>
          </a:ln>
        </p:spPr>
      </p:pic>
      <p:sp>
        <p:nvSpPr>
          <p:cNvPr id="352" name="Google Shape;352;g3b3a15f33c2_0_498"/>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10</a:t>
            </a:fld>
            <a:endParaRPr/>
          </a:p>
        </p:txBody>
      </p:sp>
      <p:sp>
        <p:nvSpPr>
          <p:cNvPr id="353" name="Google Shape;353;g3b3a15f33c2_0_498"/>
          <p:cNvSpPr/>
          <p:nvPr/>
        </p:nvSpPr>
        <p:spPr>
          <a:xfrm>
            <a:off x="203550" y="2119675"/>
            <a:ext cx="8736900" cy="596400"/>
          </a:xfrm>
          <a:prstGeom prst="flowChartAlternateProcess">
            <a:avLst/>
          </a:prstGeom>
          <a:noFill/>
          <a:ln>
            <a:noFill/>
          </a:ln>
        </p:spPr>
        <p:txBody>
          <a:bodyPr spcFirstLastPara="1" wrap="square" lIns="91425" tIns="91425" rIns="91425" bIns="91425" anchor="t" anchorCtr="0">
            <a:noAutofit/>
          </a:bodyPr>
          <a:lstStyle/>
          <a:p>
            <a:pPr marL="0" lvl="0" indent="0" algn="l" rtl="0">
              <a:lnSpc>
                <a:spcPct val="116666"/>
              </a:lnSpc>
              <a:spcBef>
                <a:spcPts val="0"/>
              </a:spcBef>
              <a:spcAft>
                <a:spcPts val="0"/>
              </a:spcAft>
              <a:buNone/>
            </a:pPr>
            <a:r>
              <a:rPr lang="ja-JP" sz="1800" b="1" u="sng">
                <a:solidFill>
                  <a:srgbClr val="4A86E8"/>
                </a:solidFill>
                <a:latin typeface="BIZ UDPGothic"/>
                <a:ea typeface="BIZ UDPGothic"/>
                <a:cs typeface="BIZ UDPGothic"/>
                <a:sym typeface="BIZ UDPGothic"/>
              </a:rPr>
              <a:t>令和８年度の地域保健施策及び保健活動の推進に関する要望から実現したこと （例）</a:t>
            </a:r>
            <a:endParaRPr sz="1800" b="1" u="sng">
              <a:solidFill>
                <a:srgbClr val="4A86E8"/>
              </a:solidFill>
              <a:latin typeface="BIZ UDPGothic"/>
              <a:ea typeface="BIZ UDPGothic"/>
              <a:cs typeface="BIZ UDPGothic"/>
              <a:sym typeface="BIZ UDPGothic"/>
            </a:endParaRPr>
          </a:p>
          <a:p>
            <a:pPr marL="0" lvl="0" indent="0" algn="l" rtl="0">
              <a:spcBef>
                <a:spcPts val="400"/>
              </a:spcBef>
              <a:spcAft>
                <a:spcPts val="0"/>
              </a:spcAft>
              <a:buClr>
                <a:schemeClr val="hlink"/>
              </a:buClr>
              <a:buSzPts val="2000"/>
              <a:buFont typeface="Arial"/>
              <a:buNone/>
            </a:pPr>
            <a:endParaRPr sz="1600" b="1" u="sng">
              <a:solidFill>
                <a:srgbClr val="4A86E8"/>
              </a:solidFill>
            </a:endParaRPr>
          </a:p>
          <a:p>
            <a:pPr marL="137795" lvl="0" indent="-137795" algn="l" rtl="0">
              <a:spcBef>
                <a:spcPts val="0"/>
              </a:spcBef>
              <a:spcAft>
                <a:spcPts val="0"/>
              </a:spcAft>
              <a:buNone/>
            </a:pPr>
            <a:endParaRPr>
              <a:solidFill>
                <a:schemeClr val="dk1"/>
              </a:solidFill>
              <a:latin typeface="BIZ UDゴシック"/>
              <a:ea typeface="BIZ UDゴシック"/>
              <a:cs typeface="BIZ UDゴシック"/>
              <a:sym typeface="BIZ UDゴシック"/>
            </a:endParaRPr>
          </a:p>
          <a:p>
            <a:pPr marL="137795" lvl="0" indent="-137795" algn="l" rtl="0">
              <a:spcBef>
                <a:spcPts val="0"/>
              </a:spcBef>
              <a:spcAft>
                <a:spcPts val="0"/>
              </a:spcAft>
              <a:buNone/>
            </a:pPr>
            <a:endParaRPr>
              <a:solidFill>
                <a:schemeClr val="dk1"/>
              </a:solidFill>
              <a:latin typeface="BIZ UDゴシック"/>
              <a:ea typeface="BIZ UDゴシック"/>
              <a:cs typeface="BIZ UDゴシック"/>
              <a:sym typeface="BIZ UDゴシック"/>
            </a:endParaRPr>
          </a:p>
          <a:p>
            <a:pPr marL="137795" lvl="0" indent="-137795" algn="l" rtl="0">
              <a:spcBef>
                <a:spcPts val="0"/>
              </a:spcBef>
              <a:spcAft>
                <a:spcPts val="0"/>
              </a:spcAft>
              <a:buClr>
                <a:schemeClr val="dk1"/>
              </a:buClr>
              <a:buSzPts val="1100"/>
              <a:buFont typeface="Arial"/>
              <a:buNone/>
            </a:pPr>
            <a:endParaRPr>
              <a:solidFill>
                <a:schemeClr val="dk1"/>
              </a:solidFill>
              <a:latin typeface="BIZ UDゴシック"/>
              <a:ea typeface="BIZ UDゴシック"/>
              <a:cs typeface="BIZ UDゴシック"/>
              <a:sym typeface="BIZ UDゴシック"/>
            </a:endParaRPr>
          </a:p>
        </p:txBody>
      </p:sp>
      <p:pic>
        <p:nvPicPr>
          <p:cNvPr id="354" name="Google Shape;354;g3b3a15f33c2_0_498"/>
          <p:cNvPicPr preferRelativeResize="0"/>
          <p:nvPr/>
        </p:nvPicPr>
        <p:blipFill>
          <a:blip r:embed="rId4">
            <a:alphaModFix/>
          </a:blip>
          <a:stretch>
            <a:fillRect/>
          </a:stretch>
        </p:blipFill>
        <p:spPr>
          <a:xfrm>
            <a:off x="1920582" y="1469887"/>
            <a:ext cx="523825" cy="523850"/>
          </a:xfrm>
          <a:prstGeom prst="rect">
            <a:avLst/>
          </a:prstGeom>
          <a:noFill/>
          <a:ln>
            <a:noFill/>
          </a:ln>
        </p:spPr>
      </p:pic>
      <p:pic>
        <p:nvPicPr>
          <p:cNvPr id="355" name="Google Shape;355;g3b3a15f33c2_0_498"/>
          <p:cNvPicPr preferRelativeResize="0"/>
          <p:nvPr/>
        </p:nvPicPr>
        <p:blipFill>
          <a:blip r:embed="rId5">
            <a:alphaModFix/>
          </a:blip>
          <a:stretch>
            <a:fillRect/>
          </a:stretch>
        </p:blipFill>
        <p:spPr>
          <a:xfrm rot="516469">
            <a:off x="1609455" y="1313638"/>
            <a:ext cx="523825" cy="523825"/>
          </a:xfrm>
          <a:prstGeom prst="rect">
            <a:avLst/>
          </a:prstGeom>
          <a:noFill/>
          <a:ln>
            <a:noFill/>
          </a:ln>
        </p:spPr>
      </p:pic>
      <p:sp>
        <p:nvSpPr>
          <p:cNvPr id="356" name="Google Shape;356;g3b3a15f33c2_0_498"/>
          <p:cNvSpPr txBox="1"/>
          <p:nvPr/>
        </p:nvSpPr>
        <p:spPr>
          <a:xfrm>
            <a:off x="2489700" y="1392875"/>
            <a:ext cx="6552600" cy="52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3000">
                <a:solidFill>
                  <a:schemeClr val="dk1"/>
                </a:solidFill>
                <a:latin typeface="BIZ UDPGothic"/>
                <a:ea typeface="BIZ UDPGothic"/>
                <a:cs typeface="BIZ UDPGothic"/>
                <a:sym typeface="BIZ UDPGothic"/>
              </a:rPr>
              <a:t>国家要望の提出　</a:t>
            </a:r>
            <a:r>
              <a:rPr lang="ja-JP" sz="1800" u="sng">
                <a:solidFill>
                  <a:schemeClr val="hlink"/>
                </a:solidFill>
                <a:latin typeface="Calibri"/>
                <a:ea typeface="Calibri"/>
                <a:cs typeface="Calibri"/>
                <a:sym typeface="Calibri"/>
                <a:hlinkClick r:id="rId6"/>
              </a:rPr>
              <a:t>http://www.nacphn.jp/02/youbou/</a:t>
            </a:r>
            <a:endParaRPr sz="1600" b="1" u="sng">
              <a:solidFill>
                <a:srgbClr val="4A86E8"/>
              </a:solidFill>
            </a:endParaRPr>
          </a:p>
          <a:p>
            <a:pPr marL="0" lvl="0" indent="0" algn="l" rtl="0">
              <a:spcBef>
                <a:spcPts val="0"/>
              </a:spcBef>
              <a:spcAft>
                <a:spcPts val="0"/>
              </a:spcAft>
              <a:buNone/>
            </a:pPr>
            <a:endParaRPr sz="3000">
              <a:solidFill>
                <a:schemeClr val="dk1"/>
              </a:solidFill>
              <a:latin typeface="BIZ UDPGothic"/>
              <a:ea typeface="BIZ UDPGothic"/>
              <a:cs typeface="BIZ UDPGothic"/>
              <a:sym typeface="BIZ UDPGothic"/>
            </a:endParaRPr>
          </a:p>
        </p:txBody>
      </p:sp>
      <p:sp>
        <p:nvSpPr>
          <p:cNvPr id="357" name="Google Shape;357;g3b3a15f33c2_0_498"/>
          <p:cNvSpPr/>
          <p:nvPr/>
        </p:nvSpPr>
        <p:spPr>
          <a:xfrm>
            <a:off x="-2853900" y="1993713"/>
            <a:ext cx="837600" cy="3651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58" name="Google Shape;358;g3b3a15f33c2_0_498"/>
          <p:cNvSpPr txBox="1"/>
          <p:nvPr/>
        </p:nvSpPr>
        <p:spPr>
          <a:xfrm>
            <a:off x="449426" y="3461075"/>
            <a:ext cx="3918900" cy="3309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ja-JP" sz="1500" b="1">
                <a:solidFill>
                  <a:schemeClr val="dk1"/>
                </a:solidFill>
                <a:latin typeface="BIZ UDPGothic"/>
                <a:ea typeface="BIZ UDPGothic"/>
                <a:cs typeface="BIZ UDPGothic"/>
                <a:sym typeface="BIZ UDPGothic"/>
              </a:rPr>
              <a:t>防災基本計画の改正</a:t>
            </a:r>
            <a:r>
              <a:rPr lang="ja-JP" sz="1300" b="1">
                <a:solidFill>
                  <a:schemeClr val="dk1"/>
                </a:solidFill>
                <a:latin typeface="BIZ UDPGothic"/>
                <a:ea typeface="BIZ UDPGothic"/>
                <a:cs typeface="BIZ UDPGothic"/>
                <a:sym typeface="BIZ UDPGothic"/>
              </a:rPr>
              <a:t>（令和7年7月）</a:t>
            </a:r>
            <a:endParaRPr sz="1300" b="1">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None/>
            </a:pPr>
            <a:r>
              <a:rPr lang="ja-JP" sz="1500">
                <a:solidFill>
                  <a:srgbClr val="222222"/>
                </a:solidFill>
                <a:highlight>
                  <a:srgbClr val="FFFFFF"/>
                </a:highlight>
                <a:latin typeface="BIZ UDPGothic"/>
                <a:ea typeface="BIZ UDPGothic"/>
                <a:cs typeface="BIZ UDPGothic"/>
                <a:sym typeface="BIZ UDPGothic"/>
              </a:rPr>
              <a:t>発災後速やかな保健師等チームの役割、充実・強化を明記</a:t>
            </a:r>
            <a:endParaRPr sz="2200" b="1">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ja-JP" sz="1500">
                <a:solidFill>
                  <a:schemeClr val="dk1"/>
                </a:solidFill>
                <a:latin typeface="BIZ UDPGothic"/>
                <a:ea typeface="BIZ UDPGothic"/>
                <a:cs typeface="BIZ UDPGothic"/>
                <a:sym typeface="BIZ UDPGothic"/>
              </a:rPr>
              <a:t>国は、被災地方公共団体における円滑な保健医療活動を支援する災害時健康危機管理支援チーム（ＤＨＥＡＴ）や</a:t>
            </a:r>
            <a:r>
              <a:rPr lang="ja-JP" sz="1500" b="1" u="sng">
                <a:solidFill>
                  <a:srgbClr val="FF0000"/>
                </a:solidFill>
                <a:latin typeface="BIZ UDPGothic"/>
                <a:ea typeface="BIZ UDPGothic"/>
                <a:cs typeface="BIZ UDPGothic"/>
                <a:sym typeface="BIZ UDPGothic"/>
              </a:rPr>
              <a:t>被災者の健康管理を支援する 保健師等チーム</a:t>
            </a:r>
            <a:r>
              <a:rPr lang="ja-JP" sz="1500">
                <a:solidFill>
                  <a:srgbClr val="FF0000"/>
                </a:solidFill>
                <a:latin typeface="BIZ UDPGothic"/>
                <a:ea typeface="BIZ UDPGothic"/>
                <a:cs typeface="BIZ UDPGothic"/>
                <a:sym typeface="BIZ UDPGothic"/>
              </a:rPr>
              <a:t>の整備が促進されるよう</a:t>
            </a:r>
            <a:r>
              <a:rPr lang="ja-JP" sz="1500">
                <a:solidFill>
                  <a:schemeClr val="dk1"/>
                </a:solidFill>
                <a:latin typeface="BIZ UDPGothic"/>
                <a:ea typeface="BIZ UDPGothic"/>
                <a:cs typeface="BIZ UDPGothic"/>
                <a:sym typeface="BIZ UDPGothic"/>
              </a:rPr>
              <a:t>、支援活動に関する研究及び都道府県等 の公衆衛生医師、</a:t>
            </a:r>
            <a:r>
              <a:rPr lang="ja-JP" sz="1500">
                <a:solidFill>
                  <a:srgbClr val="FF0000"/>
                </a:solidFill>
                <a:latin typeface="BIZ UDPGothic"/>
                <a:ea typeface="BIZ UDPGothic"/>
                <a:cs typeface="BIZ UDPGothic"/>
                <a:sym typeface="BIZ UDPGothic"/>
              </a:rPr>
              <a:t>保健師</a:t>
            </a:r>
            <a:r>
              <a:rPr lang="ja-JP" sz="1500">
                <a:solidFill>
                  <a:schemeClr val="dk1"/>
                </a:solidFill>
                <a:latin typeface="BIZ UDPGothic"/>
                <a:ea typeface="BIZ UDPGothic"/>
                <a:cs typeface="BIZ UDPGothic"/>
                <a:sym typeface="BIZ UDPGothic"/>
              </a:rPr>
              <a:t>、管理栄養士等</a:t>
            </a:r>
            <a:r>
              <a:rPr lang="ja-JP" sz="1500">
                <a:solidFill>
                  <a:srgbClr val="FF0000"/>
                </a:solidFill>
                <a:latin typeface="BIZ UDPGothic"/>
                <a:ea typeface="BIZ UDPGothic"/>
                <a:cs typeface="BIZ UDPGothic"/>
                <a:sym typeface="BIZ UDPGothic"/>
              </a:rPr>
              <a:t>に対する教育研修を推進する</a:t>
            </a:r>
            <a:r>
              <a:rPr lang="ja-JP" sz="1500">
                <a:solidFill>
                  <a:schemeClr val="dk1"/>
                </a:solidFill>
                <a:latin typeface="BIZ UDPGothic"/>
                <a:ea typeface="BIZ UDPGothic"/>
                <a:cs typeface="BIZ UDPGothic"/>
                <a:sym typeface="BIZ UDPGothic"/>
              </a:rPr>
              <a:t>ものとする。</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r>
              <a:rPr lang="ja-JP">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p:txBody>
      </p:sp>
      <p:sp>
        <p:nvSpPr>
          <p:cNvPr id="359" name="Google Shape;359;g3b3a15f33c2_0_498"/>
          <p:cNvSpPr/>
          <p:nvPr/>
        </p:nvSpPr>
        <p:spPr>
          <a:xfrm>
            <a:off x="310296" y="2617634"/>
            <a:ext cx="4232700" cy="40740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t" anchorCtr="0">
            <a:noAutofit/>
          </a:bodyPr>
          <a:lstStyle/>
          <a:p>
            <a:pPr marL="137795" lvl="0" indent="-137795" algn="l" rtl="0">
              <a:spcBef>
                <a:spcPts val="0"/>
              </a:spcBef>
              <a:spcAft>
                <a:spcPts val="0"/>
              </a:spcAft>
              <a:buNone/>
            </a:pPr>
            <a:r>
              <a:rPr lang="ja-JP" sz="1500" b="1">
                <a:solidFill>
                  <a:schemeClr val="accent2"/>
                </a:solidFill>
                <a:latin typeface="BIZ UDPGothic"/>
                <a:ea typeface="BIZ UDPGothic"/>
                <a:cs typeface="BIZ UDPGothic"/>
                <a:sym typeface="BIZ UDPGothic"/>
              </a:rPr>
              <a:t>【要望】</a:t>
            </a:r>
            <a:endParaRPr sz="1500" b="1">
              <a:solidFill>
                <a:schemeClr val="accent2"/>
              </a:solidFill>
              <a:latin typeface="BIZ UDPGothic"/>
              <a:ea typeface="BIZ UDPGothic"/>
              <a:cs typeface="BIZ UDPGothic"/>
              <a:sym typeface="BIZ UDPGothic"/>
            </a:endParaRPr>
          </a:p>
          <a:p>
            <a:pPr marL="137795" lvl="0" indent="-137795" algn="l" rtl="0">
              <a:spcBef>
                <a:spcPts val="0"/>
              </a:spcBef>
              <a:spcAft>
                <a:spcPts val="0"/>
              </a:spcAft>
              <a:buClr>
                <a:schemeClr val="dk1"/>
              </a:buClr>
              <a:buSzPts val="1100"/>
              <a:buFont typeface="Arial"/>
              <a:buNone/>
            </a:pPr>
            <a:r>
              <a:rPr lang="ja-JP" sz="1500" b="1">
                <a:solidFill>
                  <a:schemeClr val="accent2"/>
                </a:solidFill>
                <a:latin typeface="BIZ UDPGothic"/>
                <a:ea typeface="BIZ UDPGothic"/>
                <a:cs typeface="BIZ UDPGothic"/>
                <a:sym typeface="BIZ UDPGothic"/>
              </a:rPr>
              <a:t>　防災基本計画に保健師の役割と責務を明記するよう関係省庁に調整いただきたい。</a:t>
            </a:r>
            <a:endParaRPr sz="1500" b="1">
              <a:solidFill>
                <a:schemeClr val="accent2"/>
              </a:solidFill>
              <a:latin typeface="BIZ UDPGothic"/>
              <a:ea typeface="BIZ UDPGothic"/>
              <a:cs typeface="BIZ UDPGothic"/>
              <a:sym typeface="BIZ UDPGothic"/>
            </a:endParaRPr>
          </a:p>
        </p:txBody>
      </p:sp>
      <p:sp>
        <p:nvSpPr>
          <p:cNvPr id="360" name="Google Shape;360;g3b3a15f33c2_0_498"/>
          <p:cNvSpPr/>
          <p:nvPr/>
        </p:nvSpPr>
        <p:spPr>
          <a:xfrm>
            <a:off x="4707800" y="2636816"/>
            <a:ext cx="4232700" cy="40281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JP" sz="1500">
                <a:solidFill>
                  <a:srgbClr val="C00000"/>
                </a:solidFill>
                <a:latin typeface="BIZ UDPGothic"/>
                <a:ea typeface="BIZ UDPGothic"/>
                <a:cs typeface="BIZ UDPGothic"/>
                <a:sym typeface="BIZ UDPGothic"/>
              </a:rPr>
              <a:t>【要望】</a:t>
            </a:r>
            <a:endParaRPr sz="1500">
              <a:solidFill>
                <a:srgbClr val="C00000"/>
              </a:solidFill>
              <a:latin typeface="BIZ UDPGothic"/>
              <a:ea typeface="BIZ UDPGothic"/>
              <a:cs typeface="BIZ UDPGothic"/>
              <a:sym typeface="BIZ UDPGothic"/>
            </a:endParaRPr>
          </a:p>
          <a:p>
            <a:pPr marL="0" lvl="0" indent="0" algn="l" rtl="0">
              <a:spcBef>
                <a:spcPts val="0"/>
              </a:spcBef>
              <a:spcAft>
                <a:spcPts val="0"/>
              </a:spcAft>
              <a:buNone/>
            </a:pPr>
            <a:r>
              <a:rPr lang="ja-JP" sz="1500">
                <a:solidFill>
                  <a:srgbClr val="C00000"/>
                </a:solidFill>
                <a:latin typeface="BIZ UDPGothic"/>
                <a:ea typeface="BIZ UDPGothic"/>
                <a:cs typeface="BIZ UDPGothic"/>
                <a:sym typeface="BIZ UDPGothic"/>
              </a:rPr>
              <a:t>都道府県の母子保健担当部門における広域連携の役割を明確化し、安定的な母子保健施策の推進を支援していただきたい。</a:t>
            </a:r>
            <a:endParaRPr sz="1500">
              <a:solidFill>
                <a:srgbClr val="C00000"/>
              </a:solidFill>
              <a:latin typeface="BIZ UDPGothic"/>
              <a:ea typeface="BIZ UDPGothic"/>
              <a:cs typeface="BIZ UDPGothic"/>
              <a:sym typeface="BIZ UDPGothic"/>
            </a:endParaRPr>
          </a:p>
          <a:p>
            <a:pPr marL="0" lvl="0" indent="0" algn="l" rtl="0">
              <a:spcBef>
                <a:spcPts val="0"/>
              </a:spcBef>
              <a:spcAft>
                <a:spcPts val="0"/>
              </a:spcAft>
              <a:buNone/>
            </a:pPr>
            <a:endParaRPr sz="1500">
              <a:solidFill>
                <a:srgbClr val="C00000"/>
              </a:solidFill>
              <a:latin typeface="BIZ UDPGothic"/>
              <a:ea typeface="BIZ UDPGothic"/>
              <a:cs typeface="BIZ UDPGothic"/>
              <a:sym typeface="BIZ UDPGothic"/>
            </a:endParaRPr>
          </a:p>
          <a:p>
            <a:pPr marL="0" lvl="0" indent="0" algn="l" rtl="0">
              <a:spcBef>
                <a:spcPts val="0"/>
              </a:spcBef>
              <a:spcAft>
                <a:spcPts val="0"/>
              </a:spcAft>
              <a:buNone/>
            </a:pPr>
            <a:r>
              <a:rPr lang="ja-JP" sz="1500">
                <a:solidFill>
                  <a:schemeClr val="dk1"/>
                </a:solidFill>
                <a:latin typeface="BIZ UDPGothic"/>
                <a:ea typeface="BIZ UDPGothic"/>
                <a:cs typeface="BIZ UDPGothic"/>
                <a:sym typeface="BIZ UDPGothic"/>
              </a:rPr>
              <a:t>　</a:t>
            </a:r>
            <a:r>
              <a:rPr lang="ja-JP" sz="1500" b="1">
                <a:solidFill>
                  <a:schemeClr val="dk1"/>
                </a:solidFill>
                <a:latin typeface="BIZ UDPGothic"/>
                <a:ea typeface="BIZ UDPGothic"/>
                <a:cs typeface="BIZ UDPGothic"/>
                <a:sym typeface="BIZ UDPGothic"/>
              </a:rPr>
              <a:t>都道府県保健師に対する母子保健施策の広域</a:t>
            </a:r>
            <a:endParaRPr sz="1500"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500" b="1">
                <a:solidFill>
                  <a:schemeClr val="dk1"/>
                </a:solidFill>
                <a:latin typeface="BIZ UDPGothic"/>
                <a:ea typeface="BIZ UDPGothic"/>
                <a:cs typeface="BIZ UDPGothic"/>
                <a:sym typeface="BIZ UDPGothic"/>
              </a:rPr>
              <a:t>　的な体制強化支援策に資する調査研究</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100"/>
              <a:buFont typeface="Arial"/>
              <a:buNone/>
            </a:pPr>
            <a:r>
              <a:rPr lang="ja-JP" sz="1500">
                <a:solidFill>
                  <a:schemeClr val="dk1"/>
                </a:solidFill>
                <a:latin typeface="BIZ UDPGothic"/>
                <a:ea typeface="BIZ UDPGothic"/>
                <a:cs typeface="BIZ UDPGothic"/>
                <a:sym typeface="BIZ UDPGothic"/>
              </a:rPr>
              <a:t>　都道府県保健師を対象として、母子保健におけ　る</a:t>
            </a:r>
            <a:r>
              <a:rPr lang="ja-JP" sz="1500" b="1">
                <a:solidFill>
                  <a:srgbClr val="FF0000"/>
                </a:solidFill>
                <a:latin typeface="BIZ UDPGothic"/>
                <a:ea typeface="BIZ UDPGothic"/>
                <a:cs typeface="BIZ UDPGothic"/>
                <a:sym typeface="BIZ UDPGothic"/>
              </a:rPr>
              <a:t>広域的な施策を推進できる人材育成に資す　　る</a:t>
            </a:r>
            <a:r>
              <a:rPr lang="ja-JP" sz="1500">
                <a:solidFill>
                  <a:schemeClr val="dk1"/>
                </a:solidFill>
                <a:latin typeface="BIZ UDPGothic"/>
                <a:ea typeface="BIZ UDPGothic"/>
                <a:cs typeface="BIZ UDPGothic"/>
                <a:sym typeface="BIZ UDPGothic"/>
              </a:rPr>
              <a:t>よう研修体系や内容にかかる</a:t>
            </a:r>
            <a:r>
              <a:rPr lang="ja-JP" sz="1500" b="1">
                <a:solidFill>
                  <a:srgbClr val="FF0000"/>
                </a:solidFill>
                <a:latin typeface="BIZ UDPGothic"/>
                <a:ea typeface="BIZ UDPGothic"/>
                <a:cs typeface="BIZ UDPGothic"/>
                <a:sym typeface="BIZ UDPGothic"/>
              </a:rPr>
              <a:t>実態把握</a:t>
            </a:r>
            <a:r>
              <a:rPr lang="ja-JP" sz="1500">
                <a:solidFill>
                  <a:schemeClr val="dk1"/>
                </a:solidFill>
                <a:latin typeface="BIZ UDPGothic"/>
                <a:ea typeface="BIZ UDPGothic"/>
                <a:cs typeface="BIZ UDPGothic"/>
                <a:sym typeface="BIZ UDPGothic"/>
              </a:rPr>
              <a:t>、効</a:t>
            </a:r>
            <a:r>
              <a:rPr lang="ja-JP" sz="1500" b="1">
                <a:solidFill>
                  <a:srgbClr val="FF0000"/>
                </a:solidFill>
                <a:latin typeface="BIZ UDPGothic"/>
                <a:ea typeface="BIZ UDPGothic"/>
                <a:cs typeface="BIZ UDPGothic"/>
                <a:sym typeface="BIZ UDPGothic"/>
              </a:rPr>
              <a:t>果　的な研修実施方法等の検討を目的</a:t>
            </a:r>
            <a:r>
              <a:rPr lang="ja-JP" sz="1500">
                <a:solidFill>
                  <a:schemeClr val="dk1"/>
                </a:solidFill>
                <a:latin typeface="BIZ UDPGothic"/>
                <a:ea typeface="BIZ UDPGothic"/>
                <a:cs typeface="BIZ UDPGothic"/>
                <a:sym typeface="BIZ UDPGothic"/>
              </a:rPr>
              <a:t>として</a:t>
            </a:r>
            <a:r>
              <a:rPr lang="ja-JP" sz="1500" b="1">
                <a:solidFill>
                  <a:srgbClr val="FF0000"/>
                </a:solidFill>
                <a:latin typeface="BIZ UDPGothic"/>
                <a:ea typeface="BIZ UDPGothic"/>
                <a:cs typeface="BIZ UDPGothic"/>
                <a:sym typeface="BIZ UDPGothic"/>
              </a:rPr>
              <a:t>調査　　研究を実施</a:t>
            </a:r>
            <a:endParaRPr sz="1500" b="1">
              <a:solidFill>
                <a:srgbClr val="FF0000"/>
              </a:solidFill>
              <a:latin typeface="BIZ UDPGothic"/>
              <a:ea typeface="BIZ UDPGothic"/>
              <a:cs typeface="BIZ UDPGothic"/>
              <a:sym typeface="BIZ UDP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3b3a15f33c2_0_525"/>
          <p:cNvSpPr txBox="1"/>
          <p:nvPr/>
        </p:nvSpPr>
        <p:spPr>
          <a:xfrm>
            <a:off x="1523725" y="1011150"/>
            <a:ext cx="7427100" cy="3849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3600"/>
              <a:buFont typeface="Arial"/>
              <a:buNone/>
            </a:pPr>
            <a:r>
              <a:rPr lang="ja-JP" sz="1900" b="1">
                <a:solidFill>
                  <a:srgbClr val="4A86E8"/>
                </a:solidFill>
                <a:latin typeface="BIZ UDPGothic"/>
                <a:ea typeface="BIZ UDPGothic"/>
                <a:cs typeface="BIZ UDPGothic"/>
                <a:sym typeface="BIZ UDPGothic"/>
              </a:rPr>
              <a:t>国に対する</a:t>
            </a:r>
            <a:r>
              <a:rPr lang="ja-JP" sz="1900">
                <a:solidFill>
                  <a:srgbClr val="4A86E8"/>
                </a:solidFill>
                <a:latin typeface="BIZ UDPGothic"/>
                <a:ea typeface="BIZ UDPGothic"/>
                <a:cs typeface="BIZ UDPGothic"/>
                <a:sym typeface="BIZ UDPGothic"/>
              </a:rPr>
              <a:t>「</a:t>
            </a:r>
            <a:r>
              <a:rPr lang="ja-JP" sz="1900" b="1">
                <a:solidFill>
                  <a:srgbClr val="4A86E8"/>
                </a:solidFill>
                <a:latin typeface="BIZ UDPGothic"/>
                <a:ea typeface="BIZ UDPGothic"/>
                <a:cs typeface="BIZ UDPGothic"/>
                <a:sym typeface="BIZ UDPGothic"/>
              </a:rPr>
              <a:t>地域保健施策及び保健活動の推進に関する要望」の方針</a:t>
            </a:r>
            <a:endParaRPr sz="1300" b="1">
              <a:solidFill>
                <a:srgbClr val="4A86E8"/>
              </a:solidFill>
              <a:latin typeface="BIZ UDPGothic"/>
              <a:ea typeface="BIZ UDPGothic"/>
              <a:cs typeface="BIZ UDPGothic"/>
              <a:sym typeface="BIZ UDPGothic"/>
            </a:endParaRPr>
          </a:p>
        </p:txBody>
      </p:sp>
      <p:pic>
        <p:nvPicPr>
          <p:cNvPr id="367" name="Google Shape;367;g3b3a15f33c2_0_525"/>
          <p:cNvPicPr preferRelativeResize="0"/>
          <p:nvPr/>
        </p:nvPicPr>
        <p:blipFill rotWithShape="1">
          <a:blip r:embed="rId3">
            <a:alphaModFix/>
          </a:blip>
          <a:srcRect/>
          <a:stretch/>
        </p:blipFill>
        <p:spPr>
          <a:xfrm>
            <a:off x="277348" y="477201"/>
            <a:ext cx="1246383" cy="812900"/>
          </a:xfrm>
          <a:prstGeom prst="rect">
            <a:avLst/>
          </a:prstGeom>
          <a:noFill/>
          <a:ln>
            <a:noFill/>
          </a:ln>
        </p:spPr>
      </p:pic>
      <p:sp>
        <p:nvSpPr>
          <p:cNvPr id="368" name="Google Shape;368;g3b3a15f33c2_0_525"/>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11</a:t>
            </a:fld>
            <a:endParaRPr/>
          </a:p>
        </p:txBody>
      </p:sp>
      <p:sp>
        <p:nvSpPr>
          <p:cNvPr id="369" name="Google Shape;369;g3b3a15f33c2_0_525"/>
          <p:cNvSpPr/>
          <p:nvPr/>
        </p:nvSpPr>
        <p:spPr>
          <a:xfrm>
            <a:off x="320599" y="1598175"/>
            <a:ext cx="4217400" cy="24873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ja-JP" sz="1600" b="1" u="sng">
                <a:solidFill>
                  <a:srgbClr val="E06666"/>
                </a:solidFill>
                <a:latin typeface="BIZ UDPGothic"/>
                <a:ea typeface="BIZ UDPGothic"/>
                <a:cs typeface="BIZ UDPGothic"/>
                <a:sym typeface="BIZ UDPGothic"/>
              </a:rPr>
              <a:t>会員みなさんの意見を反映</a:t>
            </a:r>
            <a:endParaRPr sz="1600" b="1" u="sng">
              <a:solidFill>
                <a:srgbClr val="E06666"/>
              </a:solidFill>
              <a:latin typeface="BIZ UDPGothic"/>
              <a:ea typeface="BIZ UDPGothic"/>
              <a:cs typeface="BIZ UDPGothic"/>
              <a:sym typeface="BIZ UDPGothic"/>
            </a:endParaRPr>
          </a:p>
          <a:p>
            <a:pPr marL="0" lvl="0" indent="0" algn="l" rtl="0">
              <a:lnSpc>
                <a:spcPct val="115000"/>
              </a:lnSpc>
              <a:spcBef>
                <a:spcPts val="0"/>
              </a:spcBef>
              <a:spcAft>
                <a:spcPts val="0"/>
              </a:spcAft>
              <a:buNone/>
            </a:pPr>
            <a:r>
              <a:rPr lang="ja-JP" sz="1100">
                <a:solidFill>
                  <a:schemeClr val="dk1"/>
                </a:solidFill>
              </a:rPr>
              <a:t>　</a:t>
            </a: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　</a:t>
            </a:r>
            <a:r>
              <a:rPr lang="ja-JP">
                <a:solidFill>
                  <a:schemeClr val="dk1"/>
                </a:solidFill>
                <a:latin typeface="BIZ UDPGothic"/>
                <a:ea typeface="BIZ UDPGothic"/>
                <a:cs typeface="BIZ UDPGothic"/>
                <a:sym typeface="BIZ UDPGothic"/>
              </a:rPr>
              <a:t>各支部、部会、委員会からの意見をもとに要望内容を決定しています。</a:t>
            </a:r>
            <a:endParaRPr>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Clr>
                <a:schemeClr val="dk1"/>
              </a:buClr>
              <a:buSzPts val="1100"/>
              <a:buFont typeface="Arial"/>
              <a:buNone/>
            </a:pPr>
            <a:r>
              <a:rPr lang="ja-JP">
                <a:solidFill>
                  <a:schemeClr val="dk1"/>
                </a:solidFill>
                <a:latin typeface="BIZ UDPGothic"/>
                <a:ea typeface="BIZ UDPGothic"/>
                <a:cs typeface="BIZ UDPGothic"/>
                <a:sym typeface="BIZ UDPGothic"/>
              </a:rPr>
              <a:t>　6月中旬～7月下旬にかけ、支部、部会、委員会を通じて意見照会をします。保健活動の中で課題に感じていることから要望として取り上げてほしいことを回答してください。</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600">
              <a:latin typeface="Calibri"/>
              <a:ea typeface="Calibri"/>
              <a:cs typeface="Calibri"/>
              <a:sym typeface="Calibri"/>
            </a:endParaRPr>
          </a:p>
        </p:txBody>
      </p:sp>
      <p:sp>
        <p:nvSpPr>
          <p:cNvPr id="370" name="Google Shape;370;g3b3a15f33c2_0_525"/>
          <p:cNvSpPr/>
          <p:nvPr/>
        </p:nvSpPr>
        <p:spPr>
          <a:xfrm>
            <a:off x="4847825" y="1598175"/>
            <a:ext cx="4103100" cy="24873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ja-JP" sz="1600" b="1">
                <a:solidFill>
                  <a:srgbClr val="E06666"/>
                </a:solidFill>
                <a:latin typeface="BIZ UDPGothic"/>
                <a:ea typeface="BIZ UDPGothic"/>
                <a:cs typeface="BIZ UDPGothic"/>
                <a:sym typeface="BIZ UDPGothic"/>
              </a:rPr>
              <a:t>　</a:t>
            </a:r>
            <a:r>
              <a:rPr lang="ja-JP" sz="1600" b="1" u="sng">
                <a:solidFill>
                  <a:srgbClr val="E06666"/>
                </a:solidFill>
                <a:latin typeface="BIZ UDPGothic"/>
                <a:ea typeface="BIZ UDPGothic"/>
                <a:cs typeface="BIZ UDPGothic"/>
                <a:sym typeface="BIZ UDPGothic"/>
              </a:rPr>
              <a:t>優先的な要望事項を明確化、</a:t>
            </a:r>
            <a:endParaRPr sz="1600" b="1" u="sng">
              <a:solidFill>
                <a:srgbClr val="E06666"/>
              </a:solidFill>
              <a:latin typeface="BIZ UDPGothic"/>
              <a:ea typeface="BIZ UDPGothic"/>
              <a:cs typeface="BIZ UDPGothic"/>
              <a:sym typeface="BIZ UDPGothic"/>
            </a:endParaRPr>
          </a:p>
          <a:p>
            <a:pPr marL="0" lvl="0" indent="0" algn="l" rtl="0">
              <a:lnSpc>
                <a:spcPct val="115000"/>
              </a:lnSpc>
              <a:spcBef>
                <a:spcPts val="0"/>
              </a:spcBef>
              <a:spcAft>
                <a:spcPts val="0"/>
              </a:spcAft>
              <a:buClr>
                <a:schemeClr val="dk1"/>
              </a:buClr>
              <a:buSzPts val="1100"/>
              <a:buFont typeface="Arial"/>
              <a:buNone/>
            </a:pPr>
            <a:r>
              <a:rPr lang="ja-JP" sz="1600" b="1">
                <a:solidFill>
                  <a:srgbClr val="E06666"/>
                </a:solidFill>
                <a:latin typeface="BIZ UDPGothic"/>
                <a:ea typeface="BIZ UDPGothic"/>
                <a:cs typeface="BIZ UDPGothic"/>
                <a:sym typeface="BIZ UDPGothic"/>
              </a:rPr>
              <a:t>　　　　　　　　　</a:t>
            </a:r>
            <a:r>
              <a:rPr lang="ja-JP" sz="1600" b="1" u="sng">
                <a:solidFill>
                  <a:srgbClr val="E06666"/>
                </a:solidFill>
                <a:latin typeface="BIZ UDPGothic"/>
                <a:ea typeface="BIZ UDPGothic"/>
                <a:cs typeface="BIZ UDPGothic"/>
                <a:sym typeface="BIZ UDPGothic"/>
              </a:rPr>
              <a:t>重点的な課題に関して要望</a:t>
            </a:r>
            <a:endParaRPr sz="1600" b="1" u="sng">
              <a:solidFill>
                <a:srgbClr val="E06666"/>
              </a:solidFill>
              <a:latin typeface="BIZ UDPGothic"/>
              <a:ea typeface="BIZ UDPGothic"/>
              <a:cs typeface="BIZ UDPGothic"/>
              <a:sym typeface="BIZ UDPGothic"/>
            </a:endParaRPr>
          </a:p>
          <a:p>
            <a:pPr marL="0" lvl="0" indent="0" algn="l" rtl="0">
              <a:lnSpc>
                <a:spcPct val="115000"/>
              </a:lnSpc>
              <a:spcBef>
                <a:spcPts val="0"/>
              </a:spcBef>
              <a:spcAft>
                <a:spcPts val="0"/>
              </a:spcAft>
              <a:buNone/>
            </a:pPr>
            <a:r>
              <a:rPr lang="ja-JP" sz="1100">
                <a:solidFill>
                  <a:schemeClr val="dk1"/>
                </a:solidFill>
              </a:rPr>
              <a:t>　</a:t>
            </a: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　</a:t>
            </a:r>
            <a:r>
              <a:rPr lang="ja-JP">
                <a:solidFill>
                  <a:schemeClr val="dk1"/>
                </a:solidFill>
                <a:latin typeface="BIZ UDPGothic"/>
                <a:ea typeface="BIZ UDPGothic"/>
                <a:cs typeface="BIZ UDPGothic"/>
                <a:sym typeface="BIZ UDPGothic"/>
              </a:rPr>
              <a:t>緊急性の高い課題への要望に重点化し、</a:t>
            </a:r>
            <a:endParaRPr>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Clr>
                <a:schemeClr val="dk1"/>
              </a:buClr>
              <a:buSzPts val="1100"/>
              <a:buFont typeface="Arial"/>
              <a:buNone/>
            </a:pPr>
            <a:r>
              <a:rPr lang="ja-JP">
                <a:solidFill>
                  <a:schemeClr val="dk1"/>
                </a:solidFill>
                <a:latin typeface="BIZ UDPGothic"/>
                <a:ea typeface="BIZ UDPGothic"/>
                <a:cs typeface="BIZ UDPGothic"/>
                <a:sym typeface="BIZ UDPGothic"/>
              </a:rPr>
              <a:t>実際に政策や保健活動の推進に反映でき</a:t>
            </a:r>
            <a:endParaRPr>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Clr>
                <a:schemeClr val="dk1"/>
              </a:buClr>
              <a:buSzPts val="1100"/>
              <a:buFont typeface="Arial"/>
              <a:buNone/>
            </a:pPr>
            <a:r>
              <a:rPr lang="ja-JP">
                <a:solidFill>
                  <a:schemeClr val="dk1"/>
                </a:solidFill>
                <a:latin typeface="BIZ UDPGothic"/>
                <a:ea typeface="BIZ UDPGothic"/>
                <a:cs typeface="BIZ UDPGothic"/>
                <a:sym typeface="BIZ UDPGothic"/>
              </a:rPr>
              <a:t>るよう要望します。</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latin typeface="Calibri"/>
              <a:ea typeface="Calibri"/>
              <a:cs typeface="Calibri"/>
              <a:sym typeface="Calibri"/>
            </a:endParaRPr>
          </a:p>
        </p:txBody>
      </p:sp>
      <p:sp>
        <p:nvSpPr>
          <p:cNvPr id="371" name="Google Shape;371;g3b3a15f33c2_0_525"/>
          <p:cNvSpPr/>
          <p:nvPr/>
        </p:nvSpPr>
        <p:spPr>
          <a:xfrm>
            <a:off x="331915" y="4198533"/>
            <a:ext cx="4217400" cy="25758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ja-JP" sz="1600" b="1" u="sng">
                <a:solidFill>
                  <a:srgbClr val="E06666"/>
                </a:solidFill>
                <a:latin typeface="BIZ UDPGothic"/>
                <a:ea typeface="BIZ UDPGothic"/>
                <a:cs typeface="BIZ UDPGothic"/>
                <a:sym typeface="BIZ UDPGothic"/>
              </a:rPr>
              <a:t>エビデンスを踏まえた要望</a:t>
            </a:r>
            <a:endParaRPr sz="1600" b="1" u="sng">
              <a:solidFill>
                <a:srgbClr val="E06666"/>
              </a:solidFill>
              <a:latin typeface="BIZ UDPGothic"/>
              <a:ea typeface="BIZ UDPGothic"/>
              <a:cs typeface="BIZ UDPGothic"/>
              <a:sym typeface="BIZ UDPGothic"/>
            </a:endParaRPr>
          </a:p>
          <a:p>
            <a:pPr marL="0" lvl="0" indent="0" algn="l" rtl="0">
              <a:lnSpc>
                <a:spcPct val="115000"/>
              </a:lnSpc>
              <a:spcBef>
                <a:spcPts val="0"/>
              </a:spcBef>
              <a:spcAft>
                <a:spcPts val="0"/>
              </a:spcAft>
              <a:buNone/>
            </a:pPr>
            <a:r>
              <a:rPr lang="ja-JP" sz="1100">
                <a:solidFill>
                  <a:schemeClr val="dk1"/>
                </a:solidFill>
              </a:rPr>
              <a:t>　</a:t>
            </a:r>
            <a:endParaRPr sz="1100">
              <a:solidFill>
                <a:schemeClr val="dk1"/>
              </a:solidFill>
            </a:endParaRPr>
          </a:p>
          <a:p>
            <a:pPr marL="0" lvl="0" indent="0" algn="l" rtl="0">
              <a:lnSpc>
                <a:spcPct val="115000"/>
              </a:lnSpc>
              <a:spcBef>
                <a:spcPts val="0"/>
              </a:spcBef>
              <a:spcAft>
                <a:spcPts val="0"/>
              </a:spcAft>
              <a:buNone/>
            </a:pPr>
            <a:r>
              <a:rPr lang="ja-JP">
                <a:solidFill>
                  <a:schemeClr val="dk1"/>
                </a:solidFill>
                <a:latin typeface="BIZ UDPGothic"/>
                <a:ea typeface="BIZ UDPGothic"/>
                <a:cs typeface="BIZ UDPGothic"/>
                <a:sym typeface="BIZ UDPGothic"/>
              </a:rPr>
              <a:t>　各要望内容に関して調査研究結果や</a:t>
            </a:r>
            <a:endParaRPr>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None/>
            </a:pPr>
            <a:r>
              <a:rPr lang="ja-JP">
                <a:solidFill>
                  <a:schemeClr val="dk1"/>
                </a:solidFill>
                <a:latin typeface="BIZ UDPGothic"/>
                <a:ea typeface="BIZ UDPGothic"/>
                <a:cs typeface="BIZ UDPGothic"/>
                <a:sym typeface="BIZ UDPGothic"/>
              </a:rPr>
              <a:t>統計データーなど示し、根拠に基づく</a:t>
            </a:r>
            <a:endParaRPr>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Clr>
                <a:schemeClr val="dk1"/>
              </a:buClr>
              <a:buSzPts val="1100"/>
              <a:buFont typeface="Arial"/>
              <a:buNone/>
            </a:pPr>
            <a:r>
              <a:rPr lang="ja-JP">
                <a:solidFill>
                  <a:schemeClr val="dk1"/>
                </a:solidFill>
                <a:latin typeface="BIZ UDPGothic"/>
                <a:ea typeface="BIZ UDPGothic"/>
                <a:cs typeface="BIZ UDPGothic"/>
                <a:sym typeface="BIZ UDPGothic"/>
              </a:rPr>
              <a:t>理論的で説得力のある要望をします。</a:t>
            </a:r>
            <a:endParaRPr>
              <a:latin typeface="BIZ UDPGothic"/>
              <a:ea typeface="BIZ UDPGothic"/>
              <a:cs typeface="BIZ UDPGothic"/>
              <a:sym typeface="BIZ UDPGothic"/>
            </a:endParaRPr>
          </a:p>
        </p:txBody>
      </p:sp>
      <p:sp>
        <p:nvSpPr>
          <p:cNvPr id="372" name="Google Shape;372;g3b3a15f33c2_0_525"/>
          <p:cNvSpPr/>
          <p:nvPr/>
        </p:nvSpPr>
        <p:spPr>
          <a:xfrm>
            <a:off x="4847825" y="4198525"/>
            <a:ext cx="4103100" cy="25758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ja-JP" sz="1600" u="sng">
                <a:solidFill>
                  <a:srgbClr val="E06666"/>
                </a:solidFill>
                <a:latin typeface="BIZ UDPGothic"/>
                <a:ea typeface="BIZ UDPGothic"/>
                <a:cs typeface="BIZ UDPGothic"/>
                <a:sym typeface="BIZ UDPGothic"/>
              </a:rPr>
              <a:t>要望内容に合わせて必要な省庁へ</a:t>
            </a:r>
            <a:endParaRPr sz="1600" u="sng">
              <a:solidFill>
                <a:srgbClr val="E06666"/>
              </a:solidFill>
              <a:latin typeface="BIZ UDPGothic"/>
              <a:ea typeface="BIZ UDPGothic"/>
              <a:cs typeface="BIZ UDPGothic"/>
              <a:sym typeface="BIZ UDPGothic"/>
            </a:endParaRPr>
          </a:p>
          <a:p>
            <a:pPr marL="0" lvl="0" indent="0" algn="ctr" rtl="0">
              <a:lnSpc>
                <a:spcPct val="115000"/>
              </a:lnSpc>
              <a:spcBef>
                <a:spcPts val="0"/>
              </a:spcBef>
              <a:spcAft>
                <a:spcPts val="0"/>
              </a:spcAft>
              <a:buClr>
                <a:schemeClr val="dk1"/>
              </a:buClr>
              <a:buSzPts val="1100"/>
              <a:buFont typeface="Arial"/>
              <a:buNone/>
            </a:pPr>
            <a:r>
              <a:rPr lang="ja-JP" sz="1600" u="sng">
                <a:solidFill>
                  <a:srgbClr val="E06666"/>
                </a:solidFill>
                <a:latin typeface="BIZ UDPGothic"/>
                <a:ea typeface="BIZ UDPGothic"/>
                <a:cs typeface="BIZ UDPGothic"/>
                <a:sym typeface="BIZ UDPGothic"/>
              </a:rPr>
              <a:t>直接要望書を手交</a:t>
            </a:r>
            <a:endParaRPr sz="1600" u="sng">
              <a:solidFill>
                <a:srgbClr val="E06666"/>
              </a:solidFill>
              <a:latin typeface="BIZ UDPGothic"/>
              <a:ea typeface="BIZ UDPGothic"/>
              <a:cs typeface="BIZ UDPGothic"/>
              <a:sym typeface="BIZ UDPGothic"/>
            </a:endParaRPr>
          </a:p>
          <a:p>
            <a:pPr marL="0" lvl="0" indent="0" algn="l" rtl="0">
              <a:lnSpc>
                <a:spcPct val="115000"/>
              </a:lnSpc>
              <a:spcBef>
                <a:spcPts val="0"/>
              </a:spcBef>
              <a:spcAft>
                <a:spcPts val="0"/>
              </a:spcAft>
              <a:buNone/>
            </a:pPr>
            <a:r>
              <a:rPr lang="ja-JP" sz="1100">
                <a:solidFill>
                  <a:schemeClr val="dk1"/>
                </a:solidFill>
              </a:rPr>
              <a:t>　</a:t>
            </a:r>
            <a:endParaRPr sz="1100">
              <a:solidFill>
                <a:schemeClr val="dk1"/>
              </a:solidFill>
            </a:endParaRPr>
          </a:p>
          <a:p>
            <a:pPr marL="0" lvl="0" indent="0" algn="l" rtl="0">
              <a:lnSpc>
                <a:spcPct val="115000"/>
              </a:lnSpc>
              <a:spcBef>
                <a:spcPts val="0"/>
              </a:spcBef>
              <a:spcAft>
                <a:spcPts val="0"/>
              </a:spcAft>
              <a:buNone/>
            </a:pPr>
            <a:r>
              <a:rPr lang="ja-JP">
                <a:solidFill>
                  <a:schemeClr val="dk1"/>
                </a:solidFill>
                <a:latin typeface="BIZ UDPGothic"/>
                <a:ea typeface="BIZ UDPGothic"/>
                <a:cs typeface="BIZ UDPGothic"/>
                <a:sym typeface="BIZ UDPGothic"/>
              </a:rPr>
              <a:t>より効果的に要望を実現するため、厚生労働省、こども家庭庁だけでなく、関係する省庁へも要望書を提出</a:t>
            </a:r>
            <a:endParaRPr>
              <a:solidFill>
                <a:schemeClr val="dk1"/>
              </a:solidFill>
              <a:latin typeface="BIZ UDPGothic"/>
              <a:ea typeface="BIZ UDPGothic"/>
              <a:cs typeface="BIZ UDPGothic"/>
              <a:sym typeface="BIZ UDPGothic"/>
            </a:endParaRPr>
          </a:p>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a:t>
            </a:r>
            <a:r>
              <a:rPr lang="ja-JP" sz="1200">
                <a:solidFill>
                  <a:schemeClr val="dk1"/>
                </a:solidFill>
                <a:latin typeface="BIZ UDPGothic"/>
                <a:ea typeface="BIZ UDPGothic"/>
                <a:cs typeface="BIZ UDPGothic"/>
                <a:sym typeface="BIZ UDPGothic"/>
              </a:rPr>
              <a:t>令和7年度は、「災害時保健活動における他職種や自治体　間での連携強化のため健康情報システム等の一元化」につ　いて内閣府（防災担当）へも要望書を提出</a:t>
            </a:r>
            <a:endParaRPr sz="12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latin typeface="Calibri"/>
              <a:ea typeface="Calibri"/>
              <a:cs typeface="Calibri"/>
              <a:sym typeface="Calibri"/>
            </a:endParaRPr>
          </a:p>
        </p:txBody>
      </p:sp>
      <p:pic>
        <p:nvPicPr>
          <p:cNvPr id="373" name="Google Shape;373;g3b3a15f33c2_0_525"/>
          <p:cNvPicPr preferRelativeResize="0"/>
          <p:nvPr/>
        </p:nvPicPr>
        <p:blipFill>
          <a:blip r:embed="rId4">
            <a:alphaModFix/>
          </a:blip>
          <a:stretch>
            <a:fillRect/>
          </a:stretch>
        </p:blipFill>
        <p:spPr>
          <a:xfrm>
            <a:off x="10066463" y="87213"/>
            <a:ext cx="923925" cy="923925"/>
          </a:xfrm>
          <a:prstGeom prst="rect">
            <a:avLst/>
          </a:prstGeom>
          <a:noFill/>
          <a:ln>
            <a:noFill/>
          </a:ln>
        </p:spPr>
      </p:pic>
      <p:pic>
        <p:nvPicPr>
          <p:cNvPr id="374" name="Google Shape;374;g3b3a15f33c2_0_525"/>
          <p:cNvPicPr preferRelativeResize="0"/>
          <p:nvPr/>
        </p:nvPicPr>
        <p:blipFill>
          <a:blip r:embed="rId5">
            <a:alphaModFix/>
          </a:blip>
          <a:stretch>
            <a:fillRect/>
          </a:stretch>
        </p:blipFill>
        <p:spPr>
          <a:xfrm>
            <a:off x="11169472" y="203897"/>
            <a:ext cx="690550" cy="690575"/>
          </a:xfrm>
          <a:prstGeom prst="rect">
            <a:avLst/>
          </a:prstGeom>
          <a:noFill/>
          <a:ln>
            <a:noFill/>
          </a:ln>
        </p:spPr>
      </p:pic>
      <p:pic>
        <p:nvPicPr>
          <p:cNvPr id="375" name="Google Shape;375;g3b3a15f33c2_0_525"/>
          <p:cNvPicPr preferRelativeResize="0"/>
          <p:nvPr/>
        </p:nvPicPr>
        <p:blipFill>
          <a:blip r:embed="rId6">
            <a:alphaModFix/>
          </a:blip>
          <a:stretch>
            <a:fillRect/>
          </a:stretch>
        </p:blipFill>
        <p:spPr>
          <a:xfrm>
            <a:off x="3452725" y="4752237"/>
            <a:ext cx="812900" cy="812900"/>
          </a:xfrm>
          <a:prstGeom prst="rect">
            <a:avLst/>
          </a:prstGeom>
          <a:noFill/>
          <a:ln>
            <a:noFill/>
          </a:ln>
        </p:spPr>
      </p:pic>
      <p:pic>
        <p:nvPicPr>
          <p:cNvPr id="376" name="Google Shape;376;g3b3a15f33c2_0_525"/>
          <p:cNvPicPr preferRelativeResize="0"/>
          <p:nvPr/>
        </p:nvPicPr>
        <p:blipFill>
          <a:blip r:embed="rId7">
            <a:alphaModFix/>
          </a:blip>
          <a:stretch>
            <a:fillRect/>
          </a:stretch>
        </p:blipFill>
        <p:spPr>
          <a:xfrm>
            <a:off x="3129575" y="5389000"/>
            <a:ext cx="1136050" cy="1136050"/>
          </a:xfrm>
          <a:prstGeom prst="rect">
            <a:avLst/>
          </a:prstGeom>
          <a:noFill/>
          <a:ln>
            <a:noFill/>
          </a:ln>
        </p:spPr>
      </p:pic>
      <p:pic>
        <p:nvPicPr>
          <p:cNvPr id="377" name="Google Shape;377;g3b3a15f33c2_0_525"/>
          <p:cNvPicPr preferRelativeResize="0"/>
          <p:nvPr/>
        </p:nvPicPr>
        <p:blipFill>
          <a:blip r:embed="rId8">
            <a:alphaModFix/>
          </a:blip>
          <a:stretch>
            <a:fillRect/>
          </a:stretch>
        </p:blipFill>
        <p:spPr>
          <a:xfrm>
            <a:off x="3713157" y="3379125"/>
            <a:ext cx="706350" cy="706350"/>
          </a:xfrm>
          <a:prstGeom prst="rect">
            <a:avLst/>
          </a:prstGeom>
          <a:noFill/>
          <a:ln>
            <a:noFill/>
          </a:ln>
        </p:spPr>
      </p:pic>
      <p:pic>
        <p:nvPicPr>
          <p:cNvPr id="378" name="Google Shape;378;g3b3a15f33c2_0_525"/>
          <p:cNvPicPr preferRelativeResize="0"/>
          <p:nvPr/>
        </p:nvPicPr>
        <p:blipFill>
          <a:blip r:embed="rId9">
            <a:alphaModFix/>
          </a:blip>
          <a:stretch>
            <a:fillRect/>
          </a:stretch>
        </p:blipFill>
        <p:spPr>
          <a:xfrm>
            <a:off x="7883074" y="2969275"/>
            <a:ext cx="812900" cy="812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g3b3a15f33c2_0_566"/>
          <p:cNvSpPr txBox="1">
            <a:spLocks noGrp="1"/>
          </p:cNvSpPr>
          <p:nvPr>
            <p:ph type="body" idx="1"/>
          </p:nvPr>
        </p:nvSpPr>
        <p:spPr>
          <a:xfrm>
            <a:off x="1894400" y="506525"/>
            <a:ext cx="5681100" cy="828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FF"/>
              </a:buClr>
              <a:buSzPts val="2800"/>
              <a:buNone/>
            </a:pPr>
            <a:r>
              <a:rPr lang="ja-JP" sz="2800">
                <a:solidFill>
                  <a:srgbClr val="0000FF"/>
                </a:solidFill>
              </a:rPr>
              <a:t>　</a:t>
            </a:r>
            <a:r>
              <a:rPr lang="ja-JP" sz="2800" b="1">
                <a:latin typeface="BIZ UDPGothic"/>
                <a:ea typeface="BIZ UDPGothic"/>
                <a:cs typeface="BIZ UDPGothic"/>
                <a:sym typeface="BIZ UDPGothic"/>
              </a:rPr>
              <a:t>検討会、調査等への参画・協力</a:t>
            </a:r>
            <a:endParaRPr sz="1800" b="1">
              <a:latin typeface="BIZ UDPGothic"/>
              <a:ea typeface="BIZ UDPGothic"/>
              <a:cs typeface="BIZ UDPGothic"/>
              <a:sym typeface="BIZ UDPGothic"/>
            </a:endParaRPr>
          </a:p>
        </p:txBody>
      </p:sp>
      <p:sp>
        <p:nvSpPr>
          <p:cNvPr id="385" name="Google Shape;385;g3b3a15f33c2_0_566"/>
          <p:cNvSpPr txBox="1"/>
          <p:nvPr/>
        </p:nvSpPr>
        <p:spPr>
          <a:xfrm>
            <a:off x="237789" y="6141428"/>
            <a:ext cx="8687700" cy="61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Meiryo"/>
              <a:buNone/>
            </a:pPr>
            <a:r>
              <a:rPr lang="ja-JP" sz="1700" u="none" strike="noStrike" cap="none">
                <a:solidFill>
                  <a:srgbClr val="000000"/>
                </a:solidFill>
                <a:latin typeface="BIZ UDPGothic"/>
                <a:ea typeface="BIZ UDPGothic"/>
                <a:cs typeface="BIZ UDPGothic"/>
                <a:sym typeface="BIZ UDPGothic"/>
              </a:rPr>
              <a:t>主に運営委員、各部会、各特別委員会のメンバーから委員を選出し、自治体保健師の保健活動の実態や意見が反映されるよう参画・協力しています。</a:t>
            </a:r>
            <a:endParaRPr sz="1700" u="none" strike="noStrike" cap="none">
              <a:solidFill>
                <a:srgbClr val="000000"/>
              </a:solidFill>
              <a:latin typeface="BIZ UDPGothic"/>
              <a:ea typeface="BIZ UDPGothic"/>
              <a:cs typeface="BIZ UDPGothic"/>
              <a:sym typeface="BIZ UDPGothic"/>
            </a:endParaRPr>
          </a:p>
        </p:txBody>
      </p:sp>
      <p:pic>
        <p:nvPicPr>
          <p:cNvPr id="386" name="Google Shape;386;g3b3a15f33c2_0_566"/>
          <p:cNvPicPr preferRelativeResize="0"/>
          <p:nvPr/>
        </p:nvPicPr>
        <p:blipFill rotWithShape="1">
          <a:blip r:embed="rId3">
            <a:alphaModFix/>
          </a:blip>
          <a:srcRect/>
          <a:stretch/>
        </p:blipFill>
        <p:spPr>
          <a:xfrm>
            <a:off x="348720" y="44677"/>
            <a:ext cx="1545687" cy="1008113"/>
          </a:xfrm>
          <a:prstGeom prst="rect">
            <a:avLst/>
          </a:prstGeom>
          <a:noFill/>
          <a:ln>
            <a:noFill/>
          </a:ln>
        </p:spPr>
      </p:pic>
      <p:sp>
        <p:nvSpPr>
          <p:cNvPr id="387" name="Google Shape;387;g3b3a15f33c2_0_566"/>
          <p:cNvSpPr txBox="1">
            <a:spLocks noGrp="1"/>
          </p:cNvSpPr>
          <p:nvPr>
            <p:ph type="sldNum" idx="12"/>
          </p:nvPr>
        </p:nvSpPr>
        <p:spPr>
          <a:xfrm>
            <a:off x="6975715" y="6464593"/>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12</a:t>
            </a:fld>
            <a:endParaRPr/>
          </a:p>
        </p:txBody>
      </p:sp>
      <p:cxnSp>
        <p:nvCxnSpPr>
          <p:cNvPr id="388" name="Google Shape;388;g3b3a15f33c2_0_566"/>
          <p:cNvCxnSpPr/>
          <p:nvPr/>
        </p:nvCxnSpPr>
        <p:spPr>
          <a:xfrm rot="10800000" flipH="1">
            <a:off x="2455816" y="920975"/>
            <a:ext cx="5063100" cy="52200"/>
          </a:xfrm>
          <a:prstGeom prst="straightConnector1">
            <a:avLst/>
          </a:prstGeom>
          <a:noFill/>
          <a:ln w="38100" cap="flat" cmpd="sng">
            <a:solidFill>
              <a:srgbClr val="FFA09D"/>
            </a:solidFill>
            <a:prstDash val="solid"/>
            <a:round/>
            <a:headEnd type="none" w="med" len="med"/>
            <a:tailEnd type="none" w="med" len="med"/>
          </a:ln>
        </p:spPr>
      </p:cxnSp>
      <p:sp>
        <p:nvSpPr>
          <p:cNvPr id="389" name="Google Shape;389;g3b3a15f33c2_0_566"/>
          <p:cNvSpPr/>
          <p:nvPr/>
        </p:nvSpPr>
        <p:spPr>
          <a:xfrm>
            <a:off x="203700" y="1403275"/>
            <a:ext cx="4368300" cy="17766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Calibri"/>
                <a:ea typeface="Calibri"/>
                <a:cs typeface="Calibri"/>
                <a:sym typeface="Calibri"/>
              </a:rPr>
              <a:t>　　　　</a:t>
            </a:r>
            <a:r>
              <a:rPr lang="ja-JP" sz="1800" b="1">
                <a:solidFill>
                  <a:schemeClr val="dk1"/>
                </a:solidFill>
                <a:latin typeface="BIZ UDPGothic"/>
                <a:ea typeface="BIZ UDPGothic"/>
                <a:cs typeface="BIZ UDPGothic"/>
                <a:sym typeface="BIZ UDPGothic"/>
              </a:rPr>
              <a:t>厚労省/こども家庭庁</a:t>
            </a:r>
            <a:endParaRPr sz="1800"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b="1">
                <a:solidFill>
                  <a:schemeClr val="dk1"/>
                </a:solidFill>
                <a:latin typeface="BIZ UDPGothic"/>
                <a:ea typeface="BIZ UDPGothic"/>
                <a:cs typeface="BIZ UDPGothic"/>
                <a:sym typeface="BIZ UDPGothic"/>
              </a:rPr>
              <a:t>　　　　　審議会・検討会等への参画</a:t>
            </a:r>
            <a:endParaRPr sz="1800" b="1">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lt1"/>
              </a:buClr>
              <a:buSzPts val="1400"/>
              <a:buFont typeface="Calibri"/>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500">
                <a:solidFill>
                  <a:schemeClr val="dk1"/>
                </a:solidFill>
                <a:latin typeface="BIZ UDPGothic"/>
                <a:ea typeface="BIZ UDPGothic"/>
                <a:cs typeface="BIZ UDPGothic"/>
                <a:sym typeface="BIZ UDPGothic"/>
              </a:rPr>
              <a:t>〇厚生科学審議会「地域保健健康増進栄養部会</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500">
                <a:solidFill>
                  <a:schemeClr val="dk1"/>
                </a:solidFill>
                <a:latin typeface="BIZ UDPGothic"/>
                <a:ea typeface="BIZ UDPGothic"/>
                <a:cs typeface="BIZ UDPGothic"/>
                <a:sym typeface="BIZ UDPGothic"/>
              </a:rPr>
              <a:t>〇災害時感染制御支援チーム（DICT)運営委員会</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500">
                <a:solidFill>
                  <a:schemeClr val="dk1"/>
                </a:solidFill>
                <a:latin typeface="BIZ UDPGothic"/>
                <a:ea typeface="BIZ UDPGothic"/>
                <a:cs typeface="BIZ UDPGothic"/>
                <a:sym typeface="BIZ UDPGothic"/>
              </a:rPr>
              <a:t>〇産後ケア多職種連携協議会</a:t>
            </a:r>
            <a:r>
              <a:rPr lang="ja-JP" sz="1500">
                <a:solidFill>
                  <a:srgbClr val="0070C0"/>
                </a:solidFill>
                <a:latin typeface="BIZ UDPGothic"/>
                <a:ea typeface="BIZ UDPGothic"/>
                <a:cs typeface="BIZ UDPGothic"/>
                <a:sym typeface="BIZ UDPGothic"/>
              </a:rPr>
              <a:t>　</a:t>
            </a:r>
            <a:r>
              <a:rPr lang="ja-JP" sz="1500">
                <a:solidFill>
                  <a:schemeClr val="dk1"/>
                </a:solidFill>
                <a:latin typeface="BIZ UDPGothic"/>
                <a:ea typeface="BIZ UDPGothic"/>
                <a:cs typeface="BIZ UDPGothic"/>
                <a:sym typeface="BIZ UDPGothic"/>
              </a:rPr>
              <a:t>　等</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700">
              <a:latin typeface="BIZ UDPGothic"/>
              <a:ea typeface="BIZ UDPGothic"/>
              <a:cs typeface="BIZ UDPGothic"/>
              <a:sym typeface="BIZ UDPGothic"/>
            </a:endParaRPr>
          </a:p>
        </p:txBody>
      </p:sp>
      <p:sp>
        <p:nvSpPr>
          <p:cNvPr id="390" name="Google Shape;390;g3b3a15f33c2_0_566"/>
          <p:cNvSpPr/>
          <p:nvPr/>
        </p:nvSpPr>
        <p:spPr>
          <a:xfrm>
            <a:off x="4730425" y="1419875"/>
            <a:ext cx="4249200" cy="24279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rgbClr val="0070C0"/>
              </a:buClr>
              <a:buSzPts val="2000"/>
              <a:buFont typeface="Arial"/>
              <a:buNone/>
            </a:pPr>
            <a:r>
              <a:rPr lang="ja-JP" sz="1800" b="1">
                <a:solidFill>
                  <a:schemeClr val="dk1"/>
                </a:solidFill>
                <a:latin typeface="BIZ UDPGothic"/>
                <a:ea typeface="BIZ UDPGothic"/>
                <a:cs typeface="BIZ UDPGothic"/>
                <a:sym typeface="BIZ UDPGothic"/>
              </a:rPr>
              <a:t>　　　　　厚労省科学研究への協力</a:t>
            </a:r>
            <a:endParaRPr sz="12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〇2040 年以降を見据えた自治体保健師の　　人材育成体制の構築のための研究</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〇災害時における地域保健活動を推進する　　体制整備に資する研究</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〇重層的な保健医療福祉マネジメントに関　す　る研究</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800">
              <a:latin typeface="BIZ UDPGothic"/>
              <a:ea typeface="BIZ UDPGothic"/>
              <a:cs typeface="BIZ UDPGothic"/>
              <a:sym typeface="BIZ UDPGothic"/>
            </a:endParaRPr>
          </a:p>
        </p:txBody>
      </p:sp>
      <p:pic>
        <p:nvPicPr>
          <p:cNvPr id="391" name="Google Shape;391;g3b3a15f33c2_0_566"/>
          <p:cNvPicPr preferRelativeResize="0"/>
          <p:nvPr/>
        </p:nvPicPr>
        <p:blipFill>
          <a:blip r:embed="rId4">
            <a:alphaModFix/>
          </a:blip>
          <a:stretch>
            <a:fillRect/>
          </a:stretch>
        </p:blipFill>
        <p:spPr>
          <a:xfrm>
            <a:off x="348725" y="1499075"/>
            <a:ext cx="615600" cy="615600"/>
          </a:xfrm>
          <a:prstGeom prst="rect">
            <a:avLst/>
          </a:prstGeom>
          <a:noFill/>
          <a:ln>
            <a:noFill/>
          </a:ln>
        </p:spPr>
      </p:pic>
      <p:pic>
        <p:nvPicPr>
          <p:cNvPr id="392" name="Google Shape;392;g3b3a15f33c2_0_566"/>
          <p:cNvPicPr preferRelativeResize="0"/>
          <p:nvPr/>
        </p:nvPicPr>
        <p:blipFill>
          <a:blip r:embed="rId5">
            <a:alphaModFix/>
          </a:blip>
          <a:stretch>
            <a:fillRect/>
          </a:stretch>
        </p:blipFill>
        <p:spPr>
          <a:xfrm>
            <a:off x="4837575" y="1419875"/>
            <a:ext cx="537925" cy="537925"/>
          </a:xfrm>
          <a:prstGeom prst="rect">
            <a:avLst/>
          </a:prstGeom>
          <a:noFill/>
          <a:ln>
            <a:noFill/>
          </a:ln>
        </p:spPr>
      </p:pic>
      <p:pic>
        <p:nvPicPr>
          <p:cNvPr id="393" name="Google Shape;393;g3b3a15f33c2_0_566"/>
          <p:cNvPicPr preferRelativeResize="0"/>
          <p:nvPr/>
        </p:nvPicPr>
        <p:blipFill>
          <a:blip r:embed="rId6">
            <a:alphaModFix/>
          </a:blip>
          <a:stretch>
            <a:fillRect/>
          </a:stretch>
        </p:blipFill>
        <p:spPr>
          <a:xfrm>
            <a:off x="5081334" y="1510394"/>
            <a:ext cx="458725" cy="458714"/>
          </a:xfrm>
          <a:prstGeom prst="rect">
            <a:avLst/>
          </a:prstGeom>
          <a:noFill/>
          <a:ln>
            <a:noFill/>
          </a:ln>
        </p:spPr>
      </p:pic>
      <p:sp>
        <p:nvSpPr>
          <p:cNvPr id="394" name="Google Shape;394;g3b3a15f33c2_0_566"/>
          <p:cNvSpPr/>
          <p:nvPr/>
        </p:nvSpPr>
        <p:spPr>
          <a:xfrm>
            <a:off x="5156877" y="1583240"/>
            <a:ext cx="224400" cy="224400"/>
          </a:xfrm>
          <a:prstGeom prst="ellipse">
            <a:avLst/>
          </a:prstGeom>
          <a:solidFill>
            <a:schemeClr val="lt1"/>
          </a:solidFill>
          <a:ln>
            <a:noFill/>
          </a:ln>
        </p:spPr>
        <p:txBody>
          <a:bodyPr spcFirstLastPara="1" wrap="square" lIns="38175" tIns="38175" rIns="38175" bIns="38175" anchor="ctr" anchorCtr="0">
            <a:noAutofit/>
          </a:bodyPr>
          <a:lstStyle/>
          <a:p>
            <a:pPr marL="0" lvl="0" indent="0" algn="ctr" rtl="0">
              <a:spcBef>
                <a:spcPts val="0"/>
              </a:spcBef>
              <a:spcAft>
                <a:spcPts val="0"/>
              </a:spcAft>
              <a:buNone/>
            </a:pPr>
            <a:endParaRPr sz="584">
              <a:latin typeface="Calibri"/>
              <a:ea typeface="Calibri"/>
              <a:cs typeface="Calibri"/>
              <a:sym typeface="Calibri"/>
            </a:endParaRPr>
          </a:p>
        </p:txBody>
      </p:sp>
      <p:sp>
        <p:nvSpPr>
          <p:cNvPr id="395" name="Google Shape;395;g3b3a15f33c2_0_566"/>
          <p:cNvSpPr/>
          <p:nvPr/>
        </p:nvSpPr>
        <p:spPr>
          <a:xfrm>
            <a:off x="215025" y="3304525"/>
            <a:ext cx="4368300" cy="25575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2000"/>
              <a:buFont typeface="Arial"/>
              <a:buNone/>
            </a:pPr>
            <a:r>
              <a:rPr lang="ja-JP" sz="1800" b="1">
                <a:solidFill>
                  <a:schemeClr val="dk1"/>
                </a:solidFill>
                <a:latin typeface="BIZ UDPGothic"/>
                <a:ea typeface="BIZ UDPGothic"/>
                <a:cs typeface="BIZ UDPGothic"/>
                <a:sym typeface="BIZ UDPGothic"/>
              </a:rPr>
              <a:t>　　　　　地域保健総合推進事業への協力</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〇看護師からの自治体保健師転職採用者への　　人材育成</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〇退職保健師（プラチナ保健師）の活躍等に関　　する実態調査</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〇小規模町村保健師人材開発のための活動報　告リレー及び交流促進事業</a:t>
            </a:r>
            <a:endParaRPr sz="1600">
              <a:latin typeface="BIZ UDPGothic"/>
              <a:ea typeface="BIZ UDPGothic"/>
              <a:cs typeface="BIZ UDPGothic"/>
              <a:sym typeface="BIZ UDPGothic"/>
            </a:endParaRPr>
          </a:p>
        </p:txBody>
      </p:sp>
      <p:pic>
        <p:nvPicPr>
          <p:cNvPr id="396" name="Google Shape;396;g3b3a15f33c2_0_566"/>
          <p:cNvPicPr preferRelativeResize="0"/>
          <p:nvPr/>
        </p:nvPicPr>
        <p:blipFill>
          <a:blip r:embed="rId7">
            <a:alphaModFix/>
          </a:blip>
          <a:stretch>
            <a:fillRect/>
          </a:stretch>
        </p:blipFill>
        <p:spPr>
          <a:xfrm>
            <a:off x="348725" y="3361100"/>
            <a:ext cx="712950" cy="712950"/>
          </a:xfrm>
          <a:prstGeom prst="rect">
            <a:avLst/>
          </a:prstGeom>
          <a:noFill/>
          <a:ln>
            <a:noFill/>
          </a:ln>
        </p:spPr>
      </p:pic>
      <p:sp>
        <p:nvSpPr>
          <p:cNvPr id="397" name="Google Shape;397;g3b3a15f33c2_0_566"/>
          <p:cNvSpPr/>
          <p:nvPr/>
        </p:nvSpPr>
        <p:spPr>
          <a:xfrm>
            <a:off x="4775700" y="3972200"/>
            <a:ext cx="4203900" cy="18897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rgbClr val="0070C0"/>
              </a:buClr>
              <a:buSzPts val="1800"/>
              <a:buFont typeface="Arial"/>
              <a:buNone/>
            </a:pPr>
            <a:r>
              <a:rPr lang="ja-JP" sz="1800" b="1">
                <a:solidFill>
                  <a:schemeClr val="dk1"/>
                </a:solidFill>
                <a:latin typeface="BIZ UDPGothic"/>
                <a:ea typeface="BIZ UDPGothic"/>
                <a:cs typeface="BIZ UDPGothic"/>
                <a:sym typeface="BIZ UDPGothic"/>
              </a:rPr>
              <a:t>　　　　関係団体との連携</a:t>
            </a:r>
            <a:endParaRPr sz="1800" b="1">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lt1"/>
              </a:buClr>
              <a:buSzPts val="1400"/>
              <a:buFont typeface="Calibri"/>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日本公衆衛生協会・日本保健師連絡協議会</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公衆衛生看護学会・日本公衆衛生学会</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600"/>
              <a:buFont typeface="Arial"/>
              <a:buNone/>
            </a:pPr>
            <a:r>
              <a:rPr lang="ja-JP" sz="1600">
                <a:solidFill>
                  <a:schemeClr val="dk1"/>
                </a:solidFill>
                <a:latin typeface="BIZ UDPGothic"/>
                <a:ea typeface="BIZ UDPGothic"/>
                <a:cs typeface="BIZ UDPGothic"/>
                <a:sym typeface="BIZ UDPGothic"/>
              </a:rPr>
              <a:t>日本看護協会・全国保健師教育機関協議会　　　　　　　　　　　　　　　　　　　　　　　　　　　　等</a:t>
            </a:r>
            <a:endParaRPr sz="1600">
              <a:latin typeface="BIZ UDPGothic"/>
              <a:ea typeface="BIZ UDPGothic"/>
              <a:cs typeface="BIZ UDPGothic"/>
              <a:sym typeface="BIZ UDPGothic"/>
            </a:endParaRPr>
          </a:p>
        </p:txBody>
      </p:sp>
      <p:pic>
        <p:nvPicPr>
          <p:cNvPr id="398" name="Google Shape;398;g3b3a15f33c2_0_566"/>
          <p:cNvPicPr preferRelativeResize="0"/>
          <p:nvPr/>
        </p:nvPicPr>
        <p:blipFill>
          <a:blip r:embed="rId8">
            <a:alphaModFix/>
          </a:blip>
          <a:stretch>
            <a:fillRect/>
          </a:stretch>
        </p:blipFill>
        <p:spPr>
          <a:xfrm>
            <a:off x="4808676" y="3956101"/>
            <a:ext cx="615600" cy="615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3d041f4fcf1_0_0"/>
          <p:cNvSpPr txBox="1"/>
          <p:nvPr/>
        </p:nvSpPr>
        <p:spPr>
          <a:xfrm>
            <a:off x="1619672" y="356371"/>
            <a:ext cx="7391100" cy="468600"/>
          </a:xfrm>
          <a:prstGeom prst="rect">
            <a:avLst/>
          </a:prstGeom>
          <a:solidFill>
            <a:srgbClr val="FFCCCC"/>
          </a:solid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FF"/>
              </a:buClr>
              <a:buSzPts val="2800"/>
              <a:buFont typeface="Arial"/>
              <a:buNone/>
            </a:pPr>
            <a:r>
              <a:rPr lang="ja-JP" sz="2800" b="0" i="0" u="none" strike="noStrike" cap="none">
                <a:solidFill>
                  <a:srgbClr val="0000FF"/>
                </a:solidFill>
                <a:latin typeface="Arial"/>
                <a:ea typeface="Arial"/>
                <a:cs typeface="Arial"/>
                <a:sym typeface="Arial"/>
              </a:rPr>
              <a:t>保健師のコアバリューとコアコンピテンシー</a:t>
            </a:r>
            <a:endParaRPr sz="1400" b="0" i="0" u="none" strike="noStrike" cap="none">
              <a:solidFill>
                <a:srgbClr val="000000"/>
              </a:solidFill>
              <a:latin typeface="Arial"/>
              <a:ea typeface="Arial"/>
              <a:cs typeface="Arial"/>
              <a:sym typeface="Arial"/>
            </a:endParaRPr>
          </a:p>
        </p:txBody>
      </p:sp>
      <p:pic>
        <p:nvPicPr>
          <p:cNvPr id="405" name="Google Shape;405;g3d041f4fcf1_0_0"/>
          <p:cNvPicPr preferRelativeResize="0"/>
          <p:nvPr/>
        </p:nvPicPr>
        <p:blipFill rotWithShape="1">
          <a:blip r:embed="rId3">
            <a:alphaModFix/>
          </a:blip>
          <a:srcRect/>
          <a:stretch/>
        </p:blipFill>
        <p:spPr>
          <a:xfrm>
            <a:off x="33951" y="786741"/>
            <a:ext cx="9010749" cy="5756886"/>
          </a:xfrm>
          <a:prstGeom prst="rect">
            <a:avLst/>
          </a:prstGeom>
          <a:noFill/>
          <a:ln>
            <a:noFill/>
          </a:ln>
        </p:spPr>
      </p:pic>
      <p:pic>
        <p:nvPicPr>
          <p:cNvPr id="406" name="Google Shape;406;g3d041f4fcf1_0_0"/>
          <p:cNvPicPr preferRelativeResize="0"/>
          <p:nvPr/>
        </p:nvPicPr>
        <p:blipFill rotWithShape="1">
          <a:blip r:embed="rId4">
            <a:alphaModFix/>
          </a:blip>
          <a:srcRect/>
          <a:stretch/>
        </p:blipFill>
        <p:spPr>
          <a:xfrm>
            <a:off x="251520" y="140386"/>
            <a:ext cx="1049547" cy="684525"/>
          </a:xfrm>
          <a:prstGeom prst="rect">
            <a:avLst/>
          </a:prstGeom>
          <a:noFill/>
          <a:ln>
            <a:noFill/>
          </a:ln>
        </p:spPr>
      </p:pic>
      <p:sp>
        <p:nvSpPr>
          <p:cNvPr id="407" name="Google Shape;407;g3d041f4fcf1_0_0"/>
          <p:cNvSpPr txBox="1"/>
          <p:nvPr/>
        </p:nvSpPr>
        <p:spPr>
          <a:xfrm>
            <a:off x="194154" y="6535394"/>
            <a:ext cx="8750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Calibri"/>
              <a:buNone/>
            </a:pPr>
            <a:r>
              <a:rPr lang="ja-JP" sz="1100" b="0" i="0" u="none" strike="noStrike" cap="none">
                <a:solidFill>
                  <a:srgbClr val="000000"/>
                </a:solidFill>
                <a:latin typeface="Calibri"/>
                <a:ea typeface="Calibri"/>
                <a:cs typeface="Calibri"/>
                <a:sym typeface="Calibri"/>
              </a:rPr>
              <a:t>岸惠子、岡本玲子、松本珠実、臺有佳、他：保健師のコアバリューとコアコンピテンシー：デルファイ調査,日本公衆衛生雑誌,２０２４</a:t>
            </a:r>
            <a:endParaRPr sz="1300" b="0" i="0" u="none" strike="noStrike" cap="none">
              <a:solidFill>
                <a:srgbClr val="000000"/>
              </a:solidFill>
              <a:latin typeface="Arial"/>
              <a:ea typeface="Arial"/>
              <a:cs typeface="Arial"/>
              <a:sym typeface="Arial"/>
            </a:endParaRPr>
          </a:p>
        </p:txBody>
      </p:sp>
      <p:sp>
        <p:nvSpPr>
          <p:cNvPr id="408" name="Google Shape;408;g3d041f4fcf1_0_0"/>
          <p:cNvSpPr txBox="1">
            <a:spLocks noGrp="1"/>
          </p:cNvSpPr>
          <p:nvPr>
            <p:ph type="sldNum" idx="12"/>
          </p:nvPr>
        </p:nvSpPr>
        <p:spPr>
          <a:xfrm>
            <a:off x="7073201" y="6403640"/>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3d041f4fcf1_0_9"/>
          <p:cNvSpPr txBox="1"/>
          <p:nvPr/>
        </p:nvSpPr>
        <p:spPr>
          <a:xfrm>
            <a:off x="1188275" y="271475"/>
            <a:ext cx="7872600" cy="365100"/>
          </a:xfrm>
          <a:prstGeom prst="rect">
            <a:avLst/>
          </a:prstGeom>
          <a:solidFill>
            <a:srgbClr val="E1EFD8"/>
          </a:solidFill>
          <a:ln>
            <a:noFill/>
          </a:ln>
        </p:spPr>
        <p:txBody>
          <a:bodyPr spcFirstLastPara="1" wrap="square" lIns="68575" tIns="34275" rIns="68575" bIns="34275" anchor="ctr" anchorCtr="0">
            <a:normAutofit lnSpcReduction="10000"/>
          </a:bodyPr>
          <a:lstStyle/>
          <a:p>
            <a:pPr marL="0" marR="0" lvl="0" indent="0" algn="l" rtl="0">
              <a:lnSpc>
                <a:spcPct val="90000"/>
              </a:lnSpc>
              <a:spcBef>
                <a:spcPts val="0"/>
              </a:spcBef>
              <a:spcAft>
                <a:spcPts val="0"/>
              </a:spcAft>
              <a:buClr>
                <a:srgbClr val="000000"/>
              </a:buClr>
              <a:buSzPts val="2400"/>
              <a:buFont typeface="Arial"/>
              <a:buNone/>
            </a:pPr>
            <a:r>
              <a:rPr lang="ja-JP" sz="2400" b="0" i="0" u="none" strike="noStrike" cap="none">
                <a:solidFill>
                  <a:srgbClr val="000000"/>
                </a:solidFill>
                <a:latin typeface="Arial"/>
                <a:ea typeface="Arial"/>
                <a:cs typeface="Arial"/>
                <a:sym typeface="Arial"/>
              </a:rPr>
              <a:t>　主な用語の解説</a:t>
            </a:r>
            <a:endParaRPr sz="2400" b="1" i="0" u="none" strike="noStrike" cap="none">
              <a:solidFill>
                <a:srgbClr val="C00000"/>
              </a:solidFill>
              <a:latin typeface="Arial"/>
              <a:ea typeface="Arial"/>
              <a:cs typeface="Arial"/>
              <a:sym typeface="Arial"/>
            </a:endParaRPr>
          </a:p>
        </p:txBody>
      </p:sp>
      <p:graphicFrame>
        <p:nvGraphicFramePr>
          <p:cNvPr id="415" name="Google Shape;415;g3d041f4fcf1_0_9"/>
          <p:cNvGraphicFramePr/>
          <p:nvPr/>
        </p:nvGraphicFramePr>
        <p:xfrm>
          <a:off x="102604" y="874755"/>
          <a:ext cx="8958300" cy="5105775"/>
        </p:xfrm>
        <a:graphic>
          <a:graphicData uri="http://schemas.openxmlformats.org/drawingml/2006/table">
            <a:tbl>
              <a:tblPr>
                <a:noFill/>
                <a:tableStyleId>{FF6DCB81-AEA5-41D0-A3F2-C9916E637C09}</a:tableStyleId>
              </a:tblPr>
              <a:tblGrid>
                <a:gridCol w="2341900">
                  <a:extLst>
                    <a:ext uri="{9D8B030D-6E8A-4147-A177-3AD203B41FA5}">
                      <a16:colId xmlns:a16="http://schemas.microsoft.com/office/drawing/2014/main" val="20000"/>
                    </a:ext>
                  </a:extLst>
                </a:gridCol>
                <a:gridCol w="6616400">
                  <a:extLst>
                    <a:ext uri="{9D8B030D-6E8A-4147-A177-3AD203B41FA5}">
                      <a16:colId xmlns:a16="http://schemas.microsoft.com/office/drawing/2014/main" val="20001"/>
                    </a:ext>
                  </a:extLst>
                </a:gridCol>
              </a:tblGrid>
              <a:tr h="962700">
                <a:tc>
                  <a:txBody>
                    <a:bodyPr/>
                    <a:lstStyle/>
                    <a:p>
                      <a:pPr marL="0" marR="0" lvl="0" indent="0" algn="l" rtl="0">
                        <a:lnSpc>
                          <a:spcPct val="100000"/>
                        </a:lnSpc>
                        <a:spcBef>
                          <a:spcPts val="0"/>
                        </a:spcBef>
                        <a:spcAft>
                          <a:spcPts val="0"/>
                        </a:spcAft>
                        <a:buClr>
                          <a:srgbClr val="000000"/>
                        </a:buClr>
                        <a:buSzPts val="1200"/>
                        <a:buFont typeface="Arial"/>
                        <a:buNone/>
                      </a:pPr>
                      <a:r>
                        <a:rPr lang="ja-JP" sz="1300" b="1" i="0" u="none" strike="noStrike" cap="none">
                          <a:solidFill>
                            <a:srgbClr val="000000"/>
                          </a:solidFill>
                          <a:latin typeface="Arial"/>
                          <a:ea typeface="Arial"/>
                          <a:cs typeface="Arial"/>
                          <a:sym typeface="Arial"/>
                        </a:rPr>
                        <a:t>人々/コミュニティ</a:t>
                      </a:r>
                      <a:endParaRPr sz="13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ja-JP" sz="1300" b="0" i="0" u="none" strike="noStrike" cap="none">
                          <a:solidFill>
                            <a:srgbClr val="000000"/>
                          </a:solidFill>
                          <a:latin typeface="Arial"/>
                          <a:ea typeface="Arial"/>
                          <a:cs typeface="Arial"/>
                          <a:sym typeface="Arial"/>
                        </a:rPr>
                        <a:t>（スラッシュはand/or）</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CCC"/>
                    </a:solidFill>
                  </a:tcPr>
                </a:tc>
                <a:tc>
                  <a:txBody>
                    <a:bodyPr/>
                    <a:lstStyle/>
                    <a:p>
                      <a:pPr marL="171450" marR="0" lvl="0" indent="-177800" algn="l" rtl="0">
                        <a:lnSpc>
                          <a:spcPct val="100000"/>
                        </a:lnSpc>
                        <a:spcBef>
                          <a:spcPts val="0"/>
                        </a:spcBef>
                        <a:spcAft>
                          <a:spcPts val="0"/>
                        </a:spcAft>
                        <a:buClr>
                          <a:srgbClr val="000000"/>
                        </a:buClr>
                        <a:buSzPts val="1200"/>
                        <a:buFont typeface="Arial"/>
                        <a:buChar char="•"/>
                      </a:pPr>
                      <a:r>
                        <a:rPr lang="ja-JP" sz="1200" b="1" i="0" u="none" strike="noStrike" cap="none">
                          <a:solidFill>
                            <a:srgbClr val="000000"/>
                          </a:solidFill>
                          <a:latin typeface="Arial"/>
                          <a:ea typeface="Arial"/>
                          <a:cs typeface="Arial"/>
                          <a:sym typeface="Arial"/>
                        </a:rPr>
                        <a:t>人々</a:t>
                      </a:r>
                      <a:r>
                        <a:rPr lang="ja-JP" sz="1200" b="0" i="0" u="none" strike="noStrike" cap="none">
                          <a:solidFill>
                            <a:srgbClr val="000000"/>
                          </a:solidFill>
                          <a:latin typeface="Arial"/>
                          <a:ea typeface="Arial"/>
                          <a:cs typeface="Arial"/>
                          <a:sym typeface="Arial"/>
                        </a:rPr>
                        <a:t>とは、各々の人のことであり、個人を基本としている。多くの個人が存在するので人々と表現している。</a:t>
                      </a:r>
                      <a:r>
                        <a:rPr lang="ja-JP" sz="1200" b="1" i="0" u="none" strike="noStrike" cap="none">
                          <a:solidFill>
                            <a:srgbClr val="000000"/>
                          </a:solidFill>
                          <a:latin typeface="Arial"/>
                          <a:ea typeface="Arial"/>
                          <a:cs typeface="Arial"/>
                          <a:sym typeface="Arial"/>
                        </a:rPr>
                        <a:t>すべての人々</a:t>
                      </a:r>
                      <a:r>
                        <a:rPr lang="ja-JP" sz="1200" b="0" i="0" u="none" strike="noStrike" cap="none">
                          <a:solidFill>
                            <a:srgbClr val="000000"/>
                          </a:solidFill>
                          <a:latin typeface="Arial"/>
                          <a:ea typeface="Arial"/>
                          <a:cs typeface="Arial"/>
                          <a:sym typeface="Arial"/>
                        </a:rPr>
                        <a:t>とは、性別や年齢、居住地、健康度等に関わらず全員という意味である。</a:t>
                      </a:r>
                      <a:endParaRPr sz="1200" b="0" i="0" u="none" strike="noStrike" cap="none">
                        <a:solidFill>
                          <a:srgbClr val="000000"/>
                        </a:solidFill>
                        <a:latin typeface="Arial"/>
                        <a:ea typeface="Arial"/>
                        <a:cs typeface="Arial"/>
                        <a:sym typeface="Arial"/>
                      </a:endParaRPr>
                    </a:p>
                    <a:p>
                      <a:pPr marL="171450" marR="0" lvl="0" indent="-177800" algn="l" rtl="0">
                        <a:lnSpc>
                          <a:spcPct val="100000"/>
                        </a:lnSpc>
                        <a:spcBef>
                          <a:spcPts val="0"/>
                        </a:spcBef>
                        <a:spcAft>
                          <a:spcPts val="0"/>
                        </a:spcAft>
                        <a:buClr>
                          <a:srgbClr val="000000"/>
                        </a:buClr>
                        <a:buSzPts val="1200"/>
                        <a:buFont typeface="Arial"/>
                        <a:buChar char="•"/>
                      </a:pPr>
                      <a:r>
                        <a:rPr lang="ja-JP" sz="1200" b="1" i="0" u="none" strike="noStrike" cap="none">
                          <a:solidFill>
                            <a:srgbClr val="000000"/>
                          </a:solidFill>
                          <a:latin typeface="Arial"/>
                          <a:ea typeface="Arial"/>
                          <a:cs typeface="Arial"/>
                          <a:sym typeface="Arial"/>
                        </a:rPr>
                        <a:t>コミュニティ</a:t>
                      </a:r>
                      <a:r>
                        <a:rPr lang="ja-JP" sz="1200" b="0" i="0" u="none" strike="noStrike" cap="none">
                          <a:solidFill>
                            <a:srgbClr val="000000"/>
                          </a:solidFill>
                          <a:latin typeface="Arial"/>
                          <a:ea typeface="Arial"/>
                          <a:cs typeface="Arial"/>
                          <a:sym typeface="Arial"/>
                        </a:rPr>
                        <a:t>の構成要素には、個人・家族、集団、組織、地域社会が含まれる。コミュニティには、共通の目的や地域特性（文化､慣習､産業､自治等）などによる社会的なつながりがある。</a:t>
                      </a:r>
                      <a:endParaRPr sz="1500" u="none" strike="noStrike" cap="none"/>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962700">
                <a:tc>
                  <a:txBody>
                    <a:bodyPr/>
                    <a:lstStyle/>
                    <a:p>
                      <a:pPr marL="0" marR="0" lvl="0" indent="0" algn="l" rtl="0">
                        <a:lnSpc>
                          <a:spcPct val="100000"/>
                        </a:lnSpc>
                        <a:spcBef>
                          <a:spcPts val="0"/>
                        </a:spcBef>
                        <a:spcAft>
                          <a:spcPts val="0"/>
                        </a:spcAft>
                        <a:buClr>
                          <a:srgbClr val="000000"/>
                        </a:buClr>
                        <a:buSzPts val="1200"/>
                        <a:buFont typeface="Arial"/>
                        <a:buNone/>
                      </a:pPr>
                      <a:r>
                        <a:rPr lang="ja-JP" sz="1300" b="1" i="0" u="none" strike="noStrike" cap="none">
                          <a:solidFill>
                            <a:srgbClr val="000000"/>
                          </a:solidFill>
                          <a:latin typeface="Arial"/>
                          <a:ea typeface="Arial"/>
                          <a:cs typeface="Arial"/>
                          <a:sym typeface="Arial"/>
                        </a:rPr>
                        <a:t>ポピュレーションベース</a:t>
                      </a:r>
                      <a:endParaRPr sz="13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ja-JP" sz="1200" b="0" i="0" u="none" strike="noStrike" cap="none">
                          <a:solidFill>
                            <a:srgbClr val="000000"/>
                          </a:solidFill>
                          <a:latin typeface="Arial"/>
                          <a:ea typeface="Arial"/>
                          <a:cs typeface="Arial"/>
                          <a:sym typeface="Arial"/>
                        </a:rPr>
                        <a:t>※人口集団しか見ないという意味ではありません</a:t>
                      </a:r>
                      <a:endParaRPr sz="1200" b="0" i="0" u="none" strike="noStrike" cap="none">
                        <a:solidFill>
                          <a:srgbClr val="000000"/>
                        </a:solidFill>
                        <a:latin typeface="Arial"/>
                        <a:ea typeface="Arial"/>
                        <a:cs typeface="Arial"/>
                        <a:sym typeface="Arial"/>
                      </a:endParaRPr>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CCC"/>
                    </a:solidFill>
                  </a:tcPr>
                </a:tc>
                <a:tc>
                  <a:txBody>
                    <a:bodyPr/>
                    <a:lstStyle/>
                    <a:p>
                      <a:pPr marL="171450" marR="0" lvl="0" indent="-177800" algn="l" rtl="0">
                        <a:lnSpc>
                          <a:spcPct val="100000"/>
                        </a:lnSpc>
                        <a:spcBef>
                          <a:spcPts val="0"/>
                        </a:spcBef>
                        <a:spcAft>
                          <a:spcPts val="0"/>
                        </a:spcAft>
                        <a:buClr>
                          <a:srgbClr val="000000"/>
                        </a:buClr>
                        <a:buSzPts val="1200"/>
                        <a:buFont typeface="Arial"/>
                        <a:buChar char="•"/>
                      </a:pPr>
                      <a:r>
                        <a:rPr lang="ja-JP" sz="1200" b="0" i="0" u="none" strike="noStrike" cap="none">
                          <a:solidFill>
                            <a:srgbClr val="000000"/>
                          </a:solidFill>
                          <a:latin typeface="Arial"/>
                          <a:ea typeface="Arial"/>
                          <a:cs typeface="Arial"/>
                          <a:sym typeface="Arial"/>
                        </a:rPr>
                        <a:t>「ポピュレーションベース」とは、個を大事に、誰ひとり取り残さない、すべての人に健康を、を実現するために、常にポピュレーションを視野に入れながら、臨機応変に個人やコミュニティ、システムにフォーカスして包括的に事象を見る、あるいは個から全体、全体から個という双方向で見る、複眼的・多角的な視点で総合的に見る原則を指します。活動方法には、個別対応やハイリスクアプローチ、ポピュレーションアプローチ等が含まれます。</a:t>
                      </a:r>
                      <a:endParaRPr sz="1500" u="none" strike="noStrike" cap="none"/>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1282750">
                <a:tc>
                  <a:txBody>
                    <a:bodyPr/>
                    <a:lstStyle/>
                    <a:p>
                      <a:pPr marL="0" marR="0" lvl="0" indent="0" algn="l" rtl="0">
                        <a:lnSpc>
                          <a:spcPct val="100000"/>
                        </a:lnSpc>
                        <a:spcBef>
                          <a:spcPts val="0"/>
                        </a:spcBef>
                        <a:spcAft>
                          <a:spcPts val="0"/>
                        </a:spcAft>
                        <a:buClr>
                          <a:srgbClr val="000000"/>
                        </a:buClr>
                        <a:buSzPts val="1200"/>
                        <a:buFont typeface="Arial"/>
                        <a:buNone/>
                      </a:pPr>
                      <a:r>
                        <a:rPr lang="ja-JP" sz="1300" b="1" i="0" u="none" strike="noStrike" cap="none">
                          <a:solidFill>
                            <a:srgbClr val="000000"/>
                          </a:solidFill>
                          <a:latin typeface="Arial"/>
                          <a:ea typeface="Arial"/>
                          <a:cs typeface="Arial"/>
                          <a:sym typeface="Arial"/>
                        </a:rPr>
                        <a:t>健康増進・予防活動</a:t>
                      </a:r>
                      <a:endParaRPr sz="13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ja-JP" sz="1300" b="0" i="0" u="none" strike="noStrike" cap="none">
                          <a:solidFill>
                            <a:srgbClr val="000000"/>
                          </a:solidFill>
                          <a:latin typeface="Arial"/>
                          <a:ea typeface="Arial"/>
                          <a:cs typeface="Arial"/>
                          <a:sym typeface="Arial"/>
                        </a:rPr>
                        <a:t>＝健康増進活動と予防活動</a:t>
                      </a:r>
                      <a:endParaRPr sz="1300" b="0" i="0" u="none" strike="noStrike" cap="none">
                        <a:solidFill>
                          <a:srgbClr val="000000"/>
                        </a:solidFill>
                        <a:latin typeface="Arial"/>
                        <a:ea typeface="Arial"/>
                        <a:cs typeface="Arial"/>
                        <a:sym typeface="Arial"/>
                      </a:endParaRPr>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CCC"/>
                    </a:solidFill>
                  </a:tcPr>
                </a:tc>
                <a:tc>
                  <a:txBody>
                    <a:bodyPr/>
                    <a:lstStyle/>
                    <a:p>
                      <a:pPr marL="171450" marR="0" lvl="0" indent="-177800" algn="l" rtl="0">
                        <a:lnSpc>
                          <a:spcPct val="100000"/>
                        </a:lnSpc>
                        <a:spcBef>
                          <a:spcPts val="0"/>
                        </a:spcBef>
                        <a:spcAft>
                          <a:spcPts val="0"/>
                        </a:spcAft>
                        <a:buClr>
                          <a:srgbClr val="000000"/>
                        </a:buClr>
                        <a:buSzPts val="1200"/>
                        <a:buFont typeface="Arial"/>
                        <a:buChar char="•"/>
                      </a:pPr>
                      <a:r>
                        <a:rPr lang="ja-JP" sz="1200" b="1" i="0" u="none" strike="noStrike" cap="none">
                          <a:solidFill>
                            <a:srgbClr val="000000"/>
                          </a:solidFill>
                          <a:latin typeface="Arial"/>
                          <a:ea typeface="Arial"/>
                          <a:cs typeface="Arial"/>
                          <a:sym typeface="Arial"/>
                        </a:rPr>
                        <a:t>健康増進</a:t>
                      </a:r>
                      <a:r>
                        <a:rPr lang="ja-JP" sz="1200" b="0" i="0" u="none" strike="noStrike" cap="none">
                          <a:solidFill>
                            <a:srgbClr val="000000"/>
                          </a:solidFill>
                          <a:latin typeface="Arial"/>
                          <a:ea typeface="Arial"/>
                          <a:cs typeface="Arial"/>
                          <a:sym typeface="Arial"/>
                        </a:rPr>
                        <a:t>とは、正の状態（positive）を増進する、よりよく生きる方向に向かう意であり、健康増進活動は、健康な生活習慣や行動の獲得、セルフケア能力やQOLの向上を目指し、身体的、精神的、社会的な健康全般を向上させるための取り組みを指します。</a:t>
                      </a:r>
                      <a:endParaRPr sz="1200" b="0" i="0" u="none" strike="noStrike" cap="none">
                        <a:solidFill>
                          <a:srgbClr val="000000"/>
                        </a:solidFill>
                        <a:latin typeface="Arial"/>
                        <a:ea typeface="Arial"/>
                        <a:cs typeface="Arial"/>
                        <a:sym typeface="Arial"/>
                      </a:endParaRPr>
                    </a:p>
                    <a:p>
                      <a:pPr marL="171450" marR="0" lvl="0" indent="-177800" algn="l" rtl="0">
                        <a:lnSpc>
                          <a:spcPct val="100000"/>
                        </a:lnSpc>
                        <a:spcBef>
                          <a:spcPts val="0"/>
                        </a:spcBef>
                        <a:spcAft>
                          <a:spcPts val="0"/>
                        </a:spcAft>
                        <a:buClr>
                          <a:srgbClr val="000000"/>
                        </a:buClr>
                        <a:buSzPts val="1200"/>
                        <a:buFont typeface="Arial"/>
                        <a:buChar char="•"/>
                      </a:pPr>
                      <a:r>
                        <a:rPr lang="ja-JP" sz="1200" b="1" i="0" u="none" strike="noStrike" cap="none">
                          <a:solidFill>
                            <a:srgbClr val="000000"/>
                          </a:solidFill>
                          <a:latin typeface="Arial"/>
                          <a:ea typeface="Arial"/>
                          <a:cs typeface="Arial"/>
                          <a:sym typeface="Arial"/>
                        </a:rPr>
                        <a:t>予防</a:t>
                      </a:r>
                      <a:r>
                        <a:rPr lang="ja-JP" sz="1200" b="0" i="0" u="none" strike="noStrike" cap="none">
                          <a:solidFill>
                            <a:srgbClr val="000000"/>
                          </a:solidFill>
                          <a:latin typeface="Arial"/>
                          <a:ea typeface="Arial"/>
                          <a:cs typeface="Arial"/>
                          <a:sym typeface="Arial"/>
                        </a:rPr>
                        <a:t>とは、負の状態（negative）を防ぐ、解消する意であり、予防活動は、健康を阻害する要因となる上流の問題を捉えて、人々を疾病や障がいから保護し、疾病の発生や広がりを未然に防ぐための戦略的な取り組みやアプローチを指します。</a:t>
                      </a:r>
                      <a:endParaRPr sz="1200" b="0" i="0" u="none" strike="noStrike" cap="none">
                        <a:solidFill>
                          <a:srgbClr val="000000"/>
                        </a:solidFill>
                        <a:latin typeface="Arial"/>
                        <a:ea typeface="Arial"/>
                        <a:cs typeface="Arial"/>
                        <a:sym typeface="Arial"/>
                      </a:endParaRPr>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897625">
                <a:tc>
                  <a:txBody>
                    <a:bodyPr/>
                    <a:lstStyle/>
                    <a:p>
                      <a:pPr marL="0" marR="0" lvl="0" indent="0" algn="l" rtl="0">
                        <a:lnSpc>
                          <a:spcPct val="100000"/>
                        </a:lnSpc>
                        <a:spcBef>
                          <a:spcPts val="0"/>
                        </a:spcBef>
                        <a:spcAft>
                          <a:spcPts val="0"/>
                        </a:spcAft>
                        <a:buClr>
                          <a:srgbClr val="000000"/>
                        </a:buClr>
                        <a:buSzPts val="1200"/>
                        <a:buFont typeface="Arial"/>
                        <a:buNone/>
                      </a:pPr>
                      <a:r>
                        <a:rPr lang="ja-JP" sz="1300" b="0" i="0" u="none" strike="noStrike" cap="none">
                          <a:solidFill>
                            <a:srgbClr val="000000"/>
                          </a:solidFill>
                          <a:latin typeface="Arial"/>
                          <a:ea typeface="Arial"/>
                          <a:cs typeface="Arial"/>
                          <a:sym typeface="Arial"/>
                        </a:rPr>
                        <a:t>合意と解決を導くコミュニケーション</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ja-JP" sz="1200" b="0" i="0" u="none" strike="noStrike" cap="none">
                          <a:solidFill>
                            <a:srgbClr val="000000"/>
                          </a:solidFill>
                          <a:latin typeface="Arial"/>
                          <a:ea typeface="Arial"/>
                          <a:cs typeface="Arial"/>
                          <a:sym typeface="Arial"/>
                        </a:rPr>
                        <a:t>※一般的なコミュニケーションを基盤として、保健師の専門性に焦点をあてたコミュニケーション能力を示しています</a:t>
                      </a:r>
                      <a:endParaRPr sz="1500" u="none" strike="noStrike" cap="none"/>
                    </a:p>
                    <a:p>
                      <a:pPr marL="0" marR="0" lvl="0" indent="0" algn="l" rtl="0">
                        <a:lnSpc>
                          <a:spcPct val="100000"/>
                        </a:lnSpc>
                        <a:spcBef>
                          <a:spcPts val="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CCCC"/>
                    </a:solidFill>
                  </a:tcPr>
                </a:tc>
                <a:tc>
                  <a:txBody>
                    <a:bodyPr/>
                    <a:lstStyle/>
                    <a:p>
                      <a:pPr marL="171450" marR="0" lvl="0" indent="-171450" algn="l" rtl="0">
                        <a:lnSpc>
                          <a:spcPct val="100000"/>
                        </a:lnSpc>
                        <a:spcBef>
                          <a:spcPts val="0"/>
                        </a:spcBef>
                        <a:spcAft>
                          <a:spcPts val="0"/>
                        </a:spcAft>
                        <a:buClr>
                          <a:srgbClr val="000000"/>
                        </a:buClr>
                        <a:buSzPts val="1100"/>
                        <a:buFont typeface="Arial"/>
                        <a:buChar char="•"/>
                      </a:pPr>
                      <a:r>
                        <a:rPr lang="ja-JP" sz="1200" b="1" i="0" u="none" strike="noStrike" cap="none">
                          <a:solidFill>
                            <a:srgbClr val="000000"/>
                          </a:solidFill>
                          <a:latin typeface="Arial"/>
                          <a:ea typeface="Arial"/>
                          <a:cs typeface="Arial"/>
                          <a:sym typeface="Arial"/>
                        </a:rPr>
                        <a:t>合意を導くコミュニケーション</a:t>
                      </a:r>
                      <a:r>
                        <a:rPr lang="ja-JP" sz="1200" b="0" i="0" u="none" strike="noStrike" cap="none">
                          <a:solidFill>
                            <a:srgbClr val="000000"/>
                          </a:solidFill>
                          <a:latin typeface="Arial"/>
                          <a:ea typeface="Arial"/>
                          <a:cs typeface="Arial"/>
                          <a:sym typeface="Arial"/>
                        </a:rPr>
                        <a:t>：</a:t>
                      </a:r>
                      <a:r>
                        <a:rPr lang="ja-JP" sz="1000" b="0" i="0" u="none" strike="noStrike" cap="none">
                          <a:solidFill>
                            <a:srgbClr val="000000"/>
                          </a:solidFill>
                          <a:latin typeface="Arial"/>
                          <a:ea typeface="Arial"/>
                          <a:cs typeface="Arial"/>
                          <a:sym typeface="Arial"/>
                        </a:rPr>
                        <a:t>個人やコミュニティとの関係構築と対話、分野横断的（水平的）あるいは職位縦断的（垂直的）など多様なレベルの合意形成に欠かせないコミュニケーション能力です。合意に向けて、民主的に、中立性を保ち、相互のウィンウィンや共存共栄を志向して、対立ではなく全体の調和を生む方向に総合調整的に対話を進めるコミュニケーションの力量です。</a:t>
                      </a:r>
                      <a:r>
                        <a:rPr lang="ja-JP" sz="1000" b="1" i="0" u="none" strike="noStrike" cap="none">
                          <a:solidFill>
                            <a:srgbClr val="000000"/>
                          </a:solidFill>
                          <a:latin typeface="Arial"/>
                          <a:ea typeface="Arial"/>
                          <a:cs typeface="Arial"/>
                          <a:sym typeface="Arial"/>
                        </a:rPr>
                        <a:t>常に全体をみる</a:t>
                      </a:r>
                      <a:r>
                        <a:rPr lang="ja-JP" sz="1000" b="0" i="0" u="none" strike="noStrike" cap="none">
                          <a:solidFill>
                            <a:srgbClr val="000000"/>
                          </a:solidFill>
                          <a:latin typeface="Arial"/>
                          <a:ea typeface="Arial"/>
                          <a:cs typeface="Arial"/>
                          <a:sym typeface="Arial"/>
                        </a:rPr>
                        <a:t>のは、Health for All、No One Left Behindといった考えを基盤に持つ3つのコアバリューを反映しています。</a:t>
                      </a:r>
                      <a:endParaRPr sz="10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ja-JP" sz="1200" b="1" i="0" u="none" strike="noStrike" cap="none">
                          <a:solidFill>
                            <a:srgbClr val="000000"/>
                          </a:solidFill>
                          <a:latin typeface="Arial"/>
                          <a:ea typeface="Arial"/>
                          <a:cs typeface="Arial"/>
                          <a:sym typeface="Arial"/>
                        </a:rPr>
                        <a:t>解決を導くコミュニケーション</a:t>
                      </a:r>
                      <a:r>
                        <a:rPr lang="ja-JP" sz="1200" b="0" i="0" u="none" strike="noStrike" cap="none">
                          <a:solidFill>
                            <a:srgbClr val="000000"/>
                          </a:solidFill>
                          <a:latin typeface="Arial"/>
                          <a:ea typeface="Arial"/>
                          <a:cs typeface="Arial"/>
                          <a:sym typeface="Arial"/>
                        </a:rPr>
                        <a:t>：</a:t>
                      </a:r>
                      <a:r>
                        <a:rPr lang="ja-JP" sz="1000" b="0" i="0" u="none" strike="noStrike" cap="none">
                          <a:solidFill>
                            <a:srgbClr val="000000"/>
                          </a:solidFill>
                          <a:latin typeface="Arial"/>
                          <a:ea typeface="Arial"/>
                          <a:cs typeface="Arial"/>
                          <a:sym typeface="Arial"/>
                        </a:rPr>
                        <a:t>現場の課題解決に資する目標を志向した活動に欠かせないコミュニケーション能力です。正解や特効薬のない公衆衛生看護活動において、その時点その場所で当面成立可能で受容可能な最適解を導くコミュニケーションの力量です。前進だけでなく後退もあり、受容するだけでなく折衝することもあります。社会資源やネットワークを創造するための戦略的なコミュニケーション能力でもあります。</a:t>
                      </a:r>
                      <a:endParaRPr sz="1000" b="0" i="0" u="none" strike="noStrike" cap="none">
                        <a:solidFill>
                          <a:srgbClr val="000000"/>
                        </a:solidFill>
                        <a:latin typeface="Arial"/>
                        <a:ea typeface="Arial"/>
                        <a:cs typeface="Arial"/>
                        <a:sym typeface="Arial"/>
                      </a:endParaRPr>
                    </a:p>
                    <a:p>
                      <a:pPr marL="171450" marR="0" lvl="0" indent="-177800" algn="l" rtl="0">
                        <a:lnSpc>
                          <a:spcPct val="100000"/>
                        </a:lnSpc>
                        <a:spcBef>
                          <a:spcPts val="0"/>
                        </a:spcBef>
                        <a:spcAft>
                          <a:spcPts val="0"/>
                        </a:spcAft>
                        <a:buClr>
                          <a:srgbClr val="000000"/>
                        </a:buClr>
                        <a:buSzPts val="1000"/>
                        <a:buFont typeface="Arial"/>
                        <a:buChar char="•"/>
                      </a:pPr>
                      <a:r>
                        <a:rPr lang="ja-JP" sz="1000" b="0" i="0" u="none" strike="noStrike" cap="none">
                          <a:solidFill>
                            <a:srgbClr val="000000"/>
                          </a:solidFill>
                          <a:latin typeface="Arial"/>
                          <a:ea typeface="Arial"/>
                          <a:cs typeface="Arial"/>
                          <a:sym typeface="Arial"/>
                        </a:rPr>
                        <a:t>これら両方のコミュニケーション能力を駆使して、プロセスを重視し、バランスを取りながら、</a:t>
                      </a:r>
                      <a:r>
                        <a:rPr lang="ja-JP" sz="1000" b="1" i="0" u="none" strike="noStrike" cap="none">
                          <a:solidFill>
                            <a:srgbClr val="000000"/>
                          </a:solidFill>
                          <a:latin typeface="Arial"/>
                          <a:ea typeface="Arial"/>
                          <a:cs typeface="Arial"/>
                          <a:sym typeface="Arial"/>
                        </a:rPr>
                        <a:t>全体のよりよい方向</a:t>
                      </a:r>
                      <a:r>
                        <a:rPr lang="ja-JP" sz="1000" b="0" i="0" u="none" strike="noStrike" cap="none">
                          <a:solidFill>
                            <a:srgbClr val="000000"/>
                          </a:solidFill>
                          <a:latin typeface="Arial"/>
                          <a:ea typeface="Arial"/>
                          <a:cs typeface="Arial"/>
                          <a:sym typeface="Arial"/>
                        </a:rPr>
                        <a:t>に向けて活動するところに保健師の専門性があります。</a:t>
                      </a:r>
                      <a:endParaRPr sz="1200" b="0" i="0" u="none" strike="noStrike" cap="none">
                        <a:solidFill>
                          <a:srgbClr val="000000"/>
                        </a:solidFill>
                        <a:latin typeface="Arial"/>
                        <a:ea typeface="Arial"/>
                        <a:cs typeface="Arial"/>
                        <a:sym typeface="Arial"/>
                      </a:endParaRPr>
                    </a:p>
                  </a:txBody>
                  <a:tcPr marL="2575" marR="2575" marT="25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pic>
        <p:nvPicPr>
          <p:cNvPr id="416" name="Google Shape;416;g3d041f4fcf1_0_9"/>
          <p:cNvPicPr preferRelativeResize="0"/>
          <p:nvPr/>
        </p:nvPicPr>
        <p:blipFill rotWithShape="1">
          <a:blip r:embed="rId3">
            <a:alphaModFix/>
          </a:blip>
          <a:srcRect/>
          <a:stretch/>
        </p:blipFill>
        <p:spPr>
          <a:xfrm>
            <a:off x="221095" y="73579"/>
            <a:ext cx="1033419" cy="674006"/>
          </a:xfrm>
          <a:prstGeom prst="rect">
            <a:avLst/>
          </a:prstGeom>
          <a:noFill/>
          <a:ln>
            <a:noFill/>
          </a:ln>
        </p:spPr>
      </p:pic>
      <p:sp>
        <p:nvSpPr>
          <p:cNvPr id="417" name="Google Shape;417;g3d041f4fcf1_0_9"/>
          <p:cNvSpPr txBox="1"/>
          <p:nvPr/>
        </p:nvSpPr>
        <p:spPr>
          <a:xfrm>
            <a:off x="48265" y="6353534"/>
            <a:ext cx="89583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Calibri"/>
              <a:buNone/>
            </a:pPr>
            <a:r>
              <a:rPr lang="ja-JP" sz="1100" b="0" i="0" u="none" strike="noStrike" cap="none">
                <a:solidFill>
                  <a:srgbClr val="000000"/>
                </a:solidFill>
                <a:latin typeface="Calibri"/>
                <a:ea typeface="Calibri"/>
                <a:cs typeface="Calibri"/>
                <a:sym typeface="Calibri"/>
              </a:rPr>
              <a:t>岸惠子、岡本玲子、松本珠実、臺有佳（保健師の未来を拓くプロジェクト企画班）：保健師実践/教育のスタンダードとなるコアコンピテンシー等関連概念に関するデルファイ調査結果報告,日本保健師連絡協議会 活動報告集会,2024年3月24日、から抜粋</a:t>
            </a:r>
            <a:endParaRPr sz="1400" b="0" i="0" u="none" strike="noStrike" cap="none">
              <a:solidFill>
                <a:srgbClr val="000000"/>
              </a:solidFill>
              <a:latin typeface="Arial"/>
              <a:ea typeface="Arial"/>
              <a:cs typeface="Arial"/>
              <a:sym typeface="Arial"/>
            </a:endParaRPr>
          </a:p>
        </p:txBody>
      </p:sp>
      <p:sp>
        <p:nvSpPr>
          <p:cNvPr id="418" name="Google Shape;418;g3d041f4fcf1_0_9"/>
          <p:cNvSpPr txBox="1">
            <a:spLocks noGrp="1"/>
          </p:cNvSpPr>
          <p:nvPr>
            <p:ph type="sldNum" idx="12"/>
          </p:nvPr>
        </p:nvSpPr>
        <p:spPr>
          <a:xfrm>
            <a:off x="6886816" y="6460946"/>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d041f4fcf1_0_19"/>
          <p:cNvSpPr txBox="1">
            <a:spLocks noGrp="1"/>
          </p:cNvSpPr>
          <p:nvPr>
            <p:ph type="title"/>
          </p:nvPr>
        </p:nvSpPr>
        <p:spPr>
          <a:xfrm>
            <a:off x="221100" y="361246"/>
            <a:ext cx="9144000" cy="244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74074"/>
              <a:buNone/>
            </a:pPr>
            <a:r>
              <a:rPr lang="ja-JP" sz="2100">
                <a:latin typeface="Arial"/>
                <a:ea typeface="Arial"/>
                <a:cs typeface="Arial"/>
                <a:sym typeface="Arial"/>
              </a:rPr>
              <a:t>保健師のコアバリューとコアコンピテンシー：イメージ図</a:t>
            </a:r>
            <a:endParaRPr sz="1350">
              <a:latin typeface="Arial"/>
              <a:ea typeface="Arial"/>
              <a:cs typeface="Arial"/>
              <a:sym typeface="Arial"/>
            </a:endParaRPr>
          </a:p>
        </p:txBody>
      </p:sp>
      <p:grpSp>
        <p:nvGrpSpPr>
          <p:cNvPr id="425" name="Google Shape;425;g3d041f4fcf1_0_19"/>
          <p:cNvGrpSpPr/>
          <p:nvPr/>
        </p:nvGrpSpPr>
        <p:grpSpPr>
          <a:xfrm>
            <a:off x="65927" y="720275"/>
            <a:ext cx="8761727" cy="5096111"/>
            <a:chOff x="59472" y="-12070"/>
            <a:chExt cx="12385817" cy="6794814"/>
          </a:xfrm>
        </p:grpSpPr>
        <p:grpSp>
          <p:nvGrpSpPr>
            <p:cNvPr id="426" name="Google Shape;426;g3d041f4fcf1_0_19"/>
            <p:cNvGrpSpPr/>
            <p:nvPr/>
          </p:nvGrpSpPr>
          <p:grpSpPr>
            <a:xfrm>
              <a:off x="2652302" y="-12070"/>
              <a:ext cx="9792987" cy="6315200"/>
              <a:chOff x="957406" y="199130"/>
              <a:chExt cx="9792987" cy="6315200"/>
            </a:xfrm>
          </p:grpSpPr>
          <p:grpSp>
            <p:nvGrpSpPr>
              <p:cNvPr id="427" name="Google Shape;427;g3d041f4fcf1_0_19"/>
              <p:cNvGrpSpPr/>
              <p:nvPr/>
            </p:nvGrpSpPr>
            <p:grpSpPr>
              <a:xfrm>
                <a:off x="957406" y="394410"/>
                <a:ext cx="7200236" cy="6119920"/>
                <a:chOff x="-254566" y="-8568"/>
                <a:chExt cx="8142300" cy="6745200"/>
              </a:xfrm>
            </p:grpSpPr>
            <p:sp>
              <p:nvSpPr>
                <p:cNvPr id="428" name="Google Shape;428;g3d041f4fcf1_0_19"/>
                <p:cNvSpPr/>
                <p:nvPr/>
              </p:nvSpPr>
              <p:spPr>
                <a:xfrm>
                  <a:off x="-254566" y="-8568"/>
                  <a:ext cx="8142300" cy="6745200"/>
                </a:xfrm>
                <a:prstGeom prst="ellipse">
                  <a:avLst/>
                </a:prstGeom>
                <a:solidFill>
                  <a:srgbClr val="00CC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350"/>
                    <a:buFont typeface="Calibri"/>
                    <a:buNone/>
                  </a:pPr>
                  <a:endParaRPr sz="1350" b="0" i="0" u="none" strike="noStrike" cap="none">
                    <a:solidFill>
                      <a:srgbClr val="FFFFFF"/>
                    </a:solidFill>
                    <a:latin typeface="Calibri"/>
                    <a:ea typeface="Calibri"/>
                    <a:cs typeface="Calibri"/>
                    <a:sym typeface="Calibri"/>
                  </a:endParaRPr>
                </a:p>
              </p:txBody>
            </p:sp>
            <p:sp>
              <p:nvSpPr>
                <p:cNvPr id="429" name="Google Shape;429;g3d041f4fcf1_0_19"/>
                <p:cNvSpPr/>
                <p:nvPr/>
              </p:nvSpPr>
              <p:spPr>
                <a:xfrm>
                  <a:off x="2504828" y="2173695"/>
                  <a:ext cx="2850000" cy="2380800"/>
                </a:xfrm>
                <a:prstGeom prst="ellipse">
                  <a:avLst/>
                </a:prstGeom>
                <a:solidFill>
                  <a:srgbClr val="CC0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350"/>
                    <a:buFont typeface="Calibri"/>
                    <a:buNone/>
                  </a:pPr>
                  <a:endParaRPr sz="1350" b="0" i="0" u="none" strike="noStrike" cap="none">
                    <a:solidFill>
                      <a:srgbClr val="FFFFFF"/>
                    </a:solidFill>
                    <a:latin typeface="Calibri"/>
                    <a:ea typeface="Calibri"/>
                    <a:cs typeface="Calibri"/>
                    <a:sym typeface="Calibri"/>
                  </a:endParaRPr>
                </a:p>
              </p:txBody>
            </p:sp>
            <p:sp>
              <p:nvSpPr>
                <p:cNvPr id="430" name="Google Shape;430;g3d041f4fcf1_0_19"/>
                <p:cNvSpPr txBox="1"/>
                <p:nvPr/>
              </p:nvSpPr>
              <p:spPr>
                <a:xfrm>
                  <a:off x="2668005" y="2649118"/>
                  <a:ext cx="2445900" cy="169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健康と安全</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750"/>
                    <a:buFont typeface="Calibri"/>
                    <a:buNone/>
                  </a:pPr>
                  <a:endParaRPr sz="7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健康の社会的公正</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750"/>
                    <a:buFont typeface="Calibri"/>
                    <a:buNone/>
                  </a:pPr>
                  <a:endParaRPr sz="7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人権と自律</a:t>
                  </a:r>
                  <a:endParaRPr sz="1350" b="1" i="0" u="none" strike="noStrike" cap="none">
                    <a:solidFill>
                      <a:srgbClr val="000000"/>
                    </a:solidFill>
                    <a:latin typeface="Arial"/>
                    <a:ea typeface="Arial"/>
                    <a:cs typeface="Arial"/>
                    <a:sym typeface="Arial"/>
                  </a:endParaRPr>
                </a:p>
              </p:txBody>
            </p:sp>
            <p:sp>
              <p:nvSpPr>
                <p:cNvPr id="431" name="Google Shape;431;g3d041f4fcf1_0_19"/>
                <p:cNvSpPr txBox="1"/>
                <p:nvPr/>
              </p:nvSpPr>
              <p:spPr>
                <a:xfrm>
                  <a:off x="3983447" y="5084146"/>
                  <a:ext cx="2995800" cy="74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プロフェッショナルとしての自律と責任</a:t>
                  </a:r>
                  <a:endParaRPr sz="1350" b="1" i="0" u="none" strike="noStrike" cap="none">
                    <a:solidFill>
                      <a:srgbClr val="FFFFFF"/>
                    </a:solidFill>
                    <a:latin typeface="Arial"/>
                    <a:ea typeface="Arial"/>
                    <a:cs typeface="Arial"/>
                    <a:sym typeface="Arial"/>
                  </a:endParaRPr>
                </a:p>
              </p:txBody>
            </p:sp>
            <p:sp>
              <p:nvSpPr>
                <p:cNvPr id="432" name="Google Shape;432;g3d041f4fcf1_0_19"/>
                <p:cNvSpPr txBox="1"/>
                <p:nvPr/>
              </p:nvSpPr>
              <p:spPr>
                <a:xfrm>
                  <a:off x="-219150" y="3934508"/>
                  <a:ext cx="3421800" cy="74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ポピュレーションベースのアセスメントと分析</a:t>
                  </a:r>
                  <a:endParaRPr sz="1350" b="1" i="0" u="none" strike="noStrike" cap="none">
                    <a:solidFill>
                      <a:srgbClr val="FFFFFF"/>
                    </a:solidFill>
                    <a:latin typeface="Arial"/>
                    <a:ea typeface="Arial"/>
                    <a:cs typeface="Arial"/>
                    <a:sym typeface="Arial"/>
                  </a:endParaRPr>
                </a:p>
              </p:txBody>
            </p:sp>
            <p:sp>
              <p:nvSpPr>
                <p:cNvPr id="433" name="Google Shape;433;g3d041f4fcf1_0_19"/>
                <p:cNvSpPr txBox="1"/>
                <p:nvPr/>
              </p:nvSpPr>
              <p:spPr>
                <a:xfrm>
                  <a:off x="-34256" y="2058556"/>
                  <a:ext cx="2440200" cy="1051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健 康 増 進・</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予 防 活 動</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の 実 践</a:t>
                  </a:r>
                  <a:endParaRPr sz="1350" b="1" i="0" u="none" strike="noStrike" cap="none">
                    <a:solidFill>
                      <a:srgbClr val="FFFFFF"/>
                    </a:solidFill>
                    <a:latin typeface="Arial"/>
                    <a:ea typeface="Arial"/>
                    <a:cs typeface="Arial"/>
                    <a:sym typeface="Arial"/>
                  </a:endParaRPr>
                </a:p>
              </p:txBody>
            </p:sp>
            <p:sp>
              <p:nvSpPr>
                <p:cNvPr id="434" name="Google Shape;434;g3d041f4fcf1_0_19"/>
                <p:cNvSpPr txBox="1"/>
                <p:nvPr/>
              </p:nvSpPr>
              <p:spPr>
                <a:xfrm>
                  <a:off x="753591" y="5099099"/>
                  <a:ext cx="3421800" cy="74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科学的探究と</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情報・科学技術の活用</a:t>
                  </a:r>
                  <a:endParaRPr sz="1350" b="1" i="0" u="none" strike="noStrike" cap="none">
                    <a:solidFill>
                      <a:srgbClr val="FFFFFF"/>
                    </a:solidFill>
                    <a:latin typeface="Arial"/>
                    <a:ea typeface="Arial"/>
                    <a:cs typeface="Arial"/>
                    <a:sym typeface="Arial"/>
                  </a:endParaRPr>
                </a:p>
              </p:txBody>
            </p:sp>
            <p:sp>
              <p:nvSpPr>
                <p:cNvPr id="435" name="Google Shape;435;g3d041f4fcf1_0_19"/>
                <p:cNvSpPr txBox="1"/>
                <p:nvPr/>
              </p:nvSpPr>
              <p:spPr>
                <a:xfrm>
                  <a:off x="3510506" y="774312"/>
                  <a:ext cx="3245100" cy="74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健康なコミュニティ</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づくりのマネジメント</a:t>
                  </a:r>
                  <a:endParaRPr sz="1350" b="1" i="0" u="none" strike="noStrike" cap="none">
                    <a:solidFill>
                      <a:srgbClr val="FFFFFF"/>
                    </a:solidFill>
                    <a:latin typeface="Arial"/>
                    <a:ea typeface="Arial"/>
                    <a:cs typeface="Arial"/>
                    <a:sym typeface="Arial"/>
                  </a:endParaRPr>
                </a:p>
              </p:txBody>
            </p:sp>
            <p:sp>
              <p:nvSpPr>
                <p:cNvPr id="436" name="Google Shape;436;g3d041f4fcf1_0_19"/>
                <p:cNvSpPr txBox="1"/>
                <p:nvPr/>
              </p:nvSpPr>
              <p:spPr>
                <a:xfrm>
                  <a:off x="753571" y="777728"/>
                  <a:ext cx="2995800" cy="746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公衆衛生を向上する</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システムの構築</a:t>
                  </a:r>
                  <a:endParaRPr sz="1350" b="1" i="0" u="none" strike="noStrike" cap="none">
                    <a:solidFill>
                      <a:srgbClr val="FFFFFF"/>
                    </a:solidFill>
                    <a:latin typeface="Arial"/>
                    <a:ea typeface="Arial"/>
                    <a:cs typeface="Arial"/>
                    <a:sym typeface="Arial"/>
                  </a:endParaRPr>
                </a:p>
              </p:txBody>
            </p:sp>
            <p:sp>
              <p:nvSpPr>
                <p:cNvPr id="437" name="Google Shape;437;g3d041f4fcf1_0_19"/>
                <p:cNvSpPr txBox="1"/>
                <p:nvPr/>
              </p:nvSpPr>
              <p:spPr>
                <a:xfrm>
                  <a:off x="5087148" y="2058539"/>
                  <a:ext cx="2692200" cy="1051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人々/コミュニティを中心とする</a:t>
                  </a:r>
                  <a:endParaRPr sz="135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協働・連携</a:t>
                  </a:r>
                  <a:endParaRPr sz="1350" b="1" i="0" u="none" strike="noStrike" cap="none">
                    <a:solidFill>
                      <a:srgbClr val="FFFFFF"/>
                    </a:solidFill>
                    <a:latin typeface="Arial"/>
                    <a:ea typeface="Arial"/>
                    <a:cs typeface="Arial"/>
                    <a:sym typeface="Arial"/>
                  </a:endParaRPr>
                </a:p>
              </p:txBody>
            </p:sp>
            <p:sp>
              <p:nvSpPr>
                <p:cNvPr id="438" name="Google Shape;438;g3d041f4fcf1_0_19"/>
                <p:cNvSpPr txBox="1"/>
                <p:nvPr/>
              </p:nvSpPr>
              <p:spPr>
                <a:xfrm>
                  <a:off x="5133102" y="3972520"/>
                  <a:ext cx="2408100" cy="1051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ja-JP" sz="1350" b="1" i="0" u="none" strike="noStrike" cap="none">
                      <a:solidFill>
                        <a:srgbClr val="FFFFFF"/>
                      </a:solidFill>
                      <a:latin typeface="Arial"/>
                      <a:ea typeface="Arial"/>
                      <a:cs typeface="Arial"/>
                      <a:sym typeface="Arial"/>
                    </a:rPr>
                    <a:t>合意と解決を導くコミュニケーション</a:t>
                  </a:r>
                  <a:endParaRPr sz="1350" b="1" i="0" u="none" strike="noStrike" cap="none">
                    <a:solidFill>
                      <a:srgbClr val="FFFFFF"/>
                    </a:solidFill>
                    <a:latin typeface="Arial"/>
                    <a:ea typeface="Arial"/>
                    <a:cs typeface="Arial"/>
                    <a:sym typeface="Arial"/>
                  </a:endParaRPr>
                </a:p>
              </p:txBody>
            </p:sp>
          </p:grpSp>
          <p:sp>
            <p:nvSpPr>
              <p:cNvPr id="439" name="Google Shape;439;g3d041f4fcf1_0_19"/>
              <p:cNvSpPr/>
              <p:nvPr/>
            </p:nvSpPr>
            <p:spPr>
              <a:xfrm rot="2851234">
                <a:off x="6986641" y="689261"/>
                <a:ext cx="1770257" cy="1002438"/>
              </a:xfrm>
              <a:prstGeom prst="upArrow">
                <a:avLst>
                  <a:gd name="adj1" fmla="val 50000"/>
                  <a:gd name="adj2" fmla="val 50000"/>
                </a:avLst>
              </a:prstGeom>
              <a:solidFill>
                <a:schemeClr val="accent1"/>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350"/>
                  <a:buFont typeface="Calibri"/>
                  <a:buNone/>
                </a:pPr>
                <a:endParaRPr sz="1350" b="0" i="0" u="none" strike="noStrike" cap="none">
                  <a:solidFill>
                    <a:srgbClr val="FFFFFF"/>
                  </a:solidFill>
                  <a:latin typeface="Calibri"/>
                  <a:ea typeface="Calibri"/>
                  <a:cs typeface="Calibri"/>
                  <a:sym typeface="Calibri"/>
                </a:endParaRPr>
              </a:p>
            </p:txBody>
          </p:sp>
          <p:sp>
            <p:nvSpPr>
              <p:cNvPr id="440" name="Google Shape;440;g3d041f4fcf1_0_19"/>
              <p:cNvSpPr txBox="1"/>
              <p:nvPr/>
            </p:nvSpPr>
            <p:spPr>
              <a:xfrm>
                <a:off x="7960993" y="281612"/>
                <a:ext cx="27894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ja-JP" sz="2100" b="0" i="0" u="none" strike="noStrike" cap="none">
                    <a:solidFill>
                      <a:srgbClr val="000000"/>
                    </a:solidFill>
                    <a:latin typeface="Arial"/>
                    <a:ea typeface="Arial"/>
                    <a:cs typeface="Arial"/>
                    <a:sym typeface="Arial"/>
                  </a:rPr>
                  <a:t>社会の安寧</a:t>
                </a:r>
                <a:endParaRPr sz="2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rgbClr val="000000"/>
                    </a:solidFill>
                    <a:latin typeface="Arial"/>
                    <a:ea typeface="Arial"/>
                    <a:cs typeface="Arial"/>
                    <a:sym typeface="Arial"/>
                  </a:rPr>
                  <a:t>　　対象の健康の保持増進、</a:t>
                </a:r>
                <a:endParaRPr sz="10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rgbClr val="000000"/>
                    </a:solidFill>
                    <a:latin typeface="Arial"/>
                    <a:ea typeface="Arial"/>
                    <a:cs typeface="Arial"/>
                    <a:sym typeface="Arial"/>
                  </a:rPr>
                  <a:t>      QOLの向上、疾病や障害</a:t>
                </a:r>
                <a:endParaRPr sz="105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ja-JP" sz="1050" b="0" i="0" u="none" strike="noStrike" cap="none">
                    <a:solidFill>
                      <a:srgbClr val="000000"/>
                    </a:solidFill>
                    <a:latin typeface="Arial"/>
                    <a:ea typeface="Arial"/>
                    <a:cs typeface="Arial"/>
                    <a:sym typeface="Arial"/>
                  </a:rPr>
                  <a:t>      の予防と回復の促進</a:t>
                </a:r>
                <a:endParaRPr sz="1400" b="0" i="0" u="none" strike="noStrike" cap="none">
                  <a:solidFill>
                    <a:srgbClr val="000000"/>
                  </a:solidFill>
                  <a:latin typeface="Arial"/>
                  <a:ea typeface="Arial"/>
                  <a:cs typeface="Arial"/>
                  <a:sym typeface="Arial"/>
                </a:endParaRPr>
              </a:p>
            </p:txBody>
          </p:sp>
        </p:grpSp>
        <p:grpSp>
          <p:nvGrpSpPr>
            <p:cNvPr id="441" name="Google Shape;441;g3d041f4fcf1_0_19"/>
            <p:cNvGrpSpPr/>
            <p:nvPr/>
          </p:nvGrpSpPr>
          <p:grpSpPr>
            <a:xfrm>
              <a:off x="59472" y="4371546"/>
              <a:ext cx="3858300" cy="2411198"/>
              <a:chOff x="59473" y="4545602"/>
              <a:chExt cx="3858300" cy="2739686"/>
            </a:xfrm>
          </p:grpSpPr>
          <p:grpSp>
            <p:nvGrpSpPr>
              <p:cNvPr id="442" name="Google Shape;442;g3d041f4fcf1_0_19"/>
              <p:cNvGrpSpPr/>
              <p:nvPr/>
            </p:nvGrpSpPr>
            <p:grpSpPr>
              <a:xfrm>
                <a:off x="160197" y="4841195"/>
                <a:ext cx="2563103" cy="620813"/>
                <a:chOff x="10355766" y="4787922"/>
                <a:chExt cx="2563103" cy="620813"/>
              </a:xfrm>
            </p:grpSpPr>
            <p:sp>
              <p:nvSpPr>
                <p:cNvPr id="443" name="Google Shape;443;g3d041f4fcf1_0_19"/>
                <p:cNvSpPr/>
                <p:nvPr/>
              </p:nvSpPr>
              <p:spPr>
                <a:xfrm>
                  <a:off x="10355766" y="4824509"/>
                  <a:ext cx="245400" cy="203700"/>
                </a:xfrm>
                <a:prstGeom prst="rect">
                  <a:avLst/>
                </a:prstGeom>
                <a:solidFill>
                  <a:srgbClr val="CC006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350"/>
                    <a:buFont typeface="Calibri"/>
                    <a:buNone/>
                  </a:pPr>
                  <a:endParaRPr sz="1350" b="0" i="0" u="none" strike="noStrike" cap="none">
                    <a:solidFill>
                      <a:srgbClr val="FFFFFF"/>
                    </a:solidFill>
                    <a:latin typeface="Calibri"/>
                    <a:ea typeface="Calibri"/>
                    <a:cs typeface="Calibri"/>
                    <a:sym typeface="Calibri"/>
                  </a:endParaRPr>
                </a:p>
              </p:txBody>
            </p:sp>
            <p:sp>
              <p:nvSpPr>
                <p:cNvPr id="444" name="Google Shape;444;g3d041f4fcf1_0_19"/>
                <p:cNvSpPr/>
                <p:nvPr/>
              </p:nvSpPr>
              <p:spPr>
                <a:xfrm>
                  <a:off x="10355766" y="5087849"/>
                  <a:ext cx="245400" cy="203700"/>
                </a:xfrm>
                <a:prstGeom prst="rect">
                  <a:avLst/>
                </a:prstGeom>
                <a:solidFill>
                  <a:srgbClr val="00CC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350"/>
                    <a:buFont typeface="Calibri"/>
                    <a:buNone/>
                  </a:pPr>
                  <a:endParaRPr sz="1350" b="0" i="0" u="none" strike="noStrike" cap="none">
                    <a:solidFill>
                      <a:srgbClr val="FFFFFF"/>
                    </a:solidFill>
                    <a:latin typeface="Calibri"/>
                    <a:ea typeface="Calibri"/>
                    <a:cs typeface="Calibri"/>
                    <a:sym typeface="Calibri"/>
                  </a:endParaRPr>
                </a:p>
              </p:txBody>
            </p:sp>
            <p:sp>
              <p:nvSpPr>
                <p:cNvPr id="445" name="Google Shape;445;g3d041f4fcf1_0_19"/>
                <p:cNvSpPr txBox="1"/>
                <p:nvPr/>
              </p:nvSpPr>
              <p:spPr>
                <a:xfrm>
                  <a:off x="10561225" y="4787922"/>
                  <a:ext cx="1657800" cy="349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Calibri"/>
                    <a:buNone/>
                  </a:pPr>
                  <a:r>
                    <a:rPr lang="ja-JP" sz="900" b="0" i="0" u="none" strike="noStrike" cap="none">
                      <a:solidFill>
                        <a:srgbClr val="000000"/>
                      </a:solidFill>
                      <a:latin typeface="Calibri"/>
                      <a:ea typeface="Calibri"/>
                      <a:cs typeface="Calibri"/>
                      <a:sym typeface="Calibri"/>
                    </a:rPr>
                    <a:t>コアバリュー</a:t>
                  </a:r>
                  <a:endParaRPr sz="1400" b="0" i="0" u="none" strike="noStrike" cap="none">
                    <a:solidFill>
                      <a:srgbClr val="000000"/>
                    </a:solidFill>
                    <a:latin typeface="Arial"/>
                    <a:ea typeface="Arial"/>
                    <a:cs typeface="Arial"/>
                    <a:sym typeface="Arial"/>
                  </a:endParaRPr>
                </a:p>
              </p:txBody>
            </p:sp>
            <p:sp>
              <p:nvSpPr>
                <p:cNvPr id="446" name="Google Shape;446;g3d041f4fcf1_0_19"/>
                <p:cNvSpPr txBox="1"/>
                <p:nvPr/>
              </p:nvSpPr>
              <p:spPr>
                <a:xfrm>
                  <a:off x="10558469" y="5058935"/>
                  <a:ext cx="2360400" cy="349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Calibri"/>
                    <a:buNone/>
                  </a:pPr>
                  <a:r>
                    <a:rPr lang="ja-JP" sz="900" b="0" i="0" u="none" strike="noStrike" cap="none">
                      <a:solidFill>
                        <a:srgbClr val="000000"/>
                      </a:solidFill>
                      <a:latin typeface="Calibri"/>
                      <a:ea typeface="Calibri"/>
                      <a:cs typeface="Calibri"/>
                      <a:sym typeface="Calibri"/>
                    </a:rPr>
                    <a:t>コアコンピテンシー</a:t>
                  </a:r>
                  <a:endParaRPr sz="1400" b="0" i="0" u="none" strike="noStrike" cap="none">
                    <a:solidFill>
                      <a:srgbClr val="000000"/>
                    </a:solidFill>
                    <a:latin typeface="Arial"/>
                    <a:ea typeface="Arial"/>
                    <a:cs typeface="Arial"/>
                    <a:sym typeface="Arial"/>
                  </a:endParaRPr>
                </a:p>
              </p:txBody>
            </p:sp>
          </p:grpSp>
          <p:sp>
            <p:nvSpPr>
              <p:cNvPr id="447" name="Google Shape;447;g3d041f4fcf1_0_19"/>
              <p:cNvSpPr txBox="1"/>
              <p:nvPr/>
            </p:nvSpPr>
            <p:spPr>
              <a:xfrm>
                <a:off x="59473" y="4545602"/>
                <a:ext cx="1657800" cy="349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Calibri"/>
                  <a:buNone/>
                </a:pPr>
                <a:r>
                  <a:rPr lang="ja-JP" sz="900" b="0" i="0" u="none" strike="noStrike" cap="none">
                    <a:solidFill>
                      <a:srgbClr val="000000"/>
                    </a:solidFill>
                    <a:latin typeface="Calibri"/>
                    <a:ea typeface="Calibri"/>
                    <a:cs typeface="Calibri"/>
                    <a:sym typeface="Calibri"/>
                  </a:rPr>
                  <a:t>脚注：</a:t>
                </a:r>
                <a:endParaRPr sz="1400" b="0" i="0" u="none" strike="noStrike" cap="none">
                  <a:solidFill>
                    <a:srgbClr val="000000"/>
                  </a:solidFill>
                  <a:latin typeface="Arial"/>
                  <a:ea typeface="Arial"/>
                  <a:cs typeface="Arial"/>
                  <a:sym typeface="Arial"/>
                </a:endParaRPr>
              </a:p>
            </p:txBody>
          </p:sp>
          <p:sp>
            <p:nvSpPr>
              <p:cNvPr id="448" name="Google Shape;448;g3d041f4fcf1_0_19"/>
              <p:cNvSpPr txBox="1"/>
              <p:nvPr/>
            </p:nvSpPr>
            <p:spPr>
              <a:xfrm>
                <a:off x="334598" y="5418857"/>
                <a:ext cx="3300600" cy="55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Calibri"/>
                  <a:buNone/>
                </a:pPr>
                <a:r>
                  <a:rPr lang="ja-JP" sz="900" b="0" i="0" u="none" strike="noStrike" cap="none">
                    <a:solidFill>
                      <a:srgbClr val="000000"/>
                    </a:solidFill>
                    <a:latin typeface="Calibri"/>
                    <a:ea typeface="Calibri"/>
                    <a:cs typeface="Calibri"/>
                    <a:sym typeface="Calibri"/>
                  </a:rPr>
                  <a:t>公衆衛生看護の目的 </a:t>
                </a:r>
                <a:r>
                  <a:rPr lang="ja-JP" sz="750" b="0" i="0" u="none" strike="noStrike" cap="none">
                    <a:solidFill>
                      <a:srgbClr val="000000"/>
                    </a:solidFill>
                    <a:latin typeface="Calibri"/>
                    <a:ea typeface="Calibri"/>
                    <a:cs typeface="Calibri"/>
                    <a:sym typeface="Calibri"/>
                  </a:rPr>
                  <a:t>※向きに意味はありません</a:t>
                </a:r>
                <a:r>
                  <a:rPr lang="ja-JP" sz="9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449" name="Google Shape;449;g3d041f4fcf1_0_19"/>
              <p:cNvSpPr txBox="1"/>
              <p:nvPr/>
            </p:nvSpPr>
            <p:spPr>
              <a:xfrm>
                <a:off x="59473" y="5676388"/>
                <a:ext cx="3858300" cy="1608900"/>
              </a:xfrm>
              <a:prstGeom prst="rect">
                <a:avLst/>
              </a:prstGeom>
              <a:noFill/>
              <a:ln>
                <a:noFill/>
              </a:ln>
            </p:spPr>
            <p:txBody>
              <a:bodyPr spcFirstLastPara="1" wrap="square" lIns="91425" tIns="45700" rIns="91425" bIns="45700" anchor="t" anchorCtr="0">
                <a:spAutoFit/>
              </a:bodyPr>
              <a:lstStyle/>
              <a:p>
                <a:pPr marL="128588" marR="0" lvl="0" indent="-128588" algn="l" rtl="0">
                  <a:lnSpc>
                    <a:spcPct val="100000"/>
                  </a:lnSpc>
                  <a:spcBef>
                    <a:spcPts val="0"/>
                  </a:spcBef>
                  <a:spcAft>
                    <a:spcPts val="0"/>
                  </a:spcAft>
                  <a:buClr>
                    <a:srgbClr val="000000"/>
                  </a:buClr>
                  <a:buSzPts val="900"/>
                  <a:buFont typeface="Arial"/>
                  <a:buChar char="•"/>
                </a:pPr>
                <a:r>
                  <a:rPr lang="ja-JP" sz="900" b="0" i="0" u="none" strike="noStrike" cap="none">
                    <a:solidFill>
                      <a:srgbClr val="000000"/>
                    </a:solidFill>
                    <a:latin typeface="Calibri"/>
                    <a:ea typeface="Calibri"/>
                    <a:cs typeface="Calibri"/>
                    <a:sym typeface="Calibri"/>
                  </a:rPr>
                  <a:t>各コアは臨機に融合して機能するため枠線がない</a:t>
                </a:r>
                <a:endParaRPr sz="900" b="0" i="0" u="none" strike="noStrike" cap="none">
                  <a:solidFill>
                    <a:srgbClr val="000000"/>
                  </a:solidFill>
                  <a:latin typeface="Calibri"/>
                  <a:ea typeface="Calibri"/>
                  <a:cs typeface="Calibri"/>
                  <a:sym typeface="Calibri"/>
                </a:endParaRPr>
              </a:p>
              <a:p>
                <a:pPr marL="128588" marR="0" lvl="0" indent="-128588" algn="l" rtl="0">
                  <a:lnSpc>
                    <a:spcPct val="100000"/>
                  </a:lnSpc>
                  <a:spcBef>
                    <a:spcPts val="0"/>
                  </a:spcBef>
                  <a:spcAft>
                    <a:spcPts val="0"/>
                  </a:spcAft>
                  <a:buClr>
                    <a:srgbClr val="000000"/>
                  </a:buClr>
                  <a:buSzPts val="900"/>
                  <a:buFont typeface="Arial"/>
                  <a:buChar char="•"/>
                </a:pPr>
                <a:r>
                  <a:rPr lang="ja-JP" sz="900" b="0" i="0" u="none" strike="noStrike" cap="none">
                    <a:solidFill>
                      <a:srgbClr val="000000"/>
                    </a:solidFill>
                    <a:latin typeface="Calibri"/>
                    <a:ea typeface="Calibri"/>
                    <a:cs typeface="Calibri"/>
                    <a:sym typeface="Calibri"/>
                  </a:rPr>
                  <a:t>目的の達成に向けて柔軟に形を変え回転もできるように球体を成している</a:t>
                </a:r>
                <a:endParaRPr sz="900" b="0" i="0" u="none" strike="noStrike" cap="none">
                  <a:solidFill>
                    <a:srgbClr val="000000"/>
                  </a:solidFill>
                  <a:latin typeface="Calibri"/>
                  <a:ea typeface="Calibri"/>
                  <a:cs typeface="Calibri"/>
                  <a:sym typeface="Calibri"/>
                </a:endParaRPr>
              </a:p>
              <a:p>
                <a:pPr marL="128588" marR="0" lvl="0" indent="-128588" algn="l" rtl="0">
                  <a:lnSpc>
                    <a:spcPct val="100000"/>
                  </a:lnSpc>
                  <a:spcBef>
                    <a:spcPts val="0"/>
                  </a:spcBef>
                  <a:spcAft>
                    <a:spcPts val="0"/>
                  </a:spcAft>
                  <a:buClr>
                    <a:srgbClr val="000000"/>
                  </a:buClr>
                  <a:buSzPts val="900"/>
                  <a:buFont typeface="Arial"/>
                  <a:buChar char="•"/>
                </a:pPr>
                <a:r>
                  <a:rPr lang="ja-JP" sz="900" b="0" i="0" u="none" strike="noStrike" cap="none">
                    <a:solidFill>
                      <a:srgbClr val="000000"/>
                    </a:solidFill>
                    <a:latin typeface="Calibri"/>
                    <a:ea typeface="Calibri"/>
                    <a:cs typeface="Calibri"/>
                    <a:sym typeface="Calibri"/>
                  </a:rPr>
                  <a:t>バリューはぶれることなく常に中心に位置づき、バリューを通してコンピテンシーを発揮するイメージとしている</a:t>
                </a:r>
                <a:endParaRPr sz="1400" b="0" i="0" u="none" strike="noStrike" cap="none">
                  <a:solidFill>
                    <a:srgbClr val="000000"/>
                  </a:solidFill>
                  <a:latin typeface="Arial"/>
                  <a:ea typeface="Arial"/>
                  <a:cs typeface="Arial"/>
                  <a:sym typeface="Arial"/>
                </a:endParaRPr>
              </a:p>
            </p:txBody>
          </p:sp>
          <p:sp>
            <p:nvSpPr>
              <p:cNvPr id="450" name="Google Shape;450;g3d041f4fcf1_0_19"/>
              <p:cNvSpPr/>
              <p:nvPr/>
            </p:nvSpPr>
            <p:spPr>
              <a:xfrm rot="5400000">
                <a:off x="135132" y="5426149"/>
                <a:ext cx="285600" cy="233700"/>
              </a:xfrm>
              <a:prstGeom prst="upArrow">
                <a:avLst>
                  <a:gd name="adj1" fmla="val 50000"/>
                  <a:gd name="adj2" fmla="val 50000"/>
                </a:avLst>
              </a:prstGeom>
              <a:solidFill>
                <a:schemeClr val="accent1"/>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350"/>
                  <a:buFont typeface="Calibri"/>
                  <a:buNone/>
                </a:pPr>
                <a:endParaRPr sz="1350" b="0" i="0" u="none" strike="noStrike" cap="none">
                  <a:solidFill>
                    <a:srgbClr val="FFFFFF"/>
                  </a:solidFill>
                  <a:latin typeface="Calibri"/>
                  <a:ea typeface="Calibri"/>
                  <a:cs typeface="Calibri"/>
                  <a:sym typeface="Calibri"/>
                </a:endParaRPr>
              </a:p>
            </p:txBody>
          </p:sp>
        </p:grpSp>
      </p:grpSp>
      <p:pic>
        <p:nvPicPr>
          <p:cNvPr id="451" name="Google Shape;451;g3d041f4fcf1_0_19"/>
          <p:cNvPicPr preferRelativeResize="0"/>
          <p:nvPr/>
        </p:nvPicPr>
        <p:blipFill rotWithShape="1">
          <a:blip r:embed="rId3">
            <a:alphaModFix/>
          </a:blip>
          <a:srcRect/>
          <a:stretch/>
        </p:blipFill>
        <p:spPr>
          <a:xfrm>
            <a:off x="221095" y="73578"/>
            <a:ext cx="1257480" cy="820141"/>
          </a:xfrm>
          <a:prstGeom prst="rect">
            <a:avLst/>
          </a:prstGeom>
          <a:noFill/>
          <a:ln>
            <a:noFill/>
          </a:ln>
        </p:spPr>
      </p:pic>
      <p:sp>
        <p:nvSpPr>
          <p:cNvPr id="452" name="Google Shape;452;g3d041f4fcf1_0_19"/>
          <p:cNvSpPr txBox="1"/>
          <p:nvPr/>
        </p:nvSpPr>
        <p:spPr>
          <a:xfrm>
            <a:off x="2908425" y="5408950"/>
            <a:ext cx="59865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Calibri"/>
              <a:buNone/>
            </a:pPr>
            <a:r>
              <a:rPr lang="ja-JP" sz="1000" b="0" i="0" u="none" strike="noStrike" cap="none">
                <a:solidFill>
                  <a:srgbClr val="000000"/>
                </a:solidFill>
                <a:latin typeface="Calibri"/>
                <a:ea typeface="Calibri"/>
                <a:cs typeface="Calibri"/>
                <a:sym typeface="Calibri"/>
              </a:rPr>
              <a:t>岸惠子、岡本玲子、松本珠実、臺有佳：力を合わせて明らかにした私たち保健師のコア,</a:t>
            </a:r>
            <a:endParaRPr sz="1000" b="0" i="0" u="none" strike="noStrike" cap="none">
              <a:solidFill>
                <a:srgbClr val="000000"/>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1100"/>
              <a:buFont typeface="Calibri"/>
              <a:buNone/>
            </a:pPr>
            <a:r>
              <a:rPr lang="ja-JP" sz="1000" b="0" i="0" u="none" strike="noStrike" cap="none">
                <a:solidFill>
                  <a:srgbClr val="000000"/>
                </a:solidFill>
                <a:latin typeface="Calibri"/>
                <a:ea typeface="Calibri"/>
                <a:cs typeface="Calibri"/>
                <a:sym typeface="Calibri"/>
              </a:rPr>
              <a:t>保健師ジャーナル,２０２４．８（４</a:t>
            </a:r>
            <a:r>
              <a:rPr lang="ja-JP" sz="1100" b="0" i="0" u="none" strike="noStrike" cap="none">
                <a:solidFill>
                  <a:srgbClr val="00000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453" name="Google Shape;453;g3d041f4fcf1_0_19"/>
          <p:cNvSpPr txBox="1">
            <a:spLocks noGrp="1"/>
          </p:cNvSpPr>
          <p:nvPr>
            <p:ph type="sldNum" idx="12"/>
          </p:nvPr>
        </p:nvSpPr>
        <p:spPr>
          <a:xfrm>
            <a:off x="6893235" y="6357527"/>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15</a:t>
            </a:fld>
            <a:endParaRPr/>
          </a:p>
        </p:txBody>
      </p:sp>
      <p:sp>
        <p:nvSpPr>
          <p:cNvPr id="454" name="Google Shape;454;g3d041f4fcf1_0_19"/>
          <p:cNvSpPr txBox="1"/>
          <p:nvPr/>
        </p:nvSpPr>
        <p:spPr>
          <a:xfrm>
            <a:off x="226325" y="6133725"/>
            <a:ext cx="8748000" cy="59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2900" b="1">
                <a:solidFill>
                  <a:srgbClr val="FF7979"/>
                </a:solidFill>
                <a:latin typeface="BIZ UDPGothic"/>
                <a:ea typeface="BIZ UDPGothic"/>
                <a:cs typeface="BIZ UDPGothic"/>
                <a:sym typeface="BIZ UDPGothic"/>
              </a:rPr>
              <a:t>動画で学ぼう！　</a:t>
            </a:r>
            <a:r>
              <a:rPr lang="ja-JP" sz="1700" b="1" u="sng">
                <a:solidFill>
                  <a:srgbClr val="1155CC"/>
                </a:solidFill>
                <a:highlight>
                  <a:srgbClr val="FFFFFF"/>
                </a:highlight>
                <a:latin typeface="BIZ UDPGothic"/>
                <a:ea typeface="BIZ UDPGothic"/>
                <a:cs typeface="BIZ UDPGothic"/>
                <a:sym typeface="BIZ UDPGothic"/>
                <a:hlinkClick r:id="rId4">
                  <a:extLst>
                    <a:ext uri="{A12FA001-AC4F-418D-AE19-62706E023703}">
                      <ahyp:hlinkClr xmlns:ahyp="http://schemas.microsoft.com/office/drawing/2018/hyperlinkcolor" val="tx"/>
                    </a:ext>
                  </a:extLst>
                </a:hlinkClick>
              </a:rPr>
              <a:t>https://youtu.be/xCWff8yGSqo</a:t>
            </a:r>
            <a:endParaRPr sz="3500" b="1">
              <a:solidFill>
                <a:srgbClr val="FF7979"/>
              </a:solidFill>
              <a:latin typeface="BIZ UDPGothic"/>
              <a:ea typeface="BIZ UDPGothic"/>
              <a:cs typeface="BIZ UDPGothic"/>
              <a:sym typeface="BIZ UDP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3d0455e1fb4_0_0"/>
          <p:cNvSpPr txBox="1">
            <a:spLocks noGrp="1"/>
          </p:cNvSpPr>
          <p:nvPr>
            <p:ph type="sldNum" idx="12"/>
          </p:nvPr>
        </p:nvSpPr>
        <p:spPr>
          <a:xfrm>
            <a:off x="6553200" y="6356358"/>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16</a:t>
            </a:fld>
            <a:endParaRPr/>
          </a:p>
        </p:txBody>
      </p:sp>
      <p:sp>
        <p:nvSpPr>
          <p:cNvPr id="461" name="Google Shape;461;g3d0455e1fb4_0_0"/>
          <p:cNvSpPr txBox="1"/>
          <p:nvPr/>
        </p:nvSpPr>
        <p:spPr>
          <a:xfrm>
            <a:off x="0" y="0"/>
            <a:ext cx="9144000" cy="583200"/>
          </a:xfrm>
          <a:prstGeom prst="rect">
            <a:avLst/>
          </a:prstGeom>
          <a:solidFill>
            <a:srgbClr val="F4DF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2400">
                <a:solidFill>
                  <a:schemeClr val="dk1"/>
                </a:solidFill>
                <a:latin typeface="BIZ UDPGothic"/>
                <a:ea typeface="BIZ UDPGothic"/>
                <a:cs typeface="BIZ UDPGothic"/>
                <a:sym typeface="BIZ UDPGothic"/>
              </a:rPr>
              <a:t>日本保健師連絡協議会の新たな6つの提言</a:t>
            </a:r>
            <a:endParaRPr sz="2400">
              <a:solidFill>
                <a:schemeClr val="dk1"/>
              </a:solidFill>
              <a:latin typeface="BIZ UDPGothic"/>
              <a:ea typeface="BIZ UDPGothic"/>
              <a:cs typeface="BIZ UDPGothic"/>
              <a:sym typeface="BIZ UDPGothic"/>
            </a:endParaRPr>
          </a:p>
        </p:txBody>
      </p:sp>
      <p:sp>
        <p:nvSpPr>
          <p:cNvPr id="462" name="Google Shape;462;g3d0455e1fb4_0_0"/>
          <p:cNvSpPr txBox="1"/>
          <p:nvPr/>
        </p:nvSpPr>
        <p:spPr>
          <a:xfrm>
            <a:off x="181075" y="687250"/>
            <a:ext cx="8781900" cy="138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800" u="sng">
                <a:solidFill>
                  <a:schemeClr val="dk1"/>
                </a:solidFill>
                <a:latin typeface="BIZ UDPGothic"/>
                <a:ea typeface="BIZ UDPGothic"/>
                <a:cs typeface="BIZ UDPGothic"/>
                <a:sym typeface="BIZ UDPGothic"/>
              </a:rPr>
              <a:t>日本保健師連絡協議会とは</a:t>
            </a:r>
            <a:endParaRPr sz="1800" u="sng">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2200">
                <a:solidFill>
                  <a:schemeClr val="dk1"/>
                </a:solidFill>
                <a:latin typeface="BIZ UDPGothic"/>
                <a:ea typeface="BIZ UDPGothic"/>
                <a:cs typeface="BIZ UDPGothic"/>
                <a:sym typeface="BIZ UDPGothic"/>
              </a:rPr>
              <a:t>　</a:t>
            </a:r>
            <a:r>
              <a:rPr lang="ja-JP" sz="1600">
                <a:solidFill>
                  <a:schemeClr val="dk1"/>
                </a:solidFill>
                <a:latin typeface="BIZ UDPGothic"/>
                <a:ea typeface="BIZ UDPGothic"/>
                <a:cs typeface="BIZ UDPGothic"/>
                <a:sym typeface="BIZ UDPGothic"/>
              </a:rPr>
              <a:t>自治体や教育、産業等様々な分野で活動する保健師の団体が</a:t>
            </a:r>
            <a:r>
              <a:rPr lang="ja-JP" sz="1600">
                <a:solidFill>
                  <a:srgbClr val="333333"/>
                </a:solidFill>
                <a:highlight>
                  <a:schemeClr val="lt1"/>
                </a:highlight>
                <a:latin typeface="BIZ UDPGothic"/>
                <a:ea typeface="BIZ UDPGothic"/>
                <a:cs typeface="BIZ UDPGothic"/>
                <a:sym typeface="BIZ UDPGothic"/>
              </a:rPr>
              <a:t>連携し、保健師活動の基盤確保や保健師の専門性・役割機能の明確化等に取り組む協議体。</a:t>
            </a:r>
            <a:endParaRPr sz="1600">
              <a:solidFill>
                <a:srgbClr val="333333"/>
              </a:solidFill>
              <a:highlight>
                <a:schemeClr val="lt1"/>
              </a:highlight>
              <a:latin typeface="BIZ UDPGothic"/>
              <a:ea typeface="BIZ UDPGothic"/>
              <a:cs typeface="BIZ UDPGothic"/>
              <a:sym typeface="BIZ UDPGothic"/>
            </a:endParaRPr>
          </a:p>
          <a:p>
            <a:pPr marL="0" lvl="0" indent="0" algn="l" rtl="0">
              <a:spcBef>
                <a:spcPts val="0"/>
              </a:spcBef>
              <a:spcAft>
                <a:spcPts val="0"/>
              </a:spcAft>
              <a:buNone/>
            </a:pPr>
            <a:r>
              <a:rPr lang="ja-JP" sz="1600">
                <a:solidFill>
                  <a:srgbClr val="333333"/>
                </a:solidFill>
                <a:highlight>
                  <a:schemeClr val="lt1"/>
                </a:highlight>
                <a:latin typeface="BIZ UDPGothic"/>
                <a:ea typeface="BIZ UDPGothic"/>
                <a:cs typeface="BIZ UDPGothic"/>
                <a:sym typeface="BIZ UDPGothic"/>
              </a:rPr>
              <a:t>　</a:t>
            </a:r>
            <a:r>
              <a:rPr lang="ja-JP" sz="1600">
                <a:solidFill>
                  <a:schemeClr val="dk1"/>
                </a:solidFill>
                <a:latin typeface="BIZ UDPGothic"/>
                <a:ea typeface="BIZ UDPGothic"/>
                <a:cs typeface="BIZ UDPGothic"/>
                <a:sym typeface="BIZ UDPGothic"/>
              </a:rPr>
              <a:t>2008年3月22日に設立</a:t>
            </a:r>
            <a:endParaRPr sz="16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9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900">
                <a:solidFill>
                  <a:schemeClr val="dk1"/>
                </a:solidFill>
                <a:latin typeface="BIZ UDPGothic"/>
                <a:ea typeface="BIZ UDPGothic"/>
                <a:cs typeface="BIZ UDPGothic"/>
                <a:sym typeface="BIZ UDPGothic"/>
              </a:rPr>
              <a:t>　　　</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2000">
                <a:solidFill>
                  <a:schemeClr val="dk1"/>
                </a:solidFill>
                <a:latin typeface="BIZ UDPGothic"/>
                <a:ea typeface="BIZ UDPGothic"/>
                <a:cs typeface="BIZ UDPGothic"/>
                <a:sym typeface="BIZ UDPGothic"/>
              </a:rPr>
              <a:t>　　</a:t>
            </a:r>
            <a:endParaRPr sz="20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2200">
                <a:solidFill>
                  <a:schemeClr val="dk1"/>
                </a:solidFill>
                <a:latin typeface="BIZ UDPGothic"/>
                <a:ea typeface="BIZ UDPGothic"/>
                <a:cs typeface="BIZ UDPGothic"/>
                <a:sym typeface="BIZ UDPGothic"/>
              </a:rPr>
              <a:t>　　</a:t>
            </a:r>
            <a:r>
              <a:rPr lang="ja-JP" sz="3000">
                <a:solidFill>
                  <a:schemeClr val="dk1"/>
                </a:solidFill>
                <a:latin typeface="BIZ UDPGothic"/>
                <a:ea typeface="BIZ UDPGothic"/>
                <a:cs typeface="BIZ UDPGothic"/>
                <a:sym typeface="BIZ UDPGothic"/>
              </a:rPr>
              <a:t>　</a:t>
            </a:r>
            <a:endParaRPr sz="19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2200">
              <a:solidFill>
                <a:schemeClr val="dk1"/>
              </a:solidFill>
              <a:latin typeface="BIZ UDPGothic"/>
              <a:ea typeface="BIZ UDPGothic"/>
              <a:cs typeface="BIZ UDPGothic"/>
              <a:sym typeface="BIZ UDPGothic"/>
            </a:endParaRPr>
          </a:p>
        </p:txBody>
      </p:sp>
      <p:pic>
        <p:nvPicPr>
          <p:cNvPr id="463" name="Google Shape;463;g3d0455e1fb4_0_0"/>
          <p:cNvPicPr preferRelativeResize="0"/>
          <p:nvPr/>
        </p:nvPicPr>
        <p:blipFill>
          <a:blip r:embed="rId3">
            <a:alphaModFix/>
          </a:blip>
          <a:stretch>
            <a:fillRect/>
          </a:stretch>
        </p:blipFill>
        <p:spPr>
          <a:xfrm>
            <a:off x="3151625" y="583191"/>
            <a:ext cx="583050" cy="583050"/>
          </a:xfrm>
          <a:prstGeom prst="rect">
            <a:avLst/>
          </a:prstGeom>
          <a:noFill/>
          <a:ln>
            <a:noFill/>
          </a:ln>
        </p:spPr>
      </p:pic>
      <p:pic>
        <p:nvPicPr>
          <p:cNvPr id="464" name="Google Shape;464;g3d0455e1fb4_0_0"/>
          <p:cNvPicPr preferRelativeResize="0"/>
          <p:nvPr/>
        </p:nvPicPr>
        <p:blipFill>
          <a:blip r:embed="rId4">
            <a:alphaModFix/>
          </a:blip>
          <a:stretch>
            <a:fillRect/>
          </a:stretch>
        </p:blipFill>
        <p:spPr>
          <a:xfrm>
            <a:off x="181075" y="2526941"/>
            <a:ext cx="5952026" cy="4217160"/>
          </a:xfrm>
          <a:prstGeom prst="rect">
            <a:avLst/>
          </a:prstGeom>
          <a:noFill/>
          <a:ln>
            <a:noFill/>
          </a:ln>
        </p:spPr>
      </p:pic>
      <p:sp>
        <p:nvSpPr>
          <p:cNvPr id="465" name="Google Shape;465;g3d0455e1fb4_0_0"/>
          <p:cNvSpPr txBox="1"/>
          <p:nvPr/>
        </p:nvSpPr>
        <p:spPr>
          <a:xfrm>
            <a:off x="394525" y="2174900"/>
            <a:ext cx="6259800" cy="6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500">
                <a:solidFill>
                  <a:schemeClr val="dk1"/>
                </a:solidFill>
                <a:latin typeface="BIZ UDPGothic"/>
                <a:ea typeface="BIZ UDPGothic"/>
                <a:cs typeface="BIZ UDPGothic"/>
                <a:sym typeface="BIZ UDPGothic"/>
              </a:rPr>
              <a:t>令和7年の活動報告集会で新たな6つの提言（案）が提示されました。</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500">
              <a:solidFill>
                <a:schemeClr val="dk1"/>
              </a:solidFill>
              <a:latin typeface="BIZ UDPGothic"/>
              <a:ea typeface="BIZ UDPGothic"/>
              <a:cs typeface="BIZ UDPGothic"/>
              <a:sym typeface="BIZ UDPGothic"/>
            </a:endParaRPr>
          </a:p>
        </p:txBody>
      </p:sp>
      <p:sp>
        <p:nvSpPr>
          <p:cNvPr id="466" name="Google Shape;466;g3d0455e1fb4_0_0"/>
          <p:cNvSpPr/>
          <p:nvPr/>
        </p:nvSpPr>
        <p:spPr>
          <a:xfrm>
            <a:off x="6654325" y="1790275"/>
            <a:ext cx="2229300" cy="1185900"/>
          </a:xfrm>
          <a:prstGeom prst="wedgeRectCallout">
            <a:avLst>
              <a:gd name="adj1" fmla="val -73532"/>
              <a:gd name="adj2" fmla="val 47870"/>
            </a:avLst>
          </a:prstGeom>
          <a:noFill/>
          <a:ln w="19050" cap="flat" cmpd="sng">
            <a:solidFill>
              <a:srgbClr val="93C47D"/>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Calibri"/>
                <a:ea typeface="Calibri"/>
                <a:cs typeface="Calibri"/>
                <a:sym typeface="Calibri"/>
              </a:rPr>
              <a:t>様々な分野で活動する保健師が一体となって、人材確保、資質の向上を目指すための目標と戦略を提起</a:t>
            </a:r>
            <a:endParaRPr>
              <a:latin typeface="Calibri"/>
              <a:ea typeface="Calibri"/>
              <a:cs typeface="Calibri"/>
              <a:sym typeface="Calibri"/>
            </a:endParaRPr>
          </a:p>
        </p:txBody>
      </p:sp>
      <p:sp>
        <p:nvSpPr>
          <p:cNvPr id="467" name="Google Shape;467;g3d0455e1fb4_0_0"/>
          <p:cNvSpPr txBox="1"/>
          <p:nvPr/>
        </p:nvSpPr>
        <p:spPr>
          <a:xfrm>
            <a:off x="6314500" y="3190700"/>
            <a:ext cx="2648100" cy="3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例）提言4</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自律した質の高い</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保健師活動の明確化</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100"/>
              <a:buFont typeface="Arial"/>
              <a:buNone/>
            </a:pPr>
            <a:r>
              <a:rPr lang="ja-JP" sz="1300">
                <a:solidFill>
                  <a:srgbClr val="333333"/>
                </a:solidFill>
                <a:highlight>
                  <a:schemeClr val="lt1"/>
                </a:highlight>
                <a:latin typeface="BIZ UDPGothic"/>
                <a:ea typeface="BIZ UDPGothic"/>
                <a:cs typeface="BIZ UDPGothic"/>
                <a:sym typeface="BIZ UDPGothic"/>
              </a:rPr>
              <a:t>健康課題の複雑化に伴い専門性を活かした役割発揮が求められていることから、</a:t>
            </a:r>
            <a:r>
              <a:rPr lang="ja-JP" sz="1300" b="1" u="sng">
                <a:solidFill>
                  <a:srgbClr val="333333"/>
                </a:solidFill>
                <a:highlight>
                  <a:schemeClr val="lt1"/>
                </a:highlight>
                <a:latin typeface="BIZ UDPGothic"/>
                <a:ea typeface="BIZ UDPGothic"/>
                <a:cs typeface="BIZ UDPGothic"/>
                <a:sym typeface="BIZ UDPGothic"/>
              </a:rPr>
              <a:t>コアバリュー・コアコンピテンシー、キャリアラダーをもとに自立した質の高い保健師活動とは何かを明らかにし</a:t>
            </a:r>
            <a:r>
              <a:rPr lang="ja-JP" sz="1300">
                <a:solidFill>
                  <a:srgbClr val="333333"/>
                </a:solidFill>
                <a:highlight>
                  <a:schemeClr val="lt1"/>
                </a:highlight>
                <a:latin typeface="BIZ UDPGothic"/>
                <a:ea typeface="BIZ UDPGothic"/>
                <a:cs typeface="BIZ UDPGothic"/>
                <a:sym typeface="BIZ UDPGothic"/>
              </a:rPr>
              <a:t>、その実現のため、</a:t>
            </a:r>
            <a:r>
              <a:rPr lang="ja-JP" sz="1300" b="1" u="sng">
                <a:solidFill>
                  <a:srgbClr val="333333"/>
                </a:solidFill>
                <a:highlight>
                  <a:schemeClr val="lt1"/>
                </a:highlight>
                <a:latin typeface="BIZ UDPGothic"/>
                <a:ea typeface="BIZ UDPGothic"/>
                <a:cs typeface="BIZ UDPGothic"/>
                <a:sym typeface="BIZ UDPGothic"/>
              </a:rPr>
              <a:t>好事例の収集、成果、ベストプラクティスの発信、人材育成の充実のため、統括保健師の配置の推進、研修企画、実施</a:t>
            </a:r>
            <a:r>
              <a:rPr lang="ja-JP" sz="1300">
                <a:solidFill>
                  <a:srgbClr val="333333"/>
                </a:solidFill>
                <a:highlight>
                  <a:schemeClr val="lt1"/>
                </a:highlight>
                <a:latin typeface="BIZ UDPGothic"/>
                <a:ea typeface="BIZ UDPGothic"/>
                <a:cs typeface="BIZ UDPGothic"/>
                <a:sym typeface="BIZ UDPGothic"/>
              </a:rPr>
              <a:t>を進める。</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p:txBody>
      </p:sp>
      <p:pic>
        <p:nvPicPr>
          <p:cNvPr id="468" name="Google Shape;468;g3d0455e1fb4_0_0"/>
          <p:cNvPicPr preferRelativeResize="0"/>
          <p:nvPr/>
        </p:nvPicPr>
        <p:blipFill>
          <a:blip r:embed="rId5">
            <a:alphaModFix/>
          </a:blip>
          <a:stretch>
            <a:fillRect/>
          </a:stretch>
        </p:blipFill>
        <p:spPr>
          <a:xfrm>
            <a:off x="8296000" y="3429000"/>
            <a:ext cx="509400" cy="5094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3e10dd1b348_0_0"/>
          <p:cNvSpPr txBox="1">
            <a:spLocks noGrp="1"/>
          </p:cNvSpPr>
          <p:nvPr>
            <p:ph type="sldNum" idx="12"/>
          </p:nvPr>
        </p:nvSpPr>
        <p:spPr>
          <a:xfrm>
            <a:off x="6553200" y="6356358"/>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17</a:t>
            </a:fld>
            <a:endParaRPr/>
          </a:p>
        </p:txBody>
      </p:sp>
      <p:sp>
        <p:nvSpPr>
          <p:cNvPr id="475" name="Google Shape;475;g3e10dd1b348_0_0"/>
          <p:cNvSpPr txBox="1"/>
          <p:nvPr/>
        </p:nvSpPr>
        <p:spPr>
          <a:xfrm>
            <a:off x="0" y="0"/>
            <a:ext cx="9144000" cy="583200"/>
          </a:xfrm>
          <a:prstGeom prst="rect">
            <a:avLst/>
          </a:prstGeom>
          <a:solidFill>
            <a:srgbClr val="F4DF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2400">
                <a:solidFill>
                  <a:schemeClr val="dk1"/>
                </a:solidFill>
                <a:latin typeface="BIZ UDPGothic"/>
                <a:ea typeface="BIZ UDPGothic"/>
                <a:cs typeface="BIZ UDPGothic"/>
                <a:sym typeface="BIZ UDPGothic"/>
              </a:rPr>
              <a:t>「調査研究事業（独自事業）」と「地域保健総合推進事業」</a:t>
            </a:r>
            <a:endParaRPr sz="2400">
              <a:solidFill>
                <a:schemeClr val="dk1"/>
              </a:solidFill>
              <a:latin typeface="BIZ UDPGothic"/>
              <a:ea typeface="BIZ UDPGothic"/>
              <a:cs typeface="BIZ UDPGothic"/>
              <a:sym typeface="BIZ UDPGothic"/>
            </a:endParaRPr>
          </a:p>
        </p:txBody>
      </p:sp>
      <p:sp>
        <p:nvSpPr>
          <p:cNvPr id="476" name="Google Shape;476;g3e10dd1b348_0_0"/>
          <p:cNvSpPr/>
          <p:nvPr/>
        </p:nvSpPr>
        <p:spPr>
          <a:xfrm>
            <a:off x="262150" y="1562500"/>
            <a:ext cx="4236600" cy="52164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JP" b="1">
                <a:latin typeface="BIZ UDPGothic"/>
                <a:ea typeface="BIZ UDPGothic"/>
                <a:cs typeface="BIZ UDPGothic"/>
                <a:sym typeface="BIZ UDPGothic"/>
              </a:rPr>
              <a:t>〇調査研究事業とは？</a:t>
            </a:r>
            <a:endParaRPr b="1">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当会の独自事業であり、実践知としての公衆衛生看護活動の可視化、日々の保健活動の評価、保健師の現任教育等の推進を図ることを目的とする</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b="1">
                <a:latin typeface="BIZ UDPGothic"/>
                <a:ea typeface="BIZ UDPGothic"/>
                <a:cs typeface="BIZ UDPGothic"/>
                <a:sym typeface="BIZ UDPGothic"/>
              </a:rPr>
              <a:t>○対象 </a:t>
            </a:r>
            <a:endParaRPr b="1">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各支部又は会員の所属単位での調査研究 </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b="1">
                <a:latin typeface="BIZ UDPGothic"/>
                <a:ea typeface="BIZ UDPGothic"/>
                <a:cs typeface="BIZ UDPGothic"/>
                <a:sym typeface="BIZ UDPGothic"/>
              </a:rPr>
              <a:t>○予算</a:t>
            </a:r>
            <a:endParaRPr b="1">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総額１５０万円以内 </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b="1">
                <a:latin typeface="BIZ UDPGothic"/>
                <a:ea typeface="BIZ UDPGothic"/>
                <a:cs typeface="BIZ UDPGothic"/>
                <a:sym typeface="BIZ UDPGothic"/>
              </a:rPr>
              <a:t>○会員への還元等</a:t>
            </a:r>
            <a:endParaRPr b="1">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全国保健師長会のホームページへの掲載のほか、学会等での発表 </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b="1">
                <a:latin typeface="BIZ UDPGothic"/>
                <a:ea typeface="BIZ UDPGothic"/>
                <a:cs typeface="BIZ UDPGothic"/>
                <a:sym typeface="BIZ UDPGothic"/>
              </a:rPr>
              <a:t>〇最近の研究テーマ</a:t>
            </a:r>
            <a:endParaRPr b="1">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・R4:新型コロナウイルス感染症対応の記録～保健　　　　　師の活動と視点～ </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・R5:保健所の企画・調整業務を担う保健師に求め　　　　　られる能力とその向上のための取組</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健康危機管理において、統括保健師に必要と　　　　　される技術の明確 </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・R6：プレ管理期保健師の統括的能力育成を目指　　　　　　した研修プログラムの開 発と実践 </a:t>
            </a:r>
            <a:endParaRPr>
              <a:latin typeface="BIZ UDPGothic"/>
              <a:ea typeface="BIZ UDPGothic"/>
              <a:cs typeface="BIZ UDPGothic"/>
              <a:sym typeface="BIZ UDPGothic"/>
            </a:endParaRPr>
          </a:p>
        </p:txBody>
      </p:sp>
      <p:sp>
        <p:nvSpPr>
          <p:cNvPr id="477" name="Google Shape;477;g3e10dd1b348_0_0"/>
          <p:cNvSpPr/>
          <p:nvPr/>
        </p:nvSpPr>
        <p:spPr>
          <a:xfrm>
            <a:off x="4734875" y="1562500"/>
            <a:ext cx="4236600" cy="52164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ja-JP" b="1">
                <a:latin typeface="BIZ UDPGothic"/>
                <a:ea typeface="BIZ UDPGothic"/>
                <a:cs typeface="BIZ UDPGothic"/>
                <a:sym typeface="BIZ UDPGothic"/>
              </a:rPr>
              <a:t>〇地域保健総合推進事業とは？</a:t>
            </a:r>
            <a:endParaRPr b="1">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a:t>
            </a:r>
            <a:r>
              <a:rPr lang="ja-JP">
                <a:solidFill>
                  <a:schemeClr val="dk1"/>
                </a:solidFill>
                <a:latin typeface="BIZ UDPGothic"/>
                <a:ea typeface="BIZ UDPGothic"/>
                <a:cs typeface="BIZ UDPGothic"/>
                <a:sym typeface="BIZ UDPGothic"/>
              </a:rPr>
              <a:t>厚生労働省が実施する全国保健所長会などの全国組織を活用した地域保健活動（健康づくり、疾病予防、保健指導など）の総合的・効果的に推進するための調査研究や支援事業</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b="1">
                <a:solidFill>
                  <a:schemeClr val="dk1"/>
                </a:solidFill>
                <a:latin typeface="BIZ UDPGothic"/>
                <a:ea typeface="BIZ UDPGothic"/>
                <a:cs typeface="BIZ UDPGothic"/>
                <a:sym typeface="BIZ UDPGothic"/>
              </a:rPr>
              <a:t>〇担当</a:t>
            </a:r>
            <a:endParaRPr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都道府県部会、市町村部会、政令市・中核市・特別区部会が１年ごと持ち回りで事業を担当</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〇</a:t>
            </a:r>
            <a:r>
              <a:rPr lang="ja-JP" b="1">
                <a:solidFill>
                  <a:schemeClr val="dk1"/>
                </a:solidFill>
                <a:latin typeface="BIZ UDPGothic"/>
                <a:ea typeface="BIZ UDPGothic"/>
                <a:cs typeface="BIZ UDPGothic"/>
                <a:sym typeface="BIZ UDPGothic"/>
              </a:rPr>
              <a:t>会員への還元等</a:t>
            </a:r>
            <a:endParaRPr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全国保健師長会のホームページへの掲載のほか、学会等での発表 </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b="1">
                <a:solidFill>
                  <a:schemeClr val="dk1"/>
                </a:solidFill>
                <a:latin typeface="BIZ UDPGothic"/>
                <a:ea typeface="BIZ UDPGothic"/>
                <a:cs typeface="BIZ UDPGothic"/>
                <a:sym typeface="BIZ UDPGothic"/>
              </a:rPr>
              <a:t>〇最近の事業テーマ</a:t>
            </a:r>
            <a:endParaRPr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・R4：自治体における新規採用保健師の人材育成　　　　　　にかかる実態及び体系的な研修体制の構築　　　　　にかかる調査研究事業</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　・R5：健康危機管理における保健活動を推進する　　　　　　統括保健師間ネットワーク構築に関する調査　　　　　研究事業</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100"/>
              <a:buFont typeface="Arial"/>
              <a:buNone/>
            </a:pPr>
            <a:r>
              <a:rPr lang="ja-JP">
                <a:solidFill>
                  <a:schemeClr val="dk1"/>
                </a:solidFill>
                <a:latin typeface="BIZ UDPGothic"/>
                <a:ea typeface="BIZ UDPGothic"/>
                <a:cs typeface="BIZ UDPGothic"/>
                <a:sym typeface="BIZ UDPGothic"/>
              </a:rPr>
              <a:t>　・Ｒ６：２０４０年を見据えた令和における保健師の　　　　　　地区活動の推進に関する調査研究事業</a:t>
            </a:r>
            <a:endParaRPr>
              <a:solidFill>
                <a:schemeClr val="dk1"/>
              </a:solidFill>
              <a:latin typeface="BIZ UDPGothic"/>
              <a:ea typeface="BIZ UDPGothic"/>
              <a:cs typeface="BIZ UDPGothic"/>
              <a:sym typeface="BIZ UDPGothic"/>
            </a:endParaRPr>
          </a:p>
        </p:txBody>
      </p:sp>
      <p:sp>
        <p:nvSpPr>
          <p:cNvPr id="478" name="Google Shape;478;g3e10dd1b348_0_0"/>
          <p:cNvSpPr/>
          <p:nvPr/>
        </p:nvSpPr>
        <p:spPr>
          <a:xfrm>
            <a:off x="262125" y="838900"/>
            <a:ext cx="4236600" cy="723600"/>
          </a:xfrm>
          <a:prstGeom prst="rect">
            <a:avLst/>
          </a:prstGeom>
          <a:solidFill>
            <a:srgbClr val="FFA09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2000" b="1">
                <a:solidFill>
                  <a:schemeClr val="lt1"/>
                </a:solidFill>
                <a:latin typeface="BIZ UDPGothic"/>
                <a:ea typeface="BIZ UDPGothic"/>
                <a:cs typeface="BIZ UDPGothic"/>
                <a:sym typeface="BIZ UDPGothic"/>
              </a:rPr>
              <a:t>調査研究事業（独自事業）</a:t>
            </a:r>
            <a:endParaRPr sz="2000" b="1">
              <a:solidFill>
                <a:schemeClr val="lt1"/>
              </a:solidFill>
              <a:latin typeface="BIZ UDPGothic"/>
              <a:ea typeface="BIZ UDPGothic"/>
              <a:cs typeface="BIZ UDPGothic"/>
              <a:sym typeface="BIZ UDPGothic"/>
            </a:endParaRPr>
          </a:p>
        </p:txBody>
      </p:sp>
      <p:sp>
        <p:nvSpPr>
          <p:cNvPr id="479" name="Google Shape;479;g3e10dd1b348_0_0"/>
          <p:cNvSpPr/>
          <p:nvPr/>
        </p:nvSpPr>
        <p:spPr>
          <a:xfrm>
            <a:off x="4734875" y="838900"/>
            <a:ext cx="4236600" cy="723600"/>
          </a:xfrm>
          <a:prstGeom prst="rect">
            <a:avLst/>
          </a:prstGeom>
          <a:solidFill>
            <a:srgbClr val="FFA09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2000" b="1">
                <a:solidFill>
                  <a:schemeClr val="lt1"/>
                </a:solidFill>
                <a:latin typeface="BIZ UDPGothic"/>
                <a:ea typeface="BIZ UDPGothic"/>
                <a:cs typeface="BIZ UDPGothic"/>
                <a:sym typeface="BIZ UDPGothic"/>
              </a:rPr>
              <a:t>地域保健総合推進事業</a:t>
            </a:r>
            <a:endParaRPr sz="2000" b="1">
              <a:solidFill>
                <a:schemeClr val="lt1"/>
              </a:solidFill>
              <a:latin typeface="BIZ UDPGothic"/>
              <a:ea typeface="BIZ UDPGothic"/>
              <a:cs typeface="BIZ UDPGothic"/>
              <a:sym typeface="BIZ UDP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3f0213da1ad_0_0"/>
          <p:cNvSpPr txBox="1">
            <a:spLocks noGrp="1"/>
          </p:cNvSpPr>
          <p:nvPr>
            <p:ph type="ctrTitle"/>
          </p:nvPr>
        </p:nvSpPr>
        <p:spPr>
          <a:xfrm>
            <a:off x="565484" y="1892384"/>
            <a:ext cx="8013000" cy="23877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alibri"/>
              <a:buNone/>
            </a:pPr>
            <a:r>
              <a:rPr lang="ja-JP" sz="3200" b="1">
                <a:latin typeface="Calibri"/>
                <a:ea typeface="Calibri"/>
                <a:cs typeface="Calibri"/>
                <a:sym typeface="Calibri"/>
              </a:rPr>
              <a:t>地域に根ざした保健師活動の実践知の継承</a:t>
            </a:r>
            <a:br>
              <a:rPr lang="ja-JP" sz="2800" b="1">
                <a:latin typeface="Calibri"/>
                <a:ea typeface="Calibri"/>
                <a:cs typeface="Calibri"/>
                <a:sym typeface="Calibri"/>
              </a:rPr>
            </a:br>
            <a:r>
              <a:rPr lang="ja-JP" sz="2400" b="1">
                <a:latin typeface="Calibri"/>
                <a:ea typeface="Calibri"/>
                <a:cs typeface="Calibri"/>
                <a:sym typeface="Calibri"/>
              </a:rPr>
              <a:t>―活動の根幹をなす“知”をどう次世代へつなぐか―</a:t>
            </a:r>
            <a:endParaRPr sz="2400" b="1">
              <a:latin typeface="Calibri"/>
              <a:ea typeface="Calibri"/>
              <a:cs typeface="Calibri"/>
              <a:sym typeface="Calibri"/>
            </a:endParaRPr>
          </a:p>
        </p:txBody>
      </p:sp>
      <p:sp>
        <p:nvSpPr>
          <p:cNvPr id="486" name="Google Shape;486;g3f0213da1ad_0_0"/>
          <p:cNvSpPr txBox="1">
            <a:spLocks noGrp="1"/>
          </p:cNvSpPr>
          <p:nvPr>
            <p:ph type="subTitle" idx="1"/>
          </p:nvPr>
        </p:nvSpPr>
        <p:spPr>
          <a:xfrm>
            <a:off x="565484" y="4461632"/>
            <a:ext cx="8193600" cy="8463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000"/>
              <a:buNone/>
            </a:pPr>
            <a:r>
              <a:rPr lang="ja-JP" sz="2000">
                <a:latin typeface="Calibri"/>
                <a:ea typeface="Calibri"/>
                <a:cs typeface="Calibri"/>
                <a:sym typeface="Calibri"/>
              </a:rPr>
              <a:t>本調査は、徳島県内で長年地域に根ざした活動を行ってきた中堅〜ベテラン保健師の語りから、地域保健を支える実践知の特徴を明らかにし、その継承のあり方を検討したものである。</a:t>
            </a:r>
            <a:endParaRPr/>
          </a:p>
        </p:txBody>
      </p:sp>
      <p:sp>
        <p:nvSpPr>
          <p:cNvPr id="487" name="Google Shape;487;g3f0213da1ad_0_0"/>
          <p:cNvSpPr txBox="1"/>
          <p:nvPr/>
        </p:nvSpPr>
        <p:spPr>
          <a:xfrm>
            <a:off x="2093494" y="1018238"/>
            <a:ext cx="49569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400" b="1" i="0" u="none" strike="noStrike" cap="none">
                <a:solidFill>
                  <a:schemeClr val="dk1"/>
                </a:solidFill>
                <a:latin typeface="Arial"/>
                <a:ea typeface="Arial"/>
                <a:cs typeface="Arial"/>
                <a:sym typeface="Arial"/>
              </a:rPr>
              <a:t>令和7年度全国保健師長会調査研究事業報告書</a:t>
            </a:r>
            <a:endParaRPr sz="2400" b="1" i="0" u="none" strike="noStrike" cap="none">
              <a:solidFill>
                <a:schemeClr val="dk1"/>
              </a:solidFill>
              <a:latin typeface="Arial"/>
              <a:ea typeface="Arial"/>
              <a:cs typeface="Arial"/>
              <a:sym typeface="Arial"/>
            </a:endParaRPr>
          </a:p>
        </p:txBody>
      </p:sp>
      <p:sp>
        <p:nvSpPr>
          <p:cNvPr id="488" name="Google Shape;488;g3f0213da1ad_0_0"/>
          <p:cNvSpPr txBox="1"/>
          <p:nvPr/>
        </p:nvSpPr>
        <p:spPr>
          <a:xfrm>
            <a:off x="4413575" y="5400750"/>
            <a:ext cx="4458900" cy="415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100" b="0" i="0" u="none" strike="noStrike" cap="none">
                <a:solidFill>
                  <a:schemeClr val="dk1"/>
                </a:solidFill>
                <a:latin typeface="MS Gothic"/>
                <a:ea typeface="MS Gothic"/>
                <a:cs typeface="MS Gothic"/>
                <a:sym typeface="MS Gothic"/>
              </a:rPr>
              <a:t>～　全国保健師長会徳島県支部　～</a:t>
            </a:r>
            <a:endParaRPr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3f0213da1ad_0_8"/>
          <p:cNvSpPr txBox="1">
            <a:spLocks noGrp="1"/>
          </p:cNvSpPr>
          <p:nvPr>
            <p:ph type="title"/>
          </p:nvPr>
        </p:nvSpPr>
        <p:spPr>
          <a:xfrm>
            <a:off x="342900" y="274638"/>
            <a:ext cx="61722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Ⅰ．背景① ― 地域課題の深刻化</a:t>
            </a:r>
            <a:endParaRPr/>
          </a:p>
        </p:txBody>
      </p:sp>
      <p:sp>
        <p:nvSpPr>
          <p:cNvPr id="495" name="Google Shape;495;g3f0213da1ad_0_8"/>
          <p:cNvSpPr txBox="1">
            <a:spLocks noGrp="1"/>
          </p:cNvSpPr>
          <p:nvPr>
            <p:ph type="body" idx="1"/>
          </p:nvPr>
        </p:nvSpPr>
        <p:spPr>
          <a:xfrm>
            <a:off x="549425" y="1302367"/>
            <a:ext cx="7886700" cy="510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ja-JP" sz="2100" b="1">
                <a:latin typeface="Calibri"/>
                <a:ea typeface="Calibri"/>
                <a:cs typeface="Calibri"/>
                <a:sym typeface="Calibri"/>
              </a:rPr>
              <a:t>▶住民の生活を取り巻く課題の複雑化</a:t>
            </a:r>
            <a:endParaRPr sz="2100" b="1">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r>
              <a:rPr lang="ja-JP" sz="2100">
                <a:latin typeface="Calibri"/>
                <a:ea typeface="Calibri"/>
                <a:cs typeface="Calibri"/>
                <a:sym typeface="Calibri"/>
              </a:rPr>
              <a:t>　　・少子高齢化の進展　　</a:t>
            </a:r>
            <a:endParaRPr sz="2100">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r>
              <a:rPr lang="ja-JP" sz="2100">
                <a:latin typeface="Calibri"/>
                <a:ea typeface="Calibri"/>
                <a:cs typeface="Calibri"/>
                <a:sym typeface="Calibri"/>
              </a:rPr>
              <a:t>　　・独居高齢者の増加</a:t>
            </a:r>
            <a:endParaRPr sz="2100">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r>
              <a:rPr lang="ja-JP" sz="2100">
                <a:latin typeface="Calibri"/>
                <a:ea typeface="Calibri"/>
                <a:cs typeface="Calibri"/>
                <a:sym typeface="Calibri"/>
              </a:rPr>
              <a:t>　　・交通手段の乏しさ</a:t>
            </a:r>
            <a:endParaRPr sz="2100">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r>
              <a:rPr lang="ja-JP" sz="2100">
                <a:latin typeface="Calibri"/>
                <a:ea typeface="Calibri"/>
                <a:cs typeface="Calibri"/>
                <a:sym typeface="Calibri"/>
              </a:rPr>
              <a:t>　　・生活圏の狭さ</a:t>
            </a:r>
            <a:endParaRPr sz="2100">
              <a:latin typeface="Calibri"/>
              <a:ea typeface="Calibri"/>
              <a:cs typeface="Calibri"/>
              <a:sym typeface="Calibri"/>
            </a:endParaRPr>
          </a:p>
          <a:p>
            <a:pPr marL="0" lvl="0" indent="0" algn="l" rtl="0">
              <a:lnSpc>
                <a:spcPct val="29166"/>
              </a:lnSpc>
              <a:spcBef>
                <a:spcPts val="1000"/>
              </a:spcBef>
              <a:spcAft>
                <a:spcPts val="0"/>
              </a:spcAft>
              <a:buClr>
                <a:schemeClr val="dk1"/>
              </a:buClr>
              <a:buSzPts val="2400"/>
              <a:buNone/>
            </a:pPr>
            <a:endParaRPr sz="21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100" b="1">
                <a:latin typeface="Calibri"/>
                <a:ea typeface="Calibri"/>
                <a:cs typeface="Calibri"/>
                <a:sym typeface="Calibri"/>
              </a:rPr>
              <a:t>▶徳島県の特徴として</a:t>
            </a:r>
            <a:endParaRPr sz="2100" b="1">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r>
              <a:rPr lang="ja-JP" sz="2100" b="1">
                <a:latin typeface="Calibri"/>
                <a:ea typeface="Calibri"/>
                <a:cs typeface="Calibri"/>
                <a:sym typeface="Calibri"/>
              </a:rPr>
              <a:t>　</a:t>
            </a:r>
            <a:r>
              <a:rPr lang="ja-JP" sz="2100">
                <a:latin typeface="Calibri"/>
                <a:ea typeface="Calibri"/>
                <a:cs typeface="Calibri"/>
                <a:sym typeface="Calibri"/>
              </a:rPr>
              <a:t>　・県土の7割が中山間地域であり、移動が困難な地も多い。</a:t>
            </a:r>
            <a:endParaRPr sz="2100">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r>
              <a:rPr lang="ja-JP" sz="2100">
                <a:latin typeface="Calibri"/>
                <a:ea typeface="Calibri"/>
                <a:cs typeface="Calibri"/>
                <a:sym typeface="Calibri"/>
              </a:rPr>
              <a:t>　　・高齢化率35.4％（地域によっては50％超）</a:t>
            </a:r>
            <a:endParaRPr sz="2100">
              <a:latin typeface="Calibri"/>
              <a:ea typeface="Calibri"/>
              <a:cs typeface="Calibri"/>
              <a:sym typeface="Calibri"/>
            </a:endParaRPr>
          </a:p>
          <a:p>
            <a:pPr marL="0" lvl="0" indent="0" algn="l" rtl="0">
              <a:lnSpc>
                <a:spcPct val="29166"/>
              </a:lnSpc>
              <a:spcBef>
                <a:spcPts val="1000"/>
              </a:spcBef>
              <a:spcAft>
                <a:spcPts val="0"/>
              </a:spcAft>
              <a:buClr>
                <a:schemeClr val="dk1"/>
              </a:buClr>
              <a:buSzPts val="2400"/>
              <a:buNone/>
            </a:pPr>
            <a:endParaRPr sz="21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100" b="1">
                <a:latin typeface="Calibri"/>
                <a:ea typeface="Calibri"/>
                <a:cs typeface="Calibri"/>
                <a:sym typeface="Calibri"/>
              </a:rPr>
              <a:t>　➡住民の生活世界に入り込み、日常の変化を丁寧に把握する</a:t>
            </a:r>
            <a:r>
              <a:rPr lang="ja-JP" sz="2100" b="1"/>
              <a:t>　　</a:t>
            </a:r>
            <a:r>
              <a:rPr lang="ja-JP" sz="2100" b="1">
                <a:latin typeface="Calibri"/>
                <a:ea typeface="Calibri"/>
                <a:cs typeface="Calibri"/>
                <a:sym typeface="Calibri"/>
              </a:rPr>
              <a:t>保健師の役割が一層重要となっている。</a:t>
            </a:r>
            <a:endParaRPr sz="21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title"/>
          </p:nvPr>
        </p:nvSpPr>
        <p:spPr>
          <a:xfrm>
            <a:off x="240300" y="339500"/>
            <a:ext cx="8446500" cy="1097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3600">
                <a:solidFill>
                  <a:srgbClr val="0000FF"/>
                </a:solidFill>
                <a:latin typeface="Arial"/>
                <a:ea typeface="Arial"/>
                <a:cs typeface="Arial"/>
                <a:sym typeface="Arial"/>
              </a:rPr>
              <a:t>　　</a:t>
            </a:r>
            <a:r>
              <a:rPr lang="ja-JP" sz="4000" b="1">
                <a:solidFill>
                  <a:srgbClr val="FF7979"/>
                </a:solidFill>
                <a:latin typeface="BIZ UDPGothic"/>
                <a:ea typeface="BIZ UDPGothic"/>
                <a:cs typeface="BIZ UDPGothic"/>
                <a:sym typeface="BIZ UDPGothic"/>
              </a:rPr>
              <a:t>全国保健師長会</a:t>
            </a:r>
            <a:endParaRPr sz="4000" b="1">
              <a:solidFill>
                <a:srgbClr val="FF7979"/>
              </a:solidFill>
              <a:latin typeface="BIZ UDPGothic"/>
              <a:ea typeface="BIZ UDPGothic"/>
              <a:cs typeface="BIZ UDPGothic"/>
              <a:sym typeface="BIZ UDPGothic"/>
            </a:endParaRPr>
          </a:p>
        </p:txBody>
      </p:sp>
      <p:sp>
        <p:nvSpPr>
          <p:cNvPr id="175" name="Google Shape;175;p2"/>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a:t>
            </a:fld>
            <a:endParaRPr/>
          </a:p>
        </p:txBody>
      </p:sp>
      <p:sp>
        <p:nvSpPr>
          <p:cNvPr id="176" name="Google Shape;176;p2"/>
          <p:cNvSpPr txBox="1"/>
          <p:nvPr/>
        </p:nvSpPr>
        <p:spPr>
          <a:xfrm>
            <a:off x="1349275" y="1563800"/>
            <a:ext cx="7247100" cy="109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2700">
                <a:solidFill>
                  <a:schemeClr val="dk1"/>
                </a:solidFill>
                <a:latin typeface="BIZ UDPGothic"/>
                <a:ea typeface="BIZ UDPGothic"/>
                <a:cs typeface="BIZ UDPGothic"/>
                <a:sym typeface="BIZ UDPGothic"/>
              </a:rPr>
              <a:t>昭和54年発足</a:t>
            </a:r>
            <a:r>
              <a:rPr lang="ja-JP" sz="2300">
                <a:solidFill>
                  <a:schemeClr val="dk1"/>
                </a:solidFill>
                <a:latin typeface="BIZ UDPGothic"/>
                <a:ea typeface="BIZ UDPGothic"/>
                <a:cs typeface="BIZ UDPGothic"/>
                <a:sym typeface="BIZ UDPGothic"/>
              </a:rPr>
              <a:t>（令和10年に50周年を迎える）</a:t>
            </a:r>
            <a:endParaRPr sz="2300">
              <a:solidFill>
                <a:schemeClr val="dk1"/>
              </a:solidFill>
              <a:latin typeface="BIZ UDPGothic"/>
              <a:ea typeface="BIZ UDPGothic"/>
              <a:cs typeface="BIZ UDPGothic"/>
              <a:sym typeface="BIZ UDPGothic"/>
            </a:endParaRPr>
          </a:p>
        </p:txBody>
      </p:sp>
      <p:sp>
        <p:nvSpPr>
          <p:cNvPr id="177" name="Google Shape;177;p2"/>
          <p:cNvSpPr/>
          <p:nvPr/>
        </p:nvSpPr>
        <p:spPr>
          <a:xfrm>
            <a:off x="138449" y="2399150"/>
            <a:ext cx="4368300" cy="3700500"/>
          </a:xfrm>
          <a:prstGeom prst="roundRect">
            <a:avLst>
              <a:gd name="adj" fmla="val 9409"/>
            </a:avLst>
          </a:prstGeom>
          <a:solidFill>
            <a:schemeClr val="lt1"/>
          </a:solid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2700" b="1">
                <a:latin typeface="BIZ UDPGothic"/>
                <a:ea typeface="BIZ UDPGothic"/>
                <a:cs typeface="BIZ UDPGothic"/>
                <a:sym typeface="BIZ UDPGothic"/>
              </a:rPr>
              <a:t>目的</a:t>
            </a:r>
            <a:endParaRPr sz="2700" b="1">
              <a:latin typeface="BIZ UDPGothic"/>
              <a:ea typeface="BIZ UDPGothic"/>
              <a:cs typeface="BIZ UDPGothic"/>
              <a:sym typeface="BIZ UDPGothic"/>
            </a:endParaRPr>
          </a:p>
          <a:p>
            <a:pPr marL="0" lvl="0" indent="0" algn="l" rtl="0">
              <a:spcBef>
                <a:spcPts val="0"/>
              </a:spcBef>
              <a:spcAft>
                <a:spcPts val="0"/>
              </a:spcAft>
              <a:buNone/>
            </a:pPr>
            <a:endParaRPr sz="2300">
              <a:latin typeface="BIZ UDPGothic"/>
              <a:ea typeface="BIZ UDPGothic"/>
              <a:cs typeface="BIZ UDPGothic"/>
              <a:sym typeface="BIZ UDPGothic"/>
            </a:endParaRPr>
          </a:p>
          <a:p>
            <a:pPr marL="342900" lvl="0" indent="-342900" algn="l" rtl="0">
              <a:spcBef>
                <a:spcPts val="560"/>
              </a:spcBef>
              <a:spcAft>
                <a:spcPts val="0"/>
              </a:spcAft>
              <a:buNone/>
            </a:pPr>
            <a:r>
              <a:rPr lang="ja-JP" sz="2000" b="1">
                <a:solidFill>
                  <a:schemeClr val="dk1"/>
                </a:solidFill>
                <a:latin typeface="BIZ UDPGothic"/>
                <a:ea typeface="BIZ UDPGothic"/>
                <a:cs typeface="BIZ UDPGothic"/>
                <a:sym typeface="BIZ UDPGothic"/>
              </a:rPr>
              <a:t>・保健師業務の進歩発展</a:t>
            </a:r>
            <a:endParaRPr sz="2000" b="1">
              <a:solidFill>
                <a:schemeClr val="dk1"/>
              </a:solidFill>
              <a:latin typeface="BIZ UDPGothic"/>
              <a:ea typeface="BIZ UDPGothic"/>
              <a:cs typeface="BIZ UDPGothic"/>
              <a:sym typeface="BIZ UDPGothic"/>
            </a:endParaRPr>
          </a:p>
          <a:p>
            <a:pPr marL="342900" lvl="0" indent="-342900" algn="l" rtl="0">
              <a:spcBef>
                <a:spcPts val="560"/>
              </a:spcBef>
              <a:spcAft>
                <a:spcPts val="0"/>
              </a:spcAft>
              <a:buNone/>
            </a:pPr>
            <a:r>
              <a:rPr lang="ja-JP" sz="2000" b="1">
                <a:solidFill>
                  <a:schemeClr val="dk1"/>
                </a:solidFill>
                <a:latin typeface="BIZ UDPGothic"/>
                <a:ea typeface="BIZ UDPGothic"/>
                <a:cs typeface="BIZ UDPGothic"/>
                <a:sym typeface="BIZ UDPGothic"/>
              </a:rPr>
              <a:t>・会員相互の連携・親睦</a:t>
            </a:r>
            <a:endParaRPr sz="2000" b="1">
              <a:solidFill>
                <a:schemeClr val="dk1"/>
              </a:solidFill>
              <a:latin typeface="BIZ UDPGothic"/>
              <a:ea typeface="BIZ UDPGothic"/>
              <a:cs typeface="BIZ UDPGothic"/>
              <a:sym typeface="BIZ UDPGothic"/>
            </a:endParaRPr>
          </a:p>
          <a:p>
            <a:pPr marL="0" lvl="0" indent="0" algn="l" rtl="0">
              <a:spcBef>
                <a:spcPts val="560"/>
              </a:spcBef>
              <a:spcAft>
                <a:spcPts val="0"/>
              </a:spcAft>
              <a:buNone/>
            </a:pPr>
            <a:r>
              <a:rPr lang="ja-JP" sz="2000" b="1">
                <a:solidFill>
                  <a:schemeClr val="dk1"/>
                </a:solidFill>
                <a:latin typeface="BIZ UDPGothic"/>
                <a:ea typeface="BIZ UDPGothic"/>
                <a:cs typeface="BIZ UDPGothic"/>
                <a:sym typeface="BIZ UDPGothic"/>
              </a:rPr>
              <a:t>・地域住民の健康への寄与</a:t>
            </a:r>
            <a:endParaRPr sz="2000" b="1">
              <a:solidFill>
                <a:schemeClr val="dk1"/>
              </a:solidFill>
              <a:latin typeface="BIZ UDPGothic"/>
              <a:ea typeface="BIZ UDPGothic"/>
              <a:cs typeface="BIZ UDPGothic"/>
              <a:sym typeface="BIZ UDPGothic"/>
            </a:endParaRPr>
          </a:p>
          <a:p>
            <a:pPr marL="342900" lvl="0" indent="-342900" algn="l" rtl="0">
              <a:spcBef>
                <a:spcPts val="560"/>
              </a:spcBef>
              <a:spcAft>
                <a:spcPts val="0"/>
              </a:spcAft>
              <a:buNone/>
            </a:pPr>
            <a:r>
              <a:rPr lang="ja-JP" sz="2000" b="1">
                <a:solidFill>
                  <a:schemeClr val="dk1"/>
                </a:solidFill>
                <a:latin typeface="BIZ UDPGothic"/>
                <a:ea typeface="BIZ UDPGothic"/>
                <a:cs typeface="BIZ UDPGothic"/>
                <a:sym typeface="BIZ UDPGothic"/>
              </a:rPr>
              <a:t>・わが国の公衆衛生の向上に資する</a:t>
            </a:r>
            <a:endParaRPr sz="2500" b="1">
              <a:latin typeface="BIZ UDPGothic"/>
              <a:ea typeface="BIZ UDPGothic"/>
              <a:cs typeface="BIZ UDPGothic"/>
              <a:sym typeface="BIZ UDPGothic"/>
            </a:endParaRPr>
          </a:p>
        </p:txBody>
      </p:sp>
      <p:sp>
        <p:nvSpPr>
          <p:cNvPr id="178" name="Google Shape;178;p2"/>
          <p:cNvSpPr/>
          <p:nvPr/>
        </p:nvSpPr>
        <p:spPr>
          <a:xfrm>
            <a:off x="4707791" y="2399143"/>
            <a:ext cx="4368300" cy="3700500"/>
          </a:xfrm>
          <a:prstGeom prst="roundRect">
            <a:avLst>
              <a:gd name="adj" fmla="val 9409"/>
            </a:avLst>
          </a:prstGeom>
          <a:solidFill>
            <a:schemeClr val="lt1"/>
          </a:solidFill>
          <a:ln w="9525" cap="flat" cmpd="sng">
            <a:solidFill>
              <a:srgbClr val="FF797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ja-JP" sz="2700" b="1">
                <a:latin typeface="BIZ UDPGothic"/>
                <a:ea typeface="BIZ UDPGothic"/>
                <a:cs typeface="BIZ UDPGothic"/>
                <a:sym typeface="BIZ UDPGothic"/>
              </a:rPr>
              <a:t>事業</a:t>
            </a:r>
            <a:endParaRPr sz="2700" b="1">
              <a:latin typeface="BIZ UDPGothic"/>
              <a:ea typeface="BIZ UDPGothic"/>
              <a:cs typeface="BIZ UDPGothic"/>
              <a:sym typeface="BIZ UDPGothic"/>
            </a:endParaRPr>
          </a:p>
          <a:p>
            <a:pPr marL="0" lvl="0" indent="0" algn="l" rtl="0">
              <a:spcBef>
                <a:spcPts val="0"/>
              </a:spcBef>
              <a:spcAft>
                <a:spcPts val="0"/>
              </a:spcAft>
              <a:buNone/>
            </a:pPr>
            <a:endParaRPr sz="2000" b="1">
              <a:latin typeface="BIZ UDPGothic"/>
              <a:ea typeface="BIZ UDPGothic"/>
              <a:cs typeface="BIZ UDPGothic"/>
              <a:sym typeface="BIZ UDPGothic"/>
            </a:endParaRPr>
          </a:p>
          <a:p>
            <a:pPr marL="0" lvl="0" indent="0" algn="l" rtl="0">
              <a:lnSpc>
                <a:spcPct val="150000"/>
              </a:lnSpc>
              <a:spcBef>
                <a:spcPts val="0"/>
              </a:spcBef>
              <a:spcAft>
                <a:spcPts val="0"/>
              </a:spcAft>
              <a:buNone/>
            </a:pPr>
            <a:r>
              <a:rPr lang="ja-JP" sz="2000" b="1">
                <a:latin typeface="BIZ UDPGothic"/>
                <a:ea typeface="BIZ UDPGothic"/>
                <a:cs typeface="BIZ UDPGothic"/>
                <a:sym typeface="BIZ UDPGothic"/>
              </a:rPr>
              <a:t>　　保健師業務に関する情報交換</a:t>
            </a:r>
            <a:endParaRPr sz="2000" b="1">
              <a:latin typeface="BIZ UDPGothic"/>
              <a:ea typeface="BIZ UDPGothic"/>
              <a:cs typeface="BIZ UDPGothic"/>
              <a:sym typeface="BIZ UDPGothic"/>
            </a:endParaRPr>
          </a:p>
          <a:p>
            <a:pPr marL="0" lvl="0" indent="0" algn="l" rtl="0">
              <a:lnSpc>
                <a:spcPct val="150000"/>
              </a:lnSpc>
              <a:spcBef>
                <a:spcPts val="0"/>
              </a:spcBef>
              <a:spcAft>
                <a:spcPts val="0"/>
              </a:spcAft>
              <a:buNone/>
            </a:pPr>
            <a:r>
              <a:rPr lang="ja-JP" sz="2000" b="1">
                <a:latin typeface="BIZ UDPGothic"/>
                <a:ea typeface="BIZ UDPGothic"/>
                <a:cs typeface="BIZ UDPGothic"/>
                <a:sym typeface="BIZ UDPGothic"/>
              </a:rPr>
              <a:t>　　</a:t>
            </a:r>
            <a:r>
              <a:rPr lang="ja-JP" sz="1900" b="1">
                <a:latin typeface="BIZ UDPGothic"/>
                <a:ea typeface="BIZ UDPGothic"/>
                <a:cs typeface="BIZ UDPGothic"/>
                <a:sym typeface="BIZ UDPGothic"/>
              </a:rPr>
              <a:t>保健師業務についての研修・研究</a:t>
            </a:r>
            <a:endParaRPr sz="1900" b="1">
              <a:latin typeface="BIZ UDPGothic"/>
              <a:ea typeface="BIZ UDPGothic"/>
              <a:cs typeface="BIZ UDPGothic"/>
              <a:sym typeface="BIZ UDPGothic"/>
            </a:endParaRPr>
          </a:p>
        </p:txBody>
      </p:sp>
      <p:cxnSp>
        <p:nvCxnSpPr>
          <p:cNvPr id="179" name="Google Shape;179;p2"/>
          <p:cNvCxnSpPr/>
          <p:nvPr/>
        </p:nvCxnSpPr>
        <p:spPr>
          <a:xfrm>
            <a:off x="4956775" y="4277750"/>
            <a:ext cx="3893100" cy="0"/>
          </a:xfrm>
          <a:prstGeom prst="straightConnector1">
            <a:avLst/>
          </a:prstGeom>
          <a:noFill/>
          <a:ln w="9525" cap="flat" cmpd="sng">
            <a:solidFill>
              <a:srgbClr val="FF7979"/>
            </a:solidFill>
            <a:prstDash val="solid"/>
            <a:round/>
            <a:headEnd type="none" w="med" len="med"/>
            <a:tailEnd type="none" w="med" len="med"/>
          </a:ln>
        </p:spPr>
      </p:cxnSp>
      <p:sp>
        <p:nvSpPr>
          <p:cNvPr id="180" name="Google Shape;180;p2"/>
          <p:cNvSpPr txBox="1"/>
          <p:nvPr/>
        </p:nvSpPr>
        <p:spPr>
          <a:xfrm>
            <a:off x="4990725" y="4345675"/>
            <a:ext cx="3893100" cy="156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2700" b="1">
                <a:solidFill>
                  <a:schemeClr val="dk1"/>
                </a:solidFill>
                <a:latin typeface="BIZ UDPGothic"/>
                <a:ea typeface="BIZ UDPGothic"/>
                <a:cs typeface="BIZ UDPGothic"/>
                <a:sym typeface="BIZ UDPGothic"/>
              </a:rPr>
              <a:t>会員　5,465人</a:t>
            </a:r>
            <a:r>
              <a:rPr lang="ja-JP" sz="1700" b="1">
                <a:solidFill>
                  <a:schemeClr val="dk1"/>
                </a:solidFill>
                <a:latin typeface="BIZ UDPGothic"/>
                <a:ea typeface="BIZ UDPGothic"/>
                <a:cs typeface="BIZ UDPGothic"/>
                <a:sym typeface="BIZ UDPGothic"/>
              </a:rPr>
              <a:t>（R8.6現在）</a:t>
            </a:r>
            <a:endParaRPr sz="1700" b="1">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700" b="1">
              <a:solidFill>
                <a:schemeClr val="dk1"/>
              </a:solidFill>
              <a:latin typeface="BIZ UDPGothic"/>
              <a:ea typeface="BIZ UDPGothic"/>
              <a:cs typeface="BIZ UDPGothic"/>
              <a:sym typeface="BIZ UDPGothic"/>
            </a:endParaRPr>
          </a:p>
          <a:p>
            <a:pPr marL="342900" lvl="0" indent="-342900" algn="l" rtl="0">
              <a:spcBef>
                <a:spcPts val="560"/>
              </a:spcBef>
              <a:spcAft>
                <a:spcPts val="0"/>
              </a:spcAft>
              <a:buNone/>
            </a:pPr>
            <a:r>
              <a:rPr lang="ja-JP" sz="1500">
                <a:solidFill>
                  <a:schemeClr val="dk1"/>
                </a:solidFill>
                <a:latin typeface="BIZ UDPGothic"/>
                <a:ea typeface="BIZ UDPGothic"/>
                <a:cs typeface="BIZ UDPGothic"/>
                <a:sym typeface="BIZ UDPGothic"/>
              </a:rPr>
              <a:t>　　　　　　　　　　自治体に所属し、保健師長と</a:t>
            </a:r>
            <a:endParaRPr sz="1500">
              <a:solidFill>
                <a:schemeClr val="dk1"/>
              </a:solidFill>
              <a:latin typeface="BIZ UDPGothic"/>
              <a:ea typeface="BIZ UDPGothic"/>
              <a:cs typeface="BIZ UDPGothic"/>
              <a:sym typeface="BIZ UDPGothic"/>
            </a:endParaRPr>
          </a:p>
          <a:p>
            <a:pPr marL="342900" lvl="0" indent="-342900" algn="l" rtl="0">
              <a:spcBef>
                <a:spcPts val="560"/>
              </a:spcBef>
              <a:spcAft>
                <a:spcPts val="0"/>
              </a:spcAft>
              <a:buClr>
                <a:schemeClr val="dk1"/>
              </a:buClr>
              <a:buSzPts val="11200"/>
              <a:buFont typeface="Meiryo"/>
              <a:buNone/>
            </a:pPr>
            <a:r>
              <a:rPr lang="ja-JP" sz="1500">
                <a:solidFill>
                  <a:schemeClr val="dk1"/>
                </a:solidFill>
                <a:latin typeface="BIZ UDPGothic"/>
                <a:ea typeface="BIZ UDPGothic"/>
                <a:cs typeface="BIZ UDPGothic"/>
                <a:sym typeface="BIZ UDPGothic"/>
              </a:rPr>
              <a:t>　　　　　　　　　　同等以上の職 にあるもの</a:t>
            </a:r>
            <a:endParaRPr sz="1500" b="1">
              <a:solidFill>
                <a:schemeClr val="dk1"/>
              </a:solidFill>
              <a:latin typeface="BIZ UDPGothic"/>
              <a:ea typeface="BIZ UDPGothic"/>
              <a:cs typeface="BIZ UDPGothic"/>
              <a:sym typeface="BIZ UDPGothic"/>
            </a:endParaRPr>
          </a:p>
        </p:txBody>
      </p:sp>
      <p:pic>
        <p:nvPicPr>
          <p:cNvPr id="181" name="Google Shape;181;p2"/>
          <p:cNvPicPr preferRelativeResize="0"/>
          <p:nvPr/>
        </p:nvPicPr>
        <p:blipFill>
          <a:blip r:embed="rId3">
            <a:alphaModFix/>
          </a:blip>
          <a:stretch>
            <a:fillRect/>
          </a:stretch>
        </p:blipFill>
        <p:spPr>
          <a:xfrm>
            <a:off x="4752268" y="3249068"/>
            <a:ext cx="441100" cy="441100"/>
          </a:xfrm>
          <a:prstGeom prst="rect">
            <a:avLst/>
          </a:prstGeom>
          <a:noFill/>
          <a:ln>
            <a:noFill/>
          </a:ln>
        </p:spPr>
      </p:pic>
      <p:pic>
        <p:nvPicPr>
          <p:cNvPr id="182" name="Google Shape;182;p2"/>
          <p:cNvPicPr preferRelativeResize="0"/>
          <p:nvPr/>
        </p:nvPicPr>
        <p:blipFill>
          <a:blip r:embed="rId4">
            <a:alphaModFix/>
          </a:blip>
          <a:stretch>
            <a:fillRect/>
          </a:stretch>
        </p:blipFill>
        <p:spPr>
          <a:xfrm>
            <a:off x="4790267" y="3751467"/>
            <a:ext cx="365100" cy="365100"/>
          </a:xfrm>
          <a:prstGeom prst="rect">
            <a:avLst/>
          </a:prstGeom>
          <a:solidFill>
            <a:schemeClr val="lt1"/>
          </a:solidFill>
          <a:ln>
            <a:noFill/>
          </a:ln>
        </p:spPr>
      </p:pic>
      <p:pic>
        <p:nvPicPr>
          <p:cNvPr id="183" name="Google Shape;183;p2"/>
          <p:cNvPicPr preferRelativeResize="0"/>
          <p:nvPr/>
        </p:nvPicPr>
        <p:blipFill>
          <a:blip r:embed="rId5">
            <a:alphaModFix/>
          </a:blip>
          <a:stretch>
            <a:fillRect/>
          </a:stretch>
        </p:blipFill>
        <p:spPr>
          <a:xfrm>
            <a:off x="5612096" y="5150596"/>
            <a:ext cx="646100" cy="646125"/>
          </a:xfrm>
          <a:prstGeom prst="rect">
            <a:avLst/>
          </a:prstGeom>
          <a:noFill/>
          <a:ln>
            <a:noFill/>
          </a:ln>
        </p:spPr>
      </p:pic>
      <p:pic>
        <p:nvPicPr>
          <p:cNvPr id="184" name="Google Shape;184;p2"/>
          <p:cNvPicPr preferRelativeResize="0"/>
          <p:nvPr/>
        </p:nvPicPr>
        <p:blipFill>
          <a:blip r:embed="rId6">
            <a:alphaModFix/>
          </a:blip>
          <a:stretch>
            <a:fillRect/>
          </a:stretch>
        </p:blipFill>
        <p:spPr>
          <a:xfrm>
            <a:off x="1691850" y="411699"/>
            <a:ext cx="1181825" cy="787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3f0213da1ad_0_14"/>
          <p:cNvSpPr txBox="1">
            <a:spLocks noGrp="1"/>
          </p:cNvSpPr>
          <p:nvPr>
            <p:ph type="title"/>
          </p:nvPr>
        </p:nvSpPr>
        <p:spPr>
          <a:xfrm>
            <a:off x="342900" y="274650"/>
            <a:ext cx="79296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Ⅰ．背景② ― 保健師活動を取り巻く変化</a:t>
            </a:r>
            <a:endParaRPr/>
          </a:p>
        </p:txBody>
      </p:sp>
      <p:sp>
        <p:nvSpPr>
          <p:cNvPr id="502" name="Google Shape;502;g3f0213da1ad_0_14"/>
          <p:cNvSpPr txBox="1">
            <a:spLocks noGrp="1"/>
          </p:cNvSpPr>
          <p:nvPr>
            <p:ph type="body" idx="1"/>
          </p:nvPr>
        </p:nvSpPr>
        <p:spPr>
          <a:xfrm>
            <a:off x="456075" y="1711875"/>
            <a:ext cx="8405100" cy="452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ja-JP" sz="2300" b="1"/>
              <a:t>▶行政組織の効率化によって</a:t>
            </a:r>
            <a:endParaRPr sz="2300" b="1"/>
          </a:p>
          <a:p>
            <a:pPr marL="0" lvl="0" indent="0" algn="l" rtl="0">
              <a:lnSpc>
                <a:spcPct val="90000"/>
              </a:lnSpc>
              <a:spcBef>
                <a:spcPts val="1000"/>
              </a:spcBef>
              <a:spcAft>
                <a:spcPts val="0"/>
              </a:spcAft>
              <a:buClr>
                <a:schemeClr val="dk1"/>
              </a:buClr>
              <a:buSzPts val="2400"/>
              <a:buNone/>
            </a:pPr>
            <a:r>
              <a:rPr lang="ja-JP" sz="2300">
                <a:latin typeface="Calibri"/>
                <a:ea typeface="Calibri"/>
                <a:cs typeface="Calibri"/>
                <a:sym typeface="Calibri"/>
              </a:rPr>
              <a:t>　・地区担当制 から 業務分担制への移行</a:t>
            </a:r>
            <a:endParaRPr sz="23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300">
                <a:latin typeface="Calibri"/>
                <a:ea typeface="Calibri"/>
                <a:cs typeface="Calibri"/>
                <a:sym typeface="Calibri"/>
              </a:rPr>
              <a:t>　・若手が地域に出る機会の減少</a:t>
            </a:r>
            <a:endParaRPr sz="23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300">
                <a:latin typeface="Calibri"/>
                <a:ea typeface="Calibri"/>
                <a:cs typeface="Calibri"/>
                <a:sym typeface="Calibri"/>
              </a:rPr>
              <a:t>　・ベテラン退職により実践知が失われつつある</a:t>
            </a:r>
            <a:endParaRPr sz="23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300">
                <a:latin typeface="Calibri"/>
                <a:ea typeface="Calibri"/>
                <a:cs typeface="Calibri"/>
                <a:sym typeface="Calibri"/>
              </a:rPr>
              <a:t>　・日本看護協会（2020）や日本公衆衛生協会（2024）の指摘</a:t>
            </a:r>
            <a:endParaRPr sz="23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300" b="1"/>
              <a:t>　</a:t>
            </a:r>
            <a:endParaRPr sz="2300" b="1"/>
          </a:p>
          <a:p>
            <a:pPr marL="0" lvl="0" indent="0" algn="l" rtl="0">
              <a:lnSpc>
                <a:spcPct val="90000"/>
              </a:lnSpc>
              <a:spcBef>
                <a:spcPts val="1000"/>
              </a:spcBef>
              <a:spcAft>
                <a:spcPts val="0"/>
              </a:spcAft>
              <a:buClr>
                <a:schemeClr val="dk1"/>
              </a:buClr>
              <a:buSzPts val="2400"/>
              <a:buNone/>
            </a:pPr>
            <a:r>
              <a:rPr lang="ja-JP" sz="2300" b="1"/>
              <a:t>　➡地域で培われてきた実践知が継承されにくい構造的課題が　　生じている</a:t>
            </a:r>
            <a:endParaRPr sz="23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g3f0213da1ad_0_20"/>
          <p:cNvSpPr txBox="1">
            <a:spLocks noGrp="1"/>
          </p:cNvSpPr>
          <p:nvPr>
            <p:ph type="title"/>
          </p:nvPr>
        </p:nvSpPr>
        <p:spPr>
          <a:xfrm>
            <a:off x="342900" y="274638"/>
            <a:ext cx="61722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Ⅱ．目的</a:t>
            </a:r>
            <a:endParaRPr/>
          </a:p>
        </p:txBody>
      </p:sp>
      <p:sp>
        <p:nvSpPr>
          <p:cNvPr id="509" name="Google Shape;509;g3f0213da1ad_0_20"/>
          <p:cNvSpPr txBox="1">
            <a:spLocks noGrp="1"/>
          </p:cNvSpPr>
          <p:nvPr>
            <p:ph type="body" idx="1"/>
          </p:nvPr>
        </p:nvSpPr>
        <p:spPr>
          <a:xfrm>
            <a:off x="392549" y="1644575"/>
            <a:ext cx="83589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ja-JP" sz="2400" b="1"/>
              <a:t>【目的】徳島県の自治体保健師が地域に根ざした実践の中　　　　で培ってきた実践知を明らかにすること。</a:t>
            </a:r>
            <a:endParaRPr sz="2400" b="1"/>
          </a:p>
          <a:p>
            <a:pPr marL="0" lvl="0" indent="0" algn="l" rtl="0">
              <a:lnSpc>
                <a:spcPct val="150000"/>
              </a:lnSpc>
              <a:spcBef>
                <a:spcPts val="1000"/>
              </a:spcBef>
              <a:spcAft>
                <a:spcPts val="0"/>
              </a:spcAft>
              <a:buClr>
                <a:schemeClr val="dk1"/>
              </a:buClr>
              <a:buSzPts val="2400"/>
              <a:buNone/>
            </a:pPr>
            <a:endParaRPr sz="2400" b="1"/>
          </a:p>
          <a:p>
            <a:pPr marL="0" lvl="0" indent="0" algn="l" rtl="0">
              <a:lnSpc>
                <a:spcPct val="150000"/>
              </a:lnSpc>
              <a:spcBef>
                <a:spcPts val="1000"/>
              </a:spcBef>
              <a:spcAft>
                <a:spcPts val="0"/>
              </a:spcAft>
              <a:buClr>
                <a:schemeClr val="dk1"/>
              </a:buClr>
              <a:buSzPts val="2400"/>
              <a:buNone/>
            </a:pPr>
            <a:r>
              <a:rPr lang="ja-JP" sz="2400" b="1"/>
              <a:t>【目的のポイント】</a:t>
            </a:r>
            <a:endParaRPr/>
          </a:p>
          <a:p>
            <a:pPr marL="0" lvl="0" indent="0" algn="l" rtl="0">
              <a:lnSpc>
                <a:spcPct val="90000"/>
              </a:lnSpc>
              <a:spcBef>
                <a:spcPts val="1000"/>
              </a:spcBef>
              <a:spcAft>
                <a:spcPts val="0"/>
              </a:spcAft>
              <a:buClr>
                <a:schemeClr val="dk1"/>
              </a:buClr>
              <a:buSzPts val="2000"/>
              <a:buNone/>
            </a:pPr>
            <a:r>
              <a:rPr lang="ja-JP" sz="2000">
                <a:latin typeface="Calibri"/>
                <a:ea typeface="Calibri"/>
                <a:cs typeface="Calibri"/>
                <a:sym typeface="Calibri"/>
              </a:rPr>
              <a:t>　　　　・保健師が地域で培ってきた実践知の特徴を整理する</a:t>
            </a:r>
            <a:endParaRPr sz="2000">
              <a:latin typeface="Calibri"/>
              <a:ea typeface="Calibri"/>
              <a:cs typeface="Calibri"/>
              <a:sym typeface="Calibri"/>
            </a:endParaRPr>
          </a:p>
          <a:p>
            <a:pPr marL="0" lvl="0" indent="0" algn="l" rtl="0">
              <a:lnSpc>
                <a:spcPct val="90000"/>
              </a:lnSpc>
              <a:spcBef>
                <a:spcPts val="1000"/>
              </a:spcBef>
              <a:spcAft>
                <a:spcPts val="0"/>
              </a:spcAft>
              <a:buClr>
                <a:schemeClr val="dk1"/>
              </a:buClr>
              <a:buSzPts val="2000"/>
              <a:buNone/>
            </a:pPr>
            <a:r>
              <a:rPr lang="ja-JP" sz="2000">
                <a:latin typeface="Calibri"/>
                <a:ea typeface="Calibri"/>
                <a:cs typeface="Calibri"/>
                <a:sym typeface="Calibri"/>
              </a:rPr>
              <a:t>　　　　・住民理解・声なき声への気づき・地域との関わりで育つ判断</a:t>
            </a:r>
            <a:r>
              <a:rPr lang="ja-JP" sz="2000"/>
              <a:t>　　　　　</a:t>
            </a:r>
            <a:r>
              <a:rPr lang="ja-JP" sz="2000">
                <a:latin typeface="Calibri"/>
                <a:ea typeface="Calibri"/>
                <a:cs typeface="Calibri"/>
                <a:sym typeface="Calibri"/>
              </a:rPr>
              <a:t>の構造を明らかにする</a:t>
            </a:r>
            <a:endParaRPr sz="2000">
              <a:latin typeface="Calibri"/>
              <a:ea typeface="Calibri"/>
              <a:cs typeface="Calibri"/>
              <a:sym typeface="Calibri"/>
            </a:endParaRPr>
          </a:p>
          <a:p>
            <a:pPr marL="0" lvl="0" indent="0" algn="l" rtl="0">
              <a:lnSpc>
                <a:spcPct val="90000"/>
              </a:lnSpc>
              <a:spcBef>
                <a:spcPts val="1000"/>
              </a:spcBef>
              <a:spcAft>
                <a:spcPts val="0"/>
              </a:spcAft>
              <a:buClr>
                <a:schemeClr val="dk1"/>
              </a:buClr>
              <a:buSzPts val="2000"/>
              <a:buNone/>
            </a:pPr>
            <a:r>
              <a:rPr lang="ja-JP" sz="2000">
                <a:latin typeface="Calibri"/>
                <a:ea typeface="Calibri"/>
                <a:cs typeface="Calibri"/>
                <a:sym typeface="Calibri"/>
              </a:rPr>
              <a:t>　　　　・個別支援と地域づくりを往還する実践のプロセスを捉える</a:t>
            </a:r>
            <a:endParaRPr sz="2000">
              <a:latin typeface="Calibri"/>
              <a:ea typeface="Calibri"/>
              <a:cs typeface="Calibri"/>
              <a:sym typeface="Calibri"/>
            </a:endParaRPr>
          </a:p>
          <a:p>
            <a:pPr marL="0" lvl="0" indent="0" algn="l" rtl="0">
              <a:lnSpc>
                <a:spcPct val="90000"/>
              </a:lnSpc>
              <a:spcBef>
                <a:spcPts val="1000"/>
              </a:spcBef>
              <a:spcAft>
                <a:spcPts val="0"/>
              </a:spcAft>
              <a:buClr>
                <a:schemeClr val="dk1"/>
              </a:buClr>
              <a:buSzPts val="2000"/>
              <a:buNone/>
            </a:pPr>
            <a:r>
              <a:rPr lang="ja-JP" sz="2000">
                <a:latin typeface="Calibri"/>
                <a:ea typeface="Calibri"/>
                <a:cs typeface="Calibri"/>
                <a:sym typeface="Calibri"/>
              </a:rPr>
              <a:t>　　　　・今後の人材育成・地区活動推進への示唆を得る</a:t>
            </a:r>
            <a:endParaRPr sz="20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3f0213da1ad_0_26"/>
          <p:cNvSpPr txBox="1">
            <a:spLocks noGrp="1"/>
          </p:cNvSpPr>
          <p:nvPr>
            <p:ph type="title"/>
          </p:nvPr>
        </p:nvSpPr>
        <p:spPr>
          <a:xfrm>
            <a:off x="218425" y="263325"/>
            <a:ext cx="88011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Ⅲ．用語の定義：本調査における「実践知」</a:t>
            </a:r>
            <a:endParaRPr/>
          </a:p>
        </p:txBody>
      </p:sp>
      <p:sp>
        <p:nvSpPr>
          <p:cNvPr id="516" name="Google Shape;516;g3f0213da1ad_0_26"/>
          <p:cNvSpPr txBox="1">
            <a:spLocks noGrp="1"/>
          </p:cNvSpPr>
          <p:nvPr>
            <p:ph type="body" idx="1"/>
          </p:nvPr>
        </p:nvSpPr>
        <p:spPr>
          <a:xfrm>
            <a:off x="368350" y="1406325"/>
            <a:ext cx="8707800" cy="488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ja-JP" sz="2057" b="1"/>
              <a:t>【実践知とは】</a:t>
            </a:r>
            <a:r>
              <a:rPr lang="ja-JP" sz="2057">
                <a:latin typeface="Calibri"/>
                <a:ea typeface="Calibri"/>
                <a:cs typeface="Calibri"/>
                <a:sym typeface="Calibri"/>
              </a:rPr>
              <a:t>Aristotle のフロネーシス（phronesis）に基づく、</a:t>
            </a:r>
            <a:endParaRPr sz="2057">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057">
                <a:latin typeface="Calibri"/>
                <a:ea typeface="Calibri"/>
                <a:cs typeface="Calibri"/>
                <a:sym typeface="Calibri"/>
              </a:rPr>
              <a:t>　　　　　</a:t>
            </a:r>
            <a:r>
              <a:rPr lang="ja-JP" sz="2057" b="1">
                <a:latin typeface="Calibri"/>
                <a:ea typeface="Calibri"/>
                <a:cs typeface="Calibri"/>
                <a:sym typeface="Calibri"/>
              </a:rPr>
              <a:t>変化する現実の中で、その時々に最善を選ぶ判断の知</a:t>
            </a:r>
            <a:r>
              <a:rPr lang="ja-JP" sz="2057">
                <a:latin typeface="Calibri"/>
                <a:ea typeface="Calibri"/>
                <a:cs typeface="Calibri"/>
                <a:sym typeface="Calibri"/>
              </a:rPr>
              <a:t>〉</a:t>
            </a:r>
            <a:endParaRPr sz="2857"/>
          </a:p>
          <a:p>
            <a:pPr marL="0" lvl="0" indent="0" algn="l" rtl="0">
              <a:lnSpc>
                <a:spcPct val="90000"/>
              </a:lnSpc>
              <a:spcBef>
                <a:spcPts val="1000"/>
              </a:spcBef>
              <a:spcAft>
                <a:spcPts val="0"/>
              </a:spcAft>
              <a:buClr>
                <a:schemeClr val="dk1"/>
              </a:buClr>
              <a:buSzPts val="2400"/>
              <a:buNone/>
            </a:pP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1884" b="1">
                <a:latin typeface="Calibri"/>
                <a:ea typeface="Calibri"/>
                <a:cs typeface="Calibri"/>
                <a:sym typeface="Calibri"/>
              </a:rPr>
              <a:t>【特徴】</a:t>
            </a:r>
            <a:r>
              <a:rPr lang="ja-JP" sz="1484">
                <a:latin typeface="Calibri"/>
                <a:ea typeface="Calibri"/>
                <a:cs typeface="Calibri"/>
                <a:sym typeface="Calibri"/>
              </a:rPr>
              <a:t>・理論や技術だけでは対応できない状況で発揮される判断の知 （Schön, 1983）</a:t>
            </a:r>
            <a:endParaRPr sz="1484">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1884">
                <a:latin typeface="Calibri"/>
                <a:ea typeface="Calibri"/>
                <a:cs typeface="Calibri"/>
                <a:sym typeface="Calibri"/>
              </a:rPr>
              <a:t>　　　　</a:t>
            </a:r>
            <a:r>
              <a:rPr lang="ja-JP" sz="1484">
                <a:latin typeface="Calibri"/>
                <a:ea typeface="Calibri"/>
                <a:cs typeface="Calibri"/>
                <a:sym typeface="Calibri"/>
              </a:rPr>
              <a:t>・経験の省察によって育つ知 </a:t>
            </a:r>
            <a:endParaRPr sz="1484">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1884">
                <a:latin typeface="Calibri"/>
                <a:ea typeface="Calibri"/>
                <a:cs typeface="Calibri"/>
                <a:sym typeface="Calibri"/>
              </a:rPr>
              <a:t>　　　　　</a:t>
            </a:r>
            <a:r>
              <a:rPr lang="ja-JP" sz="1484"/>
              <a:t>経験を振り返り、意味づけ、次の判断に生かす</a:t>
            </a:r>
            <a:r>
              <a:rPr lang="ja-JP" sz="1484">
                <a:latin typeface="Calibri"/>
                <a:ea typeface="Calibri"/>
                <a:cs typeface="Calibri"/>
                <a:sym typeface="Calibri"/>
              </a:rPr>
              <a:t>〈reflection-in-action〉</a:t>
            </a:r>
            <a:endParaRPr sz="2684"/>
          </a:p>
          <a:p>
            <a:pPr marL="0" lvl="0" indent="0" algn="l" rtl="0">
              <a:lnSpc>
                <a:spcPct val="90000"/>
              </a:lnSpc>
              <a:spcBef>
                <a:spcPts val="1000"/>
              </a:spcBef>
              <a:spcAft>
                <a:spcPts val="0"/>
              </a:spcAft>
              <a:buClr>
                <a:schemeClr val="dk1"/>
              </a:buClr>
              <a:buSzPts val="2400"/>
              <a:buNone/>
            </a:pPr>
            <a:r>
              <a:rPr lang="ja-JP" sz="1884">
                <a:latin typeface="Calibri"/>
                <a:ea typeface="Calibri"/>
                <a:cs typeface="Calibri"/>
                <a:sym typeface="Calibri"/>
              </a:rPr>
              <a:t>　　　　</a:t>
            </a:r>
            <a:r>
              <a:rPr lang="ja-JP" sz="1484">
                <a:latin typeface="Calibri"/>
                <a:ea typeface="Calibri"/>
                <a:cs typeface="Calibri"/>
                <a:sym typeface="Calibri"/>
              </a:rPr>
              <a:t>・熟練者の“臨床的知恵”に通じる</a:t>
            </a:r>
            <a:endParaRPr sz="1484">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1884">
                <a:latin typeface="Calibri"/>
                <a:ea typeface="Calibri"/>
                <a:cs typeface="Calibri"/>
                <a:sym typeface="Calibri"/>
              </a:rPr>
              <a:t>　　　　　</a:t>
            </a:r>
            <a:r>
              <a:rPr lang="ja-JP" sz="1484"/>
              <a:t>微細な変化を直観的・全体的に把握する力</a:t>
            </a:r>
            <a:r>
              <a:rPr lang="ja-JP" sz="1484">
                <a:latin typeface="Calibri"/>
                <a:ea typeface="Calibri"/>
                <a:cs typeface="Calibri"/>
                <a:sym typeface="Calibri"/>
              </a:rPr>
              <a:t>（Benner, 1984）</a:t>
            </a:r>
            <a:endParaRPr sz="1484">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endParaRPr sz="1884">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1884"/>
              <a:t>　</a:t>
            </a:r>
            <a:r>
              <a:rPr lang="ja-JP" sz="1884">
                <a:latin typeface="Calibri"/>
                <a:ea typeface="Calibri"/>
                <a:cs typeface="Calibri"/>
                <a:sym typeface="Calibri"/>
              </a:rPr>
              <a:t>➡数値化やマニュアル化が難しい人間的に適切な判断を支える専門職の知。</a:t>
            </a:r>
            <a:endParaRPr sz="1884">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1884">
                <a:latin typeface="Calibri"/>
                <a:ea typeface="Calibri"/>
                <a:cs typeface="Calibri"/>
                <a:sym typeface="Calibri"/>
              </a:rPr>
              <a:t>　</a:t>
            </a:r>
            <a:r>
              <a:rPr lang="ja-JP" sz="1784">
                <a:latin typeface="Calibri"/>
                <a:ea typeface="Calibri"/>
                <a:cs typeface="Calibri"/>
                <a:sym typeface="Calibri"/>
              </a:rPr>
              <a:t>　</a:t>
            </a:r>
            <a:r>
              <a:rPr lang="ja-JP" sz="2584" b="1">
                <a:solidFill>
                  <a:schemeClr val="accent1"/>
                </a:solidFill>
                <a:latin typeface="Calibri"/>
                <a:ea typeface="Calibri"/>
                <a:cs typeface="Calibri"/>
                <a:sym typeface="Calibri"/>
              </a:rPr>
              <a:t>保健師活動の核心をなす</a:t>
            </a:r>
            <a:endParaRPr sz="2584">
              <a:solidFill>
                <a:schemeClr val="accen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3f0213da1ad_0_32"/>
          <p:cNvSpPr txBox="1">
            <a:spLocks noGrp="1"/>
          </p:cNvSpPr>
          <p:nvPr>
            <p:ph type="title"/>
          </p:nvPr>
        </p:nvSpPr>
        <p:spPr>
          <a:xfrm>
            <a:off x="342900" y="274638"/>
            <a:ext cx="61722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Ⅳ．方法</a:t>
            </a:r>
            <a:endParaRPr/>
          </a:p>
        </p:txBody>
      </p:sp>
      <p:sp>
        <p:nvSpPr>
          <p:cNvPr id="523" name="Google Shape;523;g3f0213da1ad_0_32"/>
          <p:cNvSpPr txBox="1">
            <a:spLocks noGrp="1"/>
          </p:cNvSpPr>
          <p:nvPr>
            <p:ph type="body" idx="1"/>
          </p:nvPr>
        </p:nvSpPr>
        <p:spPr>
          <a:xfrm>
            <a:off x="187300" y="1507950"/>
            <a:ext cx="8753100" cy="5117400"/>
          </a:xfrm>
          <a:prstGeom prst="rect">
            <a:avLst/>
          </a:prstGeom>
          <a:noFill/>
          <a:ln>
            <a:noFill/>
          </a:ln>
        </p:spPr>
        <p:txBody>
          <a:bodyPr spcFirstLastPara="1" wrap="square" lIns="91425" tIns="45700" rIns="91425" bIns="45700" anchor="t" anchorCtr="0">
            <a:normAutofit/>
          </a:bodyPr>
          <a:lstStyle/>
          <a:p>
            <a:pPr marL="0" lvl="0" indent="0" algn="just" rtl="0">
              <a:lnSpc>
                <a:spcPct val="140000"/>
              </a:lnSpc>
              <a:spcBef>
                <a:spcPts val="0"/>
              </a:spcBef>
              <a:spcAft>
                <a:spcPts val="0"/>
              </a:spcAft>
              <a:buClr>
                <a:schemeClr val="dk1"/>
              </a:buClr>
              <a:buSzPts val="2220"/>
              <a:buNone/>
            </a:pPr>
            <a:r>
              <a:rPr lang="ja-JP" sz="2120" b="1">
                <a:latin typeface="Calibri"/>
                <a:ea typeface="Calibri"/>
                <a:cs typeface="Calibri"/>
                <a:sym typeface="Calibri"/>
              </a:rPr>
              <a:t>【調査方法】　半構造化インタビュー（１回45〜60分）</a:t>
            </a:r>
            <a:endParaRPr sz="2120" b="1">
              <a:latin typeface="Calibri"/>
              <a:ea typeface="Calibri"/>
              <a:cs typeface="Calibri"/>
              <a:sym typeface="Calibri"/>
            </a:endParaRPr>
          </a:p>
          <a:p>
            <a:pPr marL="0" lvl="0" indent="0" algn="l" rtl="0">
              <a:lnSpc>
                <a:spcPct val="90000"/>
              </a:lnSpc>
              <a:spcBef>
                <a:spcPts val="1000"/>
              </a:spcBef>
              <a:spcAft>
                <a:spcPts val="0"/>
              </a:spcAft>
              <a:buClr>
                <a:schemeClr val="dk1"/>
              </a:buClr>
              <a:buSzPts val="2220"/>
              <a:buNone/>
            </a:pPr>
            <a:r>
              <a:rPr lang="ja-JP" sz="2120" b="1">
                <a:latin typeface="Calibri"/>
                <a:ea typeface="Calibri"/>
                <a:cs typeface="Calibri"/>
                <a:sym typeface="Calibri"/>
              </a:rPr>
              <a:t>【調査協力者】中堅〜ベテラン保健師10名</a:t>
            </a:r>
            <a:endParaRPr sz="1750" b="1">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750">
                <a:latin typeface="Calibri"/>
                <a:ea typeface="Calibri"/>
                <a:cs typeface="Calibri"/>
                <a:sym typeface="Calibri"/>
              </a:rPr>
              <a:t>　　　　　　　　・徳島県内の自治体で15年以上の実務経験を持つ実践者</a:t>
            </a:r>
            <a:endParaRPr sz="1750">
              <a:latin typeface="Calibri"/>
              <a:ea typeface="Calibri"/>
              <a:cs typeface="Calibri"/>
              <a:sym typeface="Calibri"/>
            </a:endParaRPr>
          </a:p>
          <a:p>
            <a:pPr marL="0" lvl="0" indent="0" algn="l" rtl="0">
              <a:lnSpc>
                <a:spcPct val="140000"/>
              </a:lnSpc>
              <a:spcBef>
                <a:spcPts val="1000"/>
              </a:spcBef>
              <a:spcAft>
                <a:spcPts val="0"/>
              </a:spcAft>
              <a:buClr>
                <a:schemeClr val="dk1"/>
              </a:buClr>
              <a:buSzPts val="2220"/>
              <a:buNone/>
            </a:pPr>
            <a:r>
              <a:rPr lang="ja-JP" sz="2120" b="1">
                <a:latin typeface="Calibri"/>
                <a:ea typeface="Calibri"/>
                <a:cs typeface="Calibri"/>
                <a:sym typeface="Calibri"/>
              </a:rPr>
              <a:t>【分析方法】　質的記述的分析</a:t>
            </a:r>
            <a:endParaRPr sz="2120" b="1">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750" b="1">
                <a:latin typeface="Calibri"/>
                <a:ea typeface="Calibri"/>
                <a:cs typeface="Calibri"/>
                <a:sym typeface="Calibri"/>
              </a:rPr>
              <a:t>　　　　　　　　　・</a:t>
            </a:r>
            <a:r>
              <a:rPr lang="ja-JP" sz="1750">
                <a:latin typeface="Calibri"/>
                <a:ea typeface="Calibri"/>
                <a:cs typeface="Calibri"/>
                <a:sym typeface="Calibri"/>
              </a:rPr>
              <a:t>逐語録を精読しコード → サブカテゴリ → カテゴリへ統合</a:t>
            </a:r>
            <a:endParaRPr sz="1750">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750" b="1">
                <a:latin typeface="Calibri"/>
                <a:ea typeface="Calibri"/>
                <a:cs typeface="Calibri"/>
                <a:sym typeface="Calibri"/>
              </a:rPr>
              <a:t>　　　　　　　　　・</a:t>
            </a:r>
            <a:r>
              <a:rPr lang="ja-JP" sz="1750"/>
              <a:t>語りの意味を丁寧に読み取り、実践知の構造を抽出</a:t>
            </a:r>
            <a:endParaRPr sz="1750" b="1">
              <a:latin typeface="Calibri"/>
              <a:ea typeface="Calibri"/>
              <a:cs typeface="Calibri"/>
              <a:sym typeface="Calibri"/>
            </a:endParaRPr>
          </a:p>
          <a:p>
            <a:pPr marL="0" lvl="0" indent="0" algn="l" rtl="0">
              <a:lnSpc>
                <a:spcPct val="140000"/>
              </a:lnSpc>
              <a:spcBef>
                <a:spcPts val="1000"/>
              </a:spcBef>
              <a:spcAft>
                <a:spcPts val="0"/>
              </a:spcAft>
              <a:buClr>
                <a:schemeClr val="dk1"/>
              </a:buClr>
              <a:buSzPts val="2220"/>
              <a:buNone/>
            </a:pPr>
            <a:r>
              <a:rPr lang="ja-JP" sz="2120" b="1">
                <a:latin typeface="Calibri"/>
                <a:ea typeface="Calibri"/>
                <a:cs typeface="Calibri"/>
                <a:sym typeface="Calibri"/>
              </a:rPr>
              <a:t>【倫理的配慮】四国大学研究倫理専門委員会の承認</a:t>
            </a:r>
            <a:r>
              <a:rPr lang="ja-JP" sz="1750">
                <a:latin typeface="Calibri"/>
                <a:ea typeface="Calibri"/>
                <a:cs typeface="Calibri"/>
                <a:sym typeface="Calibri"/>
              </a:rPr>
              <a:t>（承認番号：2025014）</a:t>
            </a:r>
            <a:endParaRPr sz="1750">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750" b="1">
                <a:latin typeface="Calibri"/>
                <a:ea typeface="Calibri"/>
                <a:cs typeface="Calibri"/>
                <a:sym typeface="Calibri"/>
              </a:rPr>
              <a:t>　　　　　　　　　</a:t>
            </a:r>
            <a:r>
              <a:rPr lang="ja-JP" sz="1750">
                <a:latin typeface="Calibri"/>
                <a:ea typeface="Calibri"/>
                <a:cs typeface="Calibri"/>
                <a:sym typeface="Calibri"/>
              </a:rPr>
              <a:t>・研究目的・方法の説明、同意取得</a:t>
            </a:r>
            <a:endParaRPr sz="1750">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750">
                <a:latin typeface="Calibri"/>
                <a:ea typeface="Calibri"/>
                <a:cs typeface="Calibri"/>
                <a:sym typeface="Calibri"/>
              </a:rPr>
              <a:t>　　　　　　　　　・匿名化・データの厳重管理</a:t>
            </a:r>
            <a:endParaRPr sz="1750">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750">
                <a:latin typeface="Calibri"/>
                <a:ea typeface="Calibri"/>
                <a:cs typeface="Calibri"/>
                <a:sym typeface="Calibri"/>
              </a:rPr>
              <a:t>　　　　　　　　　・参加者への一部内容確認（メンバーチェック）</a:t>
            </a:r>
            <a:endParaRPr sz="175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3f0213da1ad_0_38"/>
          <p:cNvSpPr txBox="1">
            <a:spLocks noGrp="1"/>
          </p:cNvSpPr>
          <p:nvPr>
            <p:ph type="title"/>
          </p:nvPr>
        </p:nvSpPr>
        <p:spPr>
          <a:xfrm>
            <a:off x="342900" y="274638"/>
            <a:ext cx="61722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Ⅴ．調査結果</a:t>
            </a:r>
            <a:endParaRPr/>
          </a:p>
        </p:txBody>
      </p:sp>
      <p:sp>
        <p:nvSpPr>
          <p:cNvPr id="530" name="Google Shape;530;g3f0213da1ad_0_38"/>
          <p:cNvSpPr txBox="1">
            <a:spLocks noGrp="1"/>
          </p:cNvSpPr>
          <p:nvPr>
            <p:ph type="body" idx="1"/>
          </p:nvPr>
        </p:nvSpPr>
        <p:spPr>
          <a:xfrm>
            <a:off x="628650" y="1257117"/>
            <a:ext cx="7886700" cy="5318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ja-JP" sz="2400" b="1"/>
              <a:t>【調査協力者の概要】</a:t>
            </a:r>
            <a:endParaRPr/>
          </a:p>
          <a:p>
            <a:pPr marL="0" lvl="0" indent="0" algn="l" rtl="0">
              <a:lnSpc>
                <a:spcPct val="90000"/>
              </a:lnSpc>
              <a:spcBef>
                <a:spcPts val="1000"/>
              </a:spcBef>
              <a:spcAft>
                <a:spcPts val="0"/>
              </a:spcAft>
              <a:buClr>
                <a:schemeClr val="dk1"/>
              </a:buClr>
              <a:buSzPts val="2400"/>
              <a:buNone/>
            </a:pPr>
            <a:endParaRPr sz="2400" b="1"/>
          </a:p>
          <a:p>
            <a:pPr marL="0" lvl="0" indent="0" algn="l" rtl="0">
              <a:lnSpc>
                <a:spcPct val="90000"/>
              </a:lnSpc>
              <a:spcBef>
                <a:spcPts val="1000"/>
              </a:spcBef>
              <a:spcAft>
                <a:spcPts val="0"/>
              </a:spcAft>
              <a:buClr>
                <a:schemeClr val="dk1"/>
              </a:buClr>
              <a:buSzPts val="2400"/>
              <a:buNone/>
            </a:pPr>
            <a:endParaRPr sz="2400" b="1"/>
          </a:p>
          <a:p>
            <a:pPr marL="0" lvl="0" indent="0" algn="l" rtl="0">
              <a:lnSpc>
                <a:spcPct val="90000"/>
              </a:lnSpc>
              <a:spcBef>
                <a:spcPts val="1000"/>
              </a:spcBef>
              <a:spcAft>
                <a:spcPts val="0"/>
              </a:spcAft>
              <a:buClr>
                <a:schemeClr val="dk1"/>
              </a:buClr>
              <a:buSzPts val="2400"/>
              <a:buNone/>
            </a:pPr>
            <a:endParaRPr sz="2400" b="1"/>
          </a:p>
          <a:p>
            <a:pPr marL="0" lvl="0" indent="0" algn="l" rtl="0">
              <a:lnSpc>
                <a:spcPct val="90000"/>
              </a:lnSpc>
              <a:spcBef>
                <a:spcPts val="1000"/>
              </a:spcBef>
              <a:spcAft>
                <a:spcPts val="0"/>
              </a:spcAft>
              <a:buClr>
                <a:schemeClr val="dk1"/>
              </a:buClr>
              <a:buSzPts val="2400"/>
              <a:buNone/>
            </a:pPr>
            <a:endParaRPr sz="2400" b="1"/>
          </a:p>
          <a:p>
            <a:pPr marL="0" lvl="0" indent="0" algn="l" rtl="0">
              <a:lnSpc>
                <a:spcPct val="90000"/>
              </a:lnSpc>
              <a:spcBef>
                <a:spcPts val="1000"/>
              </a:spcBef>
              <a:spcAft>
                <a:spcPts val="0"/>
              </a:spcAft>
              <a:buClr>
                <a:schemeClr val="dk1"/>
              </a:buClr>
              <a:buSzPts val="2400"/>
              <a:buNone/>
            </a:pPr>
            <a:r>
              <a:rPr lang="ja-JP" sz="2400">
                <a:latin typeface="Calibri"/>
                <a:ea typeface="Calibri"/>
                <a:cs typeface="Calibri"/>
                <a:sym typeface="Calibri"/>
              </a:rPr>
              <a:t>　</a:t>
            </a: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endParaRPr sz="2400">
              <a:latin typeface="Calibri"/>
              <a:ea typeface="Calibri"/>
              <a:cs typeface="Calibri"/>
              <a:sym typeface="Calibri"/>
            </a:endParaRPr>
          </a:p>
          <a:p>
            <a:pPr marL="0" lvl="0" indent="0" algn="l" rtl="0">
              <a:lnSpc>
                <a:spcPct val="41666"/>
              </a:lnSpc>
              <a:spcBef>
                <a:spcPts val="1000"/>
              </a:spcBef>
              <a:spcAft>
                <a:spcPts val="0"/>
              </a:spcAft>
              <a:buClr>
                <a:schemeClr val="dk1"/>
              </a:buClr>
              <a:buSzPts val="2400"/>
              <a:buNone/>
            </a:pP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r>
              <a:rPr lang="ja-JP" sz="2400">
                <a:latin typeface="Calibri"/>
                <a:ea typeface="Calibri"/>
                <a:cs typeface="Calibri"/>
                <a:sym typeface="Calibri"/>
              </a:rPr>
              <a:t>【</a:t>
            </a:r>
            <a:r>
              <a:rPr lang="ja-JP" sz="2400" b="1">
                <a:latin typeface="Calibri"/>
                <a:ea typeface="Calibri"/>
                <a:cs typeface="Calibri"/>
                <a:sym typeface="Calibri"/>
              </a:rPr>
              <a:t>分析で抽出された3つのカテゴリ</a:t>
            </a:r>
            <a:r>
              <a:rPr lang="ja-JP" sz="2400">
                <a:latin typeface="Calibri"/>
                <a:ea typeface="Calibri"/>
                <a:cs typeface="Calibri"/>
                <a:sym typeface="Calibri"/>
              </a:rPr>
              <a:t>】</a:t>
            </a:r>
            <a:endParaRPr/>
          </a:p>
          <a:p>
            <a:pPr marL="0" lvl="0" indent="0" algn="l" rtl="0">
              <a:lnSpc>
                <a:spcPct val="83333"/>
              </a:lnSpc>
              <a:spcBef>
                <a:spcPts val="1000"/>
              </a:spcBef>
              <a:spcAft>
                <a:spcPts val="0"/>
              </a:spcAft>
              <a:buClr>
                <a:schemeClr val="dk1"/>
              </a:buClr>
              <a:buSzPts val="2400"/>
              <a:buNone/>
            </a:pPr>
            <a:r>
              <a:rPr lang="ja-JP" sz="2400">
                <a:latin typeface="Calibri"/>
                <a:ea typeface="Calibri"/>
                <a:cs typeface="Calibri"/>
                <a:sym typeface="Calibri"/>
              </a:rPr>
              <a:t>　</a:t>
            </a:r>
            <a:r>
              <a:rPr lang="ja-JP" sz="2400" b="1">
                <a:latin typeface="Calibri"/>
                <a:ea typeface="Calibri"/>
                <a:cs typeface="Calibri"/>
                <a:sym typeface="Calibri"/>
              </a:rPr>
              <a:t>１．住民の人生の歩みと地域の暮らしをくみ取る</a:t>
            </a:r>
            <a:endParaRPr sz="2400" b="1">
              <a:latin typeface="Calibri"/>
              <a:ea typeface="Calibri"/>
              <a:cs typeface="Calibri"/>
              <a:sym typeface="Calibri"/>
            </a:endParaRPr>
          </a:p>
          <a:p>
            <a:pPr marL="0" lvl="0" indent="0" algn="l" rtl="0">
              <a:lnSpc>
                <a:spcPct val="83333"/>
              </a:lnSpc>
              <a:spcBef>
                <a:spcPts val="1000"/>
              </a:spcBef>
              <a:spcAft>
                <a:spcPts val="0"/>
              </a:spcAft>
              <a:buClr>
                <a:schemeClr val="dk1"/>
              </a:buClr>
              <a:buSzPts val="2400"/>
              <a:buNone/>
            </a:pPr>
            <a:r>
              <a:rPr lang="ja-JP" sz="2400" b="1">
                <a:latin typeface="Calibri"/>
                <a:ea typeface="Calibri"/>
                <a:cs typeface="Calibri"/>
                <a:sym typeface="Calibri"/>
              </a:rPr>
              <a:t>　２．声なき声を拾い地域の仕組みや支え合いにつなぐ</a:t>
            </a:r>
            <a:endParaRPr sz="2400" b="1">
              <a:latin typeface="Calibri"/>
              <a:ea typeface="Calibri"/>
              <a:cs typeface="Calibri"/>
              <a:sym typeface="Calibri"/>
            </a:endParaRPr>
          </a:p>
          <a:p>
            <a:pPr marL="0" lvl="0" indent="0" algn="l" rtl="0">
              <a:lnSpc>
                <a:spcPct val="83333"/>
              </a:lnSpc>
              <a:spcBef>
                <a:spcPts val="1000"/>
              </a:spcBef>
              <a:spcAft>
                <a:spcPts val="0"/>
              </a:spcAft>
              <a:buClr>
                <a:schemeClr val="dk1"/>
              </a:buClr>
              <a:buSzPts val="2400"/>
              <a:buNone/>
            </a:pPr>
            <a:r>
              <a:rPr lang="ja-JP" sz="2400" b="1">
                <a:latin typeface="Calibri"/>
                <a:ea typeface="Calibri"/>
                <a:cs typeface="Calibri"/>
                <a:sym typeface="Calibri"/>
              </a:rPr>
              <a:t>　３．地域との関わりの中で住民と共に育ち成長する</a:t>
            </a:r>
            <a:endParaRPr/>
          </a:p>
        </p:txBody>
      </p:sp>
      <p:pic>
        <p:nvPicPr>
          <p:cNvPr id="531" name="Google Shape;531;g3f0213da1ad_0_38"/>
          <p:cNvPicPr preferRelativeResize="0"/>
          <p:nvPr/>
        </p:nvPicPr>
        <p:blipFill rotWithShape="1">
          <a:blip r:embed="rId3">
            <a:alphaModFix/>
          </a:blip>
          <a:srcRect/>
          <a:stretch/>
        </p:blipFill>
        <p:spPr>
          <a:xfrm>
            <a:off x="1374376" y="1962072"/>
            <a:ext cx="5022178" cy="198420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3f0213da1ad_0_45"/>
          <p:cNvSpPr txBox="1">
            <a:spLocks noGrp="1"/>
          </p:cNvSpPr>
          <p:nvPr>
            <p:ph type="body" idx="1"/>
          </p:nvPr>
        </p:nvSpPr>
        <p:spPr>
          <a:xfrm>
            <a:off x="175350" y="529500"/>
            <a:ext cx="8793300" cy="6328500"/>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chemeClr val="dk1"/>
              </a:buClr>
              <a:buSzPts val="2590"/>
              <a:buNone/>
            </a:pPr>
            <a:r>
              <a:rPr lang="ja-JP" sz="2660" b="1">
                <a:latin typeface="Calibri"/>
                <a:ea typeface="Calibri"/>
                <a:cs typeface="Calibri"/>
                <a:sym typeface="Calibri"/>
              </a:rPr>
              <a:t>【住民の人生の歩みと地域の暮らしをくみ取る】</a:t>
            </a:r>
            <a:endParaRPr sz="2660"/>
          </a:p>
          <a:p>
            <a:pPr marL="0" lvl="0" indent="0" algn="l" rtl="0">
              <a:lnSpc>
                <a:spcPct val="80000"/>
              </a:lnSpc>
              <a:spcBef>
                <a:spcPts val="1000"/>
              </a:spcBef>
              <a:spcAft>
                <a:spcPts val="0"/>
              </a:spcAft>
              <a:buClr>
                <a:schemeClr val="dk1"/>
              </a:buClr>
              <a:buSzPts val="1850"/>
              <a:buNone/>
            </a:pPr>
            <a:r>
              <a:rPr lang="ja-JP" sz="1550">
                <a:latin typeface="Calibri"/>
                <a:ea typeface="Calibri"/>
                <a:cs typeface="Calibri"/>
                <a:sym typeface="Calibri"/>
              </a:rPr>
              <a:t>　　保健師は、住民の人生の背景や生活世界を深く理解し、その人らしい暮らしを尊重した</a:t>
            </a:r>
            <a:endParaRPr sz="1550">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r>
              <a:rPr lang="ja-JP" sz="1550">
                <a:latin typeface="Calibri"/>
                <a:ea typeface="Calibri"/>
                <a:cs typeface="Calibri"/>
                <a:sym typeface="Calibri"/>
              </a:rPr>
              <a:t>　支援を行っていた。</a:t>
            </a:r>
            <a:endParaRPr sz="1550">
              <a:latin typeface="Calibri"/>
              <a:ea typeface="Calibri"/>
              <a:cs typeface="Calibri"/>
              <a:sym typeface="Calibri"/>
            </a:endParaRPr>
          </a:p>
          <a:p>
            <a:pPr marL="0" lvl="0" indent="0" algn="l" rtl="0">
              <a:lnSpc>
                <a:spcPct val="80000"/>
              </a:lnSpc>
              <a:spcBef>
                <a:spcPts val="1000"/>
              </a:spcBef>
              <a:spcAft>
                <a:spcPts val="0"/>
              </a:spcAft>
              <a:buClr>
                <a:schemeClr val="dk1"/>
              </a:buClr>
              <a:buSzPts val="1850"/>
              <a:buNone/>
            </a:pPr>
            <a:endParaRPr sz="1550"/>
          </a:p>
          <a:p>
            <a:pPr marL="0" lvl="0" indent="0" algn="l" rtl="0">
              <a:lnSpc>
                <a:spcPct val="70000"/>
              </a:lnSpc>
              <a:spcBef>
                <a:spcPts val="1000"/>
              </a:spcBef>
              <a:spcAft>
                <a:spcPts val="0"/>
              </a:spcAft>
              <a:buClr>
                <a:schemeClr val="dk1"/>
              </a:buClr>
              <a:buSzPts val="2220"/>
              <a:buNone/>
            </a:pPr>
            <a:r>
              <a:rPr lang="ja-JP" sz="1920">
                <a:latin typeface="Calibri"/>
                <a:ea typeface="Calibri"/>
                <a:cs typeface="Calibri"/>
                <a:sym typeface="Calibri"/>
              </a:rPr>
              <a:t>【</a:t>
            </a:r>
            <a:r>
              <a:rPr lang="ja-JP" sz="1920" b="1">
                <a:latin typeface="Calibri"/>
                <a:ea typeface="Calibri"/>
                <a:cs typeface="Calibri"/>
                <a:sym typeface="Calibri"/>
              </a:rPr>
              <a:t>主なサブカテゴリ</a:t>
            </a:r>
            <a:r>
              <a:rPr lang="ja-JP" sz="1920">
                <a:latin typeface="Calibri"/>
                <a:ea typeface="Calibri"/>
                <a:cs typeface="Calibri"/>
                <a:sym typeface="Calibri"/>
              </a:rPr>
              <a:t>】</a:t>
            </a:r>
            <a:endParaRPr sz="2660"/>
          </a:p>
          <a:p>
            <a:pPr marL="0" lvl="0" indent="0" algn="l" rtl="0">
              <a:lnSpc>
                <a:spcPct val="70000"/>
              </a:lnSpc>
              <a:spcBef>
                <a:spcPts val="1000"/>
              </a:spcBef>
              <a:spcAft>
                <a:spcPts val="0"/>
              </a:spcAft>
              <a:buClr>
                <a:schemeClr val="accent1"/>
              </a:buClr>
              <a:buSzPts val="2220"/>
              <a:buNone/>
            </a:pPr>
            <a:r>
              <a:rPr lang="ja-JP" sz="1920" b="1">
                <a:solidFill>
                  <a:schemeClr val="accent1"/>
                </a:solidFill>
                <a:latin typeface="Calibri"/>
                <a:ea typeface="Calibri"/>
                <a:cs typeface="Calibri"/>
                <a:sym typeface="Calibri"/>
              </a:rPr>
              <a:t>　</a:t>
            </a:r>
            <a:r>
              <a:rPr lang="ja-JP" sz="2660" b="1">
                <a:solidFill>
                  <a:schemeClr val="accent1"/>
                </a:solidFill>
                <a:latin typeface="Calibri"/>
                <a:ea typeface="Calibri"/>
                <a:cs typeface="Calibri"/>
                <a:sym typeface="Calibri"/>
              </a:rPr>
              <a:t>(1)人生の物語の尊重と全人的理解</a:t>
            </a:r>
            <a:endParaRPr sz="2660" b="1">
              <a:solidFill>
                <a:schemeClr val="accent1"/>
              </a:solidFill>
              <a:latin typeface="Calibri"/>
              <a:ea typeface="Calibri"/>
              <a:cs typeface="Calibri"/>
              <a:sym typeface="Calibri"/>
            </a:endParaRPr>
          </a:p>
          <a:p>
            <a:pPr marL="0" lvl="0" indent="0" algn="l" rtl="0">
              <a:lnSpc>
                <a:spcPct val="70000"/>
              </a:lnSpc>
              <a:spcBef>
                <a:spcPts val="1000"/>
              </a:spcBef>
              <a:spcAft>
                <a:spcPts val="0"/>
              </a:spcAft>
              <a:buClr>
                <a:schemeClr val="dk1"/>
              </a:buClr>
              <a:buSzPts val="1850"/>
              <a:buNone/>
            </a:pPr>
            <a:r>
              <a:rPr lang="ja-JP" sz="1550">
                <a:latin typeface="Calibri"/>
                <a:ea typeface="Calibri"/>
                <a:cs typeface="Calibri"/>
                <a:sym typeface="Calibri"/>
              </a:rPr>
              <a:t>　  　　住民の語りから価値観・背景を読み取り、全体として理解する</a:t>
            </a:r>
            <a:endParaRPr sz="1550">
              <a:latin typeface="Calibri"/>
              <a:ea typeface="Calibri"/>
              <a:cs typeface="Calibri"/>
              <a:sym typeface="Calibri"/>
            </a:endParaRPr>
          </a:p>
          <a:p>
            <a:pPr marL="0" lvl="0" indent="0" algn="l" rtl="0">
              <a:lnSpc>
                <a:spcPct val="70000"/>
              </a:lnSpc>
              <a:spcBef>
                <a:spcPts val="1000"/>
              </a:spcBef>
              <a:spcAft>
                <a:spcPts val="0"/>
              </a:spcAft>
              <a:buClr>
                <a:schemeClr val="accent1"/>
              </a:buClr>
              <a:buSzPts val="2220"/>
              <a:buNone/>
            </a:pPr>
            <a:r>
              <a:rPr lang="ja-JP" sz="1920" b="1">
                <a:solidFill>
                  <a:schemeClr val="accent1"/>
                </a:solidFill>
                <a:latin typeface="Calibri"/>
                <a:ea typeface="Calibri"/>
                <a:cs typeface="Calibri"/>
                <a:sym typeface="Calibri"/>
              </a:rPr>
              <a:t>　</a:t>
            </a:r>
            <a:r>
              <a:rPr lang="ja-JP" sz="2660" b="1">
                <a:solidFill>
                  <a:schemeClr val="accent1"/>
                </a:solidFill>
                <a:latin typeface="Calibri"/>
                <a:ea typeface="Calibri"/>
                <a:cs typeface="Calibri"/>
                <a:sym typeface="Calibri"/>
              </a:rPr>
              <a:t>(2)ありのままの生活を受け入れ、変化を急がない姿勢</a:t>
            </a:r>
            <a:endParaRPr sz="2660" b="1">
              <a:solidFill>
                <a:schemeClr val="accent1"/>
              </a:solidFill>
              <a:latin typeface="Calibri"/>
              <a:ea typeface="Calibri"/>
              <a:cs typeface="Calibri"/>
              <a:sym typeface="Calibri"/>
            </a:endParaRPr>
          </a:p>
          <a:p>
            <a:pPr marL="0" lvl="0" indent="0" algn="l" rtl="0">
              <a:lnSpc>
                <a:spcPct val="70000"/>
              </a:lnSpc>
              <a:spcBef>
                <a:spcPts val="1000"/>
              </a:spcBef>
              <a:spcAft>
                <a:spcPts val="0"/>
              </a:spcAft>
              <a:buClr>
                <a:schemeClr val="dk1"/>
              </a:buClr>
              <a:buSzPts val="1850"/>
              <a:buNone/>
            </a:pPr>
            <a:r>
              <a:rPr lang="ja-JP" sz="1550">
                <a:latin typeface="Calibri"/>
                <a:ea typeface="Calibri"/>
                <a:cs typeface="Calibri"/>
                <a:sym typeface="Calibri"/>
              </a:rPr>
              <a:t>  　　　何十年もかけた生活習慣は一言では変わらない</a:t>
            </a:r>
            <a:endParaRPr sz="1550">
              <a:latin typeface="Calibri"/>
              <a:ea typeface="Calibri"/>
              <a:cs typeface="Calibri"/>
              <a:sym typeface="Calibri"/>
            </a:endParaRPr>
          </a:p>
          <a:p>
            <a:pPr marL="0" lvl="0" indent="0" algn="l" rtl="0">
              <a:lnSpc>
                <a:spcPct val="70000"/>
              </a:lnSpc>
              <a:spcBef>
                <a:spcPts val="1000"/>
              </a:spcBef>
              <a:spcAft>
                <a:spcPts val="0"/>
              </a:spcAft>
              <a:buClr>
                <a:schemeClr val="accent1"/>
              </a:buClr>
              <a:buSzPts val="2590"/>
              <a:buNone/>
            </a:pPr>
            <a:r>
              <a:rPr lang="ja-JP" sz="2660" b="1">
                <a:solidFill>
                  <a:schemeClr val="accent1"/>
                </a:solidFill>
                <a:latin typeface="Calibri"/>
                <a:ea typeface="Calibri"/>
                <a:cs typeface="Calibri"/>
                <a:sym typeface="Calibri"/>
              </a:rPr>
              <a:t>　(3)地域に出向き、五感で暮らしぶりを感じ取る</a:t>
            </a:r>
            <a:endParaRPr sz="2660" b="1">
              <a:solidFill>
                <a:schemeClr val="accent1"/>
              </a:solidFill>
              <a:latin typeface="Calibri"/>
              <a:ea typeface="Calibri"/>
              <a:cs typeface="Calibri"/>
              <a:sym typeface="Calibri"/>
            </a:endParaRPr>
          </a:p>
          <a:p>
            <a:pPr marL="0" lvl="0" indent="0" algn="l" rtl="0">
              <a:lnSpc>
                <a:spcPct val="70000"/>
              </a:lnSpc>
              <a:spcBef>
                <a:spcPts val="1000"/>
              </a:spcBef>
              <a:spcAft>
                <a:spcPts val="0"/>
              </a:spcAft>
              <a:buClr>
                <a:schemeClr val="dk1"/>
              </a:buClr>
              <a:buSzPts val="1850"/>
              <a:buNone/>
            </a:pPr>
            <a:r>
              <a:rPr lang="ja-JP" sz="1550">
                <a:latin typeface="Calibri"/>
                <a:ea typeface="Calibri"/>
                <a:cs typeface="Calibri"/>
                <a:sym typeface="Calibri"/>
              </a:rPr>
              <a:t>  　　　家の様子・匂い・空気感など、現場でしか得られない情報を重視</a:t>
            </a:r>
            <a:endParaRPr sz="1550">
              <a:latin typeface="Calibri"/>
              <a:ea typeface="Calibri"/>
              <a:cs typeface="Calibri"/>
              <a:sym typeface="Calibri"/>
            </a:endParaRPr>
          </a:p>
          <a:p>
            <a:pPr marL="0" lvl="0" indent="0" algn="l" rtl="0">
              <a:lnSpc>
                <a:spcPct val="70000"/>
              </a:lnSpc>
              <a:spcBef>
                <a:spcPts val="1000"/>
              </a:spcBef>
              <a:spcAft>
                <a:spcPts val="0"/>
              </a:spcAft>
              <a:buClr>
                <a:schemeClr val="accent1"/>
              </a:buClr>
              <a:buSzPts val="2590"/>
              <a:buNone/>
            </a:pPr>
            <a:r>
              <a:rPr lang="ja-JP" sz="2660" b="1">
                <a:solidFill>
                  <a:schemeClr val="accent1"/>
                </a:solidFill>
                <a:latin typeface="Calibri"/>
                <a:ea typeface="Calibri"/>
                <a:cs typeface="Calibri"/>
                <a:sym typeface="Calibri"/>
              </a:rPr>
              <a:t>　(4)地域の文化や風土を住民から学ぶ姿勢  　</a:t>
            </a:r>
            <a:endParaRPr sz="2660" b="1">
              <a:solidFill>
                <a:schemeClr val="accent1"/>
              </a:solidFill>
              <a:latin typeface="Calibri"/>
              <a:ea typeface="Calibri"/>
              <a:cs typeface="Calibri"/>
              <a:sym typeface="Calibri"/>
            </a:endParaRPr>
          </a:p>
          <a:p>
            <a:pPr marL="0" lvl="0" indent="0" algn="l" rtl="0">
              <a:lnSpc>
                <a:spcPct val="70000"/>
              </a:lnSpc>
              <a:spcBef>
                <a:spcPts val="1000"/>
              </a:spcBef>
              <a:spcAft>
                <a:spcPts val="0"/>
              </a:spcAft>
              <a:buClr>
                <a:schemeClr val="accent1"/>
              </a:buClr>
              <a:buSzPts val="2220"/>
              <a:buNone/>
            </a:pPr>
            <a:r>
              <a:rPr lang="ja-JP" sz="1920" b="1">
                <a:solidFill>
                  <a:schemeClr val="accent1"/>
                </a:solidFill>
                <a:latin typeface="Calibri"/>
                <a:ea typeface="Calibri"/>
                <a:cs typeface="Calibri"/>
                <a:sym typeface="Calibri"/>
              </a:rPr>
              <a:t>　　　</a:t>
            </a:r>
            <a:r>
              <a:rPr lang="ja-JP" sz="1550">
                <a:latin typeface="Calibri"/>
                <a:ea typeface="Calibri"/>
                <a:cs typeface="Calibri"/>
                <a:sym typeface="Calibri"/>
              </a:rPr>
              <a:t>自分の価値観を基準にせず、地域の文脈で理解する</a:t>
            </a:r>
            <a:endParaRPr sz="1550">
              <a:latin typeface="Calibri"/>
              <a:ea typeface="Calibri"/>
              <a:cs typeface="Calibri"/>
              <a:sym typeface="Calibri"/>
            </a:endParaRPr>
          </a:p>
          <a:p>
            <a:pPr marL="0" lvl="0" indent="0" algn="l" rtl="0">
              <a:lnSpc>
                <a:spcPct val="70000"/>
              </a:lnSpc>
              <a:spcBef>
                <a:spcPts val="1000"/>
              </a:spcBef>
              <a:spcAft>
                <a:spcPts val="0"/>
              </a:spcAft>
              <a:buClr>
                <a:schemeClr val="accent1"/>
              </a:buClr>
              <a:buSzPts val="2220"/>
              <a:buNone/>
            </a:pPr>
            <a:endParaRPr sz="1550"/>
          </a:p>
          <a:p>
            <a:pPr marL="0" lvl="0" indent="0" algn="l" rtl="0">
              <a:lnSpc>
                <a:spcPct val="70000"/>
              </a:lnSpc>
              <a:spcBef>
                <a:spcPts val="1000"/>
              </a:spcBef>
              <a:spcAft>
                <a:spcPts val="0"/>
              </a:spcAft>
              <a:buClr>
                <a:schemeClr val="dk1"/>
              </a:buClr>
              <a:buSzPts val="2220"/>
              <a:buNone/>
            </a:pPr>
            <a:r>
              <a:rPr lang="ja-JP" sz="1920">
                <a:latin typeface="Calibri"/>
                <a:ea typeface="Calibri"/>
                <a:cs typeface="Calibri"/>
                <a:sym typeface="Calibri"/>
              </a:rPr>
              <a:t>【</a:t>
            </a:r>
            <a:r>
              <a:rPr lang="ja-JP" sz="1920" b="1">
                <a:latin typeface="Calibri"/>
                <a:ea typeface="Calibri"/>
                <a:cs typeface="Calibri"/>
                <a:sym typeface="Calibri"/>
              </a:rPr>
              <a:t>特徴</a:t>
            </a:r>
            <a:r>
              <a:rPr lang="ja-JP" sz="1920">
                <a:latin typeface="Calibri"/>
                <a:ea typeface="Calibri"/>
                <a:cs typeface="Calibri"/>
                <a:sym typeface="Calibri"/>
              </a:rPr>
              <a:t>】</a:t>
            </a:r>
            <a:r>
              <a:rPr lang="ja-JP" sz="1550" b="1">
                <a:latin typeface="Calibri"/>
                <a:ea typeface="Calibri"/>
                <a:cs typeface="Calibri"/>
                <a:sym typeface="Calibri"/>
              </a:rPr>
              <a:t>徳島の山間・中山間地域では、地形・交通手段が生活に直結五感を通した観察が、　</a:t>
            </a:r>
            <a:endParaRPr sz="1550" b="1">
              <a:latin typeface="Calibri"/>
              <a:ea typeface="Calibri"/>
              <a:cs typeface="Calibri"/>
              <a:sym typeface="Calibri"/>
            </a:endParaRPr>
          </a:p>
          <a:p>
            <a:pPr marL="0" lvl="0" indent="0" algn="l" rtl="0">
              <a:lnSpc>
                <a:spcPct val="70000"/>
              </a:lnSpc>
              <a:spcBef>
                <a:spcPts val="1000"/>
              </a:spcBef>
              <a:spcAft>
                <a:spcPts val="0"/>
              </a:spcAft>
              <a:buClr>
                <a:schemeClr val="dk1"/>
              </a:buClr>
              <a:buSzPts val="1850"/>
              <a:buNone/>
            </a:pPr>
            <a:r>
              <a:rPr lang="ja-JP" sz="1550" b="1">
                <a:latin typeface="Calibri"/>
                <a:ea typeface="Calibri"/>
                <a:cs typeface="Calibri"/>
                <a:sym typeface="Calibri"/>
              </a:rPr>
              <a:t>　　　　後の「声なき声」に気づく基盤 となっていた。</a:t>
            </a:r>
            <a:endParaRPr sz="266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g3f0213da1ad_0_50"/>
          <p:cNvSpPr txBox="1">
            <a:spLocks noGrp="1"/>
          </p:cNvSpPr>
          <p:nvPr>
            <p:ph type="body" idx="1"/>
          </p:nvPr>
        </p:nvSpPr>
        <p:spPr>
          <a:xfrm>
            <a:off x="232050" y="538750"/>
            <a:ext cx="8679900" cy="6489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ja-JP" sz="2700" b="1">
                <a:latin typeface="Calibri"/>
                <a:ea typeface="Calibri"/>
                <a:cs typeface="Calibri"/>
                <a:sym typeface="Calibri"/>
              </a:rPr>
              <a:t>【声なき声を拾い地域の仕組みや支え合いにつなぐ】</a:t>
            </a:r>
            <a:endParaRPr sz="2700"/>
          </a:p>
          <a:p>
            <a:pPr marL="0" lvl="0" indent="0" algn="l" rtl="0">
              <a:lnSpc>
                <a:spcPct val="100000"/>
              </a:lnSpc>
              <a:spcBef>
                <a:spcPts val="1000"/>
              </a:spcBef>
              <a:spcAft>
                <a:spcPts val="0"/>
              </a:spcAft>
              <a:buClr>
                <a:schemeClr val="dk1"/>
              </a:buClr>
              <a:buSzPts val="2400"/>
              <a:buNone/>
            </a:pPr>
            <a:r>
              <a:rPr lang="ja-JP" sz="1900" b="1">
                <a:latin typeface="Calibri"/>
                <a:ea typeface="Calibri"/>
                <a:cs typeface="Calibri"/>
                <a:sym typeface="Calibri"/>
              </a:rPr>
              <a:t>　</a:t>
            </a:r>
            <a:r>
              <a:rPr lang="ja-JP" sz="1800">
                <a:latin typeface="Calibri"/>
                <a:ea typeface="Calibri"/>
                <a:cs typeface="Calibri"/>
                <a:sym typeface="Calibri"/>
              </a:rPr>
              <a:t>保健師は、支援を求めにくい住民の小さな変化に気づき、地域の支援体制へとつ</a:t>
            </a:r>
            <a:r>
              <a:rPr lang="ja-JP" sz="1800"/>
              <a:t>　</a:t>
            </a:r>
            <a:r>
              <a:rPr lang="ja-JP" sz="1800">
                <a:latin typeface="Calibri"/>
                <a:ea typeface="Calibri"/>
                <a:cs typeface="Calibri"/>
                <a:sym typeface="Calibri"/>
              </a:rPr>
              <a:t>なぐ調整役 を担っていた。</a:t>
            </a:r>
            <a:endParaRPr sz="1800">
              <a:latin typeface="Calibri"/>
              <a:ea typeface="Calibri"/>
              <a:cs typeface="Calibri"/>
              <a:sym typeface="Calibri"/>
            </a:endParaRPr>
          </a:p>
          <a:p>
            <a:pPr marL="0" lvl="0" indent="0" algn="l" rtl="0">
              <a:lnSpc>
                <a:spcPct val="100000"/>
              </a:lnSpc>
              <a:spcBef>
                <a:spcPts val="1000"/>
              </a:spcBef>
              <a:spcAft>
                <a:spcPts val="0"/>
              </a:spcAft>
              <a:buClr>
                <a:schemeClr val="dk1"/>
              </a:buClr>
              <a:buSzPts val="2400"/>
              <a:buNone/>
            </a:pPr>
            <a:endParaRPr sz="1900"/>
          </a:p>
          <a:p>
            <a:pPr marL="0" lvl="0" indent="0" algn="l" rtl="0">
              <a:lnSpc>
                <a:spcPct val="100000"/>
              </a:lnSpc>
              <a:spcBef>
                <a:spcPts val="1000"/>
              </a:spcBef>
              <a:spcAft>
                <a:spcPts val="0"/>
              </a:spcAft>
              <a:buClr>
                <a:schemeClr val="dk1"/>
              </a:buClr>
              <a:buSzPts val="2400"/>
              <a:buNone/>
            </a:pPr>
            <a:r>
              <a:rPr lang="ja-JP" sz="2300">
                <a:latin typeface="Calibri"/>
                <a:ea typeface="Calibri"/>
                <a:cs typeface="Calibri"/>
                <a:sym typeface="Calibri"/>
              </a:rPr>
              <a:t>【</a:t>
            </a:r>
            <a:r>
              <a:rPr lang="ja-JP" sz="2300" b="1">
                <a:latin typeface="Calibri"/>
                <a:ea typeface="Calibri"/>
                <a:cs typeface="Calibri"/>
                <a:sym typeface="Calibri"/>
              </a:rPr>
              <a:t>主なサブカテゴリ</a:t>
            </a:r>
            <a:r>
              <a:rPr lang="ja-JP" sz="2300">
                <a:latin typeface="Calibri"/>
                <a:ea typeface="Calibri"/>
                <a:cs typeface="Calibri"/>
                <a:sym typeface="Calibri"/>
              </a:rPr>
              <a:t>】</a:t>
            </a:r>
            <a:endParaRPr sz="3100"/>
          </a:p>
          <a:p>
            <a:pPr marL="0" lvl="0" indent="0" algn="l" rtl="0">
              <a:lnSpc>
                <a:spcPct val="100000"/>
              </a:lnSpc>
              <a:spcBef>
                <a:spcPts val="1000"/>
              </a:spcBef>
              <a:spcAft>
                <a:spcPts val="0"/>
              </a:spcAft>
              <a:buClr>
                <a:schemeClr val="accent1"/>
              </a:buClr>
              <a:buSzPts val="2400"/>
              <a:buNone/>
            </a:pPr>
            <a:r>
              <a:rPr lang="ja-JP" sz="1900" b="1">
                <a:solidFill>
                  <a:schemeClr val="accent1"/>
                </a:solidFill>
                <a:latin typeface="Calibri"/>
                <a:ea typeface="Calibri"/>
                <a:cs typeface="Calibri"/>
                <a:sym typeface="Calibri"/>
              </a:rPr>
              <a:t>　</a:t>
            </a:r>
            <a:r>
              <a:rPr lang="ja-JP" sz="2700" b="1">
                <a:solidFill>
                  <a:schemeClr val="accent1"/>
                </a:solidFill>
              </a:rPr>
              <a:t>(1)</a:t>
            </a:r>
            <a:r>
              <a:rPr lang="ja-JP" sz="2700" b="1">
                <a:solidFill>
                  <a:schemeClr val="accent1"/>
                </a:solidFill>
                <a:latin typeface="Calibri"/>
                <a:ea typeface="Calibri"/>
                <a:cs typeface="Calibri"/>
                <a:sym typeface="Calibri"/>
              </a:rPr>
              <a:t>先の暮らしを見据え次につなぐ責任感</a:t>
            </a:r>
            <a:endParaRPr sz="2700" b="1">
              <a:solidFill>
                <a:schemeClr val="accent1"/>
              </a:solidFill>
              <a:latin typeface="Calibri"/>
              <a:ea typeface="Calibri"/>
              <a:cs typeface="Calibri"/>
              <a:sym typeface="Calibri"/>
            </a:endParaRPr>
          </a:p>
          <a:p>
            <a:pPr marL="0" lvl="0" indent="0" algn="l" rtl="0">
              <a:lnSpc>
                <a:spcPct val="100000"/>
              </a:lnSpc>
              <a:spcBef>
                <a:spcPts val="1000"/>
              </a:spcBef>
              <a:spcAft>
                <a:spcPts val="0"/>
              </a:spcAft>
              <a:buClr>
                <a:schemeClr val="accent1"/>
              </a:buClr>
              <a:buSzPts val="2400"/>
              <a:buNone/>
            </a:pPr>
            <a:r>
              <a:rPr lang="ja-JP" sz="2700" b="1">
                <a:solidFill>
                  <a:schemeClr val="accent1"/>
                </a:solidFill>
              </a:rPr>
              <a:t>   (2)</a:t>
            </a:r>
            <a:r>
              <a:rPr lang="ja-JP" sz="2700" b="1">
                <a:solidFill>
                  <a:schemeClr val="accent1"/>
                </a:solidFill>
                <a:latin typeface="Calibri"/>
                <a:ea typeface="Calibri"/>
                <a:cs typeface="Calibri"/>
                <a:sym typeface="Calibri"/>
              </a:rPr>
              <a:t>届きにくい声を拾い上げつなぐ</a:t>
            </a:r>
            <a:endParaRPr sz="2700" b="1">
              <a:solidFill>
                <a:schemeClr val="accent1"/>
              </a:solidFill>
              <a:latin typeface="Calibri"/>
              <a:ea typeface="Calibri"/>
              <a:cs typeface="Calibri"/>
              <a:sym typeface="Calibri"/>
            </a:endParaRPr>
          </a:p>
          <a:p>
            <a:pPr marL="0" lvl="0" indent="0" algn="l" rtl="0">
              <a:lnSpc>
                <a:spcPct val="100000"/>
              </a:lnSpc>
              <a:spcBef>
                <a:spcPts val="1000"/>
              </a:spcBef>
              <a:spcAft>
                <a:spcPts val="0"/>
              </a:spcAft>
              <a:buClr>
                <a:schemeClr val="accent1"/>
              </a:buClr>
              <a:buSzPts val="2400"/>
              <a:buNone/>
            </a:pPr>
            <a:r>
              <a:rPr lang="ja-JP" sz="2700" b="1">
                <a:solidFill>
                  <a:schemeClr val="accent1"/>
                </a:solidFill>
              </a:rPr>
              <a:t>   (3)</a:t>
            </a:r>
            <a:r>
              <a:rPr lang="ja-JP" sz="2700" b="1">
                <a:solidFill>
                  <a:schemeClr val="accent1"/>
                </a:solidFill>
                <a:latin typeface="Calibri"/>
                <a:ea typeface="Calibri"/>
                <a:cs typeface="Calibri"/>
                <a:sym typeface="Calibri"/>
              </a:rPr>
              <a:t>地域をつなぎ調整するハブの役割</a:t>
            </a:r>
            <a:endParaRPr sz="2700" b="1">
              <a:solidFill>
                <a:schemeClr val="accent1"/>
              </a:solidFill>
              <a:latin typeface="Calibri"/>
              <a:ea typeface="Calibri"/>
              <a:cs typeface="Calibri"/>
              <a:sym typeface="Calibri"/>
            </a:endParaRPr>
          </a:p>
          <a:p>
            <a:pPr marL="0" lvl="0" indent="0" algn="l" rtl="0">
              <a:lnSpc>
                <a:spcPct val="100000"/>
              </a:lnSpc>
              <a:spcBef>
                <a:spcPts val="1000"/>
              </a:spcBef>
              <a:spcAft>
                <a:spcPts val="0"/>
              </a:spcAft>
              <a:buClr>
                <a:schemeClr val="accent1"/>
              </a:buClr>
              <a:buSzPts val="2400"/>
              <a:buNone/>
            </a:pPr>
            <a:r>
              <a:rPr lang="ja-JP" sz="2700" b="1">
                <a:solidFill>
                  <a:schemeClr val="accent1"/>
                </a:solidFill>
              </a:rPr>
              <a:t>   (4)</a:t>
            </a:r>
            <a:r>
              <a:rPr lang="ja-JP" sz="2700" b="1">
                <a:solidFill>
                  <a:schemeClr val="accent1"/>
                </a:solidFill>
                <a:latin typeface="Calibri"/>
                <a:ea typeface="Calibri"/>
                <a:cs typeface="Calibri"/>
                <a:sym typeface="Calibri"/>
              </a:rPr>
              <a:t>個別ケアでの気づきを共同体の営みへつなげる</a:t>
            </a:r>
            <a:endParaRPr sz="2700" b="1">
              <a:solidFill>
                <a:schemeClr val="accent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2000"/>
              <a:buNone/>
            </a:pPr>
            <a:endParaRPr sz="15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3f0213da1ad_0_55"/>
          <p:cNvSpPr txBox="1">
            <a:spLocks noGrp="1"/>
          </p:cNvSpPr>
          <p:nvPr>
            <p:ph type="body" idx="1"/>
          </p:nvPr>
        </p:nvSpPr>
        <p:spPr>
          <a:xfrm>
            <a:off x="265950" y="274825"/>
            <a:ext cx="8612100" cy="6489000"/>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chemeClr val="dk1"/>
              </a:buClr>
              <a:buSzPts val="2590"/>
              <a:buNone/>
            </a:pPr>
            <a:r>
              <a:rPr lang="ja-JP" sz="2760" b="1">
                <a:latin typeface="Calibri"/>
                <a:ea typeface="Calibri"/>
                <a:cs typeface="Calibri"/>
                <a:sym typeface="Calibri"/>
              </a:rPr>
              <a:t>【地域との関わりの中で住民と共に育ち成長する】</a:t>
            </a:r>
            <a:endParaRPr sz="2760"/>
          </a:p>
          <a:p>
            <a:pPr marL="0" lvl="0" indent="0" algn="l" rtl="0">
              <a:lnSpc>
                <a:spcPct val="115000"/>
              </a:lnSpc>
              <a:spcBef>
                <a:spcPts val="1000"/>
              </a:spcBef>
              <a:spcAft>
                <a:spcPts val="0"/>
              </a:spcAft>
              <a:buClr>
                <a:schemeClr val="dk1"/>
              </a:buClr>
              <a:buSzPts val="2220"/>
              <a:buNone/>
            </a:pPr>
            <a:r>
              <a:rPr lang="ja-JP" sz="2020" b="1">
                <a:latin typeface="Calibri"/>
                <a:ea typeface="Calibri"/>
                <a:cs typeface="Calibri"/>
                <a:sym typeface="Calibri"/>
              </a:rPr>
              <a:t>　</a:t>
            </a:r>
            <a:r>
              <a:rPr lang="ja-JP" sz="2020">
                <a:latin typeface="Calibri"/>
                <a:ea typeface="Calibri"/>
                <a:cs typeface="Calibri"/>
                <a:sym typeface="Calibri"/>
              </a:rPr>
              <a:t>保健師は、住民との関わりを通して自身も成長し、地域の一員として</a:t>
            </a:r>
            <a:r>
              <a:rPr lang="ja-JP" sz="2020"/>
              <a:t>　</a:t>
            </a:r>
            <a:r>
              <a:rPr lang="ja-JP" sz="2020">
                <a:latin typeface="Calibri"/>
                <a:ea typeface="Calibri"/>
                <a:cs typeface="Calibri"/>
                <a:sym typeface="Calibri"/>
              </a:rPr>
              <a:t>共に歩む姿勢を大切にしていた。</a:t>
            </a:r>
            <a:endParaRPr sz="2020">
              <a:latin typeface="Calibri"/>
              <a:ea typeface="Calibri"/>
              <a:cs typeface="Calibri"/>
              <a:sym typeface="Calibri"/>
            </a:endParaRPr>
          </a:p>
          <a:p>
            <a:pPr marL="0" lvl="0" indent="0" algn="l" rtl="0">
              <a:lnSpc>
                <a:spcPct val="80000"/>
              </a:lnSpc>
              <a:spcBef>
                <a:spcPts val="1000"/>
              </a:spcBef>
              <a:spcAft>
                <a:spcPts val="0"/>
              </a:spcAft>
              <a:buClr>
                <a:schemeClr val="dk1"/>
              </a:buClr>
              <a:buSzPts val="2220"/>
              <a:buNone/>
            </a:pPr>
            <a:r>
              <a:rPr lang="ja-JP" sz="2020">
                <a:latin typeface="Calibri"/>
                <a:ea typeface="Calibri"/>
                <a:cs typeface="Calibri"/>
                <a:sym typeface="Calibri"/>
              </a:rPr>
              <a:t>【</a:t>
            </a:r>
            <a:r>
              <a:rPr lang="ja-JP" sz="2020" b="1">
                <a:latin typeface="Calibri"/>
                <a:ea typeface="Calibri"/>
                <a:cs typeface="Calibri"/>
                <a:sym typeface="Calibri"/>
              </a:rPr>
              <a:t>主なサブカテゴリ</a:t>
            </a:r>
            <a:r>
              <a:rPr lang="ja-JP" sz="2020">
                <a:latin typeface="Calibri"/>
                <a:ea typeface="Calibri"/>
                <a:cs typeface="Calibri"/>
                <a:sym typeface="Calibri"/>
              </a:rPr>
              <a:t>】</a:t>
            </a:r>
            <a:endParaRPr sz="2760"/>
          </a:p>
          <a:p>
            <a:pPr marL="0" lvl="0" indent="0" algn="l" rtl="0">
              <a:lnSpc>
                <a:spcPct val="80000"/>
              </a:lnSpc>
              <a:spcBef>
                <a:spcPts val="1000"/>
              </a:spcBef>
              <a:spcAft>
                <a:spcPts val="0"/>
              </a:spcAft>
              <a:buClr>
                <a:schemeClr val="accent1"/>
              </a:buClr>
              <a:buSzPts val="2590"/>
              <a:buNone/>
            </a:pPr>
            <a:r>
              <a:rPr lang="ja-JP" sz="2760" b="1">
                <a:solidFill>
                  <a:schemeClr val="accent1"/>
                </a:solidFill>
                <a:latin typeface="Calibri"/>
                <a:ea typeface="Calibri"/>
                <a:cs typeface="Calibri"/>
                <a:sym typeface="Calibri"/>
              </a:rPr>
              <a:t>  (1)住民や地域への感謝と共に育つ意識</a:t>
            </a:r>
            <a:endParaRPr sz="2760" b="1">
              <a:solidFill>
                <a:schemeClr val="accent1"/>
              </a:solidFill>
              <a:latin typeface="Calibri"/>
              <a:ea typeface="Calibri"/>
              <a:cs typeface="Calibri"/>
              <a:sym typeface="Calibri"/>
            </a:endParaRPr>
          </a:p>
          <a:p>
            <a:pPr marL="0" lvl="0" indent="0" algn="l" rtl="0">
              <a:lnSpc>
                <a:spcPct val="80000"/>
              </a:lnSpc>
              <a:spcBef>
                <a:spcPts val="1000"/>
              </a:spcBef>
              <a:spcAft>
                <a:spcPts val="0"/>
              </a:spcAft>
              <a:buClr>
                <a:schemeClr val="accent1"/>
              </a:buClr>
              <a:buSzPts val="2590"/>
              <a:buNone/>
            </a:pPr>
            <a:r>
              <a:rPr lang="ja-JP" sz="2760" b="1">
                <a:solidFill>
                  <a:schemeClr val="accent1"/>
                </a:solidFill>
                <a:latin typeface="Calibri"/>
                <a:ea typeface="Calibri"/>
                <a:cs typeface="Calibri"/>
                <a:sym typeface="Calibri"/>
              </a:rPr>
              <a:t>  (2)日々の実践を自己成長の糧とする姿勢</a:t>
            </a:r>
            <a:endParaRPr sz="2760" b="1">
              <a:solidFill>
                <a:schemeClr val="accent1"/>
              </a:solidFill>
              <a:latin typeface="Calibri"/>
              <a:ea typeface="Calibri"/>
              <a:cs typeface="Calibri"/>
              <a:sym typeface="Calibri"/>
            </a:endParaRPr>
          </a:p>
          <a:p>
            <a:pPr marL="0" lvl="0" indent="0" algn="l" rtl="0">
              <a:lnSpc>
                <a:spcPct val="70000"/>
              </a:lnSpc>
              <a:spcBef>
                <a:spcPts val="1000"/>
              </a:spcBef>
              <a:spcAft>
                <a:spcPts val="0"/>
              </a:spcAft>
              <a:buClr>
                <a:schemeClr val="dk1"/>
              </a:buClr>
              <a:buSzPts val="1850"/>
              <a:buNone/>
            </a:pPr>
            <a:endParaRPr sz="1650">
              <a:latin typeface="Calibri"/>
              <a:ea typeface="Calibri"/>
              <a:cs typeface="Calibri"/>
              <a:sym typeface="Calibri"/>
            </a:endParaRPr>
          </a:p>
          <a:p>
            <a:pPr marL="0" lvl="0" indent="0" algn="l" rtl="0">
              <a:lnSpc>
                <a:spcPct val="70000"/>
              </a:lnSpc>
              <a:spcBef>
                <a:spcPts val="1000"/>
              </a:spcBef>
              <a:spcAft>
                <a:spcPts val="0"/>
              </a:spcAft>
              <a:buClr>
                <a:schemeClr val="dk1"/>
              </a:buClr>
              <a:buSzPts val="1850"/>
              <a:buNone/>
            </a:pPr>
            <a:endParaRPr sz="1650">
              <a:latin typeface="Calibri"/>
              <a:ea typeface="Calibri"/>
              <a:cs typeface="Calibri"/>
              <a:sym typeface="Calibri"/>
            </a:endParaRPr>
          </a:p>
          <a:p>
            <a:pPr marL="0" lvl="0" indent="0" algn="l" rtl="0">
              <a:lnSpc>
                <a:spcPct val="55000"/>
              </a:lnSpc>
              <a:spcBef>
                <a:spcPts val="1000"/>
              </a:spcBef>
              <a:spcAft>
                <a:spcPts val="0"/>
              </a:spcAft>
              <a:buClr>
                <a:schemeClr val="dk1"/>
              </a:buClr>
              <a:buSzPts val="2220"/>
              <a:buNone/>
            </a:pPr>
            <a:r>
              <a:rPr lang="ja-JP" sz="2020">
                <a:latin typeface="Calibri"/>
                <a:ea typeface="Calibri"/>
                <a:cs typeface="Calibri"/>
                <a:sym typeface="Calibri"/>
              </a:rPr>
              <a:t>【特徴】</a:t>
            </a:r>
            <a:endParaRPr sz="2760"/>
          </a:p>
          <a:p>
            <a:pPr marL="0" lvl="0" indent="0" algn="l" rtl="0">
              <a:lnSpc>
                <a:spcPct val="115000"/>
              </a:lnSpc>
              <a:spcBef>
                <a:spcPts val="1000"/>
              </a:spcBef>
              <a:spcAft>
                <a:spcPts val="0"/>
              </a:spcAft>
              <a:buClr>
                <a:schemeClr val="dk1"/>
              </a:buClr>
              <a:buSzPts val="2220"/>
              <a:buNone/>
            </a:pPr>
            <a:r>
              <a:rPr lang="ja-JP" sz="2020">
                <a:latin typeface="Calibri"/>
                <a:ea typeface="Calibri"/>
                <a:cs typeface="Calibri"/>
                <a:sym typeface="Calibri"/>
              </a:rPr>
              <a:t>　小規模地域では、住民との距離が近く、日常の関わりを通して深い相</a:t>
            </a:r>
            <a:r>
              <a:rPr lang="ja-JP" sz="2020"/>
              <a:t>　</a:t>
            </a:r>
            <a:r>
              <a:rPr lang="ja-JP" sz="2020">
                <a:latin typeface="Calibri"/>
                <a:ea typeface="Calibri"/>
                <a:cs typeface="Calibri"/>
                <a:sym typeface="Calibri"/>
              </a:rPr>
              <a:t>互作用が生まれていた。</a:t>
            </a:r>
            <a:endParaRPr sz="2020">
              <a:latin typeface="Calibri"/>
              <a:ea typeface="Calibri"/>
              <a:cs typeface="Calibri"/>
              <a:sym typeface="Calibri"/>
            </a:endParaRPr>
          </a:p>
          <a:p>
            <a:pPr marL="0" lvl="0" indent="0" algn="l" rtl="0">
              <a:lnSpc>
                <a:spcPct val="100000"/>
              </a:lnSpc>
              <a:spcBef>
                <a:spcPts val="0"/>
              </a:spcBef>
              <a:spcAft>
                <a:spcPts val="0"/>
              </a:spcAft>
              <a:buClr>
                <a:schemeClr val="dk1"/>
              </a:buClr>
              <a:buSzPts val="2220"/>
              <a:buNone/>
            </a:pPr>
            <a:r>
              <a:rPr lang="ja-JP" sz="2020">
                <a:latin typeface="Calibri"/>
                <a:ea typeface="Calibri"/>
                <a:cs typeface="Calibri"/>
                <a:sym typeface="Calibri"/>
              </a:rPr>
              <a:t>　その中で、住民理解 → 声なき声への気づき → 保健師自身の成長という</a:t>
            </a:r>
            <a:r>
              <a:rPr lang="ja-JP" sz="2020"/>
              <a:t>　</a:t>
            </a:r>
            <a:r>
              <a:rPr lang="ja-JP" sz="2020">
                <a:latin typeface="Calibri"/>
                <a:ea typeface="Calibri"/>
                <a:cs typeface="Calibri"/>
                <a:sym typeface="Calibri"/>
              </a:rPr>
              <a:t>循環が形成され、この循環こそが保健師の実践知を育てる基盤となっ</a:t>
            </a:r>
            <a:r>
              <a:rPr lang="ja-JP" sz="2020"/>
              <a:t>　</a:t>
            </a:r>
            <a:r>
              <a:rPr lang="ja-JP" sz="2020">
                <a:latin typeface="Calibri"/>
                <a:ea typeface="Calibri"/>
                <a:cs typeface="Calibri"/>
                <a:sym typeface="Calibri"/>
              </a:rPr>
              <a:t>ていた。</a:t>
            </a:r>
            <a:endParaRPr sz="2020">
              <a:latin typeface="Calibri"/>
              <a:ea typeface="Calibri"/>
              <a:cs typeface="Calibri"/>
              <a:sym typeface="Calibri"/>
            </a:endParaRPr>
          </a:p>
          <a:p>
            <a:pPr marL="0" lvl="0" indent="0" algn="l" rtl="0">
              <a:lnSpc>
                <a:spcPct val="55000"/>
              </a:lnSpc>
              <a:spcBef>
                <a:spcPts val="1000"/>
              </a:spcBef>
              <a:spcAft>
                <a:spcPts val="0"/>
              </a:spcAft>
              <a:buClr>
                <a:schemeClr val="dk1"/>
              </a:buClr>
              <a:buSzPts val="1850"/>
              <a:buNone/>
            </a:pPr>
            <a:endParaRPr sz="165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3f0213da1ad_0_60"/>
          <p:cNvSpPr txBox="1">
            <a:spLocks noGrp="1"/>
          </p:cNvSpPr>
          <p:nvPr>
            <p:ph type="title"/>
          </p:nvPr>
        </p:nvSpPr>
        <p:spPr>
          <a:xfrm>
            <a:off x="628650" y="365125"/>
            <a:ext cx="7886700" cy="80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Ⅵ．考察</a:t>
            </a:r>
            <a:endParaRPr/>
          </a:p>
        </p:txBody>
      </p:sp>
      <p:sp>
        <p:nvSpPr>
          <p:cNvPr id="556" name="Google Shape;556;g3f0213da1ad_0_60"/>
          <p:cNvSpPr txBox="1">
            <a:spLocks noGrp="1"/>
          </p:cNvSpPr>
          <p:nvPr>
            <p:ph type="body" idx="1"/>
          </p:nvPr>
        </p:nvSpPr>
        <p:spPr>
          <a:xfrm>
            <a:off x="203700" y="1391475"/>
            <a:ext cx="8827200" cy="4785600"/>
          </a:xfrm>
          <a:prstGeom prst="rect">
            <a:avLst/>
          </a:prstGeom>
          <a:noFill/>
          <a:ln>
            <a:noFill/>
          </a:ln>
        </p:spPr>
        <p:txBody>
          <a:bodyPr spcFirstLastPara="1" wrap="square" lIns="91425" tIns="45700" rIns="91425" bIns="45700" anchor="t" anchorCtr="0">
            <a:normAutofit/>
          </a:bodyPr>
          <a:lstStyle/>
          <a:p>
            <a:pPr marL="0" lvl="0" indent="0" algn="l" rtl="0">
              <a:lnSpc>
                <a:spcPct val="135714"/>
              </a:lnSpc>
              <a:spcBef>
                <a:spcPts val="0"/>
              </a:spcBef>
              <a:spcAft>
                <a:spcPts val="0"/>
              </a:spcAft>
              <a:buClr>
                <a:schemeClr val="accent1"/>
              </a:buClr>
              <a:buSzPts val="2380"/>
              <a:buNone/>
            </a:pPr>
            <a:r>
              <a:rPr lang="ja-JP" sz="2620" b="1">
                <a:solidFill>
                  <a:schemeClr val="accent1"/>
                </a:solidFill>
              </a:rPr>
              <a:t>１．住民理解の深さと熟練者の判断の構造</a:t>
            </a:r>
            <a:endParaRPr sz="2620" b="1">
              <a:solidFill>
                <a:schemeClr val="accent1"/>
              </a:solidFill>
            </a:endParaRPr>
          </a:p>
          <a:p>
            <a:pPr marL="0" lvl="0" indent="0" algn="l" rtl="0">
              <a:lnSpc>
                <a:spcPct val="158333"/>
              </a:lnSpc>
              <a:spcBef>
                <a:spcPts val="1000"/>
              </a:spcBef>
              <a:spcAft>
                <a:spcPts val="0"/>
              </a:spcAft>
              <a:buClr>
                <a:schemeClr val="dk1"/>
              </a:buClr>
              <a:buSzPts val="2040"/>
              <a:buNone/>
            </a:pPr>
            <a:r>
              <a:rPr lang="ja-JP" sz="1940" b="1"/>
              <a:t>　　▶住民の人生史を「物語」として理解し、価値観・背景を文脈で把握</a:t>
            </a:r>
            <a:endParaRPr sz="1940" b="1"/>
          </a:p>
          <a:p>
            <a:pPr marL="0" lvl="0" indent="0" algn="l" rtl="0">
              <a:lnSpc>
                <a:spcPct val="158333"/>
              </a:lnSpc>
              <a:spcBef>
                <a:spcPts val="1000"/>
              </a:spcBef>
              <a:spcAft>
                <a:spcPts val="0"/>
              </a:spcAft>
              <a:buClr>
                <a:schemeClr val="dk1"/>
              </a:buClr>
              <a:buSzPts val="2040"/>
              <a:buNone/>
            </a:pPr>
            <a:r>
              <a:rPr lang="ja-JP" sz="1940" b="1"/>
              <a:t>　　▶五感で生活世界を読み取り、言語化しにくい情報を総合して判断　</a:t>
            </a:r>
            <a:endParaRPr sz="1940" b="1"/>
          </a:p>
          <a:p>
            <a:pPr marL="0" lvl="0" indent="0" algn="l" rtl="0">
              <a:lnSpc>
                <a:spcPct val="158333"/>
              </a:lnSpc>
              <a:spcBef>
                <a:spcPts val="1000"/>
              </a:spcBef>
              <a:spcAft>
                <a:spcPts val="0"/>
              </a:spcAft>
              <a:buClr>
                <a:schemeClr val="dk1"/>
              </a:buClr>
              <a:buSzPts val="2040"/>
              <a:buNone/>
            </a:pPr>
            <a:r>
              <a:rPr lang="ja-JP" sz="1940" b="1"/>
              <a:t>　　▶Benner の「状況の全体的把握」、Schön の「行為の中の省察」と整合　</a:t>
            </a:r>
            <a:endParaRPr sz="1940" b="1"/>
          </a:p>
          <a:p>
            <a:pPr marL="0" lvl="0" indent="0" algn="l" rtl="0">
              <a:lnSpc>
                <a:spcPct val="158333"/>
              </a:lnSpc>
              <a:spcBef>
                <a:spcPts val="1000"/>
              </a:spcBef>
              <a:spcAft>
                <a:spcPts val="0"/>
              </a:spcAft>
              <a:buClr>
                <a:schemeClr val="dk1"/>
              </a:buClr>
              <a:buSzPts val="2040"/>
              <a:buNone/>
            </a:pPr>
            <a:r>
              <a:rPr lang="ja-JP" sz="1940" b="1"/>
              <a:t>　　▶住民の“その人なりの普通”を尊重する姿勢が実践知の基盤</a:t>
            </a:r>
            <a:endParaRPr sz="1940" b="1"/>
          </a:p>
          <a:p>
            <a:pPr marL="0" lvl="0" indent="0" algn="l" rtl="0">
              <a:lnSpc>
                <a:spcPct val="158333"/>
              </a:lnSpc>
              <a:spcBef>
                <a:spcPts val="1000"/>
              </a:spcBef>
              <a:spcAft>
                <a:spcPts val="0"/>
              </a:spcAft>
              <a:buClr>
                <a:schemeClr val="dk1"/>
              </a:buClr>
              <a:buSzPts val="2040"/>
              <a:buNone/>
            </a:pPr>
            <a:r>
              <a:rPr lang="ja-JP" sz="1940" b="1"/>
              <a:t>　　▶日々の積み重ねが「地域で育つ知」を形成</a:t>
            </a:r>
            <a:endParaRPr sz="262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f0213da1ad_0_66"/>
          <p:cNvSpPr txBox="1">
            <a:spLocks noGrp="1"/>
          </p:cNvSpPr>
          <p:nvPr>
            <p:ph type="title"/>
          </p:nvPr>
        </p:nvSpPr>
        <p:spPr>
          <a:xfrm>
            <a:off x="628650" y="365125"/>
            <a:ext cx="7886700" cy="80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Ⅵ．考察</a:t>
            </a:r>
            <a:endParaRPr/>
          </a:p>
        </p:txBody>
      </p:sp>
      <p:sp>
        <p:nvSpPr>
          <p:cNvPr id="563" name="Google Shape;563;g3f0213da1ad_0_66"/>
          <p:cNvSpPr txBox="1">
            <a:spLocks noGrp="1"/>
          </p:cNvSpPr>
          <p:nvPr>
            <p:ph type="body" idx="1"/>
          </p:nvPr>
        </p:nvSpPr>
        <p:spPr>
          <a:xfrm>
            <a:off x="316875" y="1391475"/>
            <a:ext cx="8361000" cy="4785600"/>
          </a:xfrm>
          <a:prstGeom prst="rect">
            <a:avLst/>
          </a:prstGeom>
          <a:noFill/>
          <a:ln>
            <a:noFill/>
          </a:ln>
        </p:spPr>
        <p:txBody>
          <a:bodyPr spcFirstLastPara="1" wrap="square" lIns="91425" tIns="45700" rIns="91425" bIns="45700" anchor="t" anchorCtr="0">
            <a:normAutofit fontScale="85000"/>
          </a:bodyPr>
          <a:lstStyle/>
          <a:p>
            <a:pPr marL="0" lvl="0" indent="0" algn="l" rtl="0">
              <a:lnSpc>
                <a:spcPct val="135714"/>
              </a:lnSpc>
              <a:spcBef>
                <a:spcPts val="0"/>
              </a:spcBef>
              <a:spcAft>
                <a:spcPts val="0"/>
              </a:spcAft>
              <a:buClr>
                <a:schemeClr val="accent1"/>
              </a:buClr>
              <a:buSzPct val="87500"/>
              <a:buNone/>
            </a:pPr>
            <a:r>
              <a:rPr lang="ja-JP" b="1">
                <a:solidFill>
                  <a:schemeClr val="accent1"/>
                </a:solidFill>
              </a:rPr>
              <a:t>２．声なき声を拾う実践と“地域をみる目”の再構築</a:t>
            </a:r>
            <a:endParaRPr b="1">
              <a:solidFill>
                <a:schemeClr val="accent1"/>
              </a:solidFill>
            </a:endParaRPr>
          </a:p>
          <a:p>
            <a:pPr marL="0" lvl="0" indent="0" algn="l" rtl="0">
              <a:lnSpc>
                <a:spcPct val="158333"/>
              </a:lnSpc>
              <a:spcBef>
                <a:spcPts val="1000"/>
              </a:spcBef>
              <a:spcAft>
                <a:spcPts val="0"/>
              </a:spcAft>
              <a:buClr>
                <a:schemeClr val="dk1"/>
              </a:buClr>
              <a:buSzPct val="100000"/>
              <a:buNone/>
            </a:pPr>
            <a:r>
              <a:rPr lang="ja-JP" sz="2400" b="1"/>
              <a:t>　　▶支援を求めにくい住民の小さな変化に気づく</a:t>
            </a:r>
            <a:endParaRPr sz="2400" b="1">
              <a:highlight>
                <a:srgbClr val="FFFF00"/>
              </a:highlight>
            </a:endParaRPr>
          </a:p>
          <a:p>
            <a:pPr marL="0" lvl="0" indent="0" algn="l" rtl="0">
              <a:lnSpc>
                <a:spcPct val="158333"/>
              </a:lnSpc>
              <a:spcBef>
                <a:spcPts val="1000"/>
              </a:spcBef>
              <a:spcAft>
                <a:spcPts val="0"/>
              </a:spcAft>
              <a:buClr>
                <a:schemeClr val="dk1"/>
              </a:buClr>
              <a:buSzPct val="100000"/>
              <a:buNone/>
            </a:pPr>
            <a:r>
              <a:rPr lang="ja-JP" sz="2400" b="1"/>
              <a:t>　　▶「最近姿を見ない」「家の様子が違う」など微細な変化を察知</a:t>
            </a:r>
            <a:endParaRPr sz="2400" b="1"/>
          </a:p>
          <a:p>
            <a:pPr marL="0" lvl="0" indent="0" algn="l" rtl="0">
              <a:lnSpc>
                <a:spcPct val="158333"/>
              </a:lnSpc>
              <a:spcBef>
                <a:spcPts val="1000"/>
              </a:spcBef>
              <a:spcAft>
                <a:spcPts val="0"/>
              </a:spcAft>
              <a:buClr>
                <a:schemeClr val="dk1"/>
              </a:buClr>
              <a:buSzPct val="100000"/>
              <a:buNone/>
            </a:pPr>
            <a:r>
              <a:rPr lang="ja-JP" sz="2400" b="1"/>
              <a:t>　　▶個別支援で得た気づきを地域づくりへつなげる</a:t>
            </a:r>
            <a:endParaRPr sz="2400" b="1"/>
          </a:p>
          <a:p>
            <a:pPr marL="0" lvl="0" indent="0" algn="l" rtl="0">
              <a:lnSpc>
                <a:spcPct val="158333"/>
              </a:lnSpc>
              <a:spcBef>
                <a:spcPts val="1000"/>
              </a:spcBef>
              <a:spcAft>
                <a:spcPts val="0"/>
              </a:spcAft>
              <a:buClr>
                <a:schemeClr val="dk1"/>
              </a:buClr>
              <a:buSzPct val="100000"/>
              <a:buNone/>
            </a:pPr>
            <a:r>
              <a:rPr lang="ja-JP" sz="2400" b="1"/>
              <a:t>　　▶個別と地域を往還しながら支え合いの仕組みを紡ぎ直す</a:t>
            </a:r>
            <a:endParaRPr sz="2400" b="1"/>
          </a:p>
          <a:p>
            <a:pPr marL="0" lvl="0" indent="0" algn="l" rtl="0">
              <a:lnSpc>
                <a:spcPct val="158333"/>
              </a:lnSpc>
              <a:spcBef>
                <a:spcPts val="1000"/>
              </a:spcBef>
              <a:spcAft>
                <a:spcPts val="0"/>
              </a:spcAft>
              <a:buClr>
                <a:schemeClr val="dk1"/>
              </a:buClr>
              <a:buSzPct val="100000"/>
              <a:buNone/>
            </a:pPr>
            <a:r>
              <a:rPr lang="ja-JP" sz="2400" b="1"/>
              <a:t>　　▶業務分担制の進行で“地域をみる目”が育ちにくい現状を補完</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3b38c9af229_0_201"/>
          <p:cNvSpPr txBox="1">
            <a:spLocks noGrp="1"/>
          </p:cNvSpPr>
          <p:nvPr>
            <p:ph type="sldNum" idx="12"/>
          </p:nvPr>
        </p:nvSpPr>
        <p:spPr>
          <a:xfrm>
            <a:off x="6553200" y="6356358"/>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3</a:t>
            </a:fld>
            <a:endParaRPr/>
          </a:p>
        </p:txBody>
      </p:sp>
      <p:sp>
        <p:nvSpPr>
          <p:cNvPr id="191" name="Google Shape;191;g3b38c9af229_0_201"/>
          <p:cNvSpPr/>
          <p:nvPr/>
        </p:nvSpPr>
        <p:spPr>
          <a:xfrm>
            <a:off x="323528" y="116632"/>
            <a:ext cx="8496900" cy="648000"/>
          </a:xfrm>
          <a:prstGeom prst="roundRect">
            <a:avLst>
              <a:gd name="adj" fmla="val 16667"/>
            </a:avLst>
          </a:prstGeom>
          <a:solidFill>
            <a:srgbClr val="FF79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ja-JP" sz="2800" b="1" i="0" u="none" strike="noStrike" cap="none">
                <a:solidFill>
                  <a:srgbClr val="FFFFFF"/>
                </a:solidFill>
                <a:latin typeface="BIZ UDPGothic"/>
                <a:ea typeface="BIZ UDPGothic"/>
                <a:cs typeface="BIZ UDPGothic"/>
                <a:sym typeface="BIZ UDPGothic"/>
              </a:rPr>
              <a:t>設立準備期：昭和52年～の動き</a:t>
            </a:r>
            <a:r>
              <a:rPr lang="ja-JP" sz="2800" b="0" i="0" u="none" strike="noStrike" cap="none">
                <a:solidFill>
                  <a:srgbClr val="000000"/>
                </a:solidFill>
                <a:latin typeface="Meiryo"/>
                <a:ea typeface="Meiryo"/>
                <a:cs typeface="Meiryo"/>
                <a:sym typeface="Meiryo"/>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a:latin typeface="Calibri"/>
              <a:ea typeface="Calibri"/>
              <a:cs typeface="Calibri"/>
              <a:sym typeface="Calibri"/>
            </a:endParaRPr>
          </a:p>
        </p:txBody>
      </p:sp>
      <p:sp>
        <p:nvSpPr>
          <p:cNvPr id="192" name="Google Shape;192;g3b38c9af229_0_201"/>
          <p:cNvSpPr/>
          <p:nvPr/>
        </p:nvSpPr>
        <p:spPr>
          <a:xfrm>
            <a:off x="407400" y="1165625"/>
            <a:ext cx="2580300" cy="53301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〇国の予算編成時</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700">
                <a:solidFill>
                  <a:schemeClr val="dk1"/>
                </a:solidFill>
                <a:latin typeface="BIZ UDPGothic"/>
                <a:ea typeface="BIZ UDPGothic"/>
                <a:cs typeface="BIZ UDPGothic"/>
                <a:sym typeface="BIZ UDPGothic"/>
              </a:rPr>
              <a:t>（国民の健康づくり施策）</a:t>
            </a:r>
            <a:r>
              <a:rPr lang="ja-JP" sz="1800">
                <a:solidFill>
                  <a:schemeClr val="dk1"/>
                </a:solidFill>
                <a:latin typeface="BIZ UDPGothic"/>
                <a:ea typeface="BIZ UDPGothic"/>
                <a:cs typeface="BIZ UDPGothic"/>
                <a:sym typeface="BIZ UDPGothic"/>
              </a:rPr>
              <a:t>　</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　国保保健師が市町村　　一般会計に移管され、　</a:t>
            </a:r>
            <a:r>
              <a:rPr lang="ja-JP" sz="1800" b="1">
                <a:solidFill>
                  <a:srgbClr val="FF0000"/>
                </a:solidFill>
                <a:latin typeface="BIZ UDPGothic"/>
                <a:ea typeface="BIZ UDPGothic"/>
                <a:cs typeface="BIZ UDPGothic"/>
                <a:sym typeface="BIZ UDPGothic"/>
              </a:rPr>
              <a:t>公衆衛生活動に従事　　する方向が示された。</a:t>
            </a:r>
            <a:endParaRPr sz="800"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　</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600" b="1">
                <a:solidFill>
                  <a:schemeClr val="dk1"/>
                </a:solidFill>
                <a:latin typeface="BIZ UDPGothic"/>
                <a:ea typeface="BIZ UDPGothic"/>
                <a:cs typeface="BIZ UDPGothic"/>
                <a:sym typeface="BIZ UDPGothic"/>
              </a:rPr>
              <a:t>→同年　「混乱期こそ正　し　い情報を伝え、リーダー　　が団結し生産的活動を」　　と検討されたが、時期尚　早と先送りされた。</a:t>
            </a:r>
            <a:endParaRPr sz="600" b="1">
              <a:solidFill>
                <a:schemeClr val="dk1"/>
              </a:solidFill>
              <a:latin typeface="BIZ UDPGothic"/>
              <a:ea typeface="BIZ UDPGothic"/>
              <a:cs typeface="BIZ UDPGothic"/>
              <a:sym typeface="BIZ UDPGothic"/>
            </a:endParaRPr>
          </a:p>
          <a:p>
            <a:pPr marL="0" lvl="0" indent="0" algn="ctr" rtl="0">
              <a:spcBef>
                <a:spcPts val="0"/>
              </a:spcBef>
              <a:spcAft>
                <a:spcPts val="0"/>
              </a:spcAft>
              <a:buNone/>
            </a:pPr>
            <a:endParaRPr sz="1000">
              <a:latin typeface="BIZ UDPGothic"/>
              <a:ea typeface="BIZ UDPGothic"/>
              <a:cs typeface="BIZ UDPGothic"/>
              <a:sym typeface="BIZ UDPGothic"/>
            </a:endParaRPr>
          </a:p>
        </p:txBody>
      </p:sp>
      <p:sp>
        <p:nvSpPr>
          <p:cNvPr id="193" name="Google Shape;193;g3b38c9af229_0_201"/>
          <p:cNvSpPr/>
          <p:nvPr/>
        </p:nvSpPr>
        <p:spPr>
          <a:xfrm>
            <a:off x="3446350" y="1165625"/>
            <a:ext cx="2580300" cy="53301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400"/>
              <a:buFont typeface="Arial"/>
              <a:buNone/>
            </a:pPr>
            <a:r>
              <a:rPr lang="ja-JP" sz="1800">
                <a:solidFill>
                  <a:schemeClr val="dk1"/>
                </a:solidFill>
                <a:latin typeface="BIZ UDPGothic"/>
                <a:ea typeface="BIZ UDPGothic"/>
                <a:cs typeface="BIZ UDPGothic"/>
                <a:sym typeface="BIZ UDPGothic"/>
              </a:rPr>
              <a:t>・国保保健師の市町村　　移管　</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・都道府県も民生部から　衛生主管部局へ</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2400"/>
              <a:buFont typeface="Arial"/>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2400"/>
              <a:buFont typeface="Arial"/>
              <a:buNone/>
            </a:pPr>
            <a:r>
              <a:rPr lang="ja-JP" sz="1800">
                <a:solidFill>
                  <a:schemeClr val="dk1"/>
                </a:solidFill>
                <a:latin typeface="BIZ UDPGothic"/>
                <a:ea typeface="BIZ UDPGothic"/>
                <a:cs typeface="BIZ UDPGothic"/>
                <a:sym typeface="BIZ UDPGothic"/>
              </a:rPr>
              <a:t>・</a:t>
            </a:r>
            <a:r>
              <a:rPr lang="ja-JP" sz="1800">
                <a:solidFill>
                  <a:srgbClr val="FF0000"/>
                </a:solidFill>
                <a:latin typeface="BIZ UDPGothic"/>
                <a:ea typeface="BIZ UDPGothic"/>
                <a:cs typeface="BIZ UDPGothic"/>
                <a:sym typeface="BIZ UDPGothic"/>
              </a:rPr>
              <a:t>厚生労働省地域保健　　課内に「保健指導室」　　</a:t>
            </a:r>
            <a:r>
              <a:rPr lang="ja-JP" sz="1800">
                <a:solidFill>
                  <a:schemeClr val="dk1"/>
                </a:solidFill>
                <a:latin typeface="BIZ UDPGothic"/>
                <a:ea typeface="BIZ UDPGothic"/>
                <a:cs typeface="BIZ UDPGothic"/>
                <a:sym typeface="BIZ UDPGothic"/>
              </a:rPr>
              <a:t>が設置され、市町村、　保健所保健師を一元　　化して指導</a:t>
            </a:r>
            <a:r>
              <a:rPr lang="ja-JP" sz="2000">
                <a:solidFill>
                  <a:schemeClr val="dk1"/>
                </a:solidFill>
                <a:latin typeface="BIZ UDPGothic"/>
                <a:ea typeface="BIZ UDPGothic"/>
                <a:cs typeface="BIZ UDPGothic"/>
                <a:sym typeface="BIZ UDPGothic"/>
              </a:rPr>
              <a:t>  </a:t>
            </a:r>
            <a:endParaRPr sz="1200">
              <a:latin typeface="BIZ UDPGothic"/>
              <a:ea typeface="BIZ UDPGothic"/>
              <a:cs typeface="BIZ UDPGothic"/>
              <a:sym typeface="BIZ UDPGothic"/>
            </a:endParaRPr>
          </a:p>
        </p:txBody>
      </p:sp>
      <p:sp>
        <p:nvSpPr>
          <p:cNvPr id="194" name="Google Shape;194;g3b38c9af229_0_201"/>
          <p:cNvSpPr/>
          <p:nvPr/>
        </p:nvSpPr>
        <p:spPr>
          <a:xfrm>
            <a:off x="6393250" y="1165625"/>
            <a:ext cx="2580300" cy="53301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国が、数県の本庁保健師指導者の意見を集約</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2400"/>
              <a:buFont typeface="Arial"/>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2400"/>
              <a:buFont typeface="Arial"/>
              <a:buNone/>
            </a:pPr>
            <a:r>
              <a:rPr lang="ja-JP" sz="1800" b="1">
                <a:solidFill>
                  <a:schemeClr val="dk1"/>
                </a:solidFill>
                <a:latin typeface="BIZ UDPGothic"/>
                <a:ea typeface="BIZ UDPGothic"/>
                <a:cs typeface="BIZ UDPGothic"/>
                <a:sym typeface="BIZ UDPGothic"/>
              </a:rPr>
              <a:t>→「保健所・市町村が共　同体制で、地域保健　　サービスの展開には､　リーダーの役割は極め　て重要」　</a:t>
            </a:r>
            <a:endParaRPr sz="1800" b="1">
              <a:latin typeface="BIZ UDPGothic"/>
              <a:ea typeface="BIZ UDPGothic"/>
              <a:cs typeface="BIZ UDPGothic"/>
              <a:sym typeface="BIZ UDPGothic"/>
            </a:endParaRPr>
          </a:p>
        </p:txBody>
      </p:sp>
      <p:sp>
        <p:nvSpPr>
          <p:cNvPr id="195" name="Google Shape;195;g3b38c9af229_0_201"/>
          <p:cNvSpPr/>
          <p:nvPr/>
        </p:nvSpPr>
        <p:spPr>
          <a:xfrm>
            <a:off x="3044225" y="3213975"/>
            <a:ext cx="402000" cy="452700"/>
          </a:xfrm>
          <a:prstGeom prst="rightArrow">
            <a:avLst>
              <a:gd name="adj1" fmla="val 50000"/>
              <a:gd name="adj2" fmla="val 50000"/>
            </a:avLst>
          </a:prstGeom>
          <a:solidFill>
            <a:srgbClr val="FF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6" name="Google Shape;196;g3b38c9af229_0_201"/>
          <p:cNvSpPr/>
          <p:nvPr/>
        </p:nvSpPr>
        <p:spPr>
          <a:xfrm>
            <a:off x="6026650" y="3355075"/>
            <a:ext cx="402000" cy="452700"/>
          </a:xfrm>
          <a:prstGeom prst="rightArrow">
            <a:avLst>
              <a:gd name="adj1" fmla="val 50000"/>
              <a:gd name="adj2" fmla="val 50000"/>
            </a:avLst>
          </a:prstGeom>
          <a:solidFill>
            <a:srgbClr val="FF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7" name="Google Shape;197;g3b38c9af229_0_201"/>
          <p:cNvSpPr/>
          <p:nvPr/>
        </p:nvSpPr>
        <p:spPr>
          <a:xfrm>
            <a:off x="396083" y="1143001"/>
            <a:ext cx="2580300" cy="588600"/>
          </a:xfrm>
          <a:prstGeom prst="rect">
            <a:avLst/>
          </a:prstGeom>
          <a:solidFill>
            <a:srgbClr val="FFCCCC">
              <a:alpha val="49020"/>
            </a:srgbClr>
          </a:solid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800" b="1">
                <a:latin typeface="BIZ UDPGothic"/>
                <a:ea typeface="BIZ UDPGothic"/>
                <a:cs typeface="BIZ UDPGothic"/>
                <a:sym typeface="BIZ UDPGothic"/>
              </a:rPr>
              <a:t>昭和52年夏</a:t>
            </a:r>
            <a:endParaRPr sz="1800" b="1">
              <a:latin typeface="BIZ UDPGothic"/>
              <a:ea typeface="BIZ UDPGothic"/>
              <a:cs typeface="BIZ UDPGothic"/>
              <a:sym typeface="BIZ UDPGothic"/>
            </a:endParaRPr>
          </a:p>
        </p:txBody>
      </p:sp>
      <p:sp>
        <p:nvSpPr>
          <p:cNvPr id="198" name="Google Shape;198;g3b38c9af229_0_201"/>
          <p:cNvSpPr/>
          <p:nvPr/>
        </p:nvSpPr>
        <p:spPr>
          <a:xfrm>
            <a:off x="3446358" y="1143001"/>
            <a:ext cx="2580300" cy="588600"/>
          </a:xfrm>
          <a:prstGeom prst="rect">
            <a:avLst/>
          </a:prstGeom>
          <a:solidFill>
            <a:srgbClr val="FFCCCC">
              <a:alpha val="49020"/>
            </a:srgbClr>
          </a:solid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800" b="1">
                <a:latin typeface="BIZ UDPGothic"/>
                <a:ea typeface="BIZ UDPGothic"/>
                <a:cs typeface="BIZ UDPGothic"/>
                <a:sym typeface="BIZ UDPGothic"/>
              </a:rPr>
              <a:t>昭和5３年4月</a:t>
            </a:r>
            <a:endParaRPr sz="1800" b="1">
              <a:latin typeface="BIZ UDPGothic"/>
              <a:ea typeface="BIZ UDPGothic"/>
              <a:cs typeface="BIZ UDPGothic"/>
              <a:sym typeface="BIZ UDPGothic"/>
            </a:endParaRPr>
          </a:p>
        </p:txBody>
      </p:sp>
      <p:pic>
        <p:nvPicPr>
          <p:cNvPr id="199" name="Google Shape;199;g3b38c9af229_0_201" title="building_gyousei_text08_kouseiroudousyou.png"/>
          <p:cNvPicPr preferRelativeResize="0"/>
          <p:nvPr/>
        </p:nvPicPr>
        <p:blipFill>
          <a:blip r:embed="rId3">
            <a:alphaModFix/>
          </a:blip>
          <a:stretch>
            <a:fillRect/>
          </a:stretch>
        </p:blipFill>
        <p:spPr>
          <a:xfrm>
            <a:off x="4572000" y="5058625"/>
            <a:ext cx="1380675" cy="1380675"/>
          </a:xfrm>
          <a:prstGeom prst="rect">
            <a:avLst/>
          </a:prstGeom>
          <a:noFill/>
          <a:ln>
            <a:noFill/>
          </a:ln>
        </p:spPr>
      </p:pic>
      <p:sp>
        <p:nvSpPr>
          <p:cNvPr id="200" name="Google Shape;200;g3b38c9af229_0_201"/>
          <p:cNvSpPr/>
          <p:nvPr/>
        </p:nvSpPr>
        <p:spPr>
          <a:xfrm>
            <a:off x="6393258" y="1165626"/>
            <a:ext cx="2580300" cy="588600"/>
          </a:xfrm>
          <a:prstGeom prst="rect">
            <a:avLst/>
          </a:prstGeom>
          <a:solidFill>
            <a:srgbClr val="FFCCCC">
              <a:alpha val="49020"/>
            </a:srgbClr>
          </a:solid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800" b="1">
                <a:latin typeface="BIZ UDPGothic"/>
                <a:ea typeface="BIZ UDPGothic"/>
                <a:cs typeface="BIZ UDPGothic"/>
                <a:sym typeface="BIZ UDPGothic"/>
              </a:rPr>
              <a:t>昭和5３年１１月</a:t>
            </a:r>
            <a:endParaRPr sz="1800" b="1">
              <a:latin typeface="BIZ UDPGothic"/>
              <a:ea typeface="BIZ UDPGothic"/>
              <a:cs typeface="BIZ UDPGothic"/>
              <a:sym typeface="BIZ UDP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3f0213da1ad_0_72"/>
          <p:cNvSpPr txBox="1">
            <a:spLocks noGrp="1"/>
          </p:cNvSpPr>
          <p:nvPr>
            <p:ph type="title"/>
          </p:nvPr>
        </p:nvSpPr>
        <p:spPr>
          <a:xfrm>
            <a:off x="628650" y="365125"/>
            <a:ext cx="7886700" cy="80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Ⅵ．考察</a:t>
            </a:r>
            <a:endParaRPr/>
          </a:p>
        </p:txBody>
      </p:sp>
      <p:sp>
        <p:nvSpPr>
          <p:cNvPr id="570" name="Google Shape;570;g3f0213da1ad_0_72"/>
          <p:cNvSpPr txBox="1">
            <a:spLocks noGrp="1"/>
          </p:cNvSpPr>
          <p:nvPr>
            <p:ph type="body" idx="1"/>
          </p:nvPr>
        </p:nvSpPr>
        <p:spPr>
          <a:xfrm>
            <a:off x="328200" y="1391475"/>
            <a:ext cx="8589600" cy="4785600"/>
          </a:xfrm>
          <a:prstGeom prst="rect">
            <a:avLst/>
          </a:prstGeom>
          <a:noFill/>
          <a:ln>
            <a:noFill/>
          </a:ln>
        </p:spPr>
        <p:txBody>
          <a:bodyPr spcFirstLastPara="1" wrap="square" lIns="91425" tIns="45700" rIns="91425" bIns="45700" anchor="t" anchorCtr="0">
            <a:normAutofit/>
          </a:bodyPr>
          <a:lstStyle/>
          <a:p>
            <a:pPr marL="0" lvl="0" indent="0" algn="l" rtl="0">
              <a:lnSpc>
                <a:spcPct val="115714"/>
              </a:lnSpc>
              <a:spcBef>
                <a:spcPts val="0"/>
              </a:spcBef>
              <a:spcAft>
                <a:spcPts val="0"/>
              </a:spcAft>
              <a:buClr>
                <a:schemeClr val="accent1"/>
              </a:buClr>
              <a:buSzPts val="2800"/>
              <a:buNone/>
            </a:pPr>
            <a:r>
              <a:rPr lang="ja-JP" sz="2900" b="1">
                <a:solidFill>
                  <a:schemeClr val="accent1"/>
                </a:solidFill>
              </a:rPr>
              <a:t>３．地域と共に育ち成長する実践と学びの共同体　　としての保健師</a:t>
            </a:r>
            <a:endParaRPr sz="2900" b="1">
              <a:solidFill>
                <a:schemeClr val="accent1"/>
              </a:solidFill>
            </a:endParaRPr>
          </a:p>
          <a:p>
            <a:pPr marL="0" lvl="0" indent="0" algn="l" rtl="0">
              <a:lnSpc>
                <a:spcPct val="138333"/>
              </a:lnSpc>
              <a:spcBef>
                <a:spcPts val="1000"/>
              </a:spcBef>
              <a:spcAft>
                <a:spcPts val="0"/>
              </a:spcAft>
              <a:buClr>
                <a:schemeClr val="dk1"/>
              </a:buClr>
              <a:buSzPts val="2400"/>
              <a:buNone/>
            </a:pPr>
            <a:r>
              <a:rPr lang="ja-JP" sz="2200" b="1"/>
              <a:t>　　▶住民を「共に地域をつくる存在」として捉える姿勢</a:t>
            </a:r>
            <a:endParaRPr sz="2200" b="1"/>
          </a:p>
          <a:p>
            <a:pPr marL="0" lvl="0" indent="0" algn="l" rtl="0">
              <a:lnSpc>
                <a:spcPct val="138333"/>
              </a:lnSpc>
              <a:spcBef>
                <a:spcPts val="1000"/>
              </a:spcBef>
              <a:spcAft>
                <a:spcPts val="0"/>
              </a:spcAft>
              <a:buClr>
                <a:schemeClr val="dk1"/>
              </a:buClr>
              <a:buSzPts val="2400"/>
              <a:buNone/>
            </a:pPr>
            <a:r>
              <a:rPr lang="ja-JP" sz="2200" b="1"/>
              <a:t>　　▶関わりの中で価値観・判断が磨かれ、次の実践へつながる</a:t>
            </a:r>
            <a:endParaRPr sz="2200" b="1"/>
          </a:p>
          <a:p>
            <a:pPr marL="0" lvl="0" indent="0" algn="l" rtl="0">
              <a:lnSpc>
                <a:spcPct val="138333"/>
              </a:lnSpc>
              <a:spcBef>
                <a:spcPts val="1000"/>
              </a:spcBef>
              <a:spcAft>
                <a:spcPts val="0"/>
              </a:spcAft>
              <a:buClr>
                <a:schemeClr val="dk1"/>
              </a:buClr>
              <a:buSzPts val="2400"/>
              <a:buNone/>
            </a:pPr>
            <a:r>
              <a:rPr lang="ja-JP" sz="2200" b="1"/>
              <a:t>　　▶Lave &amp; Wenger の「実践共同体」と整合</a:t>
            </a:r>
            <a:endParaRPr sz="2200" b="1"/>
          </a:p>
          <a:p>
            <a:pPr marL="0" lvl="0" indent="0" algn="l" rtl="0">
              <a:lnSpc>
                <a:spcPct val="138333"/>
              </a:lnSpc>
              <a:spcBef>
                <a:spcPts val="1000"/>
              </a:spcBef>
              <a:spcAft>
                <a:spcPts val="0"/>
              </a:spcAft>
              <a:buClr>
                <a:schemeClr val="dk1"/>
              </a:buClr>
              <a:buSzPts val="2400"/>
              <a:buNone/>
            </a:pPr>
            <a:r>
              <a:rPr lang="ja-JP" sz="2200" b="1"/>
              <a:t>　　▶住民理解と声なき声への気づきが保健師自身の成長を促す</a:t>
            </a:r>
            <a:endParaRPr sz="3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3f0213da1ad_0_78"/>
          <p:cNvSpPr txBox="1">
            <a:spLocks noGrp="1"/>
          </p:cNvSpPr>
          <p:nvPr>
            <p:ph type="title"/>
          </p:nvPr>
        </p:nvSpPr>
        <p:spPr>
          <a:xfrm>
            <a:off x="628650" y="365125"/>
            <a:ext cx="7886700" cy="80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Ⅵ．考察</a:t>
            </a:r>
            <a:endParaRPr/>
          </a:p>
        </p:txBody>
      </p:sp>
      <p:sp>
        <p:nvSpPr>
          <p:cNvPr id="577" name="Google Shape;577;g3f0213da1ad_0_78"/>
          <p:cNvSpPr txBox="1">
            <a:spLocks noGrp="1"/>
          </p:cNvSpPr>
          <p:nvPr>
            <p:ph type="body" idx="1"/>
          </p:nvPr>
        </p:nvSpPr>
        <p:spPr>
          <a:xfrm>
            <a:off x="147125" y="1391475"/>
            <a:ext cx="8530800" cy="5220300"/>
          </a:xfrm>
          <a:prstGeom prst="rect">
            <a:avLst/>
          </a:prstGeom>
          <a:noFill/>
          <a:ln>
            <a:noFill/>
          </a:ln>
        </p:spPr>
        <p:txBody>
          <a:bodyPr spcFirstLastPara="1" wrap="square" lIns="91425" tIns="45700" rIns="91425" bIns="45700" anchor="t" anchorCtr="0">
            <a:normAutofit fontScale="85000"/>
          </a:bodyPr>
          <a:lstStyle/>
          <a:p>
            <a:pPr marL="0" lvl="0" indent="0" algn="l" rtl="0">
              <a:lnSpc>
                <a:spcPct val="135714"/>
              </a:lnSpc>
              <a:spcBef>
                <a:spcPts val="0"/>
              </a:spcBef>
              <a:spcAft>
                <a:spcPts val="0"/>
              </a:spcAft>
              <a:buClr>
                <a:schemeClr val="accent1"/>
              </a:buClr>
              <a:buSzPct val="87500"/>
              <a:buNone/>
            </a:pPr>
            <a:r>
              <a:rPr lang="ja-JP" b="1">
                <a:solidFill>
                  <a:schemeClr val="accent1"/>
                </a:solidFill>
              </a:rPr>
              <a:t>４．知の継承の危機と次世代育成への示唆</a:t>
            </a:r>
            <a:endParaRPr b="1">
              <a:solidFill>
                <a:schemeClr val="accent1"/>
              </a:solidFill>
            </a:endParaRPr>
          </a:p>
          <a:p>
            <a:pPr marL="0" lvl="0" indent="0" algn="l" rtl="0">
              <a:lnSpc>
                <a:spcPct val="158333"/>
              </a:lnSpc>
              <a:spcBef>
                <a:spcPts val="1000"/>
              </a:spcBef>
              <a:spcAft>
                <a:spcPts val="0"/>
              </a:spcAft>
              <a:buClr>
                <a:schemeClr val="dk1"/>
              </a:buClr>
              <a:buSzPct val="100000"/>
              <a:buNone/>
            </a:pPr>
            <a:r>
              <a:rPr lang="ja-JP" sz="2400" b="1"/>
              <a:t>　　▶暗黙知（空気感・違和感・微細な変化）はマニュアル化が困難</a:t>
            </a:r>
            <a:endParaRPr sz="2400" b="1"/>
          </a:p>
          <a:p>
            <a:pPr marL="0" lvl="0" indent="0" algn="l" rtl="0">
              <a:lnSpc>
                <a:spcPct val="158333"/>
              </a:lnSpc>
              <a:spcBef>
                <a:spcPts val="1000"/>
              </a:spcBef>
              <a:spcAft>
                <a:spcPts val="0"/>
              </a:spcAft>
              <a:buClr>
                <a:schemeClr val="dk1"/>
              </a:buClr>
              <a:buSzPct val="100000"/>
              <a:buNone/>
            </a:pPr>
            <a:r>
              <a:rPr lang="ja-JP" sz="2400" b="1"/>
              <a:t>　　▶若手が地域に入る機会の減少により継承が難しくなっている</a:t>
            </a:r>
            <a:endParaRPr sz="2400" b="1"/>
          </a:p>
          <a:p>
            <a:pPr marL="0" lvl="0" indent="0" algn="l" rtl="0">
              <a:lnSpc>
                <a:spcPct val="158333"/>
              </a:lnSpc>
              <a:spcBef>
                <a:spcPts val="1000"/>
              </a:spcBef>
              <a:spcAft>
                <a:spcPts val="0"/>
              </a:spcAft>
              <a:buClr>
                <a:schemeClr val="dk1"/>
              </a:buClr>
              <a:buSzPct val="100000"/>
              <a:buNone/>
            </a:pPr>
            <a:r>
              <a:rPr lang="ja-JP" sz="2400" b="1"/>
              <a:t>　　▶継承の鍵として</a:t>
            </a:r>
            <a:endParaRPr sz="2400" b="1"/>
          </a:p>
          <a:p>
            <a:pPr marL="0" lvl="0" indent="0" algn="l" rtl="0">
              <a:lnSpc>
                <a:spcPct val="158333"/>
              </a:lnSpc>
              <a:spcBef>
                <a:spcPts val="1000"/>
              </a:spcBef>
              <a:spcAft>
                <a:spcPts val="0"/>
              </a:spcAft>
              <a:buClr>
                <a:schemeClr val="dk1"/>
              </a:buClr>
              <a:buSzPct val="100000"/>
              <a:buNone/>
            </a:pPr>
            <a:r>
              <a:rPr lang="ja-JP" sz="2400" b="1"/>
              <a:t>　　　　❖同行訪問後の対話</a:t>
            </a:r>
            <a:endParaRPr sz="2400" b="1"/>
          </a:p>
          <a:p>
            <a:pPr marL="0" lvl="0" indent="0" algn="l" rtl="0">
              <a:lnSpc>
                <a:spcPct val="158333"/>
              </a:lnSpc>
              <a:spcBef>
                <a:spcPts val="1000"/>
              </a:spcBef>
              <a:spcAft>
                <a:spcPts val="0"/>
              </a:spcAft>
              <a:buClr>
                <a:schemeClr val="dk1"/>
              </a:buClr>
              <a:buSzPct val="100000"/>
              <a:buNone/>
            </a:pPr>
            <a:r>
              <a:rPr lang="ja-JP" sz="2400" b="1"/>
              <a:t>　　　　❖経験を語り合う場の整備</a:t>
            </a:r>
            <a:endParaRPr sz="2400" b="1"/>
          </a:p>
          <a:p>
            <a:pPr marL="0" lvl="0" indent="0" algn="l" rtl="0">
              <a:lnSpc>
                <a:spcPct val="158333"/>
              </a:lnSpc>
              <a:spcBef>
                <a:spcPts val="1000"/>
              </a:spcBef>
              <a:spcAft>
                <a:spcPts val="0"/>
              </a:spcAft>
              <a:buClr>
                <a:schemeClr val="dk1"/>
              </a:buClr>
              <a:buSzPct val="100000"/>
              <a:buNone/>
            </a:pPr>
            <a:r>
              <a:rPr lang="ja-JP" sz="2400" b="1"/>
              <a:t>　　　　❖判断の背景や違和感を言語化し共有する文化</a:t>
            </a:r>
            <a:endParaRPr sz="2400" b="1"/>
          </a:p>
          <a:p>
            <a:pPr marL="0" lvl="0" indent="0" algn="l" rtl="0">
              <a:lnSpc>
                <a:spcPct val="158333"/>
              </a:lnSpc>
              <a:spcBef>
                <a:spcPts val="1000"/>
              </a:spcBef>
              <a:spcAft>
                <a:spcPts val="0"/>
              </a:spcAft>
              <a:buClr>
                <a:schemeClr val="dk1"/>
              </a:buClr>
              <a:buSzPct val="100000"/>
              <a:buNone/>
            </a:pPr>
            <a:r>
              <a:rPr lang="ja-JP" sz="2400" b="1"/>
              <a:t>　　こうした場が、若手の実践理解と地域保健の持続性を支える</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3f0213da1ad_0_84"/>
          <p:cNvSpPr txBox="1">
            <a:spLocks noGrp="1"/>
          </p:cNvSpPr>
          <p:nvPr>
            <p:ph type="title"/>
          </p:nvPr>
        </p:nvSpPr>
        <p:spPr>
          <a:xfrm>
            <a:off x="342900" y="274638"/>
            <a:ext cx="61722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ja-JP" sz="3200" b="1">
                <a:latin typeface="Calibri"/>
                <a:ea typeface="Calibri"/>
                <a:cs typeface="Calibri"/>
                <a:sym typeface="Calibri"/>
              </a:rPr>
              <a:t>まとめ</a:t>
            </a:r>
            <a:endParaRPr/>
          </a:p>
        </p:txBody>
      </p:sp>
      <p:sp>
        <p:nvSpPr>
          <p:cNvPr id="584" name="Google Shape;584;g3f0213da1ad_0_84"/>
          <p:cNvSpPr txBox="1">
            <a:spLocks noGrp="1"/>
          </p:cNvSpPr>
          <p:nvPr>
            <p:ph type="body" idx="1"/>
          </p:nvPr>
        </p:nvSpPr>
        <p:spPr>
          <a:xfrm>
            <a:off x="0" y="1339875"/>
            <a:ext cx="9064800" cy="4840200"/>
          </a:xfrm>
          <a:prstGeom prst="rect">
            <a:avLst/>
          </a:prstGeom>
          <a:noFill/>
          <a:ln>
            <a:noFill/>
          </a:ln>
        </p:spPr>
        <p:txBody>
          <a:bodyPr spcFirstLastPara="1" wrap="square" lIns="91425" tIns="45700" rIns="91425" bIns="45700" anchor="t" anchorCtr="0">
            <a:normAutofit fontScale="85000"/>
          </a:bodyPr>
          <a:lstStyle/>
          <a:p>
            <a:pPr marL="0" lvl="0" indent="0" algn="l" rtl="0">
              <a:lnSpc>
                <a:spcPct val="90000"/>
              </a:lnSpc>
              <a:spcBef>
                <a:spcPts val="0"/>
              </a:spcBef>
              <a:spcAft>
                <a:spcPts val="0"/>
              </a:spcAft>
              <a:buClr>
                <a:schemeClr val="dk1"/>
              </a:buClr>
              <a:buSzPct val="100000"/>
              <a:buNone/>
            </a:pPr>
            <a:r>
              <a:rPr lang="ja-JP" sz="2400" b="1"/>
              <a:t>　</a:t>
            </a:r>
            <a:r>
              <a:rPr lang="ja-JP" sz="2400">
                <a:latin typeface="Calibri"/>
                <a:ea typeface="Calibri"/>
                <a:cs typeface="Calibri"/>
                <a:sym typeface="Calibri"/>
              </a:rPr>
              <a:t>地域保健を支える実践知は、</a:t>
            </a:r>
            <a:endParaRPr sz="2400">
              <a:latin typeface="Calibri"/>
              <a:ea typeface="Calibri"/>
              <a:cs typeface="Calibri"/>
              <a:sym typeface="Calibri"/>
            </a:endParaRPr>
          </a:p>
          <a:p>
            <a:pPr marL="0" lvl="0" indent="0" algn="l" rtl="0">
              <a:lnSpc>
                <a:spcPct val="142857"/>
              </a:lnSpc>
              <a:spcBef>
                <a:spcPts val="1000"/>
              </a:spcBef>
              <a:spcAft>
                <a:spcPts val="0"/>
              </a:spcAft>
              <a:buClr>
                <a:schemeClr val="dk1"/>
              </a:buClr>
              <a:buSzPct val="100000"/>
              <a:buNone/>
            </a:pPr>
            <a:r>
              <a:rPr lang="ja-JP" sz="2400" b="1">
                <a:latin typeface="Calibri"/>
                <a:ea typeface="Calibri"/>
                <a:cs typeface="Calibri"/>
                <a:sym typeface="Calibri"/>
              </a:rPr>
              <a:t>　</a:t>
            </a:r>
            <a:r>
              <a:rPr lang="ja-JP" b="1">
                <a:solidFill>
                  <a:schemeClr val="accent1"/>
                </a:solidFill>
                <a:latin typeface="Calibri"/>
                <a:ea typeface="Calibri"/>
                <a:cs typeface="Calibri"/>
                <a:sym typeface="Calibri"/>
              </a:rPr>
              <a:t>❖住民の人生や暮らしを深く理解する姿勢</a:t>
            </a:r>
            <a:endParaRPr b="1">
              <a:solidFill>
                <a:schemeClr val="accent1"/>
              </a:solidFill>
              <a:latin typeface="Calibri"/>
              <a:ea typeface="Calibri"/>
              <a:cs typeface="Calibri"/>
              <a:sym typeface="Calibri"/>
            </a:endParaRPr>
          </a:p>
          <a:p>
            <a:pPr marL="0" lvl="0" indent="0" algn="l" rtl="0">
              <a:lnSpc>
                <a:spcPct val="142857"/>
              </a:lnSpc>
              <a:spcBef>
                <a:spcPts val="1000"/>
              </a:spcBef>
              <a:spcAft>
                <a:spcPts val="0"/>
              </a:spcAft>
              <a:buClr>
                <a:schemeClr val="accent1"/>
              </a:buClr>
              <a:buSzPct val="87500"/>
              <a:buNone/>
            </a:pPr>
            <a:r>
              <a:rPr lang="ja-JP" b="1">
                <a:solidFill>
                  <a:schemeClr val="accent1"/>
                </a:solidFill>
                <a:latin typeface="Calibri"/>
                <a:ea typeface="Calibri"/>
                <a:cs typeface="Calibri"/>
                <a:sym typeface="Calibri"/>
              </a:rPr>
              <a:t>　❖声なき声に気づき、地域の支え合いにつなぐ実践</a:t>
            </a:r>
            <a:endParaRPr b="1">
              <a:solidFill>
                <a:schemeClr val="accent1"/>
              </a:solidFill>
              <a:latin typeface="Calibri"/>
              <a:ea typeface="Calibri"/>
              <a:cs typeface="Calibri"/>
              <a:sym typeface="Calibri"/>
            </a:endParaRPr>
          </a:p>
          <a:p>
            <a:pPr marL="0" lvl="0" indent="0" algn="l" rtl="0">
              <a:lnSpc>
                <a:spcPct val="142857"/>
              </a:lnSpc>
              <a:spcBef>
                <a:spcPts val="1000"/>
              </a:spcBef>
              <a:spcAft>
                <a:spcPts val="0"/>
              </a:spcAft>
              <a:buClr>
                <a:schemeClr val="accent1"/>
              </a:buClr>
              <a:buSzPct val="87500"/>
              <a:buNone/>
            </a:pPr>
            <a:r>
              <a:rPr lang="ja-JP" b="1">
                <a:solidFill>
                  <a:schemeClr val="accent1"/>
                </a:solidFill>
                <a:latin typeface="Calibri"/>
                <a:ea typeface="Calibri"/>
                <a:cs typeface="Calibri"/>
                <a:sym typeface="Calibri"/>
              </a:rPr>
              <a:t>　❖住民との相互作用の中で自身も成長していく姿勢</a:t>
            </a:r>
            <a:endParaRPr b="1">
              <a:solidFill>
                <a:schemeClr val="accent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ct val="100000"/>
              <a:buNone/>
            </a:pPr>
            <a:r>
              <a:rPr lang="ja-JP" sz="2400">
                <a:latin typeface="Calibri"/>
                <a:ea typeface="Calibri"/>
                <a:cs typeface="Calibri"/>
                <a:sym typeface="Calibri"/>
              </a:rPr>
              <a:t>　が相互に関連しながら育まれていた。</a:t>
            </a: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ct val="100000"/>
              <a:buNone/>
            </a:pPr>
            <a:r>
              <a:rPr lang="ja-JP" sz="2400">
                <a:latin typeface="Calibri"/>
                <a:ea typeface="Calibri"/>
                <a:cs typeface="Calibri"/>
                <a:sym typeface="Calibri"/>
              </a:rPr>
              <a:t>　これらは、地域での経験を省察し続ける中で深められる「地域で育つ知」</a:t>
            </a: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ct val="100000"/>
              <a:buNone/>
            </a:pPr>
            <a:r>
              <a:rPr lang="ja-JP" sz="2400"/>
              <a:t>　</a:t>
            </a:r>
            <a:r>
              <a:rPr lang="ja-JP" sz="2400">
                <a:latin typeface="Calibri"/>
                <a:ea typeface="Calibri"/>
                <a:cs typeface="Calibri"/>
                <a:sym typeface="Calibri"/>
              </a:rPr>
              <a:t>として特徴づけられた。</a:t>
            </a: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ct val="100000"/>
              <a:buNone/>
            </a:pPr>
            <a:r>
              <a:rPr lang="ja-JP" sz="2400">
                <a:latin typeface="Calibri"/>
                <a:ea typeface="Calibri"/>
                <a:cs typeface="Calibri"/>
                <a:sym typeface="Calibri"/>
              </a:rPr>
              <a:t>　一方で、組織体制の変化により若手が地域に入る機会が減少し、暗黙知の</a:t>
            </a:r>
            <a:endParaRPr sz="2400">
              <a:latin typeface="Calibri"/>
              <a:ea typeface="Calibri"/>
              <a:cs typeface="Calibri"/>
              <a:sym typeface="Calibri"/>
            </a:endParaRPr>
          </a:p>
          <a:p>
            <a:pPr marL="0" lvl="0" indent="0" algn="l" rtl="0">
              <a:lnSpc>
                <a:spcPct val="90000"/>
              </a:lnSpc>
              <a:spcBef>
                <a:spcPts val="1000"/>
              </a:spcBef>
              <a:spcAft>
                <a:spcPts val="0"/>
              </a:spcAft>
              <a:buClr>
                <a:schemeClr val="dk1"/>
              </a:buClr>
              <a:buSzPct val="100000"/>
              <a:buNone/>
            </a:pPr>
            <a:r>
              <a:rPr lang="ja-JP" sz="2400"/>
              <a:t>　</a:t>
            </a:r>
            <a:r>
              <a:rPr lang="ja-JP" sz="2400">
                <a:latin typeface="Calibri"/>
                <a:ea typeface="Calibri"/>
                <a:cs typeface="Calibri"/>
                <a:sym typeface="Calibri"/>
              </a:rPr>
              <a:t>継承が難しくなっている現状も明らかとなった。</a:t>
            </a:r>
            <a:endParaRPr sz="24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3d8758b245f_0_0"/>
          <p:cNvSpPr txBox="1">
            <a:spLocks noGrp="1"/>
          </p:cNvSpPr>
          <p:nvPr>
            <p:ph type="ctrTitle"/>
          </p:nvPr>
        </p:nvSpPr>
        <p:spPr>
          <a:xfrm>
            <a:off x="564357" y="380207"/>
            <a:ext cx="8193900" cy="1524900"/>
          </a:xfrm>
          <a:prstGeom prst="rect">
            <a:avLst/>
          </a:prstGeom>
          <a:solidFill>
            <a:srgbClr val="E1EFD8"/>
          </a:solid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2200"/>
              <a:buFont typeface="Arial"/>
              <a:buNone/>
            </a:pPr>
            <a:r>
              <a:rPr lang="ja-JP" sz="2200">
                <a:latin typeface="Arial"/>
                <a:ea typeface="Arial"/>
                <a:cs typeface="Arial"/>
                <a:sym typeface="Arial"/>
              </a:rPr>
              <a:t>令和７年度　地域保健総合推進事業</a:t>
            </a:r>
            <a:r>
              <a:rPr lang="ja-JP" sz="3600">
                <a:latin typeface="Arial"/>
                <a:ea typeface="Arial"/>
                <a:cs typeface="Arial"/>
                <a:sym typeface="Arial"/>
              </a:rPr>
              <a:t> </a:t>
            </a:r>
            <a:br>
              <a:rPr lang="ja-JP" sz="3600">
                <a:latin typeface="Arial"/>
                <a:ea typeface="Arial"/>
                <a:cs typeface="Arial"/>
                <a:sym typeface="Arial"/>
              </a:rPr>
            </a:br>
            <a:r>
              <a:rPr lang="ja-JP" sz="2900">
                <a:latin typeface="BIZ UDPGothic"/>
                <a:ea typeface="BIZ UDPGothic"/>
                <a:cs typeface="BIZ UDPGothic"/>
                <a:sym typeface="BIZ UDPGothic"/>
              </a:rPr>
              <a:t>保健師が地区活動を維持・発展できる現任教育の</a:t>
            </a:r>
            <a:br>
              <a:rPr lang="ja-JP" sz="2900">
                <a:latin typeface="BIZ UDPGothic"/>
                <a:ea typeface="BIZ UDPGothic"/>
                <a:cs typeface="BIZ UDPGothic"/>
                <a:sym typeface="BIZ UDPGothic"/>
              </a:rPr>
            </a:br>
            <a:r>
              <a:rPr lang="ja-JP" sz="2900">
                <a:latin typeface="BIZ UDPGothic"/>
                <a:ea typeface="BIZ UDPGothic"/>
                <a:cs typeface="BIZ UDPGothic"/>
                <a:sym typeface="BIZ UDPGothic"/>
              </a:rPr>
              <a:t>あり方等に関する調査研究</a:t>
            </a:r>
            <a:endParaRPr sz="3300">
              <a:latin typeface="BIZ UDPGothic"/>
              <a:ea typeface="BIZ UDPGothic"/>
              <a:cs typeface="BIZ UDPGothic"/>
              <a:sym typeface="BIZ UDPGothic"/>
            </a:endParaRPr>
          </a:p>
        </p:txBody>
      </p:sp>
      <p:sp>
        <p:nvSpPr>
          <p:cNvPr id="591" name="Google Shape;591;g3d8758b245f_0_0"/>
          <p:cNvSpPr txBox="1">
            <a:spLocks noGrp="1"/>
          </p:cNvSpPr>
          <p:nvPr>
            <p:ph type="subTitle" idx="1"/>
          </p:nvPr>
        </p:nvSpPr>
        <p:spPr>
          <a:xfrm>
            <a:off x="1050131" y="2419350"/>
            <a:ext cx="6951000" cy="39369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15000"/>
              </a:lnSpc>
              <a:spcBef>
                <a:spcPts val="0"/>
              </a:spcBef>
              <a:spcAft>
                <a:spcPts val="0"/>
              </a:spcAft>
              <a:buClr>
                <a:schemeClr val="dk1"/>
              </a:buClr>
              <a:buSzPct val="37732"/>
              <a:buNone/>
            </a:pPr>
            <a:r>
              <a:rPr lang="ja-JP" sz="6361">
                <a:latin typeface="BIZ UDPGothic"/>
                <a:ea typeface="BIZ UDPGothic"/>
                <a:cs typeface="BIZ UDPGothic"/>
                <a:sym typeface="BIZ UDPGothic"/>
              </a:rPr>
              <a:t>【分担事業者】 伊藤由紀子（西条市介護保険課）　　　</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【協力事業者】 渡辺   桂子（佐渡市羽茂支所）</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岡林   洋子（津市健康づくり課）</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末房日出子（別府市健康推進課）</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木田   百合（白河市健康増進課）</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丹羽由香里（岐阜県岐阜保健所）</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宮崎   陽子（金沢市駅西福祉健康センター）</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菅原奈保子（北上市こども家庭センター）</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藤村   一美（愛媛大学大学院医学系研究科）</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r>
              <a:rPr lang="ja-JP" sz="6361">
                <a:latin typeface="BIZ UDPGothic"/>
                <a:ea typeface="BIZ UDPGothic"/>
                <a:cs typeface="BIZ UDPGothic"/>
                <a:sym typeface="BIZ UDPGothic"/>
              </a:rPr>
              <a:t>　　　　　　　　　 大河内彩子（熊本大学大学院生命科学研究部保健学系）</a:t>
            </a:r>
            <a:endParaRPr sz="6361">
              <a:latin typeface="BIZ UDPGothic"/>
              <a:ea typeface="BIZ UDPGothic"/>
              <a:cs typeface="BIZ UDPGothic"/>
              <a:sym typeface="BIZ UDPGothic"/>
            </a:endParaRPr>
          </a:p>
          <a:p>
            <a:pPr marL="0" lvl="0" indent="0" algn="l" rtl="0">
              <a:lnSpc>
                <a:spcPct val="115000"/>
              </a:lnSpc>
              <a:spcBef>
                <a:spcPts val="1000"/>
              </a:spcBef>
              <a:spcAft>
                <a:spcPts val="0"/>
              </a:spcAft>
              <a:buClr>
                <a:schemeClr val="dk1"/>
              </a:buClr>
              <a:buSzPct val="37732"/>
              <a:buNone/>
            </a:pPr>
            <a:endParaRPr sz="6361">
              <a:latin typeface="BIZ UDPGothic"/>
              <a:ea typeface="BIZ UDPGothic"/>
              <a:cs typeface="BIZ UDPGothic"/>
              <a:sym typeface="BIZ UDPGothic"/>
            </a:endParaRPr>
          </a:p>
          <a:p>
            <a:pPr marL="0" lvl="0" indent="0" algn="ctr" rtl="0">
              <a:lnSpc>
                <a:spcPct val="115000"/>
              </a:lnSpc>
              <a:spcBef>
                <a:spcPts val="1000"/>
              </a:spcBef>
              <a:spcAft>
                <a:spcPts val="0"/>
              </a:spcAft>
              <a:buClr>
                <a:schemeClr val="dk1"/>
              </a:buClr>
              <a:buSzPct val="37732"/>
              <a:buNone/>
            </a:pPr>
            <a:endParaRPr sz="6361">
              <a:latin typeface="BIZ UDPGothic"/>
              <a:ea typeface="BIZ UDPGothic"/>
              <a:cs typeface="BIZ UDPGothic"/>
              <a:sym typeface="BIZ UDPGothic"/>
            </a:endParaRPr>
          </a:p>
          <a:p>
            <a:pPr marL="0" lvl="0" indent="0" algn="ctr" rtl="0">
              <a:lnSpc>
                <a:spcPct val="90000"/>
              </a:lnSpc>
              <a:spcBef>
                <a:spcPts val="1000"/>
              </a:spcBef>
              <a:spcAft>
                <a:spcPts val="0"/>
              </a:spcAft>
              <a:buClr>
                <a:schemeClr val="dk1"/>
              </a:buClr>
              <a:buSzPct val="100000"/>
              <a:buNone/>
            </a:pPr>
            <a:endParaRPr sz="2000">
              <a:latin typeface="Arial"/>
              <a:ea typeface="Arial"/>
              <a:cs typeface="Arial"/>
              <a:sym typeface="Arial"/>
            </a:endParaRPr>
          </a:p>
          <a:p>
            <a:pPr marL="0" lvl="0" indent="0" algn="ctr" rtl="0">
              <a:lnSpc>
                <a:spcPct val="90000"/>
              </a:lnSpc>
              <a:spcBef>
                <a:spcPts val="1000"/>
              </a:spcBef>
              <a:spcAft>
                <a:spcPts val="0"/>
              </a:spcAft>
              <a:buClr>
                <a:schemeClr val="dk1"/>
              </a:buClr>
              <a:buSzPct val="1000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d8758b245f_0_6"/>
          <p:cNvSpPr txBox="1">
            <a:spLocks noGrp="1"/>
          </p:cNvSpPr>
          <p:nvPr>
            <p:ph type="sldNum" idx="12"/>
          </p:nvPr>
        </p:nvSpPr>
        <p:spPr>
          <a:xfrm>
            <a:off x="6955708" y="628622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34</a:t>
            </a:fld>
            <a:endParaRPr/>
          </a:p>
        </p:txBody>
      </p:sp>
      <p:sp>
        <p:nvSpPr>
          <p:cNvPr id="598" name="Google Shape;598;g3d8758b245f_0_6"/>
          <p:cNvSpPr txBox="1"/>
          <p:nvPr/>
        </p:nvSpPr>
        <p:spPr>
          <a:xfrm>
            <a:off x="261938" y="137274"/>
            <a:ext cx="8620200" cy="5952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i="0" u="none" strike="noStrike" cap="none">
                <a:solidFill>
                  <a:schemeClr val="dk1"/>
                </a:solidFill>
                <a:latin typeface="Arial"/>
                <a:ea typeface="Arial"/>
                <a:cs typeface="Arial"/>
                <a:sym typeface="Arial"/>
              </a:rPr>
              <a:t>　〇 背景　</a:t>
            </a:r>
            <a:endParaRPr/>
          </a:p>
        </p:txBody>
      </p:sp>
      <p:sp>
        <p:nvSpPr>
          <p:cNvPr id="599" name="Google Shape;599;g3d8758b245f_0_6"/>
          <p:cNvSpPr txBox="1"/>
          <p:nvPr/>
        </p:nvSpPr>
        <p:spPr>
          <a:xfrm>
            <a:off x="165766" y="823750"/>
            <a:ext cx="9000300" cy="247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＊2040年には生産年齢人口の急激な減少と超高齢社会を同時に迎え、 地域のつながり      </a:t>
            </a:r>
            <a:endParaRPr sz="1700">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の脆弱化への対応等について、エリアを活動単位とした保健師の多職種・多機関・住民 </a:t>
            </a:r>
            <a:endParaRPr sz="1700">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等と協働する地区活動に大きな期待が寄せられている。しかし、新型コロナウイルス感染</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症のパンデミックにより、地域に出向くことが困難になり、地区活動を行い難い状況が</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生じ、しかも、地区活動を踏まえた人材育成が十分行えていない状況が指摘されている¹⁾。</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a:solidFill>
                  <a:schemeClr val="dk1"/>
                </a:solidFill>
                <a:latin typeface="BIZ UDPGothic"/>
                <a:ea typeface="BIZ UDPGothic"/>
                <a:cs typeface="BIZ UDPGothic"/>
                <a:sym typeface="BIZ UDPGothic"/>
              </a:rPr>
              <a:t>　　１）厚生労働省（2024）：令和５年度地域保健対策・保健師活動ワーキンググループ報告書</a:t>
            </a:r>
            <a:r>
              <a:rPr lang="ja-JP" sz="1700">
                <a:solidFill>
                  <a:schemeClr val="dk1"/>
                </a:solidFill>
                <a:latin typeface="BIZ UDPGothic"/>
                <a:ea typeface="BIZ UDPGothic"/>
                <a:cs typeface="BIZ UDPGothic"/>
                <a:sym typeface="BIZ UDPGothic"/>
              </a:rPr>
              <a:t> </a:t>
            </a:r>
            <a:endParaRPr sz="1700">
              <a:latin typeface="BIZ UDPGothic"/>
              <a:ea typeface="BIZ UDPGothic"/>
              <a:cs typeface="BIZ UDPGothic"/>
              <a:sym typeface="BIZ UDPGothic"/>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p:txBody>
      </p:sp>
      <p:sp>
        <p:nvSpPr>
          <p:cNvPr id="600" name="Google Shape;600;g3d8758b245f_0_6"/>
          <p:cNvSpPr txBox="1"/>
          <p:nvPr/>
        </p:nvSpPr>
        <p:spPr>
          <a:xfrm>
            <a:off x="-208703" y="3544515"/>
            <a:ext cx="8882400" cy="303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r>
              <a:rPr lang="ja-JP" sz="2800">
                <a:solidFill>
                  <a:schemeClr val="dk1"/>
                </a:solidFill>
                <a:latin typeface="Arial"/>
                <a:ea typeface="Arial"/>
                <a:cs typeface="Arial"/>
                <a:sym typeface="Arial"/>
              </a:rPr>
              <a:t>　</a:t>
            </a:r>
            <a:r>
              <a:rPr lang="ja-JP" sz="1700">
                <a:solidFill>
                  <a:schemeClr val="dk1"/>
                </a:solidFill>
                <a:latin typeface="BIZ UDPGothic"/>
                <a:ea typeface="BIZ UDPGothic"/>
                <a:cs typeface="BIZ UDPGothic"/>
                <a:sym typeface="BIZ UDPGothic"/>
              </a:rPr>
              <a:t>＊平成27年度調査では、小規模自治体が人材育成の課題を抱えていることが明らかにな   </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り²⁾、令和元年度実態調査では、市町村保健師の人材育成体制の構築プ ロセスでは、都   </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道府県が支援することが重要であると示された³⁾。自治体保健師の人材育成について、</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小規模自治体の強みを生かすあり方が有用とも示されており、 今後の保健師人材育成</a:t>
            </a:r>
            <a:endParaRPr sz="17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sz="1700">
                <a:solidFill>
                  <a:schemeClr val="dk1"/>
                </a:solidFill>
                <a:latin typeface="BIZ UDPGothic"/>
                <a:ea typeface="BIZ UDPGothic"/>
                <a:cs typeface="BIZ UDPGothic"/>
                <a:sym typeface="BIZ UDPGothic"/>
              </a:rPr>
              <a:t>     に関しての早急な取組が求められている。</a:t>
            </a:r>
            <a:endParaRPr sz="1700">
              <a:solidFill>
                <a:schemeClr val="dk1"/>
              </a:solidFill>
              <a:latin typeface="BIZ UDPGothic"/>
              <a:ea typeface="BIZ UDPGothic"/>
              <a:cs typeface="BIZ UDPGothic"/>
              <a:sym typeface="BIZ UDPGothic"/>
            </a:endParaRPr>
          </a:p>
          <a:p>
            <a:pPr marL="0" marR="0" lvl="0" indent="0" algn="l" rtl="0">
              <a:lnSpc>
                <a:spcPct val="147058"/>
              </a:lnSpc>
              <a:spcBef>
                <a:spcPts val="0"/>
              </a:spcBef>
              <a:spcAft>
                <a:spcPts val="0"/>
              </a:spcAft>
              <a:buNone/>
            </a:pPr>
            <a:r>
              <a:rPr lang="ja-JP" sz="1700">
                <a:solidFill>
                  <a:schemeClr val="dk1"/>
                </a:solidFill>
                <a:latin typeface="BIZ UDPGothic"/>
                <a:ea typeface="BIZ UDPGothic"/>
                <a:cs typeface="BIZ UDPGothic"/>
                <a:sym typeface="BIZ UDPGothic"/>
              </a:rPr>
              <a:t>　    </a:t>
            </a:r>
            <a:endParaRPr sz="1700">
              <a:solidFill>
                <a:schemeClr val="dk1"/>
              </a:solidFill>
              <a:latin typeface="BIZ UDPGothic"/>
              <a:ea typeface="BIZ UDPGothic"/>
              <a:cs typeface="BIZ UDPGothic"/>
              <a:sym typeface="BIZ UDPGothic"/>
            </a:endParaRPr>
          </a:p>
          <a:p>
            <a:pPr marL="0" marR="0" lvl="0" indent="0" algn="l" rtl="0">
              <a:lnSpc>
                <a:spcPct val="147058"/>
              </a:lnSpc>
              <a:spcBef>
                <a:spcPts val="0"/>
              </a:spcBef>
              <a:spcAft>
                <a:spcPts val="0"/>
              </a:spcAft>
              <a:buNone/>
            </a:pPr>
            <a:r>
              <a:rPr lang="ja-JP" sz="1300">
                <a:solidFill>
                  <a:schemeClr val="dk1"/>
                </a:solidFill>
                <a:latin typeface="BIZ UDPGothic"/>
                <a:ea typeface="BIZ UDPGothic"/>
                <a:cs typeface="BIZ UDPGothic"/>
                <a:sym typeface="BIZ UDPGothic"/>
              </a:rPr>
              <a:t>　　　　 ２）日本公衆衛生協会：平成 27 年度地域保健総合推進事業「保健師活動指針の活用に係る事例の収集」報告書 </a:t>
            </a:r>
            <a:endParaRPr sz="1300">
              <a:solidFill>
                <a:schemeClr val="dk1"/>
              </a:solidFill>
              <a:latin typeface="BIZ UDPGothic"/>
              <a:ea typeface="BIZ UDPGothic"/>
              <a:cs typeface="BIZ UDPGothic"/>
              <a:sym typeface="BIZ UDPGothic"/>
            </a:endParaRPr>
          </a:p>
          <a:p>
            <a:pPr marL="0" marR="0" lvl="0" indent="0" algn="l" rtl="0">
              <a:lnSpc>
                <a:spcPct val="147058"/>
              </a:lnSpc>
              <a:spcBef>
                <a:spcPts val="0"/>
              </a:spcBef>
              <a:spcAft>
                <a:spcPts val="0"/>
              </a:spcAft>
              <a:buNone/>
            </a:pPr>
            <a:r>
              <a:rPr lang="ja-JP" sz="1300">
                <a:solidFill>
                  <a:schemeClr val="dk1"/>
                </a:solidFill>
                <a:latin typeface="BIZ UDPGothic"/>
                <a:ea typeface="BIZ UDPGothic"/>
                <a:cs typeface="BIZ UDPGothic"/>
                <a:sym typeface="BIZ UDPGothic"/>
              </a:rPr>
              <a:t>　     　３）日本公衆衛生協会：令和元年度地域保健総合推進事業「市町村保健師の人材育成体制の構築支援事業」報告書</a:t>
            </a:r>
            <a:endParaRPr sz="130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601" name="Google Shape;601;g3d8758b245f_0_6"/>
          <p:cNvSpPr txBox="1"/>
          <p:nvPr/>
        </p:nvSpPr>
        <p:spPr>
          <a:xfrm>
            <a:off x="211913" y="3040729"/>
            <a:ext cx="8620200" cy="5952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u="none">
                <a:solidFill>
                  <a:schemeClr val="dk1"/>
                </a:solidFill>
                <a:latin typeface="Arial"/>
                <a:ea typeface="Arial"/>
                <a:cs typeface="Arial"/>
                <a:sym typeface="Arial"/>
              </a:rPr>
              <a:t>  〇 小規模自治体の人材育成の課題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3d8758b245f_0_15"/>
          <p:cNvSpPr txBox="1">
            <a:spLocks noGrp="1"/>
          </p:cNvSpPr>
          <p:nvPr>
            <p:ph type="sldNum" idx="12"/>
          </p:nvPr>
        </p:nvSpPr>
        <p:spPr>
          <a:xfrm>
            <a:off x="4843463" y="6356350"/>
            <a:ext cx="15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35</a:t>
            </a:fld>
            <a:endParaRPr/>
          </a:p>
        </p:txBody>
      </p:sp>
      <p:sp>
        <p:nvSpPr>
          <p:cNvPr id="608" name="Google Shape;608;g3d8758b245f_0_15"/>
          <p:cNvSpPr txBox="1"/>
          <p:nvPr/>
        </p:nvSpPr>
        <p:spPr>
          <a:xfrm>
            <a:off x="202868" y="87980"/>
            <a:ext cx="8738400" cy="5952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a:solidFill>
                  <a:schemeClr val="dk1"/>
                </a:solidFill>
                <a:latin typeface="Arial"/>
                <a:ea typeface="Arial"/>
                <a:cs typeface="Arial"/>
                <a:sym typeface="Arial"/>
              </a:rPr>
              <a:t>　</a:t>
            </a:r>
            <a:r>
              <a:rPr lang="ja-JP" sz="3600" b="1">
                <a:solidFill>
                  <a:schemeClr val="dk1"/>
                </a:solidFill>
                <a:latin typeface="BIZ UDPGothic"/>
                <a:ea typeface="BIZ UDPGothic"/>
                <a:cs typeface="BIZ UDPGothic"/>
                <a:sym typeface="BIZ UDPGothic"/>
              </a:rPr>
              <a:t>Ａ．目的</a:t>
            </a:r>
            <a:endParaRPr>
              <a:latin typeface="BIZ UDPGothic"/>
              <a:ea typeface="BIZ UDPGothic"/>
              <a:cs typeface="BIZ UDPGothic"/>
              <a:sym typeface="BIZ UDPGothic"/>
            </a:endParaRPr>
          </a:p>
        </p:txBody>
      </p:sp>
      <p:sp>
        <p:nvSpPr>
          <p:cNvPr id="609" name="Google Shape;609;g3d8758b245f_0_15"/>
          <p:cNvSpPr txBox="1"/>
          <p:nvPr/>
        </p:nvSpPr>
        <p:spPr>
          <a:xfrm>
            <a:off x="143775" y="584879"/>
            <a:ext cx="8856600" cy="203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r>
              <a:rPr lang="ja-JP" sz="2800">
                <a:solidFill>
                  <a:schemeClr val="dk1"/>
                </a:solidFill>
                <a:latin typeface="Arial"/>
                <a:ea typeface="Arial"/>
                <a:cs typeface="Arial"/>
                <a:sym typeface="Arial"/>
              </a:rPr>
              <a:t> </a:t>
            </a:r>
            <a:r>
              <a:rPr lang="ja-JP" sz="1800">
                <a:solidFill>
                  <a:schemeClr val="dk1"/>
                </a:solidFill>
                <a:latin typeface="BIZ UDPGothic"/>
                <a:ea typeface="BIZ UDPGothic"/>
                <a:cs typeface="BIZ UDPGothic"/>
                <a:sym typeface="BIZ UDPGothic"/>
              </a:rPr>
              <a:t>＊令和6年度地域保健総合推進事業「2040年を見据えた令和における保健師の地区　　活動に関する調査研究事業」で明らかになった保健師の技⁴⁾をもとに、小規模自治体　　の現任教育における好事例を収集することで、保健師が地区活動を維持・発展できる　　ために必要な現任教育の内容や方法を明らかにする。人材育成に活用できる研修や　　コンテンツ等の整備につなげる。結果を各自治体に情報発信し、ひいては保健師現任　　教育の改善に役立てるための示唆を得ることの一助とする。</a:t>
            </a:r>
            <a:endParaRPr sz="1800">
              <a:solidFill>
                <a:schemeClr val="dk1"/>
              </a:solidFill>
              <a:latin typeface="BIZ UDPGothic"/>
              <a:ea typeface="BIZ UDPGothic"/>
              <a:cs typeface="BIZ UDPGothic"/>
              <a:sym typeface="BIZ UDPGothic"/>
            </a:endParaRPr>
          </a:p>
        </p:txBody>
      </p:sp>
      <p:sp>
        <p:nvSpPr>
          <p:cNvPr id="610" name="Google Shape;610;g3d8758b245f_0_15"/>
          <p:cNvSpPr txBox="1"/>
          <p:nvPr/>
        </p:nvSpPr>
        <p:spPr>
          <a:xfrm>
            <a:off x="136575" y="2749701"/>
            <a:ext cx="8871000" cy="3468600"/>
          </a:xfrm>
          <a:prstGeom prst="rect">
            <a:avLst/>
          </a:prstGeom>
          <a:solidFill>
            <a:srgbClr val="E1EFD8">
              <a:alpha val="70200"/>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ja-JP" sz="2000" b="1">
                <a:solidFill>
                  <a:schemeClr val="dk1"/>
                </a:solidFill>
                <a:latin typeface="BIZ UDPGothic"/>
                <a:ea typeface="BIZ UDPGothic"/>
                <a:cs typeface="BIZ UDPGothic"/>
                <a:sym typeface="BIZ UDPGothic"/>
              </a:rPr>
              <a:t>〈2040年を見据えた地区活動として語られた保健師の技</a:t>
            </a:r>
            <a:r>
              <a:rPr lang="ja-JP" sz="2000">
                <a:solidFill>
                  <a:schemeClr val="dk1"/>
                </a:solidFill>
                <a:latin typeface="BIZ UDPGothic"/>
                <a:ea typeface="BIZ UDPGothic"/>
                <a:cs typeface="BIZ UDPGothic"/>
                <a:sym typeface="BIZ UDPGothic"/>
              </a:rPr>
              <a:t>〉　</a:t>
            </a:r>
            <a:endParaRPr sz="2000">
              <a:solidFill>
                <a:schemeClr val="dk1"/>
              </a:solidFill>
              <a:latin typeface="BIZ UDPGothic"/>
              <a:ea typeface="BIZ UDPGothic"/>
              <a:cs typeface="BIZ UDPGothic"/>
              <a:sym typeface="BIZ UDPGothic"/>
            </a:endParaRPr>
          </a:p>
          <a:p>
            <a:pPr marL="0" marR="0" lvl="0" indent="0" algn="l" rtl="0">
              <a:lnSpc>
                <a:spcPct val="100000"/>
              </a:lnSpc>
              <a:spcBef>
                <a:spcPts val="1000"/>
              </a:spcBef>
              <a:spcAft>
                <a:spcPts val="0"/>
              </a:spcAft>
              <a:buClr>
                <a:schemeClr val="dk1"/>
              </a:buClr>
              <a:buSzPts val="2000"/>
              <a:buFont typeface="Arial"/>
              <a:buNone/>
            </a:pPr>
            <a:r>
              <a:rPr lang="ja-JP" sz="2000">
                <a:solidFill>
                  <a:schemeClr val="dk1"/>
                </a:solidFill>
                <a:latin typeface="BIZ UDPGothic"/>
                <a:ea typeface="BIZ UDPGothic"/>
                <a:cs typeface="BIZ UDPGothic"/>
                <a:sym typeface="BIZ UDPGothic"/>
              </a:rPr>
              <a:t> </a:t>
            </a:r>
            <a:r>
              <a:rPr lang="ja-JP" sz="1800">
                <a:solidFill>
                  <a:schemeClr val="dk1"/>
                </a:solidFill>
                <a:latin typeface="BIZ UDPGothic"/>
                <a:ea typeface="BIZ UDPGothic"/>
                <a:cs typeface="BIZ UDPGothic"/>
                <a:sym typeface="BIZ UDPGothic"/>
              </a:rPr>
              <a:t>① 保健師としての使命感を持ち、日々の活動から、対応されていないニーズや、地域住　　民の課題を見逃さない/気づく</a:t>
            </a:r>
            <a:endParaRPr sz="1800">
              <a:latin typeface="BIZ UDPGothic"/>
              <a:ea typeface="BIZ UDPGothic"/>
              <a:cs typeface="BIZ UDPGothic"/>
              <a:sym typeface="BIZ UDPGothic"/>
            </a:endParaRPr>
          </a:p>
          <a:p>
            <a:pPr marL="0" marR="0" lvl="0" indent="0" algn="l" rtl="0">
              <a:lnSpc>
                <a:spcPct val="100000"/>
              </a:lnSpc>
              <a:spcBef>
                <a:spcPts val="1000"/>
              </a:spcBef>
              <a:spcAft>
                <a:spcPts val="0"/>
              </a:spcAft>
              <a:buClr>
                <a:schemeClr val="dk1"/>
              </a:buClr>
              <a:buSzPts val="2000"/>
              <a:buFont typeface="Arial"/>
              <a:buNone/>
            </a:pPr>
            <a:r>
              <a:rPr lang="ja-JP" sz="1800">
                <a:solidFill>
                  <a:schemeClr val="dk1"/>
                </a:solidFill>
                <a:latin typeface="BIZ UDPGothic"/>
                <a:ea typeface="BIZ UDPGothic"/>
                <a:cs typeface="BIZ UDPGothic"/>
                <a:sym typeface="BIZ UDPGothic"/>
              </a:rPr>
              <a:t> ② 把握した地域社会の課題に対して、保健師としての責任感を持ち、あきらめない</a:t>
            </a:r>
            <a:endParaRPr sz="1800">
              <a:latin typeface="BIZ UDPGothic"/>
              <a:ea typeface="BIZ UDPGothic"/>
              <a:cs typeface="BIZ UDPGothic"/>
              <a:sym typeface="BIZ UDPGothic"/>
            </a:endParaRPr>
          </a:p>
          <a:p>
            <a:pPr marL="0" marR="0" lvl="0" indent="0" algn="l" rtl="0">
              <a:lnSpc>
                <a:spcPct val="100000"/>
              </a:lnSpc>
              <a:spcBef>
                <a:spcPts val="1000"/>
              </a:spcBef>
              <a:spcAft>
                <a:spcPts val="0"/>
              </a:spcAft>
              <a:buClr>
                <a:schemeClr val="dk1"/>
              </a:buClr>
              <a:buSzPts val="2000"/>
              <a:buFont typeface="Arial"/>
              <a:buNone/>
            </a:pPr>
            <a:r>
              <a:rPr lang="ja-JP" sz="1800">
                <a:solidFill>
                  <a:schemeClr val="dk1"/>
                </a:solidFill>
                <a:latin typeface="BIZ UDPGothic"/>
                <a:ea typeface="BIZ UDPGothic"/>
                <a:cs typeface="BIZ UDPGothic"/>
                <a:sym typeface="BIZ UDPGothic"/>
              </a:rPr>
              <a:t> ③ 地域のあるべき姿についてのビジョンを持つ</a:t>
            </a:r>
            <a:endParaRPr sz="1800">
              <a:solidFill>
                <a:schemeClr val="dk1"/>
              </a:solidFill>
              <a:latin typeface="BIZ UDPGothic"/>
              <a:ea typeface="BIZ UDPGothic"/>
              <a:cs typeface="BIZ UDPGothic"/>
              <a:sym typeface="BIZ UDPGothic"/>
            </a:endParaRPr>
          </a:p>
          <a:p>
            <a:pPr marL="0" marR="0" lvl="0" indent="0" algn="l" rtl="0">
              <a:lnSpc>
                <a:spcPct val="100000"/>
              </a:lnSpc>
              <a:spcBef>
                <a:spcPts val="1000"/>
              </a:spcBef>
              <a:spcAft>
                <a:spcPts val="0"/>
              </a:spcAft>
              <a:buClr>
                <a:schemeClr val="dk1"/>
              </a:buClr>
              <a:buSzPts val="2000"/>
              <a:buFont typeface="Arial"/>
              <a:buNone/>
            </a:pPr>
            <a:r>
              <a:rPr lang="ja-JP" sz="1800">
                <a:solidFill>
                  <a:schemeClr val="dk1"/>
                </a:solidFill>
                <a:latin typeface="BIZ UDPGothic"/>
                <a:ea typeface="BIZ UDPGothic"/>
                <a:cs typeface="BIZ UDPGothic"/>
                <a:sym typeface="BIZ UDPGothic"/>
              </a:rPr>
              <a:t> ④ 事業化に向け、庁内の合意形成を図る</a:t>
            </a:r>
            <a:endParaRPr sz="1800">
              <a:solidFill>
                <a:schemeClr val="dk1"/>
              </a:solidFill>
              <a:latin typeface="BIZ UDPGothic"/>
              <a:ea typeface="BIZ UDPGothic"/>
              <a:cs typeface="BIZ UDPGothic"/>
              <a:sym typeface="BIZ UDPGothic"/>
            </a:endParaRPr>
          </a:p>
          <a:p>
            <a:pPr marL="0" marR="0" lvl="0" indent="0" algn="l" rtl="0">
              <a:lnSpc>
                <a:spcPct val="100000"/>
              </a:lnSpc>
              <a:spcBef>
                <a:spcPts val="1000"/>
              </a:spcBef>
              <a:spcAft>
                <a:spcPts val="0"/>
              </a:spcAft>
              <a:buClr>
                <a:schemeClr val="dk1"/>
              </a:buClr>
              <a:buSzPts val="2000"/>
              <a:buFont typeface="Arial"/>
              <a:buNone/>
            </a:pPr>
            <a:r>
              <a:rPr lang="ja-JP" sz="1800">
                <a:solidFill>
                  <a:schemeClr val="dk1"/>
                </a:solidFill>
                <a:latin typeface="BIZ UDPGothic"/>
                <a:ea typeface="BIZ UDPGothic"/>
                <a:cs typeface="BIZ UDPGothic"/>
                <a:sym typeface="BIZ UDPGothic"/>
              </a:rPr>
              <a:t> ⑤ 公衆衛生看護の専門家としての知識、スキルを効果的に発揮し、多様な組織・団体と　　協働する</a:t>
            </a:r>
            <a:endParaRPr sz="1800">
              <a:latin typeface="BIZ UDPGothic"/>
              <a:ea typeface="BIZ UDPGothic"/>
              <a:cs typeface="BIZ UDPGothic"/>
              <a:sym typeface="BIZ UDPGothic"/>
            </a:endParaRPr>
          </a:p>
          <a:p>
            <a:pPr marL="0" marR="0" lvl="0" indent="0" algn="l" rtl="0">
              <a:lnSpc>
                <a:spcPct val="100000"/>
              </a:lnSpc>
              <a:spcBef>
                <a:spcPts val="1000"/>
              </a:spcBef>
              <a:spcAft>
                <a:spcPts val="0"/>
              </a:spcAft>
              <a:buClr>
                <a:schemeClr val="dk1"/>
              </a:buClr>
              <a:buSzPts val="2000"/>
              <a:buFont typeface="Arial"/>
              <a:buNone/>
            </a:pPr>
            <a:r>
              <a:rPr lang="ja-JP" sz="1800">
                <a:solidFill>
                  <a:schemeClr val="dk1"/>
                </a:solidFill>
                <a:latin typeface="BIZ UDPGothic"/>
                <a:ea typeface="BIZ UDPGothic"/>
                <a:cs typeface="BIZ UDPGothic"/>
                <a:sym typeface="BIZ UDPGothic"/>
              </a:rPr>
              <a:t> ⑥ 地区活動の技を伝承するため、保健師間での人材育成に努める</a:t>
            </a:r>
            <a:endParaRPr sz="1800">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700"/>
              <a:buFont typeface="Arial"/>
              <a:buNone/>
            </a:pPr>
            <a:endParaRPr sz="1800" i="0" u="none" strike="noStrike" cap="none">
              <a:solidFill>
                <a:srgbClr val="000000"/>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700"/>
              <a:buFont typeface="Arial"/>
              <a:buNone/>
            </a:pPr>
            <a:r>
              <a:rPr lang="ja-JP" i="0" u="none" strike="noStrike" cap="none">
                <a:solidFill>
                  <a:srgbClr val="000000"/>
                </a:solidFill>
                <a:latin typeface="BIZ UDPGothic"/>
                <a:ea typeface="BIZ UDPGothic"/>
                <a:cs typeface="BIZ UDPGothic"/>
                <a:sym typeface="BIZ UDPGothic"/>
              </a:rPr>
              <a:t>4）日本公衆衛生協会：令和６年度地域保健総合推進事業 「2040年を見据えた令和における保健師の地区活動</a:t>
            </a:r>
            <a:r>
              <a:rPr lang="ja-JP">
                <a:latin typeface="BIZ UDPGothic"/>
                <a:ea typeface="BIZ UDPGothic"/>
                <a:cs typeface="BIZ UDPGothic"/>
                <a:sym typeface="BIZ UDPGothic"/>
              </a:rPr>
              <a:t>　　</a:t>
            </a:r>
            <a:r>
              <a:rPr lang="ja-JP" i="0" u="none" strike="noStrike" cap="none">
                <a:solidFill>
                  <a:srgbClr val="000000"/>
                </a:solidFill>
                <a:latin typeface="BIZ UDPGothic"/>
                <a:ea typeface="BIZ UDPGothic"/>
                <a:cs typeface="BIZ UDPGothic"/>
                <a:sym typeface="BIZ UDPGothic"/>
              </a:rPr>
              <a:t>の推進に関する調査研究事業」報告書</a:t>
            </a:r>
            <a:endParaRPr i="0" u="none" strike="noStrike" cap="none">
              <a:solidFill>
                <a:srgbClr val="000000"/>
              </a:solidFill>
              <a:latin typeface="BIZ UDPGothic"/>
              <a:ea typeface="BIZ UDPGothic"/>
              <a:cs typeface="BIZ UDPGothic"/>
              <a:sym typeface="BIZ UDPGothic"/>
            </a:endParaRPr>
          </a:p>
          <a:p>
            <a:pPr marL="0" marR="0" lvl="0" indent="0" algn="l" rtl="0">
              <a:lnSpc>
                <a:spcPct val="110000"/>
              </a:lnSpc>
              <a:spcBef>
                <a:spcPts val="1000"/>
              </a:spcBef>
              <a:spcAft>
                <a:spcPts val="0"/>
              </a:spcAft>
              <a:buClr>
                <a:schemeClr val="dk1"/>
              </a:buClr>
              <a:buSzPts val="2000"/>
              <a:buFont typeface="Arial"/>
              <a:buNone/>
            </a:pPr>
            <a:endParaRPr sz="2000">
              <a:solidFill>
                <a:schemeClr val="dk1"/>
              </a:solidFill>
              <a:latin typeface="BIZ UDPGothic"/>
              <a:ea typeface="BIZ UDPGothic"/>
              <a:cs typeface="BIZ UDPGothic"/>
              <a:sym typeface="BIZ UDPGothic"/>
            </a:endParaRPr>
          </a:p>
          <a:p>
            <a:pPr marL="0" marR="0" lvl="0" indent="0" algn="l" rtl="0">
              <a:lnSpc>
                <a:spcPct val="110000"/>
              </a:lnSpc>
              <a:spcBef>
                <a:spcPts val="1000"/>
              </a:spcBef>
              <a:spcAft>
                <a:spcPts val="0"/>
              </a:spcAft>
              <a:buClr>
                <a:schemeClr val="dk1"/>
              </a:buClr>
              <a:buSzPts val="2000"/>
              <a:buFont typeface="Arial"/>
              <a:buNone/>
            </a:pPr>
            <a:endParaRPr sz="20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g3d8758b245f_0_23"/>
          <p:cNvSpPr txBox="1">
            <a:spLocks noGrp="1"/>
          </p:cNvSpPr>
          <p:nvPr>
            <p:ph type="title"/>
          </p:nvPr>
        </p:nvSpPr>
        <p:spPr>
          <a:xfrm>
            <a:off x="345557" y="131020"/>
            <a:ext cx="8476800" cy="595200"/>
          </a:xfrm>
          <a:prstGeom prst="rect">
            <a:avLst/>
          </a:prstGeom>
          <a:solidFill>
            <a:srgbClr val="C4E0B2"/>
          </a:solid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ja-JP" sz="4000" b="1">
                <a:latin typeface="Arial"/>
                <a:ea typeface="Arial"/>
                <a:cs typeface="Arial"/>
                <a:sym typeface="Arial"/>
              </a:rPr>
              <a:t>　</a:t>
            </a:r>
            <a:r>
              <a:rPr lang="ja-JP" sz="4000" b="1">
                <a:latin typeface="BIZ UDPGothic"/>
                <a:ea typeface="BIZ UDPGothic"/>
                <a:cs typeface="BIZ UDPGothic"/>
                <a:sym typeface="BIZ UDPGothic"/>
              </a:rPr>
              <a:t>Ｂ. 方法</a:t>
            </a:r>
            <a:r>
              <a:rPr lang="ja-JP" sz="3200">
                <a:latin typeface="BIZ UDPGothic"/>
                <a:ea typeface="BIZ UDPGothic"/>
                <a:cs typeface="BIZ UDPGothic"/>
                <a:sym typeface="BIZ UDPGothic"/>
              </a:rPr>
              <a:t>　　1. 好事例収集（１次調査）</a:t>
            </a:r>
            <a:endParaRPr sz="3200">
              <a:latin typeface="BIZ UDPGothic"/>
              <a:ea typeface="BIZ UDPGothic"/>
              <a:cs typeface="BIZ UDPGothic"/>
              <a:sym typeface="BIZ UDPGothic"/>
            </a:endParaRPr>
          </a:p>
        </p:txBody>
      </p:sp>
      <p:graphicFrame>
        <p:nvGraphicFramePr>
          <p:cNvPr id="617" name="Google Shape;617;g3d8758b245f_0_23"/>
          <p:cNvGraphicFramePr/>
          <p:nvPr/>
        </p:nvGraphicFramePr>
        <p:xfrm>
          <a:off x="156807" y="851702"/>
          <a:ext cx="8854875" cy="5882225"/>
        </p:xfrm>
        <a:graphic>
          <a:graphicData uri="http://schemas.openxmlformats.org/drawingml/2006/table">
            <a:tbl>
              <a:tblPr firstRow="1" bandRow="1">
                <a:noFill/>
                <a:tableStyleId>{14A4CB09-6355-4AF1-BB73-62E197E02BD0}</a:tableStyleId>
              </a:tblPr>
              <a:tblGrid>
                <a:gridCol w="3241225">
                  <a:extLst>
                    <a:ext uri="{9D8B030D-6E8A-4147-A177-3AD203B41FA5}">
                      <a16:colId xmlns:a16="http://schemas.microsoft.com/office/drawing/2014/main" val="20000"/>
                    </a:ext>
                  </a:extLst>
                </a:gridCol>
                <a:gridCol w="3631350">
                  <a:extLst>
                    <a:ext uri="{9D8B030D-6E8A-4147-A177-3AD203B41FA5}">
                      <a16:colId xmlns:a16="http://schemas.microsoft.com/office/drawing/2014/main" val="20001"/>
                    </a:ext>
                  </a:extLst>
                </a:gridCol>
                <a:gridCol w="1982300">
                  <a:extLst>
                    <a:ext uri="{9D8B030D-6E8A-4147-A177-3AD203B41FA5}">
                      <a16:colId xmlns:a16="http://schemas.microsoft.com/office/drawing/2014/main" val="20002"/>
                    </a:ext>
                  </a:extLst>
                </a:gridCol>
              </a:tblGrid>
              <a:tr h="475875">
                <a:tc gridSpan="2">
                  <a:txBody>
                    <a:bodyPr/>
                    <a:lstStyle/>
                    <a:p>
                      <a:pPr marL="0" marR="0" lvl="0" indent="0" algn="ctr" rtl="0">
                        <a:spcBef>
                          <a:spcPts val="0"/>
                        </a:spcBef>
                        <a:spcAft>
                          <a:spcPts val="0"/>
                        </a:spcAft>
                        <a:buClr>
                          <a:schemeClr val="dk1"/>
                        </a:buClr>
                        <a:buSzPts val="2400"/>
                        <a:buFont typeface="Arial"/>
                        <a:buNone/>
                      </a:pPr>
                      <a:r>
                        <a:rPr lang="ja-JP" sz="2400" u="none" strike="noStrike" cap="none"/>
                        <a:t>調　査　内　容</a:t>
                      </a:r>
                      <a:endParaRPr sz="2400" b="0" u="none" strike="noStrike" cap="none">
                        <a:latin typeface="Arial"/>
                        <a:ea typeface="Arial"/>
                        <a:cs typeface="Arial"/>
                        <a:sym typeface="Arial"/>
                      </a:endParaRPr>
                    </a:p>
                  </a:txBody>
                  <a:tcPr marL="91450" marR="91450" marT="45725" marB="45725" anchor="ctr"/>
                </a:tc>
                <a:tc hMerge="1">
                  <a:txBody>
                    <a:bodyPr/>
                    <a:lstStyle/>
                    <a:p>
                      <a:endParaRPr lang="ja-JP"/>
                    </a:p>
                  </a:txBody>
                  <a:tcPr/>
                </a:tc>
                <a:tc>
                  <a:txBody>
                    <a:bodyPr/>
                    <a:lstStyle/>
                    <a:p>
                      <a:pPr marL="0" marR="0" lvl="0" indent="0" algn="ctr" rtl="0">
                        <a:spcBef>
                          <a:spcPts val="0"/>
                        </a:spcBef>
                        <a:spcAft>
                          <a:spcPts val="0"/>
                        </a:spcAft>
                        <a:buClr>
                          <a:schemeClr val="dk1"/>
                        </a:buClr>
                        <a:buSzPts val="2400"/>
                        <a:buFont typeface="MS PGothic"/>
                        <a:buNone/>
                      </a:pPr>
                      <a:r>
                        <a:rPr lang="ja-JP" sz="2400" b="0" u="none" strike="noStrike" cap="none">
                          <a:latin typeface="MS PGothic"/>
                          <a:ea typeface="MS PGothic"/>
                          <a:cs typeface="MS PGothic"/>
                          <a:sym typeface="MS PGothic"/>
                        </a:rPr>
                        <a:t>結　果</a:t>
                      </a:r>
                      <a:endParaRPr/>
                    </a:p>
                  </a:txBody>
                  <a:tcPr marL="91450" marR="91450" marT="45725" marB="45725" anchor="ctr"/>
                </a:tc>
                <a:extLst>
                  <a:ext uri="{0D108BD9-81ED-4DB2-BD59-A6C34878D82A}">
                    <a16:rowId xmlns:a16="http://schemas.microsoft.com/office/drawing/2014/main" val="10000"/>
                  </a:ext>
                </a:extLst>
              </a:tr>
              <a:tr h="1208000">
                <a:tc>
                  <a:txBody>
                    <a:bodyPr/>
                    <a:lstStyle/>
                    <a:p>
                      <a:pPr marL="0" marR="0" lvl="0" indent="0" algn="l" rtl="0">
                        <a:spcBef>
                          <a:spcPts val="0"/>
                        </a:spcBef>
                        <a:spcAft>
                          <a:spcPts val="0"/>
                        </a:spcAft>
                        <a:buClr>
                          <a:schemeClr val="dk1"/>
                        </a:buClr>
                        <a:buSzPts val="1800"/>
                        <a:buFont typeface="Arial"/>
                        <a:buNone/>
                      </a:pPr>
                      <a:r>
                        <a:rPr lang="ja-JP" b="1" u="none" strike="noStrike" cap="none">
                          <a:latin typeface="BIZ UDPGothic"/>
                          <a:ea typeface="BIZ UDPGothic"/>
                          <a:cs typeface="BIZ UDPGothic"/>
                          <a:sym typeface="BIZ UDPGothic"/>
                        </a:rPr>
                        <a:t>【目 的】</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u="none" strike="noStrike" cap="none">
                          <a:latin typeface="BIZ UDPGothic"/>
                          <a:ea typeface="BIZ UDPGothic"/>
                          <a:cs typeface="BIZ UDPGothic"/>
                          <a:sym typeface="BIZ UDPGothic"/>
                        </a:rPr>
                        <a:t>全国から 好事例自治体 を収集する</a:t>
                      </a:r>
                      <a:endParaRPr u="none" strike="noStrike" cap="none">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u="none" strike="noStrike" cap="none">
                        <a:solidFill>
                          <a:schemeClr val="dk1"/>
                        </a:solidFill>
                        <a:latin typeface="BIZ UDPGothic"/>
                        <a:ea typeface="BIZ UDPGothic"/>
                        <a:cs typeface="BIZ UDPGothic"/>
                        <a:sym typeface="BIZ UDPGothic"/>
                      </a:endParaRPr>
                    </a:p>
                  </a:txBody>
                  <a:tcPr marL="91450" marR="91450" marT="45725" marB="45725">
                    <a:solidFill>
                      <a:schemeClr val="lt1"/>
                    </a:solidFill>
                  </a:tcPr>
                </a:tc>
                <a:tc>
                  <a:txBody>
                    <a:bodyPr/>
                    <a:lstStyle/>
                    <a:p>
                      <a:pPr marL="0" marR="0" lvl="0" indent="0" algn="l" rtl="0">
                        <a:spcBef>
                          <a:spcPts val="0"/>
                        </a:spcBef>
                        <a:spcAft>
                          <a:spcPts val="0"/>
                        </a:spcAft>
                        <a:buClr>
                          <a:schemeClr val="dk1"/>
                        </a:buClr>
                        <a:buSzPts val="1800"/>
                        <a:buFont typeface="Arial"/>
                        <a:buNone/>
                      </a:pPr>
                      <a:r>
                        <a:rPr lang="ja-JP" b="1" u="none" strike="noStrike" cap="none">
                          <a:latin typeface="BIZ UDPGothic"/>
                          <a:ea typeface="BIZ UDPGothic"/>
                          <a:cs typeface="BIZ UDPGothic"/>
                          <a:sym typeface="BIZ UDPGothic"/>
                        </a:rPr>
                        <a:t>【好事例自治体】</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u="none" strike="noStrike" cap="none">
                          <a:latin typeface="BIZ UDPGothic"/>
                          <a:ea typeface="BIZ UDPGothic"/>
                          <a:cs typeface="BIZ UDPGothic"/>
                          <a:sym typeface="BIZ UDPGothic"/>
                        </a:rPr>
                        <a:t>保健師が地区活動を維持・発展できる現任教育を行っている</a:t>
                      </a:r>
                      <a:r>
                        <a:rPr lang="ja-JP" u="sng" strike="noStrike" cap="none">
                          <a:latin typeface="BIZ UDPGothic"/>
                          <a:ea typeface="BIZ UDPGothic"/>
                          <a:cs typeface="BIZ UDPGothic"/>
                          <a:sym typeface="BIZ UDPGothic"/>
                        </a:rPr>
                        <a:t>人口1万人未満</a:t>
                      </a:r>
                      <a:r>
                        <a:rPr lang="ja-JP" u="none" strike="noStrike" cap="none">
                          <a:latin typeface="BIZ UDPGothic"/>
                          <a:ea typeface="BIZ UDPGothic"/>
                          <a:cs typeface="BIZ UDPGothic"/>
                          <a:sym typeface="BIZ UDPGothic"/>
                        </a:rPr>
                        <a:t>で、できれば</a:t>
                      </a:r>
                      <a:r>
                        <a:rPr lang="ja-JP" u="sng" strike="noStrike" cap="none">
                          <a:latin typeface="BIZ UDPGothic"/>
                          <a:ea typeface="BIZ UDPGothic"/>
                          <a:cs typeface="BIZ UDPGothic"/>
                          <a:sym typeface="BIZ UDPGothic"/>
                        </a:rPr>
                        <a:t>保健師数３～５人</a:t>
                      </a:r>
                      <a:r>
                        <a:rPr lang="ja-JP" u="none" strike="noStrike" cap="none">
                          <a:latin typeface="BIZ UDPGothic"/>
                          <a:ea typeface="BIZ UDPGothic"/>
                          <a:cs typeface="BIZ UDPGothic"/>
                          <a:sym typeface="BIZ UDPGothic"/>
                        </a:rPr>
                        <a:t>の小規模自治体</a:t>
                      </a:r>
                      <a:endParaRPr u="none" strike="noStrike" cap="none">
                        <a:solidFill>
                          <a:srgbClr val="FF0000"/>
                        </a:solidFill>
                        <a:latin typeface="BIZ UDPGothic"/>
                        <a:ea typeface="BIZ UDPGothic"/>
                        <a:cs typeface="BIZ UDPGothic"/>
                        <a:sym typeface="BIZ UDPGothic"/>
                      </a:endParaRPr>
                    </a:p>
                  </a:txBody>
                  <a:tcPr marL="91450" marR="91450" marT="45725" marB="45725">
                    <a:solidFill>
                      <a:srgbClr val="E1EFD8">
                        <a:alpha val="70200"/>
                      </a:srgbClr>
                    </a:solidFill>
                  </a:tcPr>
                </a:tc>
                <a:tc rowSpan="4">
                  <a:txBody>
                    <a:bodyPr/>
                    <a:lstStyle/>
                    <a:p>
                      <a:pPr marL="0" marR="0" lvl="0" indent="0" algn="ctr" rtl="0">
                        <a:spcBef>
                          <a:spcPts val="0"/>
                        </a:spcBef>
                        <a:spcAft>
                          <a:spcPts val="0"/>
                        </a:spcAft>
                        <a:buClr>
                          <a:schemeClr val="dk1"/>
                        </a:buClr>
                        <a:buSzPts val="1700"/>
                        <a:buFont typeface="Arial"/>
                        <a:buNone/>
                      </a:pPr>
                      <a:r>
                        <a:rPr lang="ja-JP" sz="1700" u="none" strike="noStrike" cap="none">
                          <a:latin typeface="BIZ UDPGothic"/>
                          <a:ea typeface="BIZ UDPGothic"/>
                          <a:cs typeface="BIZ UDPGothic"/>
                          <a:sym typeface="BIZ UDPGothic"/>
                        </a:rPr>
                        <a:t>   </a:t>
                      </a:r>
                      <a:endParaRPr>
                        <a:latin typeface="BIZ UDPGothic"/>
                        <a:ea typeface="BIZ UDPGothic"/>
                        <a:cs typeface="BIZ UDPGothic"/>
                        <a:sym typeface="BIZ UDPGothic"/>
                      </a:endParaRPr>
                    </a:p>
                    <a:p>
                      <a:pPr marL="0" marR="0" lvl="0" indent="0" algn="ctr" rtl="0">
                        <a:spcBef>
                          <a:spcPts val="0"/>
                        </a:spcBef>
                        <a:spcAft>
                          <a:spcPts val="0"/>
                        </a:spcAft>
                        <a:buClr>
                          <a:schemeClr val="dk1"/>
                        </a:buClr>
                        <a:buSzPts val="1800"/>
                        <a:buFont typeface="Arial"/>
                        <a:buNone/>
                      </a:pPr>
                      <a:r>
                        <a:rPr lang="ja-JP" sz="1800" u="none" strike="noStrike" cap="none">
                          <a:latin typeface="BIZ UDPGothic"/>
                          <a:ea typeface="BIZ UDPGothic"/>
                          <a:cs typeface="BIZ UDPGothic"/>
                          <a:sym typeface="BIZ UDPGothic"/>
                        </a:rPr>
                        <a:t> </a:t>
                      </a:r>
                      <a:r>
                        <a:rPr lang="ja-JP" u="none" strike="noStrike" cap="none">
                          <a:latin typeface="BIZ UDPGothic"/>
                          <a:ea typeface="BIZ UDPGothic"/>
                          <a:cs typeface="BIZ UDPGothic"/>
                          <a:sym typeface="BIZ UDPGothic"/>
                        </a:rPr>
                        <a:t>各ブロック提出数</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u="none" strike="noStrike" cap="none">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u="none" strike="noStrike" cap="none">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u="none" strike="noStrike" cap="none">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u="none" strike="noStrike" cap="none">
                        <a:latin typeface="BIZ UDPGothic"/>
                        <a:ea typeface="BIZ UDPGothic"/>
                        <a:cs typeface="BIZ UDPGothic"/>
                        <a:sym typeface="BIZ UDPGothic"/>
                      </a:endParaRPr>
                    </a:p>
                    <a:p>
                      <a:pPr marL="0" marR="0" lvl="0" indent="0" algn="l" rtl="0">
                        <a:spcBef>
                          <a:spcPts val="0"/>
                        </a:spcBef>
                        <a:spcAft>
                          <a:spcPts val="0"/>
                        </a:spcAft>
                        <a:buNone/>
                      </a:pPr>
                      <a:endParaRPr>
                        <a:latin typeface="BIZ UDPGothic"/>
                        <a:ea typeface="BIZ UDPGothic"/>
                        <a:cs typeface="BIZ UDPGothic"/>
                        <a:sym typeface="BIZ UDPGothic"/>
                      </a:endParaRPr>
                    </a:p>
                    <a:p>
                      <a:pPr marL="0" marR="0" lvl="0" indent="0" algn="l" rtl="0">
                        <a:spcBef>
                          <a:spcPts val="0"/>
                        </a:spcBef>
                        <a:spcAft>
                          <a:spcPts val="0"/>
                        </a:spcAft>
                        <a:buNone/>
                      </a:pPr>
                      <a:endParaRPr>
                        <a:latin typeface="BIZ UDPGothic"/>
                        <a:ea typeface="BIZ UDPGothic"/>
                        <a:cs typeface="BIZ UDPGothic"/>
                        <a:sym typeface="BIZ UDPGothic"/>
                      </a:endParaRPr>
                    </a:p>
                    <a:p>
                      <a:pPr marL="0" marR="0" lvl="0" indent="0" algn="ctr" rtl="0">
                        <a:spcBef>
                          <a:spcPts val="0"/>
                        </a:spcBef>
                        <a:spcAft>
                          <a:spcPts val="0"/>
                        </a:spcAft>
                        <a:buNone/>
                      </a:pPr>
                      <a:r>
                        <a:rPr lang="ja-JP">
                          <a:latin typeface="BIZ UDPGothic"/>
                          <a:ea typeface="BIZ UDPGothic"/>
                          <a:cs typeface="BIZ UDPGothic"/>
                          <a:sym typeface="BIZ UDPGothic"/>
                        </a:rPr>
                        <a:t>提出都道府県31団体</a:t>
                      </a:r>
                      <a:endParaRPr>
                        <a:latin typeface="BIZ UDPGothic"/>
                        <a:ea typeface="BIZ UDPGothic"/>
                        <a:cs typeface="BIZ UDPGothic"/>
                        <a:sym typeface="BIZ UDPGothic"/>
                      </a:endParaRPr>
                    </a:p>
                    <a:p>
                      <a:pPr marL="0" marR="0" lvl="0" indent="0" algn="ctr" rtl="0">
                        <a:spcBef>
                          <a:spcPts val="0"/>
                        </a:spcBef>
                        <a:spcAft>
                          <a:spcPts val="0"/>
                        </a:spcAft>
                        <a:buNone/>
                      </a:pPr>
                      <a:r>
                        <a:rPr lang="ja-JP">
                          <a:latin typeface="BIZ UDPGothic"/>
                          <a:ea typeface="BIZ UDPGothic"/>
                          <a:cs typeface="BIZ UDPGothic"/>
                          <a:sym typeface="BIZ UDPGothic"/>
                        </a:rPr>
                        <a:t>（回答率66.0%） </a:t>
                      </a:r>
                      <a:endParaRPr>
                        <a:latin typeface="BIZ UDPGothic"/>
                        <a:ea typeface="BIZ UDPGothic"/>
                        <a:cs typeface="BIZ UDPGothic"/>
                        <a:sym typeface="BIZ UDPGothic"/>
                      </a:endParaRPr>
                    </a:p>
                    <a:p>
                      <a:pPr marL="0" marR="0" lvl="0" indent="0" algn="ctr" rtl="0">
                        <a:spcBef>
                          <a:spcPts val="0"/>
                        </a:spcBef>
                        <a:spcAft>
                          <a:spcPts val="0"/>
                        </a:spcAft>
                        <a:buNone/>
                      </a:pPr>
                      <a:r>
                        <a:rPr lang="ja-JP">
                          <a:latin typeface="BIZ UDPGothic"/>
                          <a:ea typeface="BIZ UDPGothic"/>
                          <a:cs typeface="BIZ UDPGothic"/>
                          <a:sym typeface="BIZ UDPGothic"/>
                        </a:rPr>
                        <a:t>　　　　　</a:t>
                      </a:r>
                      <a:endParaRPr>
                        <a:latin typeface="BIZ UDPGothic"/>
                        <a:ea typeface="BIZ UDPGothic"/>
                        <a:cs typeface="BIZ UDPGothic"/>
                        <a:sym typeface="BIZ UDPGothic"/>
                      </a:endParaRPr>
                    </a:p>
                    <a:p>
                      <a:pPr marL="0" marR="0" lvl="0" indent="0" algn="ctr" rtl="0">
                        <a:spcBef>
                          <a:spcPts val="0"/>
                        </a:spcBef>
                        <a:spcAft>
                          <a:spcPts val="0"/>
                        </a:spcAft>
                        <a:buNone/>
                      </a:pPr>
                      <a:r>
                        <a:rPr lang="ja-JP">
                          <a:latin typeface="BIZ UDPGothic"/>
                          <a:ea typeface="BIZ UDPGothic"/>
                          <a:cs typeface="BIZ UDPGothic"/>
                          <a:sym typeface="BIZ UDPGothic"/>
                        </a:rPr>
                        <a:t>提出自治体数 </a:t>
                      </a:r>
                      <a:endParaRPr>
                        <a:latin typeface="BIZ UDPGothic"/>
                        <a:ea typeface="BIZ UDPGothic"/>
                        <a:cs typeface="BIZ UDPGothic"/>
                        <a:sym typeface="BIZ UDPGothic"/>
                      </a:endParaRPr>
                    </a:p>
                    <a:p>
                      <a:pPr marL="0" marR="0" lvl="0" indent="0" algn="ctr" rtl="0">
                        <a:spcBef>
                          <a:spcPts val="0"/>
                        </a:spcBef>
                        <a:spcAft>
                          <a:spcPts val="0"/>
                        </a:spcAft>
                        <a:buNone/>
                      </a:pPr>
                      <a:r>
                        <a:rPr lang="ja-JP">
                          <a:latin typeface="BIZ UDPGothic"/>
                          <a:ea typeface="BIZ UDPGothic"/>
                          <a:cs typeface="BIZ UDPGothic"/>
                          <a:sym typeface="BIZ UDPGothic"/>
                        </a:rPr>
                        <a:t> 33自治体</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700"/>
                        <a:buFont typeface="Arial"/>
                        <a:buNone/>
                      </a:pPr>
                      <a:endParaRPr>
                        <a:latin typeface="BIZ UDPGothic"/>
                        <a:ea typeface="BIZ UDPGothic"/>
                        <a:cs typeface="BIZ UDPGothic"/>
                        <a:sym typeface="BIZ UDPGothic"/>
                      </a:endParaRPr>
                    </a:p>
                  </a:txBody>
                  <a:tcPr marL="91450" marR="91450" marT="45725" marB="45725">
                    <a:solidFill>
                      <a:srgbClr val="E1EFD8">
                        <a:alpha val="50199"/>
                      </a:srgbClr>
                    </a:solidFill>
                  </a:tcPr>
                </a:tc>
                <a:extLst>
                  <a:ext uri="{0D108BD9-81ED-4DB2-BD59-A6C34878D82A}">
                    <a16:rowId xmlns:a16="http://schemas.microsoft.com/office/drawing/2014/main" val="10001"/>
                  </a:ext>
                </a:extLst>
              </a:tr>
              <a:tr h="1743900">
                <a:tc>
                  <a:txBody>
                    <a:bodyPr/>
                    <a:lstStyle/>
                    <a:p>
                      <a:pPr marL="0" marR="0" lvl="0" indent="0" algn="l" rtl="0">
                        <a:lnSpc>
                          <a:spcPct val="100000"/>
                        </a:lnSpc>
                        <a:spcBef>
                          <a:spcPts val="0"/>
                        </a:spcBef>
                        <a:spcAft>
                          <a:spcPts val="0"/>
                        </a:spcAft>
                        <a:buClr>
                          <a:schemeClr val="dk1"/>
                        </a:buClr>
                        <a:buSzPts val="1800"/>
                        <a:buFont typeface="Arial"/>
                        <a:buNone/>
                      </a:pPr>
                      <a:r>
                        <a:rPr lang="ja-JP" b="1">
                          <a:latin typeface="BIZ UDPGothic"/>
                          <a:ea typeface="BIZ UDPGothic"/>
                          <a:cs typeface="BIZ UDPGothic"/>
                          <a:sym typeface="BIZ UDPGothic"/>
                        </a:rPr>
                        <a:t>【収集対象】</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a:latin typeface="BIZ UDPGothic"/>
                          <a:ea typeface="BIZ UDPGothic"/>
                          <a:cs typeface="BIZ UDPGothic"/>
                          <a:sym typeface="BIZ UDPGothic"/>
                        </a:rPr>
                        <a:t>都道府県の統括保健師</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600"/>
                        <a:buFont typeface="Arial"/>
                        <a:buNone/>
                      </a:pPr>
                      <a:r>
                        <a:rPr lang="ja-JP">
                          <a:latin typeface="BIZ UDPGothic"/>
                          <a:ea typeface="BIZ UDPGothic"/>
                          <a:cs typeface="BIZ UDPGothic"/>
                          <a:sym typeface="BIZ UDPGothic"/>
                        </a:rPr>
                        <a:t>あるいは</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a:latin typeface="BIZ UDPGothic"/>
                          <a:ea typeface="BIZ UDPGothic"/>
                          <a:cs typeface="BIZ UDPGothic"/>
                          <a:sym typeface="BIZ UDPGothic"/>
                        </a:rPr>
                        <a:t>統括的な役割を担う保健師</a:t>
                      </a:r>
                      <a:endParaRPr>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a:solidFill>
                          <a:schemeClr val="dk1"/>
                        </a:solidFill>
                        <a:latin typeface="BIZ UDPGothic"/>
                        <a:ea typeface="BIZ UDPGothic"/>
                        <a:cs typeface="BIZ UDPGothic"/>
                        <a:sym typeface="BIZ UDPGothic"/>
                      </a:endParaRPr>
                    </a:p>
                  </a:txBody>
                  <a:tcPr marL="91450" marR="91450" marT="45725" marB="45725">
                    <a:solidFill>
                      <a:srgbClr val="E1EFD8">
                        <a:alpha val="70200"/>
                      </a:srgbClr>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ja-JP" b="1">
                          <a:latin typeface="BIZ UDPGothic"/>
                          <a:ea typeface="BIZ UDPGothic"/>
                          <a:cs typeface="BIZ UDPGothic"/>
                          <a:sym typeface="BIZ UDPGothic"/>
                        </a:rPr>
                        <a:t> ※１　好事例選定基準</a:t>
                      </a:r>
                      <a:endParaRPr b="1">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u="none">
                          <a:latin typeface="BIZ UDPGothic"/>
                          <a:ea typeface="BIZ UDPGothic"/>
                          <a:cs typeface="BIZ UDPGothic"/>
                          <a:sym typeface="BIZ UDPGothic"/>
                        </a:rPr>
                        <a:t>令和6年度地域保健総合推進事業「2040年を見据えた令和における保健師の地区活動に関する調査研究事業」で明らかになった保健師の技を踏まえて選定基準を定めた</a:t>
                      </a:r>
                      <a:endParaRPr u="none">
                        <a:latin typeface="BIZ UDPGothic"/>
                        <a:ea typeface="BIZ UDPGothic"/>
                        <a:cs typeface="BIZ UDPGothic"/>
                        <a:sym typeface="BIZ UDPGothic"/>
                      </a:endParaRPr>
                    </a:p>
                  </a:txBody>
                  <a:tcPr marL="91450" marR="91450" marT="45725" marB="45725">
                    <a:solidFill>
                      <a:schemeClr val="lt1"/>
                    </a:solidFill>
                  </a:tcPr>
                </a:tc>
                <a:tc vMerge="1">
                  <a:txBody>
                    <a:bodyPr/>
                    <a:lstStyle/>
                    <a:p>
                      <a:endParaRPr lang="ja-JP"/>
                    </a:p>
                  </a:txBody>
                  <a:tcPr/>
                </a:tc>
                <a:extLst>
                  <a:ext uri="{0D108BD9-81ED-4DB2-BD59-A6C34878D82A}">
                    <a16:rowId xmlns:a16="http://schemas.microsoft.com/office/drawing/2014/main" val="10002"/>
                  </a:ext>
                </a:extLst>
              </a:tr>
              <a:tr h="1614025">
                <a:tc>
                  <a:txBody>
                    <a:bodyPr/>
                    <a:lstStyle/>
                    <a:p>
                      <a:pPr marL="0" marR="0" lvl="0" indent="0" algn="l" rtl="0">
                        <a:spcBef>
                          <a:spcPts val="0"/>
                        </a:spcBef>
                        <a:spcAft>
                          <a:spcPts val="0"/>
                        </a:spcAft>
                        <a:buClr>
                          <a:schemeClr val="dk1"/>
                        </a:buClr>
                        <a:buSzPts val="1800"/>
                        <a:buFont typeface="Arial"/>
                        <a:buNone/>
                      </a:pPr>
                      <a:r>
                        <a:rPr lang="ja-JP" b="1">
                          <a:latin typeface="BIZ UDPGothic"/>
                          <a:ea typeface="BIZ UDPGothic"/>
                          <a:cs typeface="BIZ UDPGothic"/>
                          <a:sym typeface="BIZ UDPGothic"/>
                        </a:rPr>
                        <a:t>【調査方法】</a:t>
                      </a:r>
                      <a:endParaRPr>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latin typeface="BIZ UDPGothic"/>
                          <a:ea typeface="BIZ UDPGothic"/>
                          <a:cs typeface="BIZ UDPGothic"/>
                          <a:sym typeface="BIZ UDPGothic"/>
                        </a:rPr>
                        <a:t>全国保健師長会47都道府県部会を通して好事例を推薦</a:t>
                      </a:r>
                      <a:r>
                        <a:rPr lang="ja-JP">
                          <a:solidFill>
                            <a:schemeClr val="dk1"/>
                          </a:solidFill>
                          <a:latin typeface="BIZ UDPGothic"/>
                          <a:ea typeface="BIZ UDPGothic"/>
                          <a:cs typeface="BIZ UDPGothic"/>
                          <a:sym typeface="BIZ UDPGothic"/>
                        </a:rPr>
                        <a:t>推薦及び、様式への回答を依頼をした。回答にあたっては複数自治体の推薦を可能とした。</a:t>
                      </a:r>
                      <a:endParaRPr>
                        <a:latin typeface="BIZ UDPGothic"/>
                        <a:ea typeface="BIZ UDPGothic"/>
                        <a:cs typeface="BIZ UDPGothic"/>
                        <a:sym typeface="BIZ UDPGothic"/>
                      </a:endParaRPr>
                    </a:p>
                  </a:txBody>
                  <a:tcPr marL="91450" marR="91450" marT="45725" marB="45725">
                    <a:solidFill>
                      <a:schemeClr val="lt1"/>
                    </a:solidFill>
                  </a:tcPr>
                </a:tc>
                <a:tc rowSpan="2">
                  <a:txBody>
                    <a:bodyPr/>
                    <a:lstStyle/>
                    <a:p>
                      <a:pPr marL="0" marR="0" lvl="0" indent="0" algn="l" rtl="0">
                        <a:lnSpc>
                          <a:spcPct val="100000"/>
                        </a:lnSpc>
                        <a:spcBef>
                          <a:spcPts val="0"/>
                        </a:spcBef>
                        <a:spcAft>
                          <a:spcPts val="0"/>
                        </a:spcAft>
                        <a:buClr>
                          <a:schemeClr val="dk1"/>
                        </a:buClr>
                        <a:buSzPts val="1800"/>
                        <a:buFont typeface="Arial"/>
                        <a:buNone/>
                      </a:pPr>
                      <a:endParaRPr sz="1800" b="1">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b="1">
                          <a:latin typeface="BIZ UDPGothic"/>
                          <a:ea typeface="BIZ UDPGothic"/>
                          <a:cs typeface="BIZ UDPGothic"/>
                          <a:sym typeface="BIZ UDPGothic"/>
                        </a:rPr>
                        <a:t>【調査内容】</a:t>
                      </a:r>
                      <a:endParaRPr>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latin typeface="BIZ UDPGothic"/>
                          <a:ea typeface="BIZ UDPGothic"/>
                          <a:cs typeface="BIZ UDPGothic"/>
                          <a:sym typeface="BIZ UDPGothic"/>
                        </a:rPr>
                        <a:t>推薦理由、自治体の属性及び体制、現任教育や人材育成の実態及び課題、小規模自治体の強み、効果的な現任教育や人材育成、留意点や工夫、研修の現状及び要望、コンテンツ等利用の現状及び要望等</a:t>
                      </a:r>
                      <a:endParaRPr>
                        <a:latin typeface="BIZ UDPGothic"/>
                        <a:ea typeface="BIZ UDPGothic"/>
                        <a:cs typeface="BIZ UDPGothic"/>
                        <a:sym typeface="BIZ UDPGothic"/>
                      </a:endParaRPr>
                    </a:p>
                  </a:txBody>
                  <a:tcPr marL="91450" marR="91450" marT="45725" marB="45725">
                    <a:solidFill>
                      <a:srgbClr val="E1EFD8">
                        <a:alpha val="70200"/>
                      </a:srgbClr>
                    </a:solidFill>
                  </a:tcPr>
                </a:tc>
                <a:tc vMerge="1">
                  <a:txBody>
                    <a:bodyPr/>
                    <a:lstStyle/>
                    <a:p>
                      <a:endParaRPr lang="ja-JP"/>
                    </a:p>
                  </a:txBody>
                  <a:tcPr/>
                </a:tc>
                <a:extLst>
                  <a:ext uri="{0D108BD9-81ED-4DB2-BD59-A6C34878D82A}">
                    <a16:rowId xmlns:a16="http://schemas.microsoft.com/office/drawing/2014/main" val="10003"/>
                  </a:ext>
                </a:extLst>
              </a:tr>
              <a:tr h="840425">
                <a:tc>
                  <a:txBody>
                    <a:bodyPr/>
                    <a:lstStyle/>
                    <a:p>
                      <a:pPr marL="0" marR="0" lvl="0" indent="0" algn="l" rtl="0">
                        <a:lnSpc>
                          <a:spcPct val="100000"/>
                        </a:lnSpc>
                        <a:spcBef>
                          <a:spcPts val="0"/>
                        </a:spcBef>
                        <a:spcAft>
                          <a:spcPts val="0"/>
                        </a:spcAft>
                        <a:buClr>
                          <a:schemeClr val="dk1"/>
                        </a:buClr>
                        <a:buSzPts val="1800"/>
                        <a:buFont typeface="Arial"/>
                        <a:buNone/>
                      </a:pPr>
                      <a:r>
                        <a:rPr lang="ja-JP" b="1">
                          <a:latin typeface="BIZ UDPGothic"/>
                          <a:ea typeface="BIZ UDPGothic"/>
                          <a:cs typeface="BIZ UDPGothic"/>
                          <a:sym typeface="BIZ UDPGothic"/>
                        </a:rPr>
                        <a:t>【調査期間】</a:t>
                      </a:r>
                      <a:endParaRPr>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latin typeface="BIZ UDPGothic"/>
                          <a:ea typeface="BIZ UDPGothic"/>
                          <a:cs typeface="BIZ UDPGothic"/>
                          <a:sym typeface="BIZ UDPGothic"/>
                        </a:rPr>
                        <a:t>令和７年７月18日～７月31日</a:t>
                      </a:r>
                      <a:endParaRPr>
                        <a:latin typeface="BIZ UDPGothic"/>
                        <a:ea typeface="BIZ UDPGothic"/>
                        <a:cs typeface="BIZ UDPGothic"/>
                        <a:sym typeface="BIZ UDPGothic"/>
                      </a:endParaRPr>
                    </a:p>
                  </a:txBody>
                  <a:tcPr marL="91450" marR="91450" marT="45725" marB="45725">
                    <a:solidFill>
                      <a:srgbClr val="E1EFD8">
                        <a:alpha val="70200"/>
                      </a:srgbClr>
                    </a:solidFill>
                  </a:tcPr>
                </a:tc>
                <a:tc vMerge="1">
                  <a:txBody>
                    <a:bodyPr/>
                    <a:lstStyle/>
                    <a:p>
                      <a:endParaRPr lang="ja-JP"/>
                    </a:p>
                  </a:txBody>
                  <a:tcPr/>
                </a:tc>
                <a:tc vMerge="1">
                  <a:txBody>
                    <a:bodyPr/>
                    <a:lstStyle/>
                    <a:p>
                      <a:endParaRPr lang="ja-JP"/>
                    </a:p>
                  </a:txBody>
                  <a:tcPr/>
                </a:tc>
                <a:extLst>
                  <a:ext uri="{0D108BD9-81ED-4DB2-BD59-A6C34878D82A}">
                    <a16:rowId xmlns:a16="http://schemas.microsoft.com/office/drawing/2014/main" val="10004"/>
                  </a:ext>
                </a:extLst>
              </a:tr>
            </a:tbl>
          </a:graphicData>
        </a:graphic>
      </p:graphicFrame>
      <p:sp>
        <p:nvSpPr>
          <p:cNvPr id="618" name="Google Shape;618;g3d8758b245f_0_23"/>
          <p:cNvSpPr/>
          <p:nvPr/>
        </p:nvSpPr>
        <p:spPr>
          <a:xfrm>
            <a:off x="7919927" y="2254604"/>
            <a:ext cx="743100" cy="637500"/>
          </a:xfrm>
          <a:prstGeom prst="roundRect">
            <a:avLst>
              <a:gd name="adj" fmla="val 16667"/>
            </a:avLst>
          </a:prstGeom>
          <a:solidFill>
            <a:srgbClr val="548135"/>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33</a:t>
            </a:r>
            <a:endParaRPr sz="1200" b="1">
              <a:latin typeface="BIZ UDPGothic"/>
              <a:ea typeface="BIZ UDPGothic"/>
              <a:cs typeface="BIZ UDPGothic"/>
              <a:sym typeface="BIZ UDPGothic"/>
            </a:endParaRPr>
          </a:p>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自治体</a:t>
            </a:r>
            <a:endParaRPr sz="1200" b="1">
              <a:latin typeface="BIZ UDPGothic"/>
              <a:ea typeface="BIZ UDPGothic"/>
              <a:cs typeface="BIZ UDPGothic"/>
              <a:sym typeface="BIZ UDPGothic"/>
            </a:endParaRPr>
          </a:p>
        </p:txBody>
      </p:sp>
      <p:sp>
        <p:nvSpPr>
          <p:cNvPr id="619" name="Google Shape;619;g3d8758b245f_0_23"/>
          <p:cNvSpPr txBox="1">
            <a:spLocks noGrp="1"/>
          </p:cNvSpPr>
          <p:nvPr>
            <p:ph type="sldNum" idx="12"/>
          </p:nvPr>
        </p:nvSpPr>
        <p:spPr>
          <a:xfrm>
            <a:off x="6954274" y="6323756"/>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36</a:t>
            </a:fld>
            <a:endParaRPr/>
          </a:p>
        </p:txBody>
      </p:sp>
      <p:sp>
        <p:nvSpPr>
          <p:cNvPr id="620" name="Google Shape;620;g3d8758b245f_0_23"/>
          <p:cNvSpPr/>
          <p:nvPr/>
        </p:nvSpPr>
        <p:spPr>
          <a:xfrm>
            <a:off x="3420300" y="1327575"/>
            <a:ext cx="3609000" cy="2952000"/>
          </a:xfrm>
          <a:prstGeom prst="rect">
            <a:avLst/>
          </a:prstGeom>
          <a:noFill/>
          <a:ln w="381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1" name="Google Shape;621;g3d8758b245f_0_23"/>
          <p:cNvSpPr/>
          <p:nvPr/>
        </p:nvSpPr>
        <p:spPr>
          <a:xfrm>
            <a:off x="954250" y="1544322"/>
            <a:ext cx="1153500" cy="248700"/>
          </a:xfrm>
          <a:prstGeom prst="rect">
            <a:avLst/>
          </a:prstGeom>
          <a:noFill/>
          <a:ln w="28575"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2" name="Google Shape;622;g3d8758b245f_0_23"/>
          <p:cNvSpPr/>
          <p:nvPr/>
        </p:nvSpPr>
        <p:spPr>
          <a:xfrm rot="5400000">
            <a:off x="2295900" y="1148402"/>
            <a:ext cx="448200" cy="1800600"/>
          </a:xfrm>
          <a:prstGeom prst="bentUpArrow">
            <a:avLst>
              <a:gd name="adj1" fmla="val 25000"/>
              <a:gd name="adj2" fmla="val 25000"/>
              <a:gd name="adj3" fmla="val 35519"/>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23" name="Google Shape;623;g3d8758b245f_0_23"/>
          <p:cNvPicPr preferRelativeResize="0"/>
          <p:nvPr/>
        </p:nvPicPr>
        <p:blipFill>
          <a:blip r:embed="rId3">
            <a:alphaModFix/>
          </a:blip>
          <a:stretch>
            <a:fillRect/>
          </a:stretch>
        </p:blipFill>
        <p:spPr>
          <a:xfrm>
            <a:off x="2704896" y="6051346"/>
            <a:ext cx="637500" cy="637500"/>
          </a:xfrm>
          <a:prstGeom prst="rect">
            <a:avLst/>
          </a:prstGeom>
          <a:noFill/>
          <a:ln>
            <a:noFill/>
          </a:ln>
        </p:spPr>
      </p:pic>
      <p:pic>
        <p:nvPicPr>
          <p:cNvPr id="624" name="Google Shape;624;g3d8758b245f_0_23"/>
          <p:cNvPicPr preferRelativeResize="0"/>
          <p:nvPr/>
        </p:nvPicPr>
        <p:blipFill>
          <a:blip r:embed="rId4">
            <a:alphaModFix/>
          </a:blip>
          <a:stretch>
            <a:fillRect/>
          </a:stretch>
        </p:blipFill>
        <p:spPr>
          <a:xfrm>
            <a:off x="7029363" y="2060338"/>
            <a:ext cx="923925" cy="9239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g3d8758b245f_0_36"/>
          <p:cNvSpPr txBox="1">
            <a:spLocks noGrp="1"/>
          </p:cNvSpPr>
          <p:nvPr>
            <p:ph type="title"/>
          </p:nvPr>
        </p:nvSpPr>
        <p:spPr>
          <a:xfrm>
            <a:off x="286251" y="136525"/>
            <a:ext cx="8571600" cy="568200"/>
          </a:xfrm>
          <a:prstGeom prst="rect">
            <a:avLst/>
          </a:prstGeom>
          <a:solidFill>
            <a:srgbClr val="C4E0B2"/>
          </a:solid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ja-JP" sz="4000" b="1">
                <a:latin typeface="Arial"/>
                <a:ea typeface="Arial"/>
                <a:cs typeface="Arial"/>
                <a:sym typeface="Arial"/>
              </a:rPr>
              <a:t>　</a:t>
            </a:r>
            <a:r>
              <a:rPr lang="ja-JP" sz="3778" b="1">
                <a:latin typeface="BIZ UDPGothic"/>
                <a:ea typeface="BIZ UDPGothic"/>
                <a:cs typeface="BIZ UDPGothic"/>
                <a:sym typeface="BIZ UDPGothic"/>
              </a:rPr>
              <a:t>Ｂ. 方法</a:t>
            </a:r>
            <a:r>
              <a:rPr lang="ja-JP" sz="2978">
                <a:latin typeface="BIZ UDPGothic"/>
                <a:ea typeface="BIZ UDPGothic"/>
                <a:cs typeface="BIZ UDPGothic"/>
                <a:sym typeface="BIZ UDPGothic"/>
              </a:rPr>
              <a:t>　　２. インタビュー調査（２次調査）</a:t>
            </a:r>
            <a:endParaRPr sz="4178">
              <a:latin typeface="BIZ UDPGothic"/>
              <a:ea typeface="BIZ UDPGothic"/>
              <a:cs typeface="BIZ UDPGothic"/>
              <a:sym typeface="BIZ UDPGothic"/>
            </a:endParaRPr>
          </a:p>
        </p:txBody>
      </p:sp>
      <p:graphicFrame>
        <p:nvGraphicFramePr>
          <p:cNvPr id="631" name="Google Shape;631;g3d8758b245f_0_36"/>
          <p:cNvGraphicFramePr/>
          <p:nvPr>
            <p:extLst>
              <p:ext uri="{D42A27DB-BD31-4B8C-83A1-F6EECF244321}">
                <p14:modId xmlns:p14="http://schemas.microsoft.com/office/powerpoint/2010/main" val="1601424407"/>
              </p:ext>
            </p:extLst>
          </p:nvPr>
        </p:nvGraphicFramePr>
        <p:xfrm>
          <a:off x="296186" y="804425"/>
          <a:ext cx="8571525" cy="5591925"/>
        </p:xfrm>
        <a:graphic>
          <a:graphicData uri="http://schemas.openxmlformats.org/drawingml/2006/table">
            <a:tbl>
              <a:tblPr firstRow="1" bandRow="1">
                <a:noFill/>
                <a:tableStyleId>{14A4CB09-6355-4AF1-BB73-62E197E02BD0}</a:tableStyleId>
              </a:tblPr>
              <a:tblGrid>
                <a:gridCol w="4585900">
                  <a:extLst>
                    <a:ext uri="{9D8B030D-6E8A-4147-A177-3AD203B41FA5}">
                      <a16:colId xmlns:a16="http://schemas.microsoft.com/office/drawing/2014/main" val="20000"/>
                    </a:ext>
                  </a:extLst>
                </a:gridCol>
                <a:gridCol w="3985625">
                  <a:extLst>
                    <a:ext uri="{9D8B030D-6E8A-4147-A177-3AD203B41FA5}">
                      <a16:colId xmlns:a16="http://schemas.microsoft.com/office/drawing/2014/main" val="20001"/>
                    </a:ext>
                  </a:extLst>
                </a:gridCol>
              </a:tblGrid>
              <a:tr h="419100">
                <a:tc>
                  <a:txBody>
                    <a:bodyPr/>
                    <a:lstStyle/>
                    <a:p>
                      <a:pPr marL="0" marR="0" lvl="0" indent="0" algn="ctr" rtl="0">
                        <a:spcBef>
                          <a:spcPts val="0"/>
                        </a:spcBef>
                        <a:spcAft>
                          <a:spcPts val="0"/>
                        </a:spcAft>
                        <a:buClr>
                          <a:schemeClr val="dk1"/>
                        </a:buClr>
                        <a:buSzPts val="2400"/>
                        <a:buFont typeface="MS PGothic"/>
                        <a:buNone/>
                      </a:pPr>
                      <a:r>
                        <a:rPr lang="ja-JP" sz="1800">
                          <a:latin typeface="BIZ UDPGothic"/>
                          <a:ea typeface="BIZ UDPGothic"/>
                          <a:cs typeface="BIZ UDPGothic"/>
                          <a:sym typeface="BIZ UDPGothic"/>
                        </a:rPr>
                        <a:t>インタビュー対象自治体選定協議</a:t>
                      </a:r>
                      <a:endParaRPr sz="1800">
                        <a:latin typeface="BIZ UDPGothic"/>
                        <a:ea typeface="BIZ UDPGothic"/>
                        <a:cs typeface="BIZ UDPGothic"/>
                        <a:sym typeface="BIZ UDPGothic"/>
                      </a:endParaRPr>
                    </a:p>
                  </a:txBody>
                  <a:tcPr marL="91450" marR="91450" marT="45725" marB="45725" anchor="ctr"/>
                </a:tc>
                <a:tc>
                  <a:txBody>
                    <a:bodyPr/>
                    <a:lstStyle/>
                    <a:p>
                      <a:pPr marL="0" marR="0" lvl="0" indent="0" algn="ctr" rtl="0">
                        <a:spcBef>
                          <a:spcPts val="0"/>
                        </a:spcBef>
                        <a:spcAft>
                          <a:spcPts val="0"/>
                        </a:spcAft>
                        <a:buClr>
                          <a:schemeClr val="dk1"/>
                        </a:buClr>
                        <a:buSzPts val="2400"/>
                        <a:buFont typeface="MS PGothic"/>
                        <a:buNone/>
                      </a:pPr>
                      <a:r>
                        <a:rPr lang="ja-JP" sz="1800">
                          <a:latin typeface="BIZ UDPGothic"/>
                          <a:ea typeface="BIZ UDPGothic"/>
                          <a:cs typeface="BIZ UDPGothic"/>
                          <a:sym typeface="BIZ UDPGothic"/>
                        </a:rPr>
                        <a:t>インタビュー調査</a:t>
                      </a:r>
                      <a:endParaRPr sz="1800" b="0">
                        <a:latin typeface="BIZ UDPGothic"/>
                        <a:ea typeface="BIZ UDPGothic"/>
                        <a:cs typeface="BIZ UDPGothic"/>
                        <a:sym typeface="BIZ UDPGothic"/>
                      </a:endParaRPr>
                    </a:p>
                  </a:txBody>
                  <a:tcPr marL="91450" marR="91450" marT="45725" marB="45725" anchor="ctr"/>
                </a:tc>
                <a:extLst>
                  <a:ext uri="{0D108BD9-81ED-4DB2-BD59-A6C34878D82A}">
                    <a16:rowId xmlns:a16="http://schemas.microsoft.com/office/drawing/2014/main" val="10000"/>
                  </a:ext>
                </a:extLst>
              </a:tr>
              <a:tr h="1253600">
                <a:tc>
                  <a:txBody>
                    <a:bodyPr/>
                    <a:lstStyle/>
                    <a:p>
                      <a:pPr marL="0" marR="0" lvl="0" indent="0" algn="l" rtl="0">
                        <a:lnSpc>
                          <a:spcPct val="100000"/>
                        </a:lnSpc>
                        <a:spcBef>
                          <a:spcPts val="0"/>
                        </a:spcBef>
                        <a:spcAft>
                          <a:spcPts val="0"/>
                        </a:spcAft>
                        <a:buClr>
                          <a:schemeClr val="dk1"/>
                        </a:buClr>
                        <a:buSzPts val="1800"/>
                        <a:buFont typeface="Arial"/>
                        <a:buNone/>
                      </a:pPr>
                      <a:r>
                        <a:rPr lang="ja-JP" b="1">
                          <a:latin typeface="BIZ UDPGothic"/>
                          <a:ea typeface="BIZ UDPGothic"/>
                          <a:cs typeface="BIZ UDPGothic"/>
                          <a:sym typeface="BIZ UDPGothic"/>
                        </a:rPr>
                        <a:t>≪1次調査結果≫　</a:t>
                      </a:r>
                      <a:r>
                        <a:rPr lang="ja-JP">
                          <a:latin typeface="BIZ UDPGothic"/>
                          <a:ea typeface="BIZ UDPGothic"/>
                          <a:cs typeface="BIZ UDPGothic"/>
                          <a:sym typeface="BIZ UDPGothic"/>
                        </a:rPr>
                        <a:t>　　</a:t>
                      </a:r>
                      <a:r>
                        <a:rPr lang="ja-JP" sz="1800">
                          <a:latin typeface="Arial"/>
                          <a:ea typeface="Arial"/>
                          <a:cs typeface="Arial"/>
                          <a:sym typeface="Arial"/>
                        </a:rPr>
                        <a:t>　　　　　</a:t>
                      </a:r>
                      <a:r>
                        <a:rPr lang="ja-JP" sz="1800" b="1">
                          <a:latin typeface="Arial"/>
                          <a:ea typeface="Arial"/>
                          <a:cs typeface="Arial"/>
                          <a:sym typeface="Arial"/>
                        </a:rPr>
                        <a:t>　</a:t>
                      </a:r>
                      <a:endParaRPr sz="1800">
                        <a:solidFill>
                          <a:schemeClr val="dk1"/>
                        </a:solidFill>
                        <a:latin typeface="Arial"/>
                        <a:ea typeface="Arial"/>
                        <a:cs typeface="Arial"/>
                        <a:sym typeface="Arial"/>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ja-JP" b="1">
                          <a:latin typeface="BIZ UDPGothic"/>
                          <a:ea typeface="BIZ UDPGothic"/>
                          <a:cs typeface="BIZ UDPGothic"/>
                          <a:sym typeface="BIZ UDPGothic"/>
                        </a:rPr>
                        <a:t>≪２次調査≫</a:t>
                      </a:r>
                      <a:endParaRPr b="1">
                        <a:solidFill>
                          <a:schemeClr val="dk1"/>
                        </a:solidFill>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a:solidFill>
                          <a:schemeClr val="dk1"/>
                        </a:solidFill>
                        <a:latin typeface="BIZ UDPGothic"/>
                        <a:ea typeface="BIZ UDPGothic"/>
                        <a:cs typeface="BIZ UDPGothic"/>
                        <a:sym typeface="BIZ UDPGothic"/>
                      </a:endParaRPr>
                    </a:p>
                  </a:txBody>
                  <a:tcPr marL="91450" marR="91450" marT="45725" marB="45725">
                    <a:solidFill>
                      <a:srgbClr val="E1EFD8">
                        <a:alpha val="70200"/>
                      </a:srgbClr>
                    </a:solidFill>
                  </a:tcPr>
                </a:tc>
                <a:extLst>
                  <a:ext uri="{0D108BD9-81ED-4DB2-BD59-A6C34878D82A}">
                    <a16:rowId xmlns:a16="http://schemas.microsoft.com/office/drawing/2014/main" val="10001"/>
                  </a:ext>
                </a:extLst>
              </a:tr>
              <a:tr h="1544375">
                <a:tc rowSpan="3">
                  <a:txBody>
                    <a:bodyPr/>
                    <a:lstStyle/>
                    <a:p>
                      <a:pPr marL="0" marR="0" lvl="0" indent="0" algn="l" rtl="0">
                        <a:spcBef>
                          <a:spcPts val="0"/>
                        </a:spcBef>
                        <a:spcAft>
                          <a:spcPts val="0"/>
                        </a:spcAft>
                        <a:buClr>
                          <a:schemeClr val="dk1"/>
                        </a:buClr>
                        <a:buSzPts val="1800"/>
                        <a:buFont typeface="Arial"/>
                        <a:buNone/>
                      </a:pPr>
                      <a:r>
                        <a:rPr lang="ja-JP" b="1" dirty="0">
                          <a:latin typeface="BIZ UDPGothic"/>
                          <a:ea typeface="BIZ UDPGothic"/>
                          <a:cs typeface="BIZ UDPGothic"/>
                          <a:sym typeface="BIZ UDPGothic"/>
                        </a:rPr>
                        <a:t>【インタビュー対象自治体の選定協議】</a:t>
                      </a:r>
                      <a:endParaRPr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endParaRPr b="1" dirty="0">
                        <a:latin typeface="BIZ UDPGothic"/>
                        <a:ea typeface="BIZ UDPGothic"/>
                        <a:cs typeface="BIZ UDPGothic"/>
                        <a:sym typeface="BIZ UDPGothic"/>
                      </a:endParaRPr>
                    </a:p>
                    <a:p>
                      <a:pPr marL="0" marR="0" lvl="0" indent="0" algn="l" rtl="0">
                        <a:spcBef>
                          <a:spcPts val="0"/>
                        </a:spcBef>
                        <a:spcAft>
                          <a:spcPts val="0"/>
                        </a:spcAft>
                        <a:buClr>
                          <a:schemeClr val="dk1"/>
                        </a:buClr>
                        <a:buSzPts val="800"/>
                        <a:buFont typeface="Arial"/>
                        <a:buNone/>
                      </a:pPr>
                      <a:r>
                        <a:rPr lang="ja-JP" b="1" dirty="0">
                          <a:latin typeface="BIZ UDPGothic"/>
                          <a:ea typeface="BIZ UDPGothic"/>
                          <a:cs typeface="BIZ UDPGothic"/>
                          <a:sym typeface="BIZ UDPGothic"/>
                        </a:rPr>
                        <a:t>  </a:t>
                      </a:r>
                      <a:endParaRPr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dirty="0">
                          <a:latin typeface="BIZ UDPGothic"/>
                          <a:ea typeface="BIZ UDPGothic"/>
                          <a:cs typeface="BIZ UDPGothic"/>
                          <a:sym typeface="BIZ UDPGothic"/>
                        </a:rPr>
                        <a:t>                　</a:t>
                      </a:r>
                      <a:r>
                        <a:rPr lang="ja-JP" b="1" dirty="0">
                          <a:latin typeface="BIZ UDPGothic"/>
                          <a:ea typeface="BIZ UDPGothic"/>
                          <a:cs typeface="BIZ UDPGothic"/>
                          <a:sym typeface="BIZ UDPGothic"/>
                        </a:rPr>
                        <a:t>　　　　   　〈インタビュー対象選定の考慮点〉</a:t>
                      </a:r>
                      <a:endParaRPr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dirty="0">
                          <a:latin typeface="BIZ UDPGothic"/>
                          <a:ea typeface="BIZ UDPGothic"/>
                          <a:cs typeface="BIZ UDPGothic"/>
                          <a:sym typeface="BIZ UDPGothic"/>
                        </a:rPr>
                        <a:t>　　　　　　    　               ① 好事例選定基準（</a:t>
                      </a:r>
                      <a:r>
                        <a:rPr lang="ja-JP" b="1" dirty="0">
                          <a:latin typeface="BIZ UDPGothic"/>
                          <a:ea typeface="BIZ UDPGothic"/>
                          <a:cs typeface="BIZ UDPGothic"/>
                          <a:sym typeface="BIZ UDPGothic"/>
                        </a:rPr>
                        <a:t>※１</a:t>
                      </a:r>
                      <a:r>
                        <a:rPr lang="ja-JP" dirty="0">
                          <a:latin typeface="BIZ UDPGothic"/>
                          <a:ea typeface="BIZ UDPGothic"/>
                          <a:cs typeface="BIZ UDPGothic"/>
                          <a:sym typeface="BIZ UDPGothic"/>
                        </a:rPr>
                        <a:t>）</a:t>
                      </a:r>
                      <a:endParaRPr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dirty="0">
                          <a:latin typeface="BIZ UDPGothic"/>
                          <a:ea typeface="BIZ UDPGothic"/>
                          <a:cs typeface="BIZ UDPGothic"/>
                          <a:sym typeface="BIZ UDPGothic"/>
                        </a:rPr>
                        <a:t>　　　　　　　    　             ② 他地域に横展開でき、特徴</a:t>
                      </a:r>
                      <a:endParaRPr lang="en-US" altLang="ja-JP"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altLang="en-US" dirty="0">
                          <a:latin typeface="BIZ UDPGothic"/>
                          <a:ea typeface="BIZ UDPGothic"/>
                          <a:cs typeface="BIZ UDPGothic"/>
                          <a:sym typeface="BIZ UDPGothic"/>
                        </a:rPr>
                        <a:t>　　</a:t>
                      </a:r>
                      <a:r>
                        <a:rPr lang="ja-JP" dirty="0">
                          <a:latin typeface="BIZ UDPGothic"/>
                          <a:ea typeface="BIZ UDPGothic"/>
                          <a:cs typeface="BIZ UDPGothic"/>
                          <a:sym typeface="BIZ UDPGothic"/>
                        </a:rPr>
                        <a:t>　　　　　　　　                 や利点を活かしている地</a:t>
                      </a:r>
                      <a:r>
                        <a:rPr lang="ja-JP" altLang="en-US" dirty="0">
                          <a:latin typeface="BIZ UDPGothic"/>
                          <a:ea typeface="BIZ UDPGothic"/>
                          <a:cs typeface="BIZ UDPGothic"/>
                          <a:sym typeface="BIZ UDPGothic"/>
                        </a:rPr>
                        <a:t>区</a:t>
                      </a:r>
                      <a:endParaRPr lang="en-US" altLang="ja-JP"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altLang="en-US" dirty="0">
                          <a:latin typeface="BIZ UDPGothic"/>
                          <a:ea typeface="BIZ UDPGothic"/>
                          <a:cs typeface="BIZ UDPGothic"/>
                          <a:sym typeface="BIZ UDPGothic"/>
                        </a:rPr>
                        <a:t>　　　　　　　　　　　　　　　　　   </a:t>
                      </a:r>
                      <a:r>
                        <a:rPr lang="ja-JP" dirty="0">
                          <a:latin typeface="BIZ UDPGothic"/>
                          <a:ea typeface="BIZ UDPGothic"/>
                          <a:cs typeface="BIZ UDPGothic"/>
                          <a:sym typeface="BIZ UDPGothic"/>
                        </a:rPr>
                        <a:t>活動に着眼した現任教育</a:t>
                      </a:r>
                      <a:endParaRPr dirty="0">
                        <a:latin typeface="BIZ UDPGothic"/>
                        <a:ea typeface="BIZ UDPGothic"/>
                        <a:cs typeface="BIZ UDPGothic"/>
                        <a:sym typeface="BIZ UDPGothic"/>
                      </a:endParaRPr>
                    </a:p>
                    <a:p>
                      <a:pPr marL="0" marR="0" lvl="0" indent="0" algn="l" rtl="0">
                        <a:spcBef>
                          <a:spcPts val="0"/>
                        </a:spcBef>
                        <a:spcAft>
                          <a:spcPts val="0"/>
                        </a:spcAft>
                        <a:buClr>
                          <a:schemeClr val="dk1"/>
                        </a:buClr>
                        <a:buSzPts val="1800"/>
                        <a:buFont typeface="Arial"/>
                        <a:buNone/>
                      </a:pPr>
                      <a:r>
                        <a:rPr lang="ja-JP" dirty="0">
                          <a:latin typeface="BIZ UDPGothic"/>
                          <a:ea typeface="BIZ UDPGothic"/>
                          <a:cs typeface="BIZ UDPGothic"/>
                          <a:sym typeface="BIZ UDPGothic"/>
                        </a:rPr>
                        <a:t>　                　             ③ 地域のバランス </a:t>
                      </a:r>
                      <a:endParaRPr dirty="0">
                        <a:latin typeface="BIZ UDPGothic"/>
                        <a:ea typeface="BIZ UDPGothic"/>
                        <a:cs typeface="BIZ UDPGothic"/>
                        <a:sym typeface="BIZ UDPGothic"/>
                      </a:endParaRPr>
                    </a:p>
                  </a:txBody>
                  <a:tcPr marL="91450" marR="91450" marT="45725" marB="45725">
                    <a:solidFill>
                      <a:srgbClr val="E1EFD8">
                        <a:alpha val="70200"/>
                      </a:srgbClr>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ja-JP" b="1">
                          <a:solidFill>
                            <a:schemeClr val="dk1"/>
                          </a:solidFill>
                          <a:latin typeface="BIZ UDPGothic"/>
                          <a:ea typeface="BIZ UDPGothic"/>
                          <a:cs typeface="BIZ UDPGothic"/>
                          <a:sym typeface="BIZ UDPGothic"/>
                        </a:rPr>
                        <a:t>【調査方法】</a:t>
                      </a:r>
                      <a:endParaRPr>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solidFill>
                            <a:schemeClr val="dk1"/>
                          </a:solidFill>
                          <a:latin typeface="BIZ UDPGothic"/>
                          <a:ea typeface="BIZ UDPGothic"/>
                          <a:cs typeface="BIZ UDPGothic"/>
                          <a:sym typeface="BIZ UDPGothic"/>
                        </a:rPr>
                        <a:t>半構造化インタビュー調査　</a:t>
                      </a:r>
                      <a:endParaRPr>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a:solidFill>
                            <a:schemeClr val="dk1"/>
                          </a:solidFill>
                          <a:latin typeface="BIZ UDPGothic"/>
                          <a:ea typeface="BIZ UDPGothic"/>
                          <a:cs typeface="BIZ UDPGothic"/>
                          <a:sym typeface="BIZ UDPGothic"/>
                        </a:rPr>
                        <a:t>時間：60～90分</a:t>
                      </a:r>
                      <a:endParaRPr>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a:solidFill>
                            <a:schemeClr val="dk1"/>
                          </a:solidFill>
                          <a:latin typeface="BIZ UDPGothic"/>
                          <a:ea typeface="BIZ UDPGothic"/>
                          <a:cs typeface="BIZ UDPGothic"/>
                          <a:sym typeface="BIZ UDPGothic"/>
                        </a:rPr>
                        <a:t>グループインタビュー(対面６・ハイブリッド２）</a:t>
                      </a:r>
                      <a:endParaRPr>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solidFill>
                            <a:schemeClr val="dk1"/>
                          </a:solidFill>
                          <a:latin typeface="BIZ UDPGothic"/>
                          <a:ea typeface="BIZ UDPGothic"/>
                          <a:cs typeface="BIZ UDPGothic"/>
                          <a:sym typeface="BIZ UDPGothic"/>
                        </a:rPr>
                        <a:t>１G：研究事業班保健師２人・アドバイザー１人</a:t>
                      </a:r>
                      <a:endParaRPr>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solidFill>
                            <a:schemeClr val="dk1"/>
                          </a:solidFill>
                          <a:latin typeface="BIZ UDPGothic"/>
                          <a:ea typeface="BIZ UDPGothic"/>
                          <a:cs typeface="BIZ UDPGothic"/>
                          <a:sym typeface="BIZ UDPGothic"/>
                        </a:rPr>
                        <a:t>(インタビュー自治体研究参加者　保健師16人）</a:t>
                      </a:r>
                      <a:endParaRPr>
                        <a:solidFill>
                          <a:schemeClr val="dk1"/>
                        </a:solidFill>
                        <a:latin typeface="BIZ UDPGothic"/>
                        <a:ea typeface="BIZ UDPGothic"/>
                        <a:cs typeface="BIZ UDPGothic"/>
                        <a:sym typeface="BIZ UDPGothic"/>
                      </a:endParaRPr>
                    </a:p>
                  </a:txBody>
                  <a:tcPr marL="91450" marR="91450" marT="45725" marB="45725">
                    <a:solidFill>
                      <a:schemeClr val="lt1"/>
                    </a:solidFill>
                  </a:tcPr>
                </a:tc>
                <a:extLst>
                  <a:ext uri="{0D108BD9-81ED-4DB2-BD59-A6C34878D82A}">
                    <a16:rowId xmlns:a16="http://schemas.microsoft.com/office/drawing/2014/main" val="10002"/>
                  </a:ext>
                </a:extLst>
              </a:tr>
              <a:tr h="335275">
                <a:tc vMerge="1">
                  <a:txBody>
                    <a:bodyPr/>
                    <a:lstStyle/>
                    <a:p>
                      <a:endParaRPr lang="ja-JP"/>
                    </a:p>
                  </a:txBody>
                  <a:tcPr/>
                </a:tc>
                <a:tc>
                  <a:txBody>
                    <a:bodyPr/>
                    <a:lstStyle/>
                    <a:p>
                      <a:pPr marL="0" marR="0" lvl="0" indent="0" algn="l" rtl="0">
                        <a:lnSpc>
                          <a:spcPct val="100000"/>
                        </a:lnSpc>
                        <a:spcBef>
                          <a:spcPts val="0"/>
                        </a:spcBef>
                        <a:spcAft>
                          <a:spcPts val="0"/>
                        </a:spcAft>
                        <a:buClr>
                          <a:schemeClr val="dk1"/>
                        </a:buClr>
                        <a:buSzPts val="1800"/>
                        <a:buFont typeface="Arial"/>
                        <a:buNone/>
                      </a:pPr>
                      <a:endParaRPr>
                        <a:solidFill>
                          <a:schemeClr val="dk1"/>
                        </a:solidFill>
                        <a:latin typeface="BIZ UDPGothic"/>
                        <a:ea typeface="BIZ UDPGothic"/>
                        <a:cs typeface="BIZ UDPGothic"/>
                        <a:sym typeface="BIZ UDPGothic"/>
                      </a:endParaRPr>
                    </a:p>
                  </a:txBody>
                  <a:tcPr marL="91450" marR="91450" marT="45725" marB="45725">
                    <a:solidFill>
                      <a:schemeClr val="lt1"/>
                    </a:solidFill>
                  </a:tcPr>
                </a:tc>
                <a:extLst>
                  <a:ext uri="{0D108BD9-81ED-4DB2-BD59-A6C34878D82A}">
                    <a16:rowId xmlns:a16="http://schemas.microsoft.com/office/drawing/2014/main" val="10003"/>
                  </a:ext>
                </a:extLst>
              </a:tr>
              <a:tr h="586725">
                <a:tc vMerge="1">
                  <a:txBody>
                    <a:bodyPr/>
                    <a:lstStyle/>
                    <a:p>
                      <a:endParaRPr lang="ja-JP"/>
                    </a:p>
                  </a:txBody>
                  <a:tcPr/>
                </a:tc>
                <a:tc>
                  <a:txBody>
                    <a:bodyPr/>
                    <a:lstStyle/>
                    <a:p>
                      <a:pPr marL="0" marR="0" lvl="0" indent="0" algn="l" rtl="0">
                        <a:spcBef>
                          <a:spcPts val="0"/>
                        </a:spcBef>
                        <a:spcAft>
                          <a:spcPts val="0"/>
                        </a:spcAft>
                        <a:buNone/>
                      </a:pPr>
                      <a:r>
                        <a:rPr lang="ja-JP" b="1">
                          <a:latin typeface="BIZ UDPGothic"/>
                          <a:ea typeface="BIZ UDPGothic"/>
                          <a:cs typeface="BIZ UDPGothic"/>
                          <a:sym typeface="BIZ UDPGothic"/>
                        </a:rPr>
                        <a:t>【調査期間】</a:t>
                      </a:r>
                      <a:endParaRPr>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a:latin typeface="BIZ UDPGothic"/>
                          <a:ea typeface="BIZ UDPGothic"/>
                          <a:cs typeface="BIZ UDPGothic"/>
                          <a:sym typeface="BIZ UDPGothic"/>
                        </a:rPr>
                        <a:t>令和７年９月30日～10月24日</a:t>
                      </a:r>
                      <a:endParaRPr>
                        <a:latin typeface="BIZ UDPGothic"/>
                        <a:ea typeface="BIZ UDPGothic"/>
                        <a:cs typeface="BIZ UDPGothic"/>
                        <a:sym typeface="BIZ UDPGothic"/>
                      </a:endParaRPr>
                    </a:p>
                  </a:txBody>
                  <a:tcPr marL="91450" marR="91450" marT="45725" marB="45725">
                    <a:solidFill>
                      <a:srgbClr val="F0F9EB">
                        <a:alpha val="67089"/>
                      </a:srgbClr>
                    </a:solidFill>
                  </a:tcPr>
                </a:tc>
                <a:extLst>
                  <a:ext uri="{0D108BD9-81ED-4DB2-BD59-A6C34878D82A}">
                    <a16:rowId xmlns:a16="http://schemas.microsoft.com/office/drawing/2014/main" val="10004"/>
                  </a:ext>
                </a:extLst>
              </a:tr>
              <a:tr h="1452850">
                <a:tc>
                  <a:txBody>
                    <a:bodyPr/>
                    <a:lstStyle/>
                    <a:p>
                      <a:pPr marL="0" marR="0" lvl="0" indent="0" algn="l" rtl="0">
                        <a:spcBef>
                          <a:spcPts val="0"/>
                        </a:spcBef>
                        <a:spcAft>
                          <a:spcPts val="0"/>
                        </a:spcAft>
                        <a:buNone/>
                      </a:pPr>
                      <a:r>
                        <a:rPr lang="ja-JP" u="none">
                          <a:latin typeface="BIZ UDPGothic"/>
                          <a:ea typeface="BIZ UDPGothic"/>
                          <a:cs typeface="BIZ UDPGothic"/>
                          <a:sym typeface="BIZ UDPGothic"/>
                        </a:rPr>
                        <a:t>　　　　　</a:t>
                      </a:r>
                      <a:endParaRPr u="none">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u="none">
                          <a:latin typeface="BIZ UDPGothic"/>
                          <a:ea typeface="BIZ UDPGothic"/>
                          <a:cs typeface="BIZ UDPGothic"/>
                          <a:sym typeface="BIZ UDPGothic"/>
                        </a:rPr>
                        <a:t>  ＊全国保健師長会運営会議役員</a:t>
                      </a:r>
                      <a:endParaRPr u="none">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u="none">
                          <a:latin typeface="BIZ UDPGothic"/>
                          <a:ea typeface="BIZ UDPGothic"/>
                          <a:cs typeface="BIZ UDPGothic"/>
                          <a:sym typeface="BIZ UDPGothic"/>
                        </a:rPr>
                        <a:t>　＊都道府県部会</a:t>
                      </a:r>
                      <a:endParaRPr u="none">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u="none">
                          <a:latin typeface="BIZ UDPGothic"/>
                          <a:ea typeface="BIZ UDPGothic"/>
                          <a:cs typeface="BIZ UDPGothic"/>
                          <a:sym typeface="BIZ UDPGothic"/>
                        </a:rPr>
                        <a:t>　＊政令指定都市・中核市・都道府県部会</a:t>
                      </a:r>
                      <a:endParaRPr>
                        <a:latin typeface="BIZ UDPGothic"/>
                        <a:ea typeface="BIZ UDPGothic"/>
                        <a:cs typeface="BIZ UDPGothic"/>
                        <a:sym typeface="BIZ UDPGothic"/>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ja-JP" b="1" dirty="0">
                          <a:latin typeface="BIZ UDPGothic"/>
                          <a:ea typeface="BIZ UDPGothic"/>
                          <a:cs typeface="BIZ UDPGothic"/>
                          <a:sym typeface="BIZ UDPGothic"/>
                        </a:rPr>
                        <a:t>【調査内容】</a:t>
                      </a:r>
                      <a:endParaRPr dirty="0">
                        <a:latin typeface="BIZ UDPGothic"/>
                        <a:ea typeface="BIZ UDPGothic"/>
                        <a:cs typeface="BIZ UDPGothic"/>
                        <a:sym typeface="BIZ UDPGothic"/>
                      </a:endParaRPr>
                    </a:p>
                    <a:p>
                      <a:pPr marL="0" marR="0" lvl="0" indent="0" algn="l" rtl="0">
                        <a:lnSpc>
                          <a:spcPct val="100000"/>
                        </a:lnSpc>
                        <a:spcBef>
                          <a:spcPts val="0"/>
                        </a:spcBef>
                        <a:spcAft>
                          <a:spcPts val="0"/>
                        </a:spcAft>
                        <a:buClr>
                          <a:schemeClr val="dk1"/>
                        </a:buClr>
                        <a:buSzPts val="1800"/>
                        <a:buFont typeface="Arial"/>
                        <a:buNone/>
                      </a:pPr>
                      <a:r>
                        <a:rPr lang="ja-JP" dirty="0">
                          <a:solidFill>
                            <a:schemeClr val="dk1"/>
                          </a:solidFill>
                          <a:latin typeface="BIZ UDPGothic"/>
                          <a:ea typeface="BIZ UDPGothic"/>
                          <a:cs typeface="BIZ UDPGothic"/>
                          <a:sym typeface="BIZ UDPGothic"/>
                        </a:rPr>
                        <a:t>地区活動の特徴や利点を現任教育にどのように活かしているか、各期の現任教育の内容や状況、体系的な研修、工夫や留意点、課題、活用しているまたは活用したい研修やコンテンツ等</a:t>
                      </a:r>
                      <a:endParaRPr dirty="0">
                        <a:latin typeface="BIZ UDPGothic"/>
                        <a:ea typeface="BIZ UDPGothic"/>
                        <a:cs typeface="BIZ UDPGothic"/>
                        <a:sym typeface="BIZ UDPGothic"/>
                      </a:endParaRPr>
                    </a:p>
                  </a:txBody>
                  <a:tcPr marL="91450" marR="91450" marT="45725" marB="45725">
                    <a:solidFill>
                      <a:srgbClr val="E1EFD8">
                        <a:alpha val="70200"/>
                      </a:srgbClr>
                    </a:solidFill>
                  </a:tcPr>
                </a:tc>
                <a:extLst>
                  <a:ext uri="{0D108BD9-81ED-4DB2-BD59-A6C34878D82A}">
                    <a16:rowId xmlns:a16="http://schemas.microsoft.com/office/drawing/2014/main" val="10005"/>
                  </a:ext>
                </a:extLst>
              </a:tr>
            </a:tbl>
          </a:graphicData>
        </a:graphic>
      </p:graphicFrame>
      <p:sp>
        <p:nvSpPr>
          <p:cNvPr id="632" name="Google Shape;632;g3d8758b245f_0_36"/>
          <p:cNvSpPr/>
          <p:nvPr/>
        </p:nvSpPr>
        <p:spPr>
          <a:xfrm>
            <a:off x="1435696" y="1738956"/>
            <a:ext cx="743100" cy="637500"/>
          </a:xfrm>
          <a:prstGeom prst="roundRect">
            <a:avLst>
              <a:gd name="adj" fmla="val 16667"/>
            </a:avLst>
          </a:prstGeom>
          <a:solidFill>
            <a:srgbClr val="5481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33</a:t>
            </a:r>
            <a:endParaRPr sz="1200" b="1">
              <a:latin typeface="BIZ UDPGothic"/>
              <a:ea typeface="BIZ UDPGothic"/>
              <a:cs typeface="BIZ UDPGothic"/>
              <a:sym typeface="BIZ UDPGothic"/>
            </a:endParaRPr>
          </a:p>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自治体</a:t>
            </a:r>
            <a:endParaRPr sz="1200" b="1">
              <a:latin typeface="BIZ UDPGothic"/>
              <a:ea typeface="BIZ UDPGothic"/>
              <a:cs typeface="BIZ UDPGothic"/>
              <a:sym typeface="BIZ UDPGothic"/>
            </a:endParaRPr>
          </a:p>
        </p:txBody>
      </p:sp>
      <p:sp>
        <p:nvSpPr>
          <p:cNvPr id="633" name="Google Shape;633;g3d8758b245f_0_36"/>
          <p:cNvSpPr/>
          <p:nvPr/>
        </p:nvSpPr>
        <p:spPr>
          <a:xfrm rot="-5400000">
            <a:off x="2502582" y="1790629"/>
            <a:ext cx="354300" cy="570900"/>
          </a:xfrm>
          <a:prstGeom prst="downArrow">
            <a:avLst>
              <a:gd name="adj1" fmla="val 50000"/>
              <a:gd name="adj2" fmla="val 50000"/>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4" name="Google Shape;634;g3d8758b245f_0_36"/>
          <p:cNvSpPr/>
          <p:nvPr/>
        </p:nvSpPr>
        <p:spPr>
          <a:xfrm>
            <a:off x="3814099" y="1756361"/>
            <a:ext cx="743100" cy="637500"/>
          </a:xfrm>
          <a:prstGeom prst="roundRect">
            <a:avLst>
              <a:gd name="adj" fmla="val 1666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８</a:t>
            </a:r>
            <a:endParaRPr sz="1200" b="1">
              <a:solidFill>
                <a:schemeClr val="lt1"/>
              </a:solidFill>
              <a:latin typeface="BIZ UDPGothic"/>
              <a:ea typeface="BIZ UDPGothic"/>
              <a:cs typeface="BIZ UDPGothic"/>
              <a:sym typeface="BIZ UDPGothic"/>
            </a:endParaRPr>
          </a:p>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自治体</a:t>
            </a:r>
            <a:endParaRPr sz="1200" b="1">
              <a:latin typeface="BIZ UDPGothic"/>
              <a:ea typeface="BIZ UDPGothic"/>
              <a:cs typeface="BIZ UDPGothic"/>
              <a:sym typeface="BIZ UDPGothic"/>
            </a:endParaRPr>
          </a:p>
        </p:txBody>
      </p:sp>
      <p:sp>
        <p:nvSpPr>
          <p:cNvPr id="635" name="Google Shape;635;g3d8758b245f_0_36"/>
          <p:cNvSpPr txBox="1"/>
          <p:nvPr/>
        </p:nvSpPr>
        <p:spPr>
          <a:xfrm>
            <a:off x="2399147" y="1652439"/>
            <a:ext cx="566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b="1">
                <a:solidFill>
                  <a:schemeClr val="dk1"/>
                </a:solidFill>
                <a:latin typeface="BIZ UDPGothic"/>
                <a:ea typeface="BIZ UDPGothic"/>
                <a:cs typeface="BIZ UDPGothic"/>
                <a:sym typeface="BIZ UDPGothic"/>
              </a:rPr>
              <a:t>選定</a:t>
            </a:r>
            <a:endParaRPr>
              <a:latin typeface="BIZ UDPGothic"/>
              <a:ea typeface="BIZ UDPGothic"/>
              <a:cs typeface="BIZ UDPGothic"/>
              <a:sym typeface="BIZ UDPGothic"/>
            </a:endParaRPr>
          </a:p>
        </p:txBody>
      </p:sp>
      <p:sp>
        <p:nvSpPr>
          <p:cNvPr id="636" name="Google Shape;636;g3d8758b245f_0_36"/>
          <p:cNvSpPr/>
          <p:nvPr/>
        </p:nvSpPr>
        <p:spPr>
          <a:xfrm rot="10800000">
            <a:off x="1125391" y="3593369"/>
            <a:ext cx="208496" cy="1613886"/>
          </a:xfrm>
          <a:prstGeom prst="downArrow">
            <a:avLst>
              <a:gd name="adj1" fmla="val 50000"/>
              <a:gd name="adj2" fmla="val 50000"/>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7" name="Google Shape;637;g3d8758b245f_0_36"/>
          <p:cNvSpPr txBox="1"/>
          <p:nvPr/>
        </p:nvSpPr>
        <p:spPr>
          <a:xfrm>
            <a:off x="1325351" y="3714446"/>
            <a:ext cx="5451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b="1" dirty="0">
                <a:solidFill>
                  <a:schemeClr val="dk1"/>
                </a:solidFill>
                <a:latin typeface="BIZ UDPGothic"/>
                <a:ea typeface="BIZ UDPGothic"/>
                <a:cs typeface="BIZ UDPGothic"/>
                <a:sym typeface="BIZ UDPGothic"/>
              </a:rPr>
              <a:t>疑義</a:t>
            </a:r>
            <a:endParaRPr b="1" dirty="0">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b="1" dirty="0">
                <a:solidFill>
                  <a:schemeClr val="dk1"/>
                </a:solidFill>
                <a:latin typeface="BIZ UDPGothic"/>
                <a:ea typeface="BIZ UDPGothic"/>
                <a:cs typeface="BIZ UDPGothic"/>
                <a:sym typeface="BIZ UDPGothic"/>
              </a:rPr>
              <a:t>なし</a:t>
            </a:r>
            <a:endParaRPr dirty="0">
              <a:latin typeface="BIZ UDPGothic"/>
              <a:ea typeface="BIZ UDPGothic"/>
              <a:cs typeface="BIZ UDPGothic"/>
              <a:sym typeface="BIZ UDPGothic"/>
            </a:endParaRPr>
          </a:p>
        </p:txBody>
      </p:sp>
      <p:sp>
        <p:nvSpPr>
          <p:cNvPr id="638" name="Google Shape;638;g3d8758b245f_0_36"/>
          <p:cNvSpPr/>
          <p:nvPr/>
        </p:nvSpPr>
        <p:spPr>
          <a:xfrm>
            <a:off x="6971920" y="1720830"/>
            <a:ext cx="743100" cy="637500"/>
          </a:xfrm>
          <a:prstGeom prst="roundRect">
            <a:avLst>
              <a:gd name="adj" fmla="val 1666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８</a:t>
            </a:r>
            <a:endParaRPr sz="1200" b="1">
              <a:solidFill>
                <a:schemeClr val="lt1"/>
              </a:solidFill>
              <a:latin typeface="BIZ UDPGothic"/>
              <a:ea typeface="BIZ UDPGothic"/>
              <a:cs typeface="BIZ UDPGothic"/>
              <a:sym typeface="BIZ UDPGothic"/>
            </a:endParaRPr>
          </a:p>
          <a:p>
            <a:pPr marL="0" marR="0" lvl="0" indent="0" algn="ctr" rtl="0">
              <a:spcBef>
                <a:spcPts val="0"/>
              </a:spcBef>
              <a:spcAft>
                <a:spcPts val="0"/>
              </a:spcAft>
              <a:buNone/>
            </a:pPr>
            <a:r>
              <a:rPr lang="ja-JP" sz="1200" b="1">
                <a:solidFill>
                  <a:schemeClr val="lt1"/>
                </a:solidFill>
                <a:latin typeface="BIZ UDPGothic"/>
                <a:ea typeface="BIZ UDPGothic"/>
                <a:cs typeface="BIZ UDPGothic"/>
                <a:sym typeface="BIZ UDPGothic"/>
              </a:rPr>
              <a:t>自治体</a:t>
            </a:r>
            <a:endParaRPr sz="1200" b="1">
              <a:latin typeface="BIZ UDPGothic"/>
              <a:ea typeface="BIZ UDPGothic"/>
              <a:cs typeface="BIZ UDPGothic"/>
              <a:sym typeface="BIZ UDPGothic"/>
            </a:endParaRPr>
          </a:p>
        </p:txBody>
      </p:sp>
      <p:sp>
        <p:nvSpPr>
          <p:cNvPr id="639" name="Google Shape;639;g3d8758b245f_0_36"/>
          <p:cNvSpPr/>
          <p:nvPr/>
        </p:nvSpPr>
        <p:spPr>
          <a:xfrm>
            <a:off x="2178796" y="2954239"/>
            <a:ext cx="2786100" cy="1613885"/>
          </a:xfrm>
          <a:prstGeom prst="roundRect">
            <a:avLst>
              <a:gd name="adj" fmla="val 4984"/>
            </a:avLst>
          </a:prstGeom>
          <a:noFill/>
          <a:ln w="12700" cap="flat" cmpd="sng">
            <a:solidFill>
              <a:srgbClr val="31538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0" name="Google Shape;640;g3d8758b245f_0_36"/>
          <p:cNvSpPr txBox="1"/>
          <p:nvPr/>
        </p:nvSpPr>
        <p:spPr>
          <a:xfrm>
            <a:off x="417250" y="3005925"/>
            <a:ext cx="1155600" cy="523200"/>
          </a:xfrm>
          <a:prstGeom prst="rect">
            <a:avLst/>
          </a:prstGeom>
          <a:noFill/>
          <a:ln w="12700"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ja-JP">
                <a:solidFill>
                  <a:schemeClr val="dk1"/>
                </a:solidFill>
                <a:latin typeface="BIZ UDPGothic"/>
                <a:ea typeface="BIZ UDPGothic"/>
                <a:cs typeface="BIZ UDPGothic"/>
                <a:sym typeface="BIZ UDPGothic"/>
              </a:rPr>
              <a:t>研究事業班</a:t>
            </a:r>
            <a:endParaRPr>
              <a:solidFill>
                <a:schemeClr val="dk1"/>
              </a:solidFill>
              <a:latin typeface="BIZ UDPGothic"/>
              <a:ea typeface="BIZ UDPGothic"/>
              <a:cs typeface="BIZ UDPGothic"/>
              <a:sym typeface="BIZ UDPGothic"/>
            </a:endParaRPr>
          </a:p>
          <a:p>
            <a:pPr marL="0" marR="0" lvl="0" indent="0" algn="l" rtl="0">
              <a:spcBef>
                <a:spcPts val="0"/>
              </a:spcBef>
              <a:spcAft>
                <a:spcPts val="0"/>
              </a:spcAft>
              <a:buNone/>
            </a:pPr>
            <a:r>
              <a:rPr lang="ja-JP">
                <a:solidFill>
                  <a:schemeClr val="dk1"/>
                </a:solidFill>
                <a:latin typeface="BIZ UDPGothic"/>
                <a:ea typeface="BIZ UDPGothic"/>
                <a:cs typeface="BIZ UDPGothic"/>
                <a:sym typeface="BIZ UDPGothic"/>
              </a:rPr>
              <a:t>メンバー</a:t>
            </a:r>
            <a:endParaRPr>
              <a:solidFill>
                <a:schemeClr val="dk1"/>
              </a:solidFill>
              <a:latin typeface="BIZ UDPGothic"/>
              <a:ea typeface="BIZ UDPGothic"/>
              <a:cs typeface="BIZ UDPGothic"/>
              <a:sym typeface="BIZ UDPGothic"/>
            </a:endParaRPr>
          </a:p>
        </p:txBody>
      </p:sp>
      <p:sp>
        <p:nvSpPr>
          <p:cNvPr id="641" name="Google Shape;641;g3d8758b245f_0_36"/>
          <p:cNvSpPr/>
          <p:nvPr/>
        </p:nvSpPr>
        <p:spPr>
          <a:xfrm>
            <a:off x="721241" y="3600387"/>
            <a:ext cx="208497" cy="1599851"/>
          </a:xfrm>
          <a:prstGeom prst="downArrow">
            <a:avLst>
              <a:gd name="adj1" fmla="val 50000"/>
              <a:gd name="adj2" fmla="val 50000"/>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2" name="Google Shape;642;g3d8758b245f_0_36"/>
          <p:cNvSpPr txBox="1"/>
          <p:nvPr/>
        </p:nvSpPr>
        <p:spPr>
          <a:xfrm>
            <a:off x="309454" y="3671244"/>
            <a:ext cx="5451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b="1" dirty="0">
                <a:solidFill>
                  <a:schemeClr val="dk1"/>
                </a:solidFill>
                <a:latin typeface="BIZ UDPGothic"/>
                <a:ea typeface="BIZ UDPGothic"/>
                <a:cs typeface="BIZ UDPGothic"/>
                <a:sym typeface="BIZ UDPGothic"/>
              </a:rPr>
              <a:t>協議依頼</a:t>
            </a:r>
            <a:endParaRPr b="1" dirty="0">
              <a:solidFill>
                <a:schemeClr val="dk1"/>
              </a:solidFill>
              <a:latin typeface="BIZ UDPGothic"/>
              <a:ea typeface="BIZ UDPGothic"/>
              <a:cs typeface="BIZ UDPGothic"/>
              <a:sym typeface="BIZ UDPGothic"/>
            </a:endParaRPr>
          </a:p>
        </p:txBody>
      </p:sp>
      <p:sp>
        <p:nvSpPr>
          <p:cNvPr id="643" name="Google Shape;643;g3d8758b245f_0_36"/>
          <p:cNvSpPr txBox="1">
            <a:spLocks noGrp="1"/>
          </p:cNvSpPr>
          <p:nvPr>
            <p:ph type="sldNum" idx="12"/>
          </p:nvPr>
        </p:nvSpPr>
        <p:spPr>
          <a:xfrm>
            <a:off x="6971920" y="6356350"/>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37</a:t>
            </a:fld>
            <a:endParaRPr/>
          </a:p>
        </p:txBody>
      </p:sp>
      <p:pic>
        <p:nvPicPr>
          <p:cNvPr id="644" name="Google Shape;644;g3d8758b245f_0_36"/>
          <p:cNvPicPr preferRelativeResize="0"/>
          <p:nvPr/>
        </p:nvPicPr>
        <p:blipFill>
          <a:blip r:embed="rId3">
            <a:alphaModFix/>
          </a:blip>
          <a:stretch>
            <a:fillRect/>
          </a:stretch>
        </p:blipFill>
        <p:spPr>
          <a:xfrm>
            <a:off x="653715" y="1610138"/>
            <a:ext cx="786525" cy="786525"/>
          </a:xfrm>
          <a:prstGeom prst="rect">
            <a:avLst/>
          </a:prstGeom>
          <a:noFill/>
          <a:ln>
            <a:noFill/>
          </a:ln>
        </p:spPr>
      </p:pic>
      <p:pic>
        <p:nvPicPr>
          <p:cNvPr id="645" name="Google Shape;645;g3d8758b245f_0_36"/>
          <p:cNvPicPr preferRelativeResize="0"/>
          <p:nvPr/>
        </p:nvPicPr>
        <p:blipFill>
          <a:blip r:embed="rId3">
            <a:alphaModFix/>
          </a:blip>
          <a:stretch>
            <a:fillRect/>
          </a:stretch>
        </p:blipFill>
        <p:spPr>
          <a:xfrm>
            <a:off x="3081628" y="1636703"/>
            <a:ext cx="786525" cy="786525"/>
          </a:xfrm>
          <a:prstGeom prst="rect">
            <a:avLst/>
          </a:prstGeom>
          <a:noFill/>
          <a:ln>
            <a:noFill/>
          </a:ln>
        </p:spPr>
      </p:pic>
      <p:pic>
        <p:nvPicPr>
          <p:cNvPr id="646" name="Google Shape;646;g3d8758b245f_0_36"/>
          <p:cNvPicPr preferRelativeResize="0"/>
          <p:nvPr/>
        </p:nvPicPr>
        <p:blipFill>
          <a:blip r:embed="rId4">
            <a:alphaModFix/>
          </a:blip>
          <a:stretch>
            <a:fillRect/>
          </a:stretch>
        </p:blipFill>
        <p:spPr>
          <a:xfrm>
            <a:off x="5987760" y="1539250"/>
            <a:ext cx="923925" cy="923925"/>
          </a:xfrm>
          <a:prstGeom prst="rect">
            <a:avLst/>
          </a:prstGeom>
          <a:noFill/>
          <a:ln>
            <a:noFill/>
          </a:ln>
        </p:spPr>
      </p:pic>
      <p:pic>
        <p:nvPicPr>
          <p:cNvPr id="647" name="Google Shape;647;g3d8758b245f_0_36"/>
          <p:cNvPicPr preferRelativeResize="0"/>
          <p:nvPr/>
        </p:nvPicPr>
        <p:blipFill>
          <a:blip r:embed="rId5">
            <a:alphaModFix/>
          </a:blip>
          <a:stretch>
            <a:fillRect/>
          </a:stretch>
        </p:blipFill>
        <p:spPr>
          <a:xfrm>
            <a:off x="1382958" y="3143546"/>
            <a:ext cx="570900" cy="570900"/>
          </a:xfrm>
          <a:prstGeom prst="rect">
            <a:avLst/>
          </a:prstGeom>
          <a:noFill/>
          <a:ln>
            <a:noFill/>
          </a:ln>
        </p:spPr>
      </p:pic>
      <p:pic>
        <p:nvPicPr>
          <p:cNvPr id="648" name="Google Shape;648;g3d8758b245f_0_36"/>
          <p:cNvPicPr preferRelativeResize="0"/>
          <p:nvPr/>
        </p:nvPicPr>
        <p:blipFill>
          <a:blip r:embed="rId5">
            <a:alphaModFix/>
          </a:blip>
          <a:stretch>
            <a:fillRect/>
          </a:stretch>
        </p:blipFill>
        <p:spPr>
          <a:xfrm>
            <a:off x="3814097" y="5158076"/>
            <a:ext cx="743100" cy="7431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d8758b245f_0_59"/>
          <p:cNvSpPr txBox="1"/>
          <p:nvPr/>
        </p:nvSpPr>
        <p:spPr>
          <a:xfrm>
            <a:off x="275300" y="142431"/>
            <a:ext cx="8620200" cy="595200"/>
          </a:xfrm>
          <a:prstGeom prst="rect">
            <a:avLst/>
          </a:prstGeom>
          <a:solidFill>
            <a:srgbClr val="A8D08C"/>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200"/>
              <a:buFont typeface="Arial"/>
              <a:buNone/>
            </a:pPr>
            <a:r>
              <a:rPr lang="ja-JP" sz="3200">
                <a:solidFill>
                  <a:schemeClr val="dk1"/>
                </a:solidFill>
                <a:latin typeface="Arial"/>
                <a:ea typeface="Arial"/>
                <a:cs typeface="Arial"/>
                <a:sym typeface="Arial"/>
              </a:rPr>
              <a:t>　</a:t>
            </a:r>
            <a:r>
              <a:rPr lang="ja-JP" sz="3000">
                <a:solidFill>
                  <a:schemeClr val="dk1"/>
                </a:solidFill>
                <a:latin typeface="BIZ UDPGothic"/>
                <a:ea typeface="BIZ UDPGothic"/>
                <a:cs typeface="BIZ UDPGothic"/>
                <a:sym typeface="BIZ UDPGothic"/>
              </a:rPr>
              <a:t>インタビュー対象８自治体</a:t>
            </a:r>
            <a:endParaRPr sz="3000">
              <a:solidFill>
                <a:schemeClr val="dk1"/>
              </a:solidFill>
              <a:latin typeface="BIZ UDPGothic"/>
              <a:ea typeface="BIZ UDPGothic"/>
              <a:cs typeface="BIZ UDPGothic"/>
              <a:sym typeface="BIZ UDPGothic"/>
            </a:endParaRPr>
          </a:p>
        </p:txBody>
      </p:sp>
      <p:pic>
        <p:nvPicPr>
          <p:cNvPr id="655" name="Google Shape;655;g3d8758b245f_0_59"/>
          <p:cNvPicPr preferRelativeResize="0"/>
          <p:nvPr/>
        </p:nvPicPr>
        <p:blipFill rotWithShape="1">
          <a:blip r:embed="rId3">
            <a:alphaModFix/>
          </a:blip>
          <a:srcRect/>
          <a:stretch/>
        </p:blipFill>
        <p:spPr>
          <a:xfrm>
            <a:off x="7121049" y="3197925"/>
            <a:ext cx="1867200" cy="1575994"/>
          </a:xfrm>
          <a:prstGeom prst="rect">
            <a:avLst/>
          </a:prstGeom>
          <a:noFill/>
          <a:ln>
            <a:noFill/>
          </a:ln>
        </p:spPr>
      </p:pic>
      <p:pic>
        <p:nvPicPr>
          <p:cNvPr id="656" name="Google Shape;656;g3d8758b245f_0_59"/>
          <p:cNvPicPr preferRelativeResize="0">
            <a:picLocks noGrp="1"/>
          </p:cNvPicPr>
          <p:nvPr>
            <p:ph type="body" idx="1"/>
          </p:nvPr>
        </p:nvPicPr>
        <p:blipFill rotWithShape="1">
          <a:blip r:embed="rId4">
            <a:alphaModFix/>
          </a:blip>
          <a:srcRect/>
          <a:stretch/>
        </p:blipFill>
        <p:spPr>
          <a:xfrm>
            <a:off x="2852600" y="2439900"/>
            <a:ext cx="3726900" cy="4301400"/>
          </a:xfrm>
          <a:prstGeom prst="rect">
            <a:avLst/>
          </a:prstGeom>
          <a:noFill/>
          <a:ln w="9525" cap="flat" cmpd="sng">
            <a:solidFill>
              <a:schemeClr val="lt1"/>
            </a:solidFill>
            <a:prstDash val="solid"/>
            <a:round/>
            <a:headEnd type="none" w="sm" len="sm"/>
            <a:tailEnd type="none" w="sm" len="sm"/>
          </a:ln>
        </p:spPr>
      </p:pic>
      <p:pic>
        <p:nvPicPr>
          <p:cNvPr id="657" name="Google Shape;657;g3d8758b245f_0_59"/>
          <p:cNvPicPr preferRelativeResize="0"/>
          <p:nvPr/>
        </p:nvPicPr>
        <p:blipFill rotWithShape="1">
          <a:blip r:embed="rId5">
            <a:alphaModFix/>
          </a:blip>
          <a:srcRect/>
          <a:stretch/>
        </p:blipFill>
        <p:spPr>
          <a:xfrm>
            <a:off x="6889025" y="1194175"/>
            <a:ext cx="1562188" cy="1708800"/>
          </a:xfrm>
          <a:prstGeom prst="rect">
            <a:avLst/>
          </a:prstGeom>
          <a:noFill/>
          <a:ln>
            <a:noFill/>
          </a:ln>
        </p:spPr>
      </p:pic>
      <p:pic>
        <p:nvPicPr>
          <p:cNvPr id="658" name="Google Shape;658;g3d8758b245f_0_59"/>
          <p:cNvPicPr preferRelativeResize="0"/>
          <p:nvPr/>
        </p:nvPicPr>
        <p:blipFill rotWithShape="1">
          <a:blip r:embed="rId6">
            <a:alphaModFix/>
          </a:blip>
          <a:srcRect/>
          <a:stretch/>
        </p:blipFill>
        <p:spPr>
          <a:xfrm>
            <a:off x="1005777" y="4734475"/>
            <a:ext cx="1783800" cy="1899109"/>
          </a:xfrm>
          <a:prstGeom prst="rect">
            <a:avLst/>
          </a:prstGeom>
          <a:noFill/>
          <a:ln>
            <a:noFill/>
          </a:ln>
        </p:spPr>
      </p:pic>
      <p:pic>
        <p:nvPicPr>
          <p:cNvPr id="659" name="Google Shape;659;g3d8758b245f_0_59"/>
          <p:cNvPicPr preferRelativeResize="0"/>
          <p:nvPr/>
        </p:nvPicPr>
        <p:blipFill rotWithShape="1">
          <a:blip r:embed="rId7">
            <a:alphaModFix/>
          </a:blip>
          <a:srcRect/>
          <a:stretch/>
        </p:blipFill>
        <p:spPr>
          <a:xfrm>
            <a:off x="735300" y="3213875"/>
            <a:ext cx="1672075" cy="1228887"/>
          </a:xfrm>
          <a:prstGeom prst="rect">
            <a:avLst/>
          </a:prstGeom>
          <a:noFill/>
          <a:ln>
            <a:noFill/>
          </a:ln>
        </p:spPr>
      </p:pic>
      <p:pic>
        <p:nvPicPr>
          <p:cNvPr id="660" name="Google Shape;660;g3d8758b245f_0_59"/>
          <p:cNvPicPr preferRelativeResize="0"/>
          <p:nvPr/>
        </p:nvPicPr>
        <p:blipFill rotWithShape="1">
          <a:blip r:embed="rId8">
            <a:alphaModFix/>
          </a:blip>
          <a:srcRect/>
          <a:stretch/>
        </p:blipFill>
        <p:spPr>
          <a:xfrm>
            <a:off x="5029899" y="1313911"/>
            <a:ext cx="1441224" cy="1114938"/>
          </a:xfrm>
          <a:prstGeom prst="rect">
            <a:avLst/>
          </a:prstGeom>
          <a:noFill/>
          <a:ln>
            <a:noFill/>
          </a:ln>
        </p:spPr>
      </p:pic>
      <p:sp>
        <p:nvSpPr>
          <p:cNvPr id="661" name="Google Shape;661;g3d8758b245f_0_59"/>
          <p:cNvSpPr txBox="1"/>
          <p:nvPr/>
        </p:nvSpPr>
        <p:spPr>
          <a:xfrm>
            <a:off x="357700" y="2818975"/>
            <a:ext cx="17838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中国・四国ブロック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徳島県美波町</a:t>
            </a:r>
            <a:endParaRPr b="1">
              <a:solidFill>
                <a:schemeClr val="dk1"/>
              </a:solidFill>
              <a:latin typeface="BIZ UDPGothic"/>
              <a:ea typeface="BIZ UDPGothic"/>
              <a:cs typeface="BIZ UDPGothic"/>
              <a:sym typeface="BIZ UDPGothic"/>
            </a:endParaRPr>
          </a:p>
        </p:txBody>
      </p:sp>
      <p:pic>
        <p:nvPicPr>
          <p:cNvPr id="662" name="Google Shape;662;g3d8758b245f_0_59"/>
          <p:cNvPicPr preferRelativeResize="0"/>
          <p:nvPr/>
        </p:nvPicPr>
        <p:blipFill rotWithShape="1">
          <a:blip r:embed="rId9">
            <a:alphaModFix/>
          </a:blip>
          <a:srcRect/>
          <a:stretch/>
        </p:blipFill>
        <p:spPr>
          <a:xfrm>
            <a:off x="294923" y="921677"/>
            <a:ext cx="2057400" cy="1423043"/>
          </a:xfrm>
          <a:prstGeom prst="rect">
            <a:avLst/>
          </a:prstGeom>
          <a:noFill/>
          <a:ln>
            <a:noFill/>
          </a:ln>
        </p:spPr>
      </p:pic>
      <p:sp>
        <p:nvSpPr>
          <p:cNvPr id="663" name="Google Shape;663;g3d8758b245f_0_59"/>
          <p:cNvSpPr txBox="1"/>
          <p:nvPr/>
        </p:nvSpPr>
        <p:spPr>
          <a:xfrm>
            <a:off x="357875" y="856350"/>
            <a:ext cx="17838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中国・四国ブロック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島根県川本町</a:t>
            </a:r>
            <a:endParaRPr b="1">
              <a:solidFill>
                <a:schemeClr val="dk1"/>
              </a:solidFill>
              <a:latin typeface="BIZ UDPGothic"/>
              <a:ea typeface="BIZ UDPGothic"/>
              <a:cs typeface="BIZ UDPGothic"/>
              <a:sym typeface="BIZ UDPGothic"/>
            </a:endParaRPr>
          </a:p>
        </p:txBody>
      </p:sp>
      <p:pic>
        <p:nvPicPr>
          <p:cNvPr id="664" name="Google Shape;664;g3d8758b245f_0_59"/>
          <p:cNvPicPr preferRelativeResize="0"/>
          <p:nvPr/>
        </p:nvPicPr>
        <p:blipFill rotWithShape="1">
          <a:blip r:embed="rId10">
            <a:alphaModFix/>
          </a:blip>
          <a:srcRect/>
          <a:stretch/>
        </p:blipFill>
        <p:spPr>
          <a:xfrm>
            <a:off x="2935199" y="1100790"/>
            <a:ext cx="1208625" cy="1354384"/>
          </a:xfrm>
          <a:prstGeom prst="rect">
            <a:avLst/>
          </a:prstGeom>
          <a:noFill/>
          <a:ln>
            <a:noFill/>
          </a:ln>
        </p:spPr>
      </p:pic>
      <p:pic>
        <p:nvPicPr>
          <p:cNvPr id="665" name="Google Shape;665;g3d8758b245f_0_59"/>
          <p:cNvPicPr preferRelativeResize="0"/>
          <p:nvPr/>
        </p:nvPicPr>
        <p:blipFill rotWithShape="1">
          <a:blip r:embed="rId11">
            <a:alphaModFix/>
          </a:blip>
          <a:srcRect/>
          <a:stretch/>
        </p:blipFill>
        <p:spPr>
          <a:xfrm>
            <a:off x="6831626" y="5524651"/>
            <a:ext cx="1672075" cy="1130128"/>
          </a:xfrm>
          <a:prstGeom prst="rect">
            <a:avLst/>
          </a:prstGeom>
          <a:noFill/>
          <a:ln>
            <a:noFill/>
          </a:ln>
        </p:spPr>
      </p:pic>
      <p:sp>
        <p:nvSpPr>
          <p:cNvPr id="666" name="Google Shape;666;g3d8758b245f_0_59"/>
          <p:cNvSpPr txBox="1"/>
          <p:nvPr/>
        </p:nvSpPr>
        <p:spPr>
          <a:xfrm>
            <a:off x="2727773" y="852750"/>
            <a:ext cx="16722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近畿ブロック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京都府南山城村</a:t>
            </a:r>
            <a:endParaRPr b="1">
              <a:solidFill>
                <a:schemeClr val="dk1"/>
              </a:solidFill>
              <a:latin typeface="BIZ UDPGothic"/>
              <a:ea typeface="BIZ UDPGothic"/>
              <a:cs typeface="BIZ UDPGothic"/>
              <a:sym typeface="BIZ UDPGothic"/>
            </a:endParaRPr>
          </a:p>
        </p:txBody>
      </p:sp>
      <p:cxnSp>
        <p:nvCxnSpPr>
          <p:cNvPr id="667" name="Google Shape;667;g3d8758b245f_0_59"/>
          <p:cNvCxnSpPr/>
          <p:nvPr/>
        </p:nvCxnSpPr>
        <p:spPr>
          <a:xfrm>
            <a:off x="600006" y="60801"/>
            <a:ext cx="0" cy="6000"/>
          </a:xfrm>
          <a:prstGeom prst="straightConnector1">
            <a:avLst/>
          </a:prstGeom>
          <a:noFill/>
          <a:ln w="9525" cap="flat" cmpd="sng">
            <a:solidFill>
              <a:schemeClr val="accent1"/>
            </a:solidFill>
            <a:prstDash val="solid"/>
            <a:miter lim="800000"/>
            <a:headEnd type="none" w="sm" len="sm"/>
            <a:tailEnd type="triangle" w="med" len="med"/>
          </a:ln>
        </p:spPr>
      </p:cxnSp>
      <p:cxnSp>
        <p:nvCxnSpPr>
          <p:cNvPr id="668" name="Google Shape;668;g3d8758b245f_0_59"/>
          <p:cNvCxnSpPr/>
          <p:nvPr/>
        </p:nvCxnSpPr>
        <p:spPr>
          <a:xfrm rot="10800000">
            <a:off x="2217975" y="4798250"/>
            <a:ext cx="1324200" cy="543300"/>
          </a:xfrm>
          <a:prstGeom prst="straightConnector1">
            <a:avLst/>
          </a:prstGeom>
          <a:noFill/>
          <a:ln w="12700" cap="flat" cmpd="sng">
            <a:solidFill>
              <a:schemeClr val="dk1"/>
            </a:solidFill>
            <a:prstDash val="solid"/>
            <a:miter lim="800000"/>
            <a:headEnd type="none" w="sm" len="sm"/>
            <a:tailEnd type="stealth" w="med" len="med"/>
          </a:ln>
        </p:spPr>
      </p:cxnSp>
      <p:cxnSp>
        <p:nvCxnSpPr>
          <p:cNvPr id="669" name="Google Shape;669;g3d8758b245f_0_59"/>
          <p:cNvCxnSpPr/>
          <p:nvPr/>
        </p:nvCxnSpPr>
        <p:spPr>
          <a:xfrm rot="10800000">
            <a:off x="4051250" y="2286150"/>
            <a:ext cx="554700" cy="2591400"/>
          </a:xfrm>
          <a:prstGeom prst="straightConnector1">
            <a:avLst/>
          </a:prstGeom>
          <a:noFill/>
          <a:ln w="12700" cap="flat" cmpd="sng">
            <a:solidFill>
              <a:schemeClr val="dk1"/>
            </a:solidFill>
            <a:prstDash val="solid"/>
            <a:miter lim="800000"/>
            <a:headEnd type="none" w="sm" len="sm"/>
            <a:tailEnd type="stealth" w="med" len="med"/>
          </a:ln>
        </p:spPr>
      </p:cxnSp>
      <p:cxnSp>
        <p:nvCxnSpPr>
          <p:cNvPr id="670" name="Google Shape;670;g3d8758b245f_0_59"/>
          <p:cNvCxnSpPr/>
          <p:nvPr/>
        </p:nvCxnSpPr>
        <p:spPr>
          <a:xfrm rot="10800000" flipH="1">
            <a:off x="4888875" y="1901100"/>
            <a:ext cx="894000" cy="2467200"/>
          </a:xfrm>
          <a:prstGeom prst="straightConnector1">
            <a:avLst/>
          </a:prstGeom>
          <a:noFill/>
          <a:ln w="12700" cap="flat" cmpd="sng">
            <a:solidFill>
              <a:schemeClr val="dk1"/>
            </a:solidFill>
            <a:prstDash val="solid"/>
            <a:miter lim="800000"/>
            <a:headEnd type="none" w="sm" len="sm"/>
            <a:tailEnd type="stealth" w="med" len="med"/>
          </a:ln>
        </p:spPr>
      </p:cxnSp>
      <p:cxnSp>
        <p:nvCxnSpPr>
          <p:cNvPr id="671" name="Google Shape;671;g3d8758b245f_0_59"/>
          <p:cNvCxnSpPr/>
          <p:nvPr/>
        </p:nvCxnSpPr>
        <p:spPr>
          <a:xfrm rot="10800000">
            <a:off x="2059725" y="4062750"/>
            <a:ext cx="2195400" cy="1143000"/>
          </a:xfrm>
          <a:prstGeom prst="straightConnector1">
            <a:avLst/>
          </a:prstGeom>
          <a:noFill/>
          <a:ln w="12700" cap="flat" cmpd="sng">
            <a:solidFill>
              <a:schemeClr val="dk1"/>
            </a:solidFill>
            <a:prstDash val="solid"/>
            <a:miter lim="800000"/>
            <a:headEnd type="none" w="sm" len="sm"/>
            <a:tailEnd type="stealth" w="med" len="med"/>
          </a:ln>
        </p:spPr>
      </p:cxnSp>
      <p:cxnSp>
        <p:nvCxnSpPr>
          <p:cNvPr id="672" name="Google Shape;672;g3d8758b245f_0_59"/>
          <p:cNvCxnSpPr/>
          <p:nvPr/>
        </p:nvCxnSpPr>
        <p:spPr>
          <a:xfrm rot="10800000">
            <a:off x="1414575" y="1720125"/>
            <a:ext cx="2535000" cy="3066900"/>
          </a:xfrm>
          <a:prstGeom prst="straightConnector1">
            <a:avLst/>
          </a:prstGeom>
          <a:noFill/>
          <a:ln w="12700" cap="flat" cmpd="sng">
            <a:solidFill>
              <a:schemeClr val="dk1"/>
            </a:solidFill>
            <a:prstDash val="solid"/>
            <a:miter lim="800000"/>
            <a:headEnd type="none" w="sm" len="sm"/>
            <a:tailEnd type="stealth" w="med" len="med"/>
          </a:ln>
        </p:spPr>
      </p:cxnSp>
      <p:cxnSp>
        <p:nvCxnSpPr>
          <p:cNvPr id="673" name="Google Shape;673;g3d8758b245f_0_59"/>
          <p:cNvCxnSpPr/>
          <p:nvPr/>
        </p:nvCxnSpPr>
        <p:spPr>
          <a:xfrm rot="10800000" flipH="1">
            <a:off x="5647100" y="1969150"/>
            <a:ext cx="2478300" cy="1833300"/>
          </a:xfrm>
          <a:prstGeom prst="straightConnector1">
            <a:avLst/>
          </a:prstGeom>
          <a:noFill/>
          <a:ln w="12700" cap="flat" cmpd="sng">
            <a:solidFill>
              <a:schemeClr val="dk1"/>
            </a:solidFill>
            <a:prstDash val="solid"/>
            <a:miter lim="800000"/>
            <a:headEnd type="none" w="sm" len="sm"/>
            <a:tailEnd type="stealth" w="med" len="med"/>
          </a:ln>
        </p:spPr>
      </p:cxnSp>
      <p:cxnSp>
        <p:nvCxnSpPr>
          <p:cNvPr id="674" name="Google Shape;674;g3d8758b245f_0_59"/>
          <p:cNvCxnSpPr/>
          <p:nvPr/>
        </p:nvCxnSpPr>
        <p:spPr>
          <a:xfrm rot="10800000" flipH="1">
            <a:off x="5251000" y="3960775"/>
            <a:ext cx="2150100" cy="464100"/>
          </a:xfrm>
          <a:prstGeom prst="straightConnector1">
            <a:avLst/>
          </a:prstGeom>
          <a:noFill/>
          <a:ln w="12700" cap="flat" cmpd="sng">
            <a:solidFill>
              <a:schemeClr val="dk1"/>
            </a:solidFill>
            <a:prstDash val="solid"/>
            <a:miter lim="800000"/>
            <a:headEnd type="none" w="sm" len="sm"/>
            <a:tailEnd type="stealth" w="med" len="med"/>
          </a:ln>
        </p:spPr>
      </p:cxnSp>
      <p:cxnSp>
        <p:nvCxnSpPr>
          <p:cNvPr id="675" name="Google Shape;675;g3d8758b245f_0_59"/>
          <p:cNvCxnSpPr/>
          <p:nvPr/>
        </p:nvCxnSpPr>
        <p:spPr>
          <a:xfrm>
            <a:off x="5409450" y="4605950"/>
            <a:ext cx="1969200" cy="1482600"/>
          </a:xfrm>
          <a:prstGeom prst="straightConnector1">
            <a:avLst/>
          </a:prstGeom>
          <a:noFill/>
          <a:ln w="12700" cap="flat" cmpd="sng">
            <a:solidFill>
              <a:schemeClr val="dk1"/>
            </a:solidFill>
            <a:prstDash val="solid"/>
            <a:miter lim="800000"/>
            <a:headEnd type="none" w="sm" len="sm"/>
            <a:tailEnd type="stealth" w="med" len="med"/>
          </a:ln>
        </p:spPr>
      </p:cxnSp>
      <p:sp>
        <p:nvSpPr>
          <p:cNvPr id="676" name="Google Shape;676;g3d8758b245f_0_59"/>
          <p:cNvSpPr txBox="1"/>
          <p:nvPr/>
        </p:nvSpPr>
        <p:spPr>
          <a:xfrm>
            <a:off x="124976" y="6458650"/>
            <a:ext cx="38247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solidFill>
                  <a:schemeClr val="dk1"/>
                </a:solidFill>
                <a:latin typeface="BIZ UDPGothic"/>
                <a:ea typeface="BIZ UDPGothic"/>
                <a:cs typeface="BIZ UDPGothic"/>
                <a:sym typeface="BIZ UDPGothic"/>
              </a:rPr>
              <a:t>出典：国土地理院（地理院地図を基に作成</a:t>
            </a:r>
            <a:r>
              <a:rPr lang="ja-JP" sz="1600">
                <a:solidFill>
                  <a:schemeClr val="dk1"/>
                </a:solidFill>
                <a:latin typeface="Arial"/>
                <a:ea typeface="Arial"/>
                <a:cs typeface="Arial"/>
                <a:sym typeface="Arial"/>
              </a:rPr>
              <a:t>）</a:t>
            </a:r>
            <a:endParaRPr sz="1600">
              <a:solidFill>
                <a:schemeClr val="dk1"/>
              </a:solidFill>
              <a:latin typeface="Arial"/>
              <a:ea typeface="Arial"/>
              <a:cs typeface="Arial"/>
              <a:sym typeface="Arial"/>
            </a:endParaRPr>
          </a:p>
        </p:txBody>
      </p:sp>
      <p:sp>
        <p:nvSpPr>
          <p:cNvPr id="677" name="Google Shape;677;g3d8758b245f_0_59"/>
          <p:cNvSpPr txBox="1"/>
          <p:nvPr/>
        </p:nvSpPr>
        <p:spPr>
          <a:xfrm>
            <a:off x="71425" y="4877550"/>
            <a:ext cx="18855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九州・沖縄ブロック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大分県姫島村</a:t>
            </a:r>
            <a:endParaRPr b="1">
              <a:solidFill>
                <a:schemeClr val="dk1"/>
              </a:solidFill>
              <a:latin typeface="BIZ UDPGothic"/>
              <a:ea typeface="BIZ UDPGothic"/>
              <a:cs typeface="BIZ UDPGothic"/>
              <a:sym typeface="BIZ UDPGothic"/>
            </a:endParaRPr>
          </a:p>
        </p:txBody>
      </p:sp>
      <p:sp>
        <p:nvSpPr>
          <p:cNvPr id="678" name="Google Shape;678;g3d8758b245f_0_59"/>
          <p:cNvSpPr txBox="1"/>
          <p:nvPr/>
        </p:nvSpPr>
        <p:spPr>
          <a:xfrm>
            <a:off x="4930177" y="852750"/>
            <a:ext cx="18855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東海・北陸ブロック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富山県舟橋村</a:t>
            </a:r>
            <a:endParaRPr b="1">
              <a:solidFill>
                <a:schemeClr val="dk1"/>
              </a:solidFill>
              <a:latin typeface="BIZ UDPGothic"/>
              <a:ea typeface="BIZ UDPGothic"/>
              <a:cs typeface="BIZ UDPGothic"/>
              <a:sym typeface="BIZ UDPGothic"/>
            </a:endParaRPr>
          </a:p>
        </p:txBody>
      </p:sp>
      <p:sp>
        <p:nvSpPr>
          <p:cNvPr id="679" name="Google Shape;679;g3d8758b245f_0_59"/>
          <p:cNvSpPr txBox="1"/>
          <p:nvPr/>
        </p:nvSpPr>
        <p:spPr>
          <a:xfrm>
            <a:off x="7007600" y="866300"/>
            <a:ext cx="20574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北海道・東北ブロック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宮城県女川町</a:t>
            </a:r>
            <a:endParaRPr b="1">
              <a:solidFill>
                <a:schemeClr val="dk1"/>
              </a:solidFill>
              <a:latin typeface="BIZ UDPGothic"/>
              <a:ea typeface="BIZ UDPGothic"/>
              <a:cs typeface="BIZ UDPGothic"/>
              <a:sym typeface="BIZ UDPGothic"/>
            </a:endParaRPr>
          </a:p>
        </p:txBody>
      </p:sp>
      <p:sp>
        <p:nvSpPr>
          <p:cNvPr id="680" name="Google Shape;680;g3d8758b245f_0_59"/>
          <p:cNvSpPr txBox="1"/>
          <p:nvPr/>
        </p:nvSpPr>
        <p:spPr>
          <a:xfrm>
            <a:off x="6973550" y="3036600"/>
            <a:ext cx="21255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北関東・甲信越ブロック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群馬県嬬恋村</a:t>
            </a:r>
            <a:endParaRPr b="1">
              <a:solidFill>
                <a:schemeClr val="dk1"/>
              </a:solidFill>
              <a:latin typeface="BIZ UDPGothic"/>
              <a:ea typeface="BIZ UDPGothic"/>
              <a:cs typeface="BIZ UDPGothic"/>
              <a:sym typeface="BIZ UDPGothic"/>
            </a:endParaRPr>
          </a:p>
        </p:txBody>
      </p:sp>
      <p:sp>
        <p:nvSpPr>
          <p:cNvPr id="681" name="Google Shape;681;g3d8758b245f_0_59"/>
          <p:cNvSpPr txBox="1"/>
          <p:nvPr/>
        </p:nvSpPr>
        <p:spPr>
          <a:xfrm>
            <a:off x="6973552" y="5178475"/>
            <a:ext cx="1885500" cy="523200"/>
          </a:xfrm>
          <a:prstGeom prst="rect">
            <a:avLst/>
          </a:prstGeom>
          <a:solidFill>
            <a:srgbClr val="E1EFD8"/>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solidFill>
                  <a:schemeClr val="dk1"/>
                </a:solidFill>
                <a:latin typeface="BIZ UDPGothic"/>
                <a:ea typeface="BIZ UDPGothic"/>
                <a:cs typeface="BIZ UDPGothic"/>
                <a:sym typeface="BIZ UDPGothic"/>
              </a:rPr>
              <a:t>南関東・東京ブロック</a:t>
            </a:r>
            <a:endParaRPr>
              <a:solidFill>
                <a:schemeClr val="dk1"/>
              </a:solidFill>
              <a:latin typeface="BIZ UDPGothic"/>
              <a:ea typeface="BIZ UDPGothic"/>
              <a:cs typeface="BIZ UDPGothic"/>
              <a:sym typeface="BIZ UDPGothic"/>
            </a:endParaRPr>
          </a:p>
          <a:p>
            <a:pPr marL="0" marR="0" lvl="0" indent="0" algn="ctr" rtl="0">
              <a:spcBef>
                <a:spcPts val="0"/>
              </a:spcBef>
              <a:spcAft>
                <a:spcPts val="0"/>
              </a:spcAft>
              <a:buNone/>
            </a:pPr>
            <a:r>
              <a:rPr lang="ja-JP" b="1">
                <a:solidFill>
                  <a:schemeClr val="dk1"/>
                </a:solidFill>
                <a:latin typeface="BIZ UDPGothic"/>
                <a:ea typeface="BIZ UDPGothic"/>
                <a:cs typeface="BIZ UDPGothic"/>
                <a:sym typeface="BIZ UDPGothic"/>
              </a:rPr>
              <a:t>埼玉県横瀬町</a:t>
            </a:r>
            <a:endParaRPr b="1">
              <a:solidFill>
                <a:schemeClr val="dk1"/>
              </a:solidFill>
              <a:latin typeface="BIZ UDPGothic"/>
              <a:ea typeface="BIZ UDPGothic"/>
              <a:cs typeface="BIZ UDPGothic"/>
              <a:sym typeface="BIZ UDPGothic"/>
            </a:endParaRPr>
          </a:p>
        </p:txBody>
      </p:sp>
      <p:sp>
        <p:nvSpPr>
          <p:cNvPr id="682" name="Google Shape;682;g3d8758b245f_0_59"/>
          <p:cNvSpPr txBox="1">
            <a:spLocks noGrp="1"/>
          </p:cNvSpPr>
          <p:nvPr>
            <p:ph type="sldNum" idx="12"/>
          </p:nvPr>
        </p:nvSpPr>
        <p:spPr>
          <a:xfrm>
            <a:off x="7007607" y="6414186"/>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g3d8758b245f_0_92"/>
          <p:cNvSpPr txBox="1">
            <a:spLocks noGrp="1"/>
          </p:cNvSpPr>
          <p:nvPr>
            <p:ph type="body" idx="1"/>
          </p:nvPr>
        </p:nvSpPr>
        <p:spPr>
          <a:xfrm>
            <a:off x="391971" y="1147762"/>
            <a:ext cx="8360100" cy="5208600"/>
          </a:xfrm>
          <a:prstGeom prst="rect">
            <a:avLst/>
          </a:prstGeom>
          <a:noFill/>
          <a:ln w="12700" cap="flat" cmpd="sng">
            <a:solidFill>
              <a:schemeClr val="accent6"/>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600"/>
              <a:buNone/>
            </a:pPr>
            <a:r>
              <a:rPr lang="ja-JP" sz="1800" b="1">
                <a:latin typeface="BIZ UDPGothic"/>
                <a:ea typeface="BIZ UDPGothic"/>
                <a:cs typeface="BIZ UDPGothic"/>
                <a:sym typeface="BIZ UDPGothic"/>
              </a:rPr>
              <a:t>(1) 地区活動を維持・発展できるための必要な現任教育の内容や方法のあり方</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b="1">
                <a:latin typeface="BIZ UDPGothic"/>
                <a:ea typeface="BIZ UDPGothic"/>
                <a:cs typeface="BIZ UDPGothic"/>
                <a:sym typeface="BIZ UDPGothic"/>
              </a:rPr>
              <a:t>〔現任教育の現状〕</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b="1">
                <a:latin typeface="BIZ UDPGothic"/>
                <a:ea typeface="BIZ UDPGothic"/>
                <a:cs typeface="BIZ UDPGothic"/>
                <a:sym typeface="BIZ UDPGothic"/>
              </a:rPr>
              <a:t> ≪新任期≫</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① 県の研修支援と育成ツールを活用した新任期保健師の体系的育成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② 計画的な現場経験と住民との直接的な関係性を基盤とした初期実践力の育成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③ シニア保健師による経験知の継承と実践支援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b="1">
                <a:latin typeface="BIZ UDPGothic"/>
                <a:ea typeface="BIZ UDPGothic"/>
                <a:cs typeface="BIZ UDPGothic"/>
                <a:sym typeface="BIZ UDPGothic"/>
              </a:rPr>
              <a:t> ≪中堅期≫</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① 県の育成支援を活用した中堅期保健師の計画的キャリア形成と役割強化</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② 外部研修を活用した育成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③ 事例検討を基盤とした中堅期保健師の育成機能の確立</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b="1">
                <a:latin typeface="BIZ UDPGothic"/>
                <a:ea typeface="BIZ UDPGothic"/>
                <a:cs typeface="BIZ UDPGothic"/>
                <a:sym typeface="BIZ UDPGothic"/>
              </a:rPr>
              <a:t> ≪管理期≫</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① 県による研修支援と自治体間ネットワークを活用した管理期保健師の支援力　　　　向上</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400"/>
              <a:buNone/>
            </a:pPr>
            <a:r>
              <a:rPr lang="ja-JP" sz="1800">
                <a:latin typeface="BIZ UDPGothic"/>
                <a:ea typeface="BIZ UDPGothic"/>
                <a:cs typeface="BIZ UDPGothic"/>
                <a:sym typeface="BIZ UDPGothic"/>
              </a:rPr>
              <a:t>  ② 管理期保健師の専門能力向上のための学習機会確保</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800"/>
              <a:buNone/>
            </a:pPr>
            <a:endParaRPr sz="1800">
              <a:latin typeface="BIZ UDPGothic"/>
              <a:ea typeface="BIZ UDPGothic"/>
              <a:cs typeface="BIZ UDPGothic"/>
              <a:sym typeface="BIZ UDPGothic"/>
            </a:endParaRPr>
          </a:p>
        </p:txBody>
      </p:sp>
      <p:sp>
        <p:nvSpPr>
          <p:cNvPr id="689" name="Google Shape;689;g3d8758b245f_0_92"/>
          <p:cNvSpPr txBox="1">
            <a:spLocks noGrp="1"/>
          </p:cNvSpPr>
          <p:nvPr>
            <p:ph type="sldNum" idx="12"/>
          </p:nvPr>
        </p:nvSpPr>
        <p:spPr>
          <a:xfrm>
            <a:off x="6694629" y="6356350"/>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39</a:t>
            </a:fld>
            <a:endParaRPr/>
          </a:p>
        </p:txBody>
      </p:sp>
      <p:sp>
        <p:nvSpPr>
          <p:cNvPr id="690" name="Google Shape;690;g3d8758b245f_0_92"/>
          <p:cNvSpPr txBox="1"/>
          <p:nvPr/>
        </p:nvSpPr>
        <p:spPr>
          <a:xfrm>
            <a:off x="391971" y="214313"/>
            <a:ext cx="8360100" cy="7509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a:solidFill>
                  <a:schemeClr val="dk1"/>
                </a:solidFill>
                <a:latin typeface="Arial"/>
                <a:ea typeface="Arial"/>
                <a:cs typeface="Arial"/>
                <a:sym typeface="Arial"/>
              </a:rPr>
              <a:t>　</a:t>
            </a:r>
            <a:r>
              <a:rPr lang="ja-JP" sz="3000" b="1">
                <a:solidFill>
                  <a:schemeClr val="dk1"/>
                </a:solidFill>
                <a:latin typeface="BIZ UDPGothic"/>
                <a:ea typeface="BIZ UDPGothic"/>
                <a:cs typeface="BIZ UDPGothic"/>
                <a:sym typeface="BIZ UDPGothic"/>
              </a:rPr>
              <a:t>Ｃ. 結果・分析   </a:t>
            </a:r>
            <a:r>
              <a:rPr lang="ja-JP" sz="3000">
                <a:solidFill>
                  <a:schemeClr val="dk1"/>
                </a:solidFill>
                <a:latin typeface="BIZ UDPGothic"/>
                <a:ea typeface="BIZ UDPGothic"/>
                <a:cs typeface="BIZ UDPGothic"/>
                <a:sym typeface="BIZ UDPGothic"/>
              </a:rPr>
              <a:t> ２次調査結果</a:t>
            </a:r>
            <a:endParaRPr sz="3000">
              <a:latin typeface="BIZ UDPGothic"/>
              <a:ea typeface="BIZ UDPGothic"/>
              <a:cs typeface="BIZ UDPGothic"/>
              <a:sym typeface="BIZ UDP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b38c9af229_0_222"/>
          <p:cNvSpPr/>
          <p:nvPr/>
        </p:nvSpPr>
        <p:spPr>
          <a:xfrm>
            <a:off x="323528" y="116632"/>
            <a:ext cx="8496900" cy="648000"/>
          </a:xfrm>
          <a:prstGeom prst="roundRect">
            <a:avLst>
              <a:gd name="adj" fmla="val 16667"/>
            </a:avLst>
          </a:prstGeom>
          <a:solidFill>
            <a:srgbClr val="FF79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a:p>
            <a:pPr marL="0" lvl="0" indent="0" algn="ctr" rtl="0">
              <a:spcBef>
                <a:spcPts val="0"/>
              </a:spcBef>
              <a:spcAft>
                <a:spcPts val="0"/>
              </a:spcAft>
              <a:buClr>
                <a:schemeClr val="dk1"/>
              </a:buClr>
              <a:buSzPts val="2800"/>
              <a:buFont typeface="Arial"/>
              <a:buNone/>
            </a:pPr>
            <a:r>
              <a:rPr lang="ja-JP" sz="2800" b="1">
                <a:solidFill>
                  <a:schemeClr val="lt1"/>
                </a:solidFill>
                <a:latin typeface="BIZ UDPGothic"/>
                <a:ea typeface="BIZ UDPGothic"/>
                <a:cs typeface="BIZ UDPGothic"/>
                <a:sym typeface="BIZ UDPGothic"/>
              </a:rPr>
              <a:t>展開期：昭和から平成・令和へ</a:t>
            </a:r>
            <a:endParaRPr sz="2800">
              <a:solidFill>
                <a:schemeClr val="dk1"/>
              </a:solidFill>
              <a:latin typeface="BIZ UDPGothic"/>
              <a:ea typeface="BIZ UDPGothic"/>
              <a:cs typeface="BIZ UDPGothic"/>
              <a:sym typeface="BIZ UDPGothic"/>
            </a:endParaRPr>
          </a:p>
          <a:p>
            <a:pPr marL="0" marR="0" lvl="0" indent="0" algn="ctr" rtl="0">
              <a:lnSpc>
                <a:spcPct val="100000"/>
              </a:lnSpc>
              <a:spcBef>
                <a:spcPts val="0"/>
              </a:spcBef>
              <a:spcAft>
                <a:spcPts val="0"/>
              </a:spcAft>
              <a:buClr>
                <a:srgbClr val="000000"/>
              </a:buClr>
              <a:buSzPts val="2800"/>
              <a:buFont typeface="Arial"/>
              <a:buNone/>
            </a:pPr>
            <a:endParaRPr sz="2800" b="1">
              <a:solidFill>
                <a:srgbClr val="FFFFFF"/>
              </a:solidFill>
              <a:latin typeface="BIZ UDPGothic"/>
              <a:ea typeface="BIZ UDPGothic"/>
              <a:cs typeface="BIZ UDPGothic"/>
              <a:sym typeface="BIZ UDPGothic"/>
            </a:endParaRPr>
          </a:p>
        </p:txBody>
      </p:sp>
      <p:sp>
        <p:nvSpPr>
          <p:cNvPr id="207" name="Google Shape;207;g3b38c9af229_0_222"/>
          <p:cNvSpPr/>
          <p:nvPr/>
        </p:nvSpPr>
        <p:spPr>
          <a:xfrm>
            <a:off x="520575" y="1120325"/>
            <a:ext cx="3825000" cy="15051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1"/>
              </a:solidFill>
              <a:latin typeface="Meiryo"/>
              <a:ea typeface="Meiryo"/>
              <a:cs typeface="Meiryo"/>
              <a:sym typeface="Meiryo"/>
            </a:endParaRPr>
          </a:p>
          <a:p>
            <a:pPr marL="0" lvl="0" indent="0" algn="l" rtl="0">
              <a:spcBef>
                <a:spcPts val="0"/>
              </a:spcBef>
              <a:spcAft>
                <a:spcPts val="0"/>
              </a:spcAft>
              <a:buNone/>
            </a:pPr>
            <a:r>
              <a:rPr lang="ja-JP" sz="2400">
                <a:solidFill>
                  <a:schemeClr val="dk1"/>
                </a:solidFill>
                <a:latin typeface="Meiryo"/>
                <a:ea typeface="Meiryo"/>
                <a:cs typeface="Meiryo"/>
                <a:sym typeface="Meiryo"/>
              </a:rPr>
              <a:t>　</a:t>
            </a:r>
            <a:r>
              <a:rPr lang="ja-JP" sz="1800">
                <a:solidFill>
                  <a:schemeClr val="dk1"/>
                </a:solidFill>
                <a:latin typeface="BIZ UDPGothic"/>
                <a:ea typeface="BIZ UDPGothic"/>
                <a:cs typeface="BIZ UDPGothic"/>
                <a:sym typeface="BIZ UDPGothic"/>
              </a:rPr>
              <a:t>設立総会　会員300人</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　3月22日全国保健師長会設立</a:t>
            </a:r>
            <a:endParaRPr sz="1800">
              <a:solidFill>
                <a:schemeClr val="dk1"/>
              </a:solidFill>
              <a:latin typeface="BIZ UDPGothic"/>
              <a:ea typeface="BIZ UDPGothic"/>
              <a:cs typeface="BIZ UDPGothic"/>
              <a:sym typeface="BIZ UDPGothic"/>
            </a:endParaRPr>
          </a:p>
        </p:txBody>
      </p:sp>
      <p:sp>
        <p:nvSpPr>
          <p:cNvPr id="208" name="Google Shape;208;g3b38c9af229_0_222"/>
          <p:cNvSpPr/>
          <p:nvPr/>
        </p:nvSpPr>
        <p:spPr>
          <a:xfrm>
            <a:off x="509246" y="1097700"/>
            <a:ext cx="3825000" cy="588600"/>
          </a:xfrm>
          <a:prstGeom prst="rect">
            <a:avLst/>
          </a:prstGeom>
          <a:solidFill>
            <a:srgbClr val="FFCCCC">
              <a:alpha val="49020"/>
            </a:srgbClr>
          </a:solid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800" b="1">
                <a:latin typeface="BIZ UDPGothic"/>
                <a:ea typeface="BIZ UDPGothic"/>
                <a:cs typeface="BIZ UDPGothic"/>
                <a:sym typeface="BIZ UDPGothic"/>
              </a:rPr>
              <a:t>昭和５４年3月</a:t>
            </a:r>
            <a:endParaRPr sz="1800" b="1">
              <a:latin typeface="BIZ UDPGothic"/>
              <a:ea typeface="BIZ UDPGothic"/>
              <a:cs typeface="BIZ UDPGothic"/>
              <a:sym typeface="BIZ UDPGothic"/>
            </a:endParaRPr>
          </a:p>
        </p:txBody>
      </p:sp>
      <p:sp>
        <p:nvSpPr>
          <p:cNvPr id="209" name="Google Shape;209;g3b38c9af229_0_222"/>
          <p:cNvSpPr/>
          <p:nvPr/>
        </p:nvSpPr>
        <p:spPr>
          <a:xfrm>
            <a:off x="4916775" y="1120325"/>
            <a:ext cx="3825000" cy="1505100"/>
          </a:xfrm>
          <a:prstGeom prst="rect">
            <a:avLst/>
          </a:prstGeom>
          <a:no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〇規約改正</a:t>
            </a:r>
            <a:endParaRPr sz="18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800">
                <a:solidFill>
                  <a:schemeClr val="dk1"/>
                </a:solidFill>
                <a:latin typeface="BIZ UDPGothic"/>
                <a:ea typeface="BIZ UDPGothic"/>
                <a:cs typeface="BIZ UDPGothic"/>
                <a:sym typeface="BIZ UDPGothic"/>
              </a:rPr>
              <a:t>市町村保健師が加入しやすい体制へ</a:t>
            </a:r>
            <a:endParaRPr sz="1800">
              <a:solidFill>
                <a:schemeClr val="dk1"/>
              </a:solidFill>
              <a:latin typeface="BIZ UDPGothic"/>
              <a:ea typeface="BIZ UDPGothic"/>
              <a:cs typeface="BIZ UDPGothic"/>
              <a:sym typeface="BIZ UDPGothic"/>
            </a:endParaRPr>
          </a:p>
        </p:txBody>
      </p:sp>
      <p:sp>
        <p:nvSpPr>
          <p:cNvPr id="210" name="Google Shape;210;g3b38c9af229_0_222"/>
          <p:cNvSpPr/>
          <p:nvPr/>
        </p:nvSpPr>
        <p:spPr>
          <a:xfrm>
            <a:off x="4916771" y="1097700"/>
            <a:ext cx="3825000" cy="588600"/>
          </a:xfrm>
          <a:prstGeom prst="rect">
            <a:avLst/>
          </a:prstGeom>
          <a:solidFill>
            <a:srgbClr val="FFCCCC">
              <a:alpha val="49020"/>
            </a:srgbClr>
          </a:solid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800" b="1">
                <a:latin typeface="BIZ UDPGothic"/>
                <a:ea typeface="BIZ UDPGothic"/>
                <a:cs typeface="BIZ UDPGothic"/>
                <a:sym typeface="BIZ UDPGothic"/>
              </a:rPr>
              <a:t>昭和56年</a:t>
            </a:r>
            <a:endParaRPr sz="1800" b="1">
              <a:latin typeface="BIZ UDPGothic"/>
              <a:ea typeface="BIZ UDPGothic"/>
              <a:cs typeface="BIZ UDPGothic"/>
              <a:sym typeface="BIZ UDPGothic"/>
            </a:endParaRPr>
          </a:p>
        </p:txBody>
      </p:sp>
      <p:sp>
        <p:nvSpPr>
          <p:cNvPr id="211" name="Google Shape;211;g3b38c9af229_0_222"/>
          <p:cNvSpPr/>
          <p:nvPr/>
        </p:nvSpPr>
        <p:spPr>
          <a:xfrm>
            <a:off x="4430175" y="1646525"/>
            <a:ext cx="402000" cy="452700"/>
          </a:xfrm>
          <a:prstGeom prst="rightArrow">
            <a:avLst>
              <a:gd name="adj1" fmla="val 50000"/>
              <a:gd name="adj2" fmla="val 50000"/>
            </a:avLst>
          </a:prstGeom>
          <a:solidFill>
            <a:srgbClr val="FF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2" name="Google Shape;212;g3b38c9af229_0_222"/>
          <p:cNvSpPr/>
          <p:nvPr/>
        </p:nvSpPr>
        <p:spPr>
          <a:xfrm>
            <a:off x="430050" y="2783950"/>
            <a:ext cx="8390400" cy="3893100"/>
          </a:xfrm>
          <a:prstGeom prst="roundRect">
            <a:avLst>
              <a:gd name="adj" fmla="val 6976"/>
            </a:avLst>
          </a:prstGeom>
          <a:noFill/>
          <a:ln w="9525" cap="flat" cmpd="sng">
            <a:solidFill>
              <a:srgbClr val="FF797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800"/>
              <a:buFont typeface="Arial"/>
              <a:buNone/>
            </a:pPr>
            <a:r>
              <a:rPr lang="ja-JP" sz="1700" b="1">
                <a:solidFill>
                  <a:schemeClr val="dk1"/>
                </a:solidFill>
                <a:latin typeface="BIZ UDPGothic"/>
                <a:ea typeface="BIZ UDPGothic"/>
                <a:cs typeface="BIZ UDPGothic"/>
                <a:sym typeface="BIZ UDPGothic"/>
              </a:rPr>
              <a:t>全国保健師長会に期待すること　座談会の抜粋　</a:t>
            </a:r>
            <a:r>
              <a:rPr lang="ja-JP" sz="1700">
                <a:solidFill>
                  <a:schemeClr val="dk1"/>
                </a:solidFill>
                <a:latin typeface="BIZ UDPGothic"/>
                <a:ea typeface="BIZ UDPGothic"/>
                <a:cs typeface="BIZ UDPGothic"/>
                <a:sym typeface="BIZ UDPGothic"/>
              </a:rPr>
              <a:t>　　　　　　　　　　　　　　　　　　　　　　　　　　　　　　　　　　　　　　　　　       　　</a:t>
            </a:r>
            <a:r>
              <a:rPr lang="ja-JP" sz="1300">
                <a:solidFill>
                  <a:schemeClr val="dk1"/>
                </a:solidFill>
                <a:latin typeface="BIZ UDPGothic"/>
                <a:ea typeface="BIZ UDPGothic"/>
                <a:cs typeface="BIZ UDPGothic"/>
                <a:sym typeface="BIZ UDPGothic"/>
              </a:rPr>
              <a:t>（昭和６１年　全国保健師長会　全国保健師長会のあゆみより）</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・保健所と市町村保健師ともに</a:t>
            </a:r>
            <a:r>
              <a:rPr lang="ja-JP" sz="1700">
                <a:solidFill>
                  <a:srgbClr val="FF0000"/>
                </a:solidFill>
                <a:latin typeface="BIZ UDPGothic"/>
                <a:ea typeface="BIZ UDPGothic"/>
                <a:cs typeface="BIZ UDPGothic"/>
                <a:sym typeface="BIZ UDPGothic"/>
              </a:rPr>
              <a:t>リーダーの横の繋がりがもてる画期的な会</a:t>
            </a:r>
            <a:r>
              <a:rPr lang="ja-JP" sz="1700">
                <a:solidFill>
                  <a:schemeClr val="dk1"/>
                </a:solidFill>
                <a:latin typeface="BIZ UDPGothic"/>
                <a:ea typeface="BIZ UDPGothic"/>
                <a:cs typeface="BIZ UDPGothic"/>
                <a:sym typeface="BIZ UDPGothic"/>
              </a:rPr>
              <a:t>になった。</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・保健所はどうあればいいか、婦長として</a:t>
            </a:r>
            <a:r>
              <a:rPr lang="ja-JP" sz="1700">
                <a:solidFill>
                  <a:srgbClr val="FF0000"/>
                </a:solidFill>
                <a:latin typeface="BIZ UDPGothic"/>
                <a:ea typeface="BIZ UDPGothic"/>
                <a:cs typeface="BIZ UDPGothic"/>
                <a:sym typeface="BIZ UDPGothic"/>
              </a:rPr>
              <a:t>意見交換ができる場がつくれる。</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・保健所保健師の機能上の問題や業務量の増加で危機感を持っており、市町村保健　　　師と</a:t>
            </a:r>
            <a:r>
              <a:rPr lang="ja-JP" sz="1700">
                <a:solidFill>
                  <a:srgbClr val="FF0000"/>
                </a:solidFill>
                <a:latin typeface="BIZ UDPGothic"/>
                <a:ea typeface="BIZ UDPGothic"/>
                <a:cs typeface="BIZ UDPGothic"/>
                <a:sym typeface="BIZ UDPGothic"/>
              </a:rPr>
              <a:t>一緒に考えられる場</a:t>
            </a:r>
            <a:r>
              <a:rPr lang="ja-JP" sz="1700">
                <a:solidFill>
                  <a:schemeClr val="dk1"/>
                </a:solidFill>
                <a:latin typeface="BIZ UDPGothic"/>
                <a:ea typeface="BIZ UDPGothic"/>
                <a:cs typeface="BIZ UDPGothic"/>
                <a:sym typeface="BIZ UDPGothic"/>
              </a:rPr>
              <a:t>となった。</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a:t>
            </a:r>
            <a:r>
              <a:rPr lang="ja-JP" sz="1700">
                <a:solidFill>
                  <a:srgbClr val="FF0000"/>
                </a:solidFill>
                <a:latin typeface="BIZ UDPGothic"/>
                <a:ea typeface="BIZ UDPGothic"/>
                <a:cs typeface="BIZ UDPGothic"/>
                <a:sym typeface="BIZ UDPGothic"/>
              </a:rPr>
              <a:t>所長会との情報交換の場</a:t>
            </a:r>
            <a:r>
              <a:rPr lang="ja-JP" sz="1700">
                <a:solidFill>
                  <a:schemeClr val="dk1"/>
                </a:solidFill>
                <a:latin typeface="BIZ UDPGothic"/>
                <a:ea typeface="BIZ UDPGothic"/>
                <a:cs typeface="BIZ UDPGothic"/>
                <a:sym typeface="BIZ UDPGothic"/>
              </a:rPr>
              <a:t>となった。</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a:t>
            </a:r>
            <a:r>
              <a:rPr lang="ja-JP" sz="1700">
                <a:solidFill>
                  <a:srgbClr val="FF0000"/>
                </a:solidFill>
                <a:latin typeface="BIZ UDPGothic"/>
                <a:ea typeface="BIZ UDPGothic"/>
                <a:cs typeface="BIZ UDPGothic"/>
                <a:sym typeface="BIZ UDPGothic"/>
              </a:rPr>
              <a:t>市町村保健師の師長の位置づけが明確でなかった。組織としてどう考える</a:t>
            </a:r>
            <a:r>
              <a:rPr lang="ja-JP" sz="1700">
                <a:solidFill>
                  <a:schemeClr val="dk1"/>
                </a:solidFill>
                <a:latin typeface="BIZ UDPGothic"/>
                <a:ea typeface="BIZ UDPGothic"/>
                <a:cs typeface="BIZ UDPGothic"/>
                <a:sym typeface="BIZ UDPGothic"/>
              </a:rPr>
              <a:t>かが大切。</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・代議員会の参加で新たな気づきがあった。</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a:t>
            </a:r>
            <a:r>
              <a:rPr lang="ja-JP" sz="1700">
                <a:solidFill>
                  <a:srgbClr val="FF0000"/>
                </a:solidFill>
                <a:latin typeface="BIZ UDPGothic"/>
                <a:ea typeface="BIZ UDPGothic"/>
                <a:cs typeface="BIZ UDPGothic"/>
                <a:sym typeface="BIZ UDPGothic"/>
              </a:rPr>
              <a:t>ブロック活動の強化が必要</a:t>
            </a:r>
            <a:r>
              <a:rPr lang="ja-JP" sz="1700">
                <a:solidFill>
                  <a:schemeClr val="dk1"/>
                </a:solidFill>
                <a:latin typeface="BIZ UDPGothic"/>
                <a:ea typeface="BIZ UDPGothic"/>
                <a:cs typeface="BIZ UDPGothic"/>
                <a:sym typeface="BIZ UDPGothic"/>
              </a:rPr>
              <a:t>。</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Clr>
                <a:schemeClr val="dk1"/>
              </a:buClr>
              <a:buSzPts val="1800"/>
              <a:buFont typeface="Arial"/>
              <a:buNone/>
            </a:pPr>
            <a:r>
              <a:rPr lang="ja-JP" sz="1700">
                <a:solidFill>
                  <a:schemeClr val="dk1"/>
                </a:solidFill>
                <a:latin typeface="BIZ UDPGothic"/>
                <a:ea typeface="BIZ UDPGothic"/>
                <a:cs typeface="BIZ UDPGothic"/>
                <a:sym typeface="BIZ UDPGothic"/>
              </a:rPr>
              <a:t>・保健師活動全般を見据え、広範囲な業務の準備から連携を図っていく過程のかかわ　　りで、人が変化することを見せていく必要がある。</a:t>
            </a:r>
            <a:r>
              <a:rPr lang="ja-JP" sz="1700">
                <a:solidFill>
                  <a:srgbClr val="FF0000"/>
                </a:solidFill>
                <a:latin typeface="BIZ UDPGothic"/>
                <a:ea typeface="BIZ UDPGothic"/>
                <a:cs typeface="BIZ UDPGothic"/>
                <a:sym typeface="BIZ UDPGothic"/>
              </a:rPr>
              <a:t>（保健師業務の可視化）</a:t>
            </a:r>
            <a:r>
              <a:rPr lang="ja-JP" sz="1800">
                <a:solidFill>
                  <a:schemeClr val="dk1"/>
                </a:solidFill>
                <a:latin typeface="BIZ UDPGothic"/>
                <a:ea typeface="BIZ UDPGothic"/>
                <a:cs typeface="BIZ UDPGothic"/>
                <a:sym typeface="BIZ UDPGothic"/>
              </a:rPr>
              <a:t>　</a:t>
            </a: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3d8758b245f_0_99"/>
          <p:cNvSpPr txBox="1">
            <a:spLocks noGrp="1"/>
          </p:cNvSpPr>
          <p:nvPr>
            <p:ph type="body" idx="1"/>
          </p:nvPr>
        </p:nvSpPr>
        <p:spPr>
          <a:xfrm>
            <a:off x="391971" y="915303"/>
            <a:ext cx="8360100" cy="5441100"/>
          </a:xfrm>
          <a:prstGeom prst="rect">
            <a:avLst/>
          </a:prstGeom>
          <a:noFill/>
          <a:ln w="12700" cap="flat" cmpd="sng">
            <a:solidFill>
              <a:schemeClr val="accent6"/>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600"/>
              <a:buNone/>
            </a:pPr>
            <a:r>
              <a:rPr lang="ja-JP" sz="1800" b="1">
                <a:latin typeface="BIZ UDPGothic"/>
                <a:ea typeface="BIZ UDPGothic"/>
                <a:cs typeface="BIZ UDPGothic"/>
                <a:sym typeface="BIZ UDPGothic"/>
              </a:rPr>
              <a:t>(1) 地区活動を維持・発展できるための必要な現任教育の内容や方法のあり方</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b="1">
                <a:latin typeface="BIZ UDPGothic"/>
                <a:ea typeface="BIZ UDPGothic"/>
                <a:cs typeface="BIZ UDPGothic"/>
                <a:sym typeface="BIZ UDPGothic"/>
              </a:rPr>
              <a:t>〔関係機関との連携〕</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① 外部連携による学習及び支援体制の確保</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② 多職種・多機関との連携及び協働</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b="1">
                <a:latin typeface="BIZ UDPGothic"/>
                <a:ea typeface="BIZ UDPGothic"/>
                <a:cs typeface="BIZ UDPGothic"/>
                <a:sym typeface="BIZ UDPGothic"/>
              </a:rPr>
              <a:t>〔コンテンツ等の利用〕</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① 国、県、保健所による支援及び地域協働・ネットワークにおける情報共有</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② 外部研修を通じた専門性向上及び実践力育成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b="1">
                <a:latin typeface="BIZ UDPGothic"/>
                <a:ea typeface="BIZ UDPGothic"/>
                <a:cs typeface="BIZ UDPGothic"/>
                <a:sym typeface="BIZ UDPGothic"/>
              </a:rPr>
              <a:t>〔効果的な人材育成〕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① 県・保健所主催の管理期保健師の育成と研修及び支援体制の強化</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② 組織内ネットワークとチーム力強化による人材育成・業務改善</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③ 多機関及び多職種ネットワークを活用した協働と課題解決</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④ 住民協働と信頼関係を基盤とした地域支援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600"/>
              <a:buNone/>
            </a:pPr>
            <a:r>
              <a:rPr lang="ja-JP" sz="1800">
                <a:latin typeface="BIZ UDPGothic"/>
                <a:ea typeface="BIZ UDPGothic"/>
                <a:cs typeface="BIZ UDPGothic"/>
                <a:sym typeface="BIZ UDPGothic"/>
              </a:rPr>
              <a:t>  ⑤ シニア人材の活用と経験知継承による組織力強化</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800"/>
              <a:buNone/>
            </a:pPr>
            <a:endParaRPr/>
          </a:p>
        </p:txBody>
      </p:sp>
      <p:sp>
        <p:nvSpPr>
          <p:cNvPr id="697" name="Google Shape;697;g3d8758b245f_0_99"/>
          <p:cNvSpPr txBox="1">
            <a:spLocks noGrp="1"/>
          </p:cNvSpPr>
          <p:nvPr>
            <p:ph type="sldNum" idx="12"/>
          </p:nvPr>
        </p:nvSpPr>
        <p:spPr>
          <a:xfrm>
            <a:off x="6757988" y="6411229"/>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40</a:t>
            </a:fld>
            <a:endParaRPr/>
          </a:p>
        </p:txBody>
      </p:sp>
      <p:sp>
        <p:nvSpPr>
          <p:cNvPr id="698" name="Google Shape;698;g3d8758b245f_0_99"/>
          <p:cNvSpPr txBox="1"/>
          <p:nvPr/>
        </p:nvSpPr>
        <p:spPr>
          <a:xfrm>
            <a:off x="391971" y="136525"/>
            <a:ext cx="8360100" cy="7017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900"/>
              <a:buFont typeface="Arial"/>
              <a:buNone/>
            </a:pPr>
            <a:r>
              <a:rPr lang="ja-JP" sz="3900" b="1">
                <a:solidFill>
                  <a:schemeClr val="dk1"/>
                </a:solidFill>
                <a:latin typeface="Arial"/>
                <a:ea typeface="Arial"/>
                <a:cs typeface="Arial"/>
                <a:sym typeface="Arial"/>
              </a:rPr>
              <a:t>　</a:t>
            </a:r>
            <a:r>
              <a:rPr lang="ja-JP" sz="3000" b="1">
                <a:solidFill>
                  <a:schemeClr val="dk1"/>
                </a:solidFill>
                <a:latin typeface="BIZ UDPGothic"/>
                <a:ea typeface="BIZ UDPGothic"/>
                <a:cs typeface="BIZ UDPGothic"/>
                <a:sym typeface="BIZ UDPGothic"/>
              </a:rPr>
              <a:t>Ｃ. 結果・分析   </a:t>
            </a:r>
            <a:r>
              <a:rPr lang="ja-JP" sz="3000">
                <a:solidFill>
                  <a:schemeClr val="dk1"/>
                </a:solidFill>
                <a:latin typeface="BIZ UDPGothic"/>
                <a:ea typeface="BIZ UDPGothic"/>
                <a:cs typeface="BIZ UDPGothic"/>
                <a:sym typeface="BIZ UDPGothic"/>
              </a:rPr>
              <a:t> ２次調査結果</a:t>
            </a:r>
            <a:endParaRPr sz="3000">
              <a:latin typeface="BIZ UDPGothic"/>
              <a:ea typeface="BIZ UDPGothic"/>
              <a:cs typeface="BIZ UDPGothic"/>
              <a:sym typeface="BIZ UDP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g3d8758b245f_0_106"/>
          <p:cNvSpPr txBox="1">
            <a:spLocks noGrp="1"/>
          </p:cNvSpPr>
          <p:nvPr>
            <p:ph type="body" idx="1"/>
          </p:nvPr>
        </p:nvSpPr>
        <p:spPr>
          <a:xfrm>
            <a:off x="391971" y="838200"/>
            <a:ext cx="8360100" cy="5883300"/>
          </a:xfrm>
          <a:prstGeom prst="rect">
            <a:avLst/>
          </a:prstGeom>
          <a:noFill/>
          <a:ln w="12700" cap="flat" cmpd="sng">
            <a:solidFill>
              <a:schemeClr val="accent6"/>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100"/>
              <a:buNone/>
            </a:pPr>
            <a:r>
              <a:rPr lang="ja-JP" sz="1800" b="1">
                <a:latin typeface="BIZ UDPGothic"/>
                <a:ea typeface="BIZ UDPGothic"/>
                <a:cs typeface="BIZ UDPGothic"/>
                <a:sym typeface="BIZ UDPGothic"/>
              </a:rPr>
              <a:t>(1) 地区活動を維持・発展できるための必要な現任教育の内容や方法のあり方</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b="1">
                <a:latin typeface="BIZ UDPGothic"/>
                <a:ea typeface="BIZ UDPGothic"/>
                <a:cs typeface="BIZ UDPGothic"/>
                <a:sym typeface="BIZ UDPGothic"/>
              </a:rPr>
              <a:t>〔課題〕</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① 保健師人員構成の偏りによる育成体制の脆弱性</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② 保健師人材不足による育成体制困難</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③ 非体系的な人材育成体制</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④ 中堅期・管理期保健師の不十分な育成及び実践知継承</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⑤ 災害・危機管理における体制不整備とネットワーク活用の課題</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b="1">
                <a:latin typeface="BIZ UDPGothic"/>
                <a:ea typeface="BIZ UDPGothic"/>
                <a:cs typeface="BIZ UDPGothic"/>
                <a:sym typeface="BIZ UDPGothic"/>
              </a:rPr>
              <a:t>〔小規模自治体の強み〕</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① 組織内連携及び職場環境の整備による保健師支援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② 全庁的及び横断的協働による保健師支援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③ 柔軟なライフステージに応じた支援体制</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④ 住民との密接な関係と継続的支援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⑤ 専門性向上と地域連携による継続的支援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⑥ 柔軟な組織運営と迅速な施策推進</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⑦ 柔軟な業務体制と地域活動支援</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3100"/>
              <a:buNone/>
            </a:pPr>
            <a:r>
              <a:rPr lang="ja-JP" sz="1800">
                <a:latin typeface="BIZ UDPGothic"/>
                <a:ea typeface="BIZ UDPGothic"/>
                <a:cs typeface="BIZ UDPGothic"/>
                <a:sym typeface="BIZ UDPGothic"/>
              </a:rPr>
              <a:t>  ⑧ 地区担当制と地域活動体制の強化</a:t>
            </a:r>
            <a:endParaRPr sz="1800">
              <a:latin typeface="BIZ UDPGothic"/>
              <a:ea typeface="BIZ UDPGothic"/>
              <a:cs typeface="BIZ UDPGothic"/>
              <a:sym typeface="BIZ UDPGothic"/>
            </a:endParaRPr>
          </a:p>
        </p:txBody>
      </p:sp>
      <p:sp>
        <p:nvSpPr>
          <p:cNvPr id="705" name="Google Shape;705;g3d8758b245f_0_106"/>
          <p:cNvSpPr txBox="1">
            <a:spLocks noGrp="1"/>
          </p:cNvSpPr>
          <p:nvPr>
            <p:ph type="sldNum" idx="12"/>
          </p:nvPr>
        </p:nvSpPr>
        <p:spPr>
          <a:xfrm>
            <a:off x="6965156" y="6356350"/>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41</a:t>
            </a:fld>
            <a:endParaRPr/>
          </a:p>
        </p:txBody>
      </p:sp>
      <p:sp>
        <p:nvSpPr>
          <p:cNvPr id="706" name="Google Shape;706;g3d8758b245f_0_106"/>
          <p:cNvSpPr txBox="1"/>
          <p:nvPr/>
        </p:nvSpPr>
        <p:spPr>
          <a:xfrm>
            <a:off x="391971" y="88400"/>
            <a:ext cx="8360100" cy="6528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a:solidFill>
                  <a:schemeClr val="dk1"/>
                </a:solidFill>
                <a:latin typeface="Arial"/>
                <a:ea typeface="Arial"/>
                <a:cs typeface="Arial"/>
                <a:sym typeface="Arial"/>
              </a:rPr>
              <a:t>　</a:t>
            </a:r>
            <a:r>
              <a:rPr lang="ja-JP" sz="3000" b="1">
                <a:solidFill>
                  <a:schemeClr val="dk1"/>
                </a:solidFill>
                <a:latin typeface="BIZ UDPGothic"/>
                <a:ea typeface="BIZ UDPGothic"/>
                <a:cs typeface="BIZ UDPGothic"/>
                <a:sym typeface="BIZ UDPGothic"/>
              </a:rPr>
              <a:t>Ｃ. 結果・分析   </a:t>
            </a:r>
            <a:r>
              <a:rPr lang="ja-JP" sz="3000">
                <a:solidFill>
                  <a:schemeClr val="dk1"/>
                </a:solidFill>
                <a:latin typeface="BIZ UDPGothic"/>
                <a:ea typeface="BIZ UDPGothic"/>
                <a:cs typeface="BIZ UDPGothic"/>
                <a:sym typeface="BIZ UDPGothic"/>
              </a:rPr>
              <a:t> ２次調査結果</a:t>
            </a:r>
            <a:endParaRPr sz="3000">
              <a:latin typeface="BIZ UDPGothic"/>
              <a:ea typeface="BIZ UDPGothic"/>
              <a:cs typeface="BIZ UDPGothic"/>
              <a:sym typeface="BIZ UDP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g3d8758b245f_0_113"/>
          <p:cNvSpPr txBox="1">
            <a:spLocks noGrp="1"/>
          </p:cNvSpPr>
          <p:nvPr>
            <p:ph type="body" idx="1"/>
          </p:nvPr>
        </p:nvSpPr>
        <p:spPr>
          <a:xfrm>
            <a:off x="391975" y="904775"/>
            <a:ext cx="8360100" cy="365100"/>
          </a:xfrm>
          <a:prstGeom prst="rect">
            <a:avLst/>
          </a:prstGeom>
          <a:noFill/>
          <a:ln w="12700" cap="flat" cmpd="sng">
            <a:solidFill>
              <a:schemeClr val="accent6"/>
            </a:solidFill>
            <a:prstDash val="dash"/>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600"/>
              <a:buNone/>
            </a:pPr>
            <a:r>
              <a:rPr lang="ja-JP" sz="1800" b="1">
                <a:latin typeface="BIZ UDPGothic"/>
                <a:ea typeface="BIZ UDPGothic"/>
                <a:cs typeface="BIZ UDPGothic"/>
                <a:sym typeface="BIZ UDPGothic"/>
              </a:rPr>
              <a:t>(２) 人材育成に活用したい研修やコンテンツ等</a:t>
            </a:r>
            <a:endParaRPr sz="1800" b="1">
              <a:latin typeface="BIZ UDPGothic"/>
              <a:ea typeface="BIZ UDPGothic"/>
              <a:cs typeface="BIZ UDPGothic"/>
              <a:sym typeface="BIZ UDPGothic"/>
            </a:endParaRPr>
          </a:p>
        </p:txBody>
      </p:sp>
      <p:sp>
        <p:nvSpPr>
          <p:cNvPr id="713" name="Google Shape;713;g3d8758b245f_0_113"/>
          <p:cNvSpPr txBox="1">
            <a:spLocks noGrp="1"/>
          </p:cNvSpPr>
          <p:nvPr>
            <p:ph type="sldNum" idx="12"/>
          </p:nvPr>
        </p:nvSpPr>
        <p:spPr>
          <a:xfrm>
            <a:off x="7036260" y="6332898"/>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42</a:t>
            </a:fld>
            <a:endParaRPr/>
          </a:p>
        </p:txBody>
      </p:sp>
      <p:sp>
        <p:nvSpPr>
          <p:cNvPr id="714" name="Google Shape;714;g3d8758b245f_0_113"/>
          <p:cNvSpPr txBox="1"/>
          <p:nvPr/>
        </p:nvSpPr>
        <p:spPr>
          <a:xfrm>
            <a:off x="391971" y="214313"/>
            <a:ext cx="8360100" cy="6135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a:solidFill>
                  <a:schemeClr val="dk1"/>
                </a:solidFill>
                <a:latin typeface="Arial"/>
                <a:ea typeface="Arial"/>
                <a:cs typeface="Arial"/>
                <a:sym typeface="Arial"/>
              </a:rPr>
              <a:t>　</a:t>
            </a:r>
            <a:r>
              <a:rPr lang="ja-JP" sz="3000" b="1">
                <a:solidFill>
                  <a:schemeClr val="dk1"/>
                </a:solidFill>
                <a:latin typeface="BIZ UDPGothic"/>
                <a:ea typeface="BIZ UDPGothic"/>
                <a:cs typeface="BIZ UDPGothic"/>
                <a:sym typeface="BIZ UDPGothic"/>
              </a:rPr>
              <a:t>Ｃ. 結果・分析   </a:t>
            </a:r>
            <a:r>
              <a:rPr lang="ja-JP" sz="3000">
                <a:solidFill>
                  <a:schemeClr val="dk1"/>
                </a:solidFill>
                <a:latin typeface="BIZ UDPGothic"/>
                <a:ea typeface="BIZ UDPGothic"/>
                <a:cs typeface="BIZ UDPGothic"/>
                <a:sym typeface="BIZ UDPGothic"/>
              </a:rPr>
              <a:t> ２次調査結果</a:t>
            </a:r>
            <a:endParaRPr sz="3000">
              <a:latin typeface="BIZ UDPGothic"/>
              <a:ea typeface="BIZ UDPGothic"/>
              <a:cs typeface="BIZ UDPGothic"/>
              <a:sym typeface="BIZ UDPGothic"/>
            </a:endParaRPr>
          </a:p>
        </p:txBody>
      </p:sp>
      <p:graphicFrame>
        <p:nvGraphicFramePr>
          <p:cNvPr id="715" name="Google Shape;715;g3d8758b245f_0_113"/>
          <p:cNvGraphicFramePr/>
          <p:nvPr/>
        </p:nvGraphicFramePr>
        <p:xfrm>
          <a:off x="522575" y="1394650"/>
          <a:ext cx="8277200" cy="5272980"/>
        </p:xfrm>
        <a:graphic>
          <a:graphicData uri="http://schemas.openxmlformats.org/drawingml/2006/table">
            <a:tbl>
              <a:tblPr>
                <a:noFill/>
                <a:tableStyleId>{AFE4AD06-E442-457C-BE85-258819DE021B}</a:tableStyleId>
              </a:tblPr>
              <a:tblGrid>
                <a:gridCol w="1356250">
                  <a:extLst>
                    <a:ext uri="{9D8B030D-6E8A-4147-A177-3AD203B41FA5}">
                      <a16:colId xmlns:a16="http://schemas.microsoft.com/office/drawing/2014/main" val="20000"/>
                    </a:ext>
                  </a:extLst>
                </a:gridCol>
                <a:gridCol w="3117900">
                  <a:extLst>
                    <a:ext uri="{9D8B030D-6E8A-4147-A177-3AD203B41FA5}">
                      <a16:colId xmlns:a16="http://schemas.microsoft.com/office/drawing/2014/main" val="20001"/>
                    </a:ext>
                  </a:extLst>
                </a:gridCol>
                <a:gridCol w="1586925">
                  <a:extLst>
                    <a:ext uri="{9D8B030D-6E8A-4147-A177-3AD203B41FA5}">
                      <a16:colId xmlns:a16="http://schemas.microsoft.com/office/drawing/2014/main" val="20002"/>
                    </a:ext>
                  </a:extLst>
                </a:gridCol>
                <a:gridCol w="2216125">
                  <a:extLst>
                    <a:ext uri="{9D8B030D-6E8A-4147-A177-3AD203B41FA5}">
                      <a16:colId xmlns:a16="http://schemas.microsoft.com/office/drawing/2014/main" val="20003"/>
                    </a:ext>
                  </a:extLst>
                </a:gridCol>
              </a:tblGrid>
              <a:tr h="381000">
                <a:tc>
                  <a:txBody>
                    <a:bodyPr/>
                    <a:lstStyle/>
                    <a:p>
                      <a:pPr marL="0" lvl="0" indent="0" algn="ctr" rtl="0">
                        <a:spcBef>
                          <a:spcPts val="0"/>
                        </a:spcBef>
                        <a:spcAft>
                          <a:spcPts val="0"/>
                        </a:spcAft>
                        <a:buNone/>
                      </a:pPr>
                      <a:r>
                        <a:rPr lang="ja-JP">
                          <a:latin typeface="BIZ UDPGothic"/>
                          <a:ea typeface="BIZ UDPGothic"/>
                          <a:cs typeface="BIZ UDPGothic"/>
                          <a:sym typeface="BIZ UDPGothic"/>
                        </a:rPr>
                        <a:t>キャリアレベル</a:t>
                      </a:r>
                      <a:endParaRPr>
                        <a:latin typeface="BIZ UDPGothic"/>
                        <a:ea typeface="BIZ UDPGothic"/>
                        <a:cs typeface="BIZ UDPGothic"/>
                        <a:sym typeface="BIZ UDPGothic"/>
                      </a:endParaRPr>
                    </a:p>
                  </a:txBody>
                  <a:tcPr marL="91425" marR="91425" marT="91425" marB="91425">
                    <a:solidFill>
                      <a:srgbClr val="E1EFD8"/>
                    </a:solidFill>
                  </a:tcPr>
                </a:tc>
                <a:tc gridSpan="2">
                  <a:txBody>
                    <a:bodyPr/>
                    <a:lstStyle/>
                    <a:p>
                      <a:pPr marL="0" lvl="0" indent="0" algn="l" rtl="0">
                        <a:spcBef>
                          <a:spcPts val="0"/>
                        </a:spcBef>
                        <a:spcAft>
                          <a:spcPts val="0"/>
                        </a:spcAft>
                        <a:buNone/>
                      </a:pPr>
                      <a:r>
                        <a:rPr lang="ja-JP">
                          <a:latin typeface="BIZ UDPGothic"/>
                          <a:ea typeface="BIZ UDPGothic"/>
                          <a:cs typeface="BIZ UDPGothic"/>
                          <a:sym typeface="BIZ UDPGothic"/>
                        </a:rPr>
                        <a:t>研修・コンテンツ等の内容・手段</a:t>
                      </a:r>
                      <a:endParaRPr>
                        <a:latin typeface="BIZ UDPGothic"/>
                        <a:ea typeface="BIZ UDPGothic"/>
                        <a:cs typeface="BIZ UDPGothic"/>
                        <a:sym typeface="BIZ UDPGothic"/>
                      </a:endParaRPr>
                    </a:p>
                  </a:txBody>
                  <a:tcPr marL="91425" marR="91425" marT="91425" marB="91425">
                    <a:solidFill>
                      <a:srgbClr val="E1EFD8"/>
                    </a:solidFill>
                  </a:tcPr>
                </a:tc>
                <a:tc hMerge="1">
                  <a:txBody>
                    <a:bodyPr/>
                    <a:lstStyle/>
                    <a:p>
                      <a:endParaRPr lang="ja-JP"/>
                    </a:p>
                  </a:txBody>
                  <a:tcPr/>
                </a:tc>
                <a:tc>
                  <a:txBody>
                    <a:bodyPr/>
                    <a:lstStyle/>
                    <a:p>
                      <a:pPr marL="0" lvl="0" indent="0" algn="l" rtl="0">
                        <a:spcBef>
                          <a:spcPts val="0"/>
                        </a:spcBef>
                        <a:spcAft>
                          <a:spcPts val="0"/>
                        </a:spcAft>
                        <a:buNone/>
                      </a:pPr>
                      <a:r>
                        <a:rPr lang="ja-JP">
                          <a:latin typeface="BIZ UDPGothic"/>
                          <a:ea typeface="BIZ UDPGothic"/>
                          <a:cs typeface="BIZ UDPGothic"/>
                          <a:sym typeface="BIZ UDPGothic"/>
                        </a:rPr>
                        <a:t>コンテンツ等に求めること</a:t>
                      </a:r>
                      <a:endParaRPr>
                        <a:latin typeface="BIZ UDPGothic"/>
                        <a:ea typeface="BIZ UDPGothic"/>
                        <a:cs typeface="BIZ UDPGothic"/>
                        <a:sym typeface="BIZ UDPGothic"/>
                      </a:endParaRPr>
                    </a:p>
                  </a:txBody>
                  <a:tcPr marL="91425" marR="91425" marT="91425" marB="91425">
                    <a:solidFill>
                      <a:srgbClr val="E1EFD8"/>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ja-JP">
                          <a:latin typeface="BIZ UDPGothic"/>
                          <a:ea typeface="BIZ UDPGothic"/>
                          <a:cs typeface="BIZ UDPGothic"/>
                          <a:sym typeface="BIZ UDPGothic"/>
                        </a:rPr>
                        <a:t>新任期</a:t>
                      </a:r>
                      <a:endParaRPr>
                        <a:latin typeface="BIZ UDPGothic"/>
                        <a:ea typeface="BIZ UDPGothic"/>
                        <a:cs typeface="BIZ UDPGothic"/>
                        <a:sym typeface="BIZ UDPGothic"/>
                      </a:endParaRPr>
                    </a:p>
                  </a:txBody>
                  <a:tcPr marL="91425" marR="91425" marT="91425" marB="91425" anchor="ctr">
                    <a:solidFill>
                      <a:srgbClr val="E1EFD8"/>
                    </a:solidFill>
                  </a:tcPr>
                </a:tc>
                <a:tc>
                  <a:txBody>
                    <a:bodyPr/>
                    <a:lstStyle/>
                    <a:p>
                      <a:pPr marL="0" lvl="0" indent="0" algn="l" rtl="0">
                        <a:spcBef>
                          <a:spcPts val="0"/>
                        </a:spcBef>
                        <a:spcAft>
                          <a:spcPts val="0"/>
                        </a:spcAft>
                        <a:buNone/>
                      </a:pPr>
                      <a:r>
                        <a:rPr lang="ja-JP">
                          <a:latin typeface="BIZ UDPGothic"/>
                          <a:ea typeface="BIZ UDPGothic"/>
                          <a:cs typeface="BIZ UDPGothic"/>
                          <a:sym typeface="BIZ UDPGothic"/>
                        </a:rPr>
                        <a:t>〇保健師活動の基本の動画</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（家庭訪問、相談記録、地区診断など）</a:t>
                      </a:r>
                      <a:endParaRPr>
                        <a:latin typeface="BIZ UDPGothic"/>
                        <a:ea typeface="BIZ UDPGothic"/>
                        <a:cs typeface="BIZ UDPGothic"/>
                        <a:sym typeface="BIZ UDPGothic"/>
                      </a:endParaRPr>
                    </a:p>
                  </a:txBody>
                  <a:tcPr marL="91425" marR="91425" marT="91425" marB="91425"/>
                </a:tc>
                <a:tc rowSpan="5">
                  <a:txBody>
                    <a:bodyPr/>
                    <a:lstStyle/>
                    <a:p>
                      <a:pPr marL="0" lvl="0" indent="0" algn="l" rtl="0">
                        <a:spcBef>
                          <a:spcPts val="0"/>
                        </a:spcBef>
                        <a:spcAft>
                          <a:spcPts val="0"/>
                        </a:spcAft>
                        <a:buNone/>
                      </a:pPr>
                      <a:r>
                        <a:rPr lang="ja-JP">
                          <a:latin typeface="BIZ UDPGothic"/>
                          <a:ea typeface="BIZ UDPGothic"/>
                          <a:cs typeface="BIZ UDPGothic"/>
                          <a:sym typeface="BIZ UDPGothic"/>
                        </a:rPr>
                        <a:t>※全保健師において</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〇都道府県・管轄　保健所研修企　　画・受講支援</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〇動画コンテンツ</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〇オンライン形式</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〇対面による</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集合研修形式</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txBody>
                  <a:tcPr marL="91425" marR="91425" marT="91425" marB="91425"/>
                </a:tc>
                <a:tc rowSpan="5">
                  <a:txBody>
                    <a:bodyPr/>
                    <a:lstStyle/>
                    <a:p>
                      <a:pPr marL="0" lvl="0" indent="0" algn="l" rtl="0">
                        <a:spcBef>
                          <a:spcPts val="0"/>
                        </a:spcBef>
                        <a:spcAft>
                          <a:spcPts val="0"/>
                        </a:spcAft>
                        <a:buNone/>
                      </a:pPr>
                      <a:r>
                        <a:rPr lang="ja-JP">
                          <a:latin typeface="BIZ UDPGothic"/>
                          <a:ea typeface="BIZ UDPGothic"/>
                          <a:cs typeface="BIZ UDPGothic"/>
                          <a:sym typeface="BIZ UDPGothic"/>
                        </a:rPr>
                        <a:t>〇個人の実情に応じた体　系的研修プログラム</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〇資質向上の促進</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〇好事例に基づく分析手　法習得</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〇法的根拠と国の政策を　踏まえた事業立案力の　　習得</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〇実践への活用</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〇現状分析に基づく保健　活動に活用</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〇小規模自治体の実情に　即したケーススタディを　活用した実践力育成研　　修</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〇他職種連携における合　意形成力や交渉力の育　　成</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〇行政組織名における保　健師の役割・機能の理解　促進</a:t>
                      </a:r>
                      <a:endParaRPr>
                        <a:latin typeface="BIZ UDPGothic"/>
                        <a:ea typeface="BIZ UDPGothic"/>
                        <a:cs typeface="BIZ UDPGothic"/>
                        <a:sym typeface="BIZ UDPGothic"/>
                      </a:endParaRPr>
                    </a:p>
                    <a:p>
                      <a:pPr marL="0" lvl="0" indent="0" algn="l" rtl="0">
                        <a:spcBef>
                          <a:spcPts val="0"/>
                        </a:spcBef>
                        <a:spcAft>
                          <a:spcPts val="0"/>
                        </a:spcAft>
                        <a:buNone/>
                      </a:pPr>
                      <a:endParaRPr>
                        <a:latin typeface="BIZ UDPGothic"/>
                        <a:ea typeface="BIZ UDPGothic"/>
                        <a:cs typeface="BIZ UDPGothic"/>
                        <a:sym typeface="BIZ UDPGothic"/>
                      </a:endParaRPr>
                    </a:p>
                  </a:txBody>
                  <a:tcPr marL="91425" marR="91425" marT="91425" marB="91425"/>
                </a:tc>
                <a:extLst>
                  <a:ext uri="{0D108BD9-81ED-4DB2-BD59-A6C34878D82A}">
                    <a16:rowId xmlns:a16="http://schemas.microsoft.com/office/drawing/2014/main" val="10001"/>
                  </a:ext>
                </a:extLst>
              </a:tr>
              <a:tr h="668825">
                <a:tc>
                  <a:txBody>
                    <a:bodyPr/>
                    <a:lstStyle/>
                    <a:p>
                      <a:pPr marL="0" lvl="0" indent="0" algn="ctr" rtl="0">
                        <a:spcBef>
                          <a:spcPts val="0"/>
                        </a:spcBef>
                        <a:spcAft>
                          <a:spcPts val="0"/>
                        </a:spcAft>
                        <a:buNone/>
                      </a:pPr>
                      <a:r>
                        <a:rPr lang="ja-JP">
                          <a:latin typeface="BIZ UDPGothic"/>
                          <a:ea typeface="BIZ UDPGothic"/>
                          <a:cs typeface="BIZ UDPGothic"/>
                          <a:sym typeface="BIZ UDPGothic"/>
                        </a:rPr>
                        <a:t>中堅期</a:t>
                      </a:r>
                      <a:endParaRPr>
                        <a:latin typeface="BIZ UDPGothic"/>
                        <a:ea typeface="BIZ UDPGothic"/>
                        <a:cs typeface="BIZ UDPGothic"/>
                        <a:sym typeface="BIZ UDPGothic"/>
                      </a:endParaRPr>
                    </a:p>
                  </a:txBody>
                  <a:tcPr marL="91425" marR="91425" marT="91425" marB="91425" anchor="ctr">
                    <a:solidFill>
                      <a:srgbClr val="E1EFD8"/>
                    </a:solidFill>
                  </a:tcPr>
                </a:tc>
                <a:tc>
                  <a:txBody>
                    <a:bodyPr/>
                    <a:lstStyle/>
                    <a:p>
                      <a:pPr marL="0" lvl="0" indent="0" algn="l" rtl="0">
                        <a:spcBef>
                          <a:spcPts val="0"/>
                        </a:spcBef>
                        <a:spcAft>
                          <a:spcPts val="0"/>
                        </a:spcAft>
                        <a:buNone/>
                      </a:pPr>
                      <a:r>
                        <a:rPr lang="ja-JP">
                          <a:latin typeface="BIZ UDPGothic"/>
                          <a:ea typeface="BIZ UDPGothic"/>
                          <a:cs typeface="BIZ UDPGothic"/>
                          <a:sym typeface="BIZ UDPGothic"/>
                        </a:rPr>
                        <a:t>〇年齢層の階層分け</a:t>
                      </a:r>
                      <a:endParaRPr>
                        <a:latin typeface="BIZ UDPGothic"/>
                        <a:ea typeface="BIZ UDPGothic"/>
                        <a:cs typeface="BIZ UDPGothic"/>
                        <a:sym typeface="BIZ UDPGothic"/>
                      </a:endParaRPr>
                    </a:p>
                  </a:txBody>
                  <a:tcPr marL="91425" marR="91425" marT="91425" marB="91425"/>
                </a:tc>
                <a:tc vMerge="1">
                  <a:txBody>
                    <a:bodyPr/>
                    <a:lstStyle/>
                    <a:p>
                      <a:endParaRPr lang="ja-JP"/>
                    </a:p>
                  </a:txBody>
                  <a:tcPr/>
                </a:tc>
                <a:tc vMerge="1">
                  <a:txBody>
                    <a:bodyPr/>
                    <a:lstStyle/>
                    <a:p>
                      <a:endParaRPr lang="ja-JP"/>
                    </a:p>
                  </a:txBody>
                  <a:tcPr/>
                </a:tc>
                <a:extLst>
                  <a:ext uri="{0D108BD9-81ED-4DB2-BD59-A6C34878D82A}">
                    <a16:rowId xmlns:a16="http://schemas.microsoft.com/office/drawing/2014/main" val="10002"/>
                  </a:ext>
                </a:extLst>
              </a:tr>
              <a:tr h="626900">
                <a:tc>
                  <a:txBody>
                    <a:bodyPr/>
                    <a:lstStyle/>
                    <a:p>
                      <a:pPr marL="0" lvl="0" indent="0" algn="ctr" rtl="0">
                        <a:spcBef>
                          <a:spcPts val="0"/>
                        </a:spcBef>
                        <a:spcAft>
                          <a:spcPts val="0"/>
                        </a:spcAft>
                        <a:buNone/>
                      </a:pPr>
                      <a:r>
                        <a:rPr lang="ja-JP">
                          <a:latin typeface="BIZ UDPGothic"/>
                          <a:ea typeface="BIZ UDPGothic"/>
                          <a:cs typeface="BIZ UDPGothic"/>
                          <a:sym typeface="BIZ UDPGothic"/>
                        </a:rPr>
                        <a:t>プレ管理期</a:t>
                      </a:r>
                      <a:endParaRPr>
                        <a:latin typeface="BIZ UDPGothic"/>
                        <a:ea typeface="BIZ UDPGothic"/>
                        <a:cs typeface="BIZ UDPGothic"/>
                        <a:sym typeface="BIZ UDPGothic"/>
                      </a:endParaRPr>
                    </a:p>
                  </a:txBody>
                  <a:tcPr marL="91425" marR="91425" marT="91425" marB="91425" anchor="ctr">
                    <a:solidFill>
                      <a:srgbClr val="E1EFD8"/>
                    </a:solidFill>
                  </a:tcPr>
                </a:tc>
                <a:tc>
                  <a:txBody>
                    <a:bodyPr/>
                    <a:lstStyle/>
                    <a:p>
                      <a:pPr marL="0" lvl="0" indent="0" algn="l" rtl="0">
                        <a:spcBef>
                          <a:spcPts val="0"/>
                        </a:spcBef>
                        <a:spcAft>
                          <a:spcPts val="0"/>
                        </a:spcAft>
                        <a:buNone/>
                      </a:pPr>
                      <a:r>
                        <a:rPr lang="ja-JP">
                          <a:latin typeface="BIZ UDPGothic"/>
                          <a:ea typeface="BIZ UDPGothic"/>
                          <a:cs typeface="BIZ UDPGothic"/>
                          <a:sym typeface="BIZ UDPGothic"/>
                        </a:rPr>
                        <a:t>〇意見交換の場</a:t>
                      </a:r>
                      <a:endParaRPr>
                        <a:latin typeface="BIZ UDPGothic"/>
                        <a:ea typeface="BIZ UDPGothic"/>
                        <a:cs typeface="BIZ UDPGothic"/>
                        <a:sym typeface="BIZ UDPGothic"/>
                      </a:endParaRPr>
                    </a:p>
                  </a:txBody>
                  <a:tcPr marL="91425" marR="91425" marT="91425" marB="91425"/>
                </a:tc>
                <a:tc vMerge="1">
                  <a:txBody>
                    <a:bodyPr/>
                    <a:lstStyle/>
                    <a:p>
                      <a:endParaRPr lang="ja-JP"/>
                    </a:p>
                  </a:txBody>
                  <a:tcPr/>
                </a:tc>
                <a:tc vMerge="1">
                  <a:txBody>
                    <a:bodyPr/>
                    <a:lstStyle/>
                    <a:p>
                      <a:endParaRPr lang="ja-JP"/>
                    </a:p>
                  </a:txBody>
                  <a:tcPr/>
                </a:tc>
                <a:extLst>
                  <a:ext uri="{0D108BD9-81ED-4DB2-BD59-A6C34878D82A}">
                    <a16:rowId xmlns:a16="http://schemas.microsoft.com/office/drawing/2014/main" val="10003"/>
                  </a:ext>
                </a:extLst>
              </a:tr>
              <a:tr h="637375">
                <a:tc>
                  <a:txBody>
                    <a:bodyPr/>
                    <a:lstStyle/>
                    <a:p>
                      <a:pPr marL="0" lvl="0" indent="0" algn="ctr" rtl="0">
                        <a:spcBef>
                          <a:spcPts val="0"/>
                        </a:spcBef>
                        <a:spcAft>
                          <a:spcPts val="0"/>
                        </a:spcAft>
                        <a:buNone/>
                      </a:pPr>
                      <a:r>
                        <a:rPr lang="ja-JP">
                          <a:latin typeface="BIZ UDPGothic"/>
                          <a:ea typeface="BIZ UDPGothic"/>
                          <a:cs typeface="BIZ UDPGothic"/>
                          <a:sym typeface="BIZ UDPGothic"/>
                        </a:rPr>
                        <a:t>管理期</a:t>
                      </a:r>
                      <a:endParaRPr>
                        <a:latin typeface="BIZ UDPGothic"/>
                        <a:ea typeface="BIZ UDPGothic"/>
                        <a:cs typeface="BIZ UDPGothic"/>
                        <a:sym typeface="BIZ UDPGothic"/>
                      </a:endParaRPr>
                    </a:p>
                  </a:txBody>
                  <a:tcPr marL="91425" marR="91425" marT="91425" marB="91425" anchor="ctr">
                    <a:solidFill>
                      <a:srgbClr val="E1EFD8"/>
                    </a:solidFill>
                  </a:tcPr>
                </a:tc>
                <a:tc>
                  <a:txBody>
                    <a:bodyPr/>
                    <a:lstStyle/>
                    <a:p>
                      <a:pPr marL="0" lvl="0" indent="0" algn="l" rtl="0">
                        <a:spcBef>
                          <a:spcPts val="0"/>
                        </a:spcBef>
                        <a:spcAft>
                          <a:spcPts val="0"/>
                        </a:spcAft>
                        <a:buNone/>
                      </a:pPr>
                      <a:r>
                        <a:rPr lang="ja-JP">
                          <a:latin typeface="BIZ UDPGothic"/>
                          <a:ea typeface="BIZ UDPGothic"/>
                          <a:cs typeface="BIZ UDPGothic"/>
                          <a:sym typeface="BIZ UDPGothic"/>
                        </a:rPr>
                        <a:t>〇マネジメント能力等促進</a:t>
                      </a:r>
                      <a:endParaRPr>
                        <a:latin typeface="BIZ UDPGothic"/>
                        <a:ea typeface="BIZ UDPGothic"/>
                        <a:cs typeface="BIZ UDPGothic"/>
                        <a:sym typeface="BIZ UDPGothic"/>
                      </a:endParaRPr>
                    </a:p>
                  </a:txBody>
                  <a:tcPr marL="91425" marR="91425" marT="91425" marB="91425"/>
                </a:tc>
                <a:tc vMerge="1">
                  <a:txBody>
                    <a:bodyPr/>
                    <a:lstStyle/>
                    <a:p>
                      <a:endParaRPr lang="ja-JP"/>
                    </a:p>
                  </a:txBody>
                  <a:tcPr/>
                </a:tc>
                <a:tc vMerge="1">
                  <a:txBody>
                    <a:bodyPr/>
                    <a:lstStyle/>
                    <a:p>
                      <a:endParaRPr lang="ja-JP"/>
                    </a:p>
                  </a:txBody>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ja-JP">
                          <a:latin typeface="BIZ UDPGothic"/>
                          <a:ea typeface="BIZ UDPGothic"/>
                          <a:cs typeface="BIZ UDPGothic"/>
                          <a:sym typeface="BIZ UDPGothic"/>
                        </a:rPr>
                        <a:t>統括保健師</a:t>
                      </a:r>
                      <a:endParaRPr>
                        <a:latin typeface="BIZ UDPGothic"/>
                        <a:ea typeface="BIZ UDPGothic"/>
                        <a:cs typeface="BIZ UDPGothic"/>
                        <a:sym typeface="BIZ UDPGothic"/>
                      </a:endParaRPr>
                    </a:p>
                  </a:txBody>
                  <a:tcPr marL="91425" marR="91425" marT="91425" marB="91425" anchor="ctr">
                    <a:solidFill>
                      <a:srgbClr val="E1EFD8"/>
                    </a:solidFill>
                  </a:tcPr>
                </a:tc>
                <a:tc>
                  <a:txBody>
                    <a:bodyPr/>
                    <a:lstStyle/>
                    <a:p>
                      <a:pPr marL="0" lvl="0" indent="0" algn="l" rtl="0">
                        <a:spcBef>
                          <a:spcPts val="0"/>
                        </a:spcBef>
                        <a:spcAft>
                          <a:spcPts val="0"/>
                        </a:spcAft>
                        <a:buNone/>
                      </a:pPr>
                      <a:r>
                        <a:rPr lang="ja-JP">
                          <a:latin typeface="BIZ UDPGothic"/>
                          <a:ea typeface="BIZ UDPGothic"/>
                          <a:cs typeface="BIZ UDPGothic"/>
                          <a:sym typeface="BIZ UDPGothic"/>
                        </a:rPr>
                        <a:t>〇意見交換の場</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〇マネジメント能力等促進</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〇退職保健師による</a:t>
                      </a:r>
                      <a:endParaRPr>
                        <a:latin typeface="BIZ UDPGothic"/>
                        <a:ea typeface="BIZ UDPGothic"/>
                        <a:cs typeface="BIZ UDPGothic"/>
                        <a:sym typeface="BIZ UDPGothic"/>
                      </a:endParaRPr>
                    </a:p>
                    <a:p>
                      <a:pPr marL="0" lvl="0" indent="0" algn="l" rtl="0">
                        <a:spcBef>
                          <a:spcPts val="0"/>
                        </a:spcBef>
                        <a:spcAft>
                          <a:spcPts val="0"/>
                        </a:spcAft>
                        <a:buNone/>
                      </a:pPr>
                      <a:r>
                        <a:rPr lang="ja-JP">
                          <a:latin typeface="BIZ UDPGothic"/>
                          <a:ea typeface="BIZ UDPGothic"/>
                          <a:cs typeface="BIZ UDPGothic"/>
                          <a:sym typeface="BIZ UDPGothic"/>
                        </a:rPr>
                        <a:t>　スーパービジョン、伴走的支援</a:t>
                      </a:r>
                      <a:endParaRPr>
                        <a:latin typeface="BIZ UDPGothic"/>
                        <a:ea typeface="BIZ UDPGothic"/>
                        <a:cs typeface="BIZ UDPGothic"/>
                        <a:sym typeface="BIZ UDPGothic"/>
                      </a:endParaRPr>
                    </a:p>
                  </a:txBody>
                  <a:tcPr marL="91425" marR="91425" marT="91425" marB="91425"/>
                </a:tc>
                <a:tc vMerge="1">
                  <a:txBody>
                    <a:bodyPr/>
                    <a:lstStyle/>
                    <a:p>
                      <a:endParaRPr lang="ja-JP"/>
                    </a:p>
                  </a:txBody>
                  <a:tcPr/>
                </a:tc>
                <a:tc vMerge="1">
                  <a:txBody>
                    <a:bodyPr/>
                    <a:lstStyle/>
                    <a:p>
                      <a:endParaRPr lang="ja-JP"/>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g3d8758b245f_0_121"/>
          <p:cNvSpPr txBox="1">
            <a:spLocks noGrp="1"/>
          </p:cNvSpPr>
          <p:nvPr>
            <p:ph type="body" idx="1"/>
          </p:nvPr>
        </p:nvSpPr>
        <p:spPr>
          <a:xfrm>
            <a:off x="391975" y="838200"/>
            <a:ext cx="8548200" cy="5754300"/>
          </a:xfrm>
          <a:prstGeom prst="rect">
            <a:avLst/>
          </a:prstGeom>
          <a:noFill/>
          <a:ln w="12700" cap="flat" cmpd="sng">
            <a:solidFill>
              <a:schemeClr val="accent6"/>
            </a:solidFill>
            <a:prstDash val="dash"/>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ja-JP" sz="1800" b="1">
                <a:latin typeface="BIZ UDPGothic"/>
                <a:ea typeface="BIZ UDPGothic"/>
                <a:cs typeface="BIZ UDPGothic"/>
                <a:sym typeface="BIZ UDPGothic"/>
              </a:rPr>
              <a:t>（１）地区活動を維持・発展できるための必要な現任教育の内容や方法のあり方 </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b="1">
                <a:latin typeface="BIZ UDPGothic"/>
                <a:ea typeface="BIZ UDPGothic"/>
                <a:cs typeface="BIZ UDPGothic"/>
                <a:sym typeface="BIZ UDPGothic"/>
              </a:rPr>
              <a:t>   ① 従来からの現任教育</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＊県本庁・保健所による研修支援やOJT・Off-JTを基盤</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＊定期的ミーティング、組織内連携、多機関・多職種ネットワーク</a:t>
            </a:r>
            <a:endParaRPr sz="1800" b="1">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b="1">
                <a:latin typeface="BIZ UDPGothic"/>
                <a:ea typeface="BIZ UDPGothic"/>
                <a:cs typeface="BIZ UDPGothic"/>
                <a:sym typeface="BIZ UDPGothic"/>
              </a:rPr>
              <a:t>   ② 新しいと考えられる現任教育</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＊官民連携プラットフォームでの実証実験</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＊シニア保健師による支援を通じた実践知の獲得</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＊入職前の職務経験を踏まえた個別的育成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＊新任期から実践能力とマネジメント能力を育成する視点</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＊学生実習を通じた人材育成</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b="1">
                <a:latin typeface="BIZ UDPGothic"/>
                <a:ea typeface="BIZ UDPGothic"/>
                <a:cs typeface="BIZ UDPGothic"/>
                <a:sym typeface="BIZ UDPGothic"/>
              </a:rPr>
              <a:t>（２）人材育成に活用したい研修やコンテンツ等を整理</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200"/>
              <a:buNone/>
            </a:pPr>
            <a:r>
              <a:rPr lang="ja-JP" sz="1800">
                <a:latin typeface="BIZ UDPGothic"/>
                <a:ea typeface="BIZ UDPGothic"/>
                <a:cs typeface="BIZ UDPGothic"/>
                <a:sym typeface="BIZ UDPGothic"/>
              </a:rPr>
              <a:t>   小規模自治体へは、人的・財政的制約があり限られた資源の中で現任教育を補完する仕組みとして、都道府県と連携した研修やコンテンツ等による支援体制の構築が重要であることが示唆された。</a:t>
            </a:r>
            <a:endParaRPr sz="1800">
              <a:latin typeface="BIZ UDPGothic"/>
              <a:ea typeface="BIZ UDPGothic"/>
              <a:cs typeface="BIZ UDPGothic"/>
              <a:sym typeface="BIZ UDPGothic"/>
            </a:endParaRPr>
          </a:p>
          <a:p>
            <a:pPr marL="0" lvl="0" indent="0" algn="l" rtl="0">
              <a:lnSpc>
                <a:spcPct val="90000"/>
              </a:lnSpc>
              <a:spcBef>
                <a:spcPts val="1000"/>
              </a:spcBef>
              <a:spcAft>
                <a:spcPts val="0"/>
              </a:spcAft>
              <a:buClr>
                <a:schemeClr val="dk1"/>
              </a:buClr>
              <a:buSzPts val="2000"/>
              <a:buNone/>
            </a:pPr>
            <a:endParaRPr sz="1800">
              <a:latin typeface="BIZ UDPGothic"/>
              <a:ea typeface="BIZ UDPGothic"/>
              <a:cs typeface="BIZ UDPGothic"/>
              <a:sym typeface="BIZ UDPGothic"/>
            </a:endParaRPr>
          </a:p>
        </p:txBody>
      </p:sp>
      <p:sp>
        <p:nvSpPr>
          <p:cNvPr id="722" name="Google Shape;722;g3d8758b245f_0_121"/>
          <p:cNvSpPr txBox="1">
            <a:spLocks noGrp="1"/>
          </p:cNvSpPr>
          <p:nvPr>
            <p:ph type="sldNum" idx="12"/>
          </p:nvPr>
        </p:nvSpPr>
        <p:spPr>
          <a:xfrm>
            <a:off x="6960100" y="6227404"/>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ja-JP"/>
              <a:t>43</a:t>
            </a:fld>
            <a:endParaRPr/>
          </a:p>
        </p:txBody>
      </p:sp>
      <p:sp>
        <p:nvSpPr>
          <p:cNvPr id="723" name="Google Shape;723;g3d8758b245f_0_121"/>
          <p:cNvSpPr txBox="1"/>
          <p:nvPr/>
        </p:nvSpPr>
        <p:spPr>
          <a:xfrm>
            <a:off x="391971" y="88400"/>
            <a:ext cx="8360100" cy="652800"/>
          </a:xfrm>
          <a:prstGeom prst="rect">
            <a:avLst/>
          </a:prstGeom>
          <a:solidFill>
            <a:srgbClr val="C4E0B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600"/>
              <a:buFont typeface="Arial"/>
              <a:buNone/>
            </a:pPr>
            <a:r>
              <a:rPr lang="ja-JP" sz="3600" b="1">
                <a:solidFill>
                  <a:schemeClr val="dk1"/>
                </a:solidFill>
                <a:latin typeface="Arial"/>
                <a:ea typeface="Arial"/>
                <a:cs typeface="Arial"/>
                <a:sym typeface="Arial"/>
              </a:rPr>
              <a:t>　</a:t>
            </a:r>
            <a:r>
              <a:rPr lang="ja-JP" sz="3000" b="1">
                <a:solidFill>
                  <a:schemeClr val="dk1"/>
                </a:solidFill>
                <a:latin typeface="BIZ UDPGothic"/>
                <a:ea typeface="BIZ UDPGothic"/>
                <a:cs typeface="BIZ UDPGothic"/>
                <a:sym typeface="BIZ UDPGothic"/>
              </a:rPr>
              <a:t>Ｄ. 考察・提言</a:t>
            </a:r>
            <a:endParaRPr sz="3000" b="1">
              <a:solidFill>
                <a:schemeClr val="dk1"/>
              </a:solidFill>
              <a:latin typeface="BIZ UDPGothic"/>
              <a:ea typeface="BIZ UDPGothic"/>
              <a:cs typeface="BIZ UDPGothic"/>
              <a:sym typeface="BIZ UDP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g3b3a15f33c2_0_836"/>
          <p:cNvSpPr txBox="1">
            <a:spLocks noGrp="1"/>
          </p:cNvSpPr>
          <p:nvPr>
            <p:ph type="body" idx="1"/>
          </p:nvPr>
        </p:nvSpPr>
        <p:spPr>
          <a:xfrm>
            <a:off x="179512" y="2154301"/>
            <a:ext cx="8856900" cy="45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800"/>
              <a:buNone/>
            </a:pPr>
            <a:r>
              <a:rPr lang="ja-JP" sz="1800">
                <a:latin typeface="Meiryo"/>
                <a:ea typeface="Meiryo"/>
                <a:cs typeface="Meiryo"/>
                <a:sym typeface="Meiryo"/>
              </a:rPr>
              <a:t>　</a:t>
            </a:r>
            <a:endParaRPr sz="1800">
              <a:latin typeface="Meiryo"/>
              <a:ea typeface="Meiryo"/>
              <a:cs typeface="Meiryo"/>
              <a:sym typeface="Meiryo"/>
            </a:endParaRPr>
          </a:p>
          <a:p>
            <a:pPr marL="0" lvl="0" indent="0" algn="l" rtl="0">
              <a:lnSpc>
                <a:spcPct val="100000"/>
              </a:lnSpc>
              <a:spcBef>
                <a:spcPts val="360"/>
              </a:spcBef>
              <a:spcAft>
                <a:spcPts val="0"/>
              </a:spcAft>
              <a:buClr>
                <a:schemeClr val="dk1"/>
              </a:buClr>
              <a:buSzPts val="1800"/>
              <a:buNone/>
            </a:pPr>
            <a:r>
              <a:rPr lang="ja-JP" sz="1800" b="1">
                <a:latin typeface="Meiryo"/>
                <a:ea typeface="Meiryo"/>
                <a:cs typeface="Meiryo"/>
                <a:sym typeface="Meiryo"/>
              </a:rPr>
              <a:t>　</a:t>
            </a:r>
            <a:endParaRPr sz="1800">
              <a:latin typeface="Meiryo"/>
              <a:ea typeface="Meiryo"/>
              <a:cs typeface="Meiryo"/>
              <a:sym typeface="Meiryo"/>
            </a:endParaRPr>
          </a:p>
        </p:txBody>
      </p:sp>
      <p:sp>
        <p:nvSpPr>
          <p:cNvPr id="729" name="Google Shape;729;g3b3a15f33c2_0_836"/>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44</a:t>
            </a:fld>
            <a:endParaRPr/>
          </a:p>
        </p:txBody>
      </p:sp>
      <p:pic>
        <p:nvPicPr>
          <p:cNvPr id="730" name="Google Shape;730;g3b3a15f33c2_0_836" descr="全国保健師長会シンボルマーク"/>
          <p:cNvPicPr preferRelativeResize="0"/>
          <p:nvPr/>
        </p:nvPicPr>
        <p:blipFill rotWithShape="1">
          <a:blip r:embed="rId3">
            <a:alphaModFix/>
          </a:blip>
          <a:srcRect/>
          <a:stretch/>
        </p:blipFill>
        <p:spPr>
          <a:xfrm>
            <a:off x="179512" y="374925"/>
            <a:ext cx="1576557" cy="1051038"/>
          </a:xfrm>
          <a:prstGeom prst="rect">
            <a:avLst/>
          </a:prstGeom>
          <a:noFill/>
          <a:ln>
            <a:noFill/>
          </a:ln>
        </p:spPr>
      </p:pic>
      <p:sp>
        <p:nvSpPr>
          <p:cNvPr id="731" name="Google Shape;731;g3b3a15f33c2_0_836"/>
          <p:cNvSpPr txBox="1"/>
          <p:nvPr/>
        </p:nvSpPr>
        <p:spPr>
          <a:xfrm>
            <a:off x="1756073" y="851429"/>
            <a:ext cx="7064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4A86E8"/>
                </a:solidFill>
                <a:latin typeface="BIZ UDPGothic"/>
                <a:ea typeface="BIZ UDPGothic"/>
                <a:cs typeface="BIZ UDPGothic"/>
                <a:sym typeface="BIZ UDPGothic"/>
              </a:rPr>
              <a:t>令和</a:t>
            </a:r>
            <a:r>
              <a:rPr lang="ja-JP" sz="2800" b="1">
                <a:solidFill>
                  <a:srgbClr val="4A86E8"/>
                </a:solidFill>
                <a:latin typeface="BIZ UDPGothic"/>
                <a:ea typeface="BIZ UDPGothic"/>
                <a:cs typeface="BIZ UDPGothic"/>
                <a:sym typeface="BIZ UDPGothic"/>
              </a:rPr>
              <a:t>８</a:t>
            </a:r>
            <a:r>
              <a:rPr lang="ja-JP" sz="2800" b="1" i="0" u="none" strike="noStrike" cap="none">
                <a:solidFill>
                  <a:srgbClr val="4A86E8"/>
                </a:solidFill>
                <a:latin typeface="BIZ UDPGothic"/>
                <a:ea typeface="BIZ UDPGothic"/>
                <a:cs typeface="BIZ UDPGothic"/>
                <a:sym typeface="BIZ UDPGothic"/>
              </a:rPr>
              <a:t>年度　全国保健師長会調査研究事業</a:t>
            </a:r>
            <a:endParaRPr sz="2800" b="1" i="0" u="none" strike="noStrike" cap="none">
              <a:solidFill>
                <a:srgbClr val="4A86E8"/>
              </a:solidFill>
              <a:latin typeface="BIZ UDPGothic"/>
              <a:ea typeface="BIZ UDPGothic"/>
              <a:cs typeface="BIZ UDPGothic"/>
              <a:sym typeface="BIZ UDPGothic"/>
            </a:endParaRPr>
          </a:p>
        </p:txBody>
      </p:sp>
      <p:graphicFrame>
        <p:nvGraphicFramePr>
          <p:cNvPr id="732" name="Google Shape;732;g3b3a15f33c2_0_836"/>
          <p:cNvGraphicFramePr/>
          <p:nvPr/>
        </p:nvGraphicFramePr>
        <p:xfrm>
          <a:off x="467544" y="2340765"/>
          <a:ext cx="8280900" cy="1441025"/>
        </p:xfrm>
        <a:graphic>
          <a:graphicData uri="http://schemas.openxmlformats.org/drawingml/2006/table">
            <a:tbl>
              <a:tblPr firstRow="1" bandRow="1">
                <a:noFill/>
                <a:tableStyleId>{BB01E5E1-D935-493B-AAE1-8850823BB006}</a:tableStyleId>
              </a:tblPr>
              <a:tblGrid>
                <a:gridCol w="3940950">
                  <a:extLst>
                    <a:ext uri="{9D8B030D-6E8A-4147-A177-3AD203B41FA5}">
                      <a16:colId xmlns:a16="http://schemas.microsoft.com/office/drawing/2014/main" val="20000"/>
                    </a:ext>
                  </a:extLst>
                </a:gridCol>
                <a:gridCol w="2141825">
                  <a:extLst>
                    <a:ext uri="{9D8B030D-6E8A-4147-A177-3AD203B41FA5}">
                      <a16:colId xmlns:a16="http://schemas.microsoft.com/office/drawing/2014/main" val="20001"/>
                    </a:ext>
                  </a:extLst>
                </a:gridCol>
                <a:gridCol w="2198125">
                  <a:extLst>
                    <a:ext uri="{9D8B030D-6E8A-4147-A177-3AD203B41FA5}">
                      <a16:colId xmlns:a16="http://schemas.microsoft.com/office/drawing/2014/main" val="20002"/>
                    </a:ext>
                  </a:extLst>
                </a:gridCol>
              </a:tblGrid>
              <a:tr h="498550">
                <a:tc>
                  <a:txBody>
                    <a:bodyPr/>
                    <a:lstStyle/>
                    <a:p>
                      <a:pPr marL="0" marR="0" lvl="0" indent="0" algn="ctr" rtl="0">
                        <a:lnSpc>
                          <a:spcPct val="100000"/>
                        </a:lnSpc>
                        <a:spcBef>
                          <a:spcPts val="0"/>
                        </a:spcBef>
                        <a:spcAft>
                          <a:spcPts val="0"/>
                        </a:spcAft>
                        <a:buClr>
                          <a:srgbClr val="000000"/>
                        </a:buClr>
                        <a:buSzPts val="1800"/>
                        <a:buFont typeface="Arial"/>
                        <a:buNone/>
                      </a:pPr>
                      <a:r>
                        <a:rPr lang="ja-JP" sz="1800" b="0" u="none" strike="noStrike" cap="none">
                          <a:latin typeface="BIZ UDPGothic"/>
                          <a:ea typeface="BIZ UDPGothic"/>
                          <a:cs typeface="BIZ UDPGothic"/>
                          <a:sym typeface="BIZ UDPGothic"/>
                        </a:rPr>
                        <a:t>テーマ名</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12700" cap="flat" cmpd="sng">
                      <a:solidFill>
                        <a:srgbClr val="F4CCCC"/>
                      </a:solidFill>
                      <a:prstDash val="solid"/>
                      <a:round/>
                      <a:headEnd type="none" w="sm" len="sm"/>
                      <a:tailEnd type="none" w="sm" len="sm"/>
                    </a:lnT>
                    <a:lnB w="25400" cap="flat" cmpd="sng">
                      <a:solidFill>
                        <a:srgbClr val="F4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ja-JP" sz="1800" b="0" u="none" strike="noStrike" cap="none">
                          <a:latin typeface="BIZ UDPGothic"/>
                          <a:ea typeface="BIZ UDPGothic"/>
                          <a:cs typeface="BIZ UDPGothic"/>
                          <a:sym typeface="BIZ UDPGothic"/>
                        </a:rPr>
                        <a:t>研究代表者</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12700" cap="flat" cmpd="sng">
                      <a:solidFill>
                        <a:srgbClr val="F4CCCC"/>
                      </a:solidFill>
                      <a:prstDash val="solid"/>
                      <a:round/>
                      <a:headEnd type="none" w="sm" len="sm"/>
                      <a:tailEnd type="none" w="sm" len="sm"/>
                    </a:lnT>
                    <a:lnB w="25400" cap="flat" cmpd="sng">
                      <a:solidFill>
                        <a:srgbClr val="F4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ja-JP" sz="1800" b="0" u="none" strike="noStrike" cap="none">
                          <a:latin typeface="BIZ UDPGothic"/>
                          <a:ea typeface="BIZ UDPGothic"/>
                          <a:cs typeface="BIZ UDPGothic"/>
                          <a:sym typeface="BIZ UDPGothic"/>
                        </a:rPr>
                        <a:t>代表者所属名</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12700" cap="flat" cmpd="sng">
                      <a:solidFill>
                        <a:srgbClr val="F4CCCC"/>
                      </a:solidFill>
                      <a:prstDash val="solid"/>
                      <a:round/>
                      <a:headEnd type="none" w="sm" len="sm"/>
                      <a:tailEnd type="none" w="sm" len="sm"/>
                    </a:lnT>
                    <a:lnB w="25400" cap="flat" cmpd="sng">
                      <a:solidFill>
                        <a:srgbClr val="F4CCCC"/>
                      </a:solidFill>
                      <a:prstDash val="solid"/>
                      <a:round/>
                      <a:headEnd type="none" w="sm" len="sm"/>
                      <a:tailEnd type="none" w="sm" len="sm"/>
                    </a:lnB>
                  </a:tcPr>
                </a:tc>
                <a:extLst>
                  <a:ext uri="{0D108BD9-81ED-4DB2-BD59-A6C34878D82A}">
                    <a16:rowId xmlns:a16="http://schemas.microsoft.com/office/drawing/2014/main" val="10000"/>
                  </a:ext>
                </a:extLst>
              </a:tr>
              <a:tr h="942475">
                <a:tc>
                  <a:txBody>
                    <a:bodyPr/>
                    <a:lstStyle/>
                    <a:p>
                      <a:pPr marL="0" marR="0" lvl="0" indent="0" algn="l" rtl="0">
                        <a:lnSpc>
                          <a:spcPct val="100000"/>
                        </a:lnSpc>
                        <a:spcBef>
                          <a:spcPts val="0"/>
                        </a:spcBef>
                        <a:spcAft>
                          <a:spcPts val="0"/>
                        </a:spcAft>
                        <a:buClr>
                          <a:srgbClr val="000000"/>
                        </a:buClr>
                        <a:buSzPts val="1900"/>
                        <a:buFont typeface="Arial"/>
                        <a:buNone/>
                      </a:pPr>
                      <a:r>
                        <a:rPr lang="ja-JP" sz="1800">
                          <a:latin typeface="BIZ UDPGothic"/>
                          <a:ea typeface="BIZ UDPGothic"/>
                          <a:cs typeface="BIZ UDPGothic"/>
                          <a:sym typeface="BIZ UDPGothic"/>
                        </a:rPr>
                        <a:t>慢性疾患児の自立に関する啓発冊子の普及・活用を通じた地域における自立支援体制構築の実践的研究</a:t>
                      </a:r>
                      <a:endParaRPr sz="18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25400" cap="flat" cmpd="sng">
                      <a:solidFill>
                        <a:srgbClr val="F4CCCC"/>
                      </a:solidFill>
                      <a:prstDash val="solid"/>
                      <a:round/>
                      <a:headEnd type="none" w="sm" len="sm"/>
                      <a:tailEnd type="none" w="sm" len="sm"/>
                    </a:lnT>
                    <a:lnB w="12700" cap="flat" cmpd="sng">
                      <a:solidFill>
                        <a:srgbClr val="F4CCCC"/>
                      </a:solidFill>
                      <a:prstDash val="solid"/>
                      <a:round/>
                      <a:headEnd type="none" w="sm" len="sm"/>
                      <a:tailEnd type="none" w="sm" len="sm"/>
                    </a:lnB>
                    <a:solidFill>
                      <a:srgbClr val="F4DFDF"/>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ja-JP" sz="1800">
                          <a:latin typeface="BIZ UDPGothic"/>
                          <a:ea typeface="BIZ UDPGothic"/>
                          <a:cs typeface="BIZ UDPGothic"/>
                          <a:sym typeface="BIZ UDPGothic"/>
                        </a:rPr>
                        <a:t>峯村　奈穂　</a:t>
                      </a:r>
                      <a:r>
                        <a:rPr lang="ja-JP" sz="1800" u="none" strike="noStrike" cap="none">
                          <a:solidFill>
                            <a:schemeClr val="dk1"/>
                          </a:solidFill>
                          <a:latin typeface="BIZ UDPGothic"/>
                          <a:ea typeface="BIZ UDPGothic"/>
                          <a:cs typeface="BIZ UDPGothic"/>
                          <a:sym typeface="BIZ UDPGothic"/>
                        </a:rPr>
                        <a:t>氏</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25400" cap="flat" cmpd="sng">
                      <a:solidFill>
                        <a:srgbClr val="F4CCCC"/>
                      </a:solidFill>
                      <a:prstDash val="solid"/>
                      <a:round/>
                      <a:headEnd type="none" w="sm" len="sm"/>
                      <a:tailEnd type="none" w="sm" len="sm"/>
                    </a:lnT>
                    <a:lnB w="12700" cap="flat" cmpd="sng">
                      <a:solidFill>
                        <a:srgbClr val="F4CCCC"/>
                      </a:solidFill>
                      <a:prstDash val="solid"/>
                      <a:round/>
                      <a:headEnd type="none" w="sm" len="sm"/>
                      <a:tailEnd type="none" w="sm" len="sm"/>
                    </a:lnB>
                    <a:solidFill>
                      <a:srgbClr val="F4DFD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atin typeface="BIZ UDPGothic"/>
                          <a:ea typeface="BIZ UDPGothic"/>
                          <a:cs typeface="BIZ UDPGothic"/>
                          <a:sym typeface="BIZ UDPGothic"/>
                        </a:rPr>
                        <a:t>愛知県瀬戸保健所</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25400" cap="flat" cmpd="sng">
                      <a:solidFill>
                        <a:srgbClr val="F4CCCC"/>
                      </a:solidFill>
                      <a:prstDash val="solid"/>
                      <a:round/>
                      <a:headEnd type="none" w="sm" len="sm"/>
                      <a:tailEnd type="none" w="sm" len="sm"/>
                    </a:lnT>
                    <a:lnB w="12700" cap="flat" cmpd="sng">
                      <a:solidFill>
                        <a:srgbClr val="F4CCCC"/>
                      </a:solidFill>
                      <a:prstDash val="solid"/>
                      <a:round/>
                      <a:headEnd type="none" w="sm" len="sm"/>
                      <a:tailEnd type="none" w="sm" len="sm"/>
                    </a:lnB>
                    <a:solidFill>
                      <a:srgbClr val="F4DFDF"/>
                    </a:solidFill>
                  </a:tcPr>
                </a:tc>
                <a:extLst>
                  <a:ext uri="{0D108BD9-81ED-4DB2-BD59-A6C34878D82A}">
                    <a16:rowId xmlns:a16="http://schemas.microsoft.com/office/drawing/2014/main" val="10001"/>
                  </a:ext>
                </a:extLst>
              </a:tr>
            </a:tbl>
          </a:graphicData>
        </a:graphic>
      </p:graphicFrame>
      <p:graphicFrame>
        <p:nvGraphicFramePr>
          <p:cNvPr id="733" name="Google Shape;733;g3b3a15f33c2_0_836"/>
          <p:cNvGraphicFramePr/>
          <p:nvPr/>
        </p:nvGraphicFramePr>
        <p:xfrm>
          <a:off x="481682" y="4884991"/>
          <a:ext cx="8280900" cy="1054225"/>
        </p:xfrm>
        <a:graphic>
          <a:graphicData uri="http://schemas.openxmlformats.org/drawingml/2006/table">
            <a:tbl>
              <a:tblPr firstRow="1" bandRow="1">
                <a:noFill/>
                <a:tableStyleId>{BB01E5E1-D935-493B-AAE1-8850823BB006}</a:tableStyleId>
              </a:tblPr>
              <a:tblGrid>
                <a:gridCol w="3946300">
                  <a:extLst>
                    <a:ext uri="{9D8B030D-6E8A-4147-A177-3AD203B41FA5}">
                      <a16:colId xmlns:a16="http://schemas.microsoft.com/office/drawing/2014/main" val="20000"/>
                    </a:ext>
                  </a:extLst>
                </a:gridCol>
                <a:gridCol w="2139950">
                  <a:extLst>
                    <a:ext uri="{9D8B030D-6E8A-4147-A177-3AD203B41FA5}">
                      <a16:colId xmlns:a16="http://schemas.microsoft.com/office/drawing/2014/main" val="20001"/>
                    </a:ext>
                  </a:extLst>
                </a:gridCol>
                <a:gridCol w="2194650">
                  <a:extLst>
                    <a:ext uri="{9D8B030D-6E8A-4147-A177-3AD203B41FA5}">
                      <a16:colId xmlns:a16="http://schemas.microsoft.com/office/drawing/2014/main" val="20002"/>
                    </a:ext>
                  </a:extLst>
                </a:gridCol>
              </a:tblGrid>
              <a:tr h="400275">
                <a:tc>
                  <a:txBody>
                    <a:bodyPr/>
                    <a:lstStyle/>
                    <a:p>
                      <a:pPr marL="0" marR="0" lvl="0" indent="0" algn="ctr" rtl="0">
                        <a:lnSpc>
                          <a:spcPct val="100000"/>
                        </a:lnSpc>
                        <a:spcBef>
                          <a:spcPts val="0"/>
                        </a:spcBef>
                        <a:spcAft>
                          <a:spcPts val="0"/>
                        </a:spcAft>
                        <a:buClr>
                          <a:srgbClr val="000000"/>
                        </a:buClr>
                        <a:buSzPts val="1800"/>
                        <a:buFont typeface="Arial"/>
                        <a:buNone/>
                      </a:pPr>
                      <a:r>
                        <a:rPr lang="ja-JP" sz="1800" b="0" u="none" strike="noStrike" cap="none">
                          <a:latin typeface="BIZ UDPGothic"/>
                          <a:ea typeface="BIZ UDPGothic"/>
                          <a:cs typeface="BIZ UDPGothic"/>
                          <a:sym typeface="BIZ UDPGothic"/>
                        </a:rPr>
                        <a:t>テーマ名</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12700" cap="flat" cmpd="sng">
                      <a:solidFill>
                        <a:srgbClr val="F4CCCC"/>
                      </a:solidFill>
                      <a:prstDash val="solid"/>
                      <a:round/>
                      <a:headEnd type="none" w="sm" len="sm"/>
                      <a:tailEnd type="none" w="sm" len="sm"/>
                    </a:lnT>
                    <a:lnB w="25400" cap="flat" cmpd="sng">
                      <a:solidFill>
                        <a:srgbClr val="F4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ja-JP" sz="1800" b="0" u="none" strike="noStrike" cap="none">
                          <a:latin typeface="BIZ UDPGothic"/>
                          <a:ea typeface="BIZ UDPGothic"/>
                          <a:cs typeface="BIZ UDPGothic"/>
                          <a:sym typeface="BIZ UDPGothic"/>
                        </a:rPr>
                        <a:t>分担事業者</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12700" cap="flat" cmpd="sng">
                      <a:solidFill>
                        <a:srgbClr val="F4CCCC"/>
                      </a:solidFill>
                      <a:prstDash val="solid"/>
                      <a:round/>
                      <a:headEnd type="none" w="sm" len="sm"/>
                      <a:tailEnd type="none" w="sm" len="sm"/>
                    </a:lnT>
                    <a:lnB w="25400" cap="flat" cmpd="sng">
                      <a:solidFill>
                        <a:srgbClr val="F4CCCC"/>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ja-JP" sz="1800" b="0" u="none" strike="noStrike" cap="none">
                          <a:latin typeface="BIZ UDPGothic"/>
                          <a:ea typeface="BIZ UDPGothic"/>
                          <a:cs typeface="BIZ UDPGothic"/>
                          <a:sym typeface="BIZ UDPGothic"/>
                        </a:rPr>
                        <a:t>代表者所属名</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12700" cap="flat" cmpd="sng">
                      <a:solidFill>
                        <a:srgbClr val="F4CCCC"/>
                      </a:solidFill>
                      <a:prstDash val="solid"/>
                      <a:round/>
                      <a:headEnd type="none" w="sm" len="sm"/>
                      <a:tailEnd type="none" w="sm" len="sm"/>
                    </a:lnT>
                    <a:lnB w="25400" cap="flat" cmpd="sng">
                      <a:solidFill>
                        <a:srgbClr val="F4CCCC"/>
                      </a:solidFill>
                      <a:prstDash val="solid"/>
                      <a:round/>
                      <a:headEnd type="none" w="sm" len="sm"/>
                      <a:tailEnd type="none" w="sm" len="sm"/>
                    </a:lnB>
                  </a:tcPr>
                </a:tc>
                <a:extLst>
                  <a:ext uri="{0D108BD9-81ED-4DB2-BD59-A6C34878D82A}">
                    <a16:rowId xmlns:a16="http://schemas.microsoft.com/office/drawing/2014/main" val="10000"/>
                  </a:ext>
                </a:extLst>
              </a:tr>
              <a:tr h="653950">
                <a:tc>
                  <a:txBody>
                    <a:bodyPr/>
                    <a:lstStyle/>
                    <a:p>
                      <a:pPr marL="0" marR="0" lvl="0" indent="0" algn="l" rtl="0">
                        <a:lnSpc>
                          <a:spcPct val="100000"/>
                        </a:lnSpc>
                        <a:spcBef>
                          <a:spcPts val="0"/>
                        </a:spcBef>
                        <a:spcAft>
                          <a:spcPts val="0"/>
                        </a:spcAft>
                        <a:buClr>
                          <a:srgbClr val="000000"/>
                        </a:buClr>
                        <a:buSzPts val="1900"/>
                        <a:buFont typeface="Arial"/>
                        <a:buNone/>
                      </a:pPr>
                      <a:r>
                        <a:rPr lang="ja-JP" sz="1800">
                          <a:latin typeface="BIZ UDPGothic"/>
                          <a:ea typeface="BIZ UDPGothic"/>
                          <a:cs typeface="BIZ UDPGothic"/>
                          <a:sym typeface="BIZ UDPGothic"/>
                        </a:rPr>
                        <a:t>保健師の専門性発揮に向けたDX推進に関する研究</a:t>
                      </a:r>
                      <a:endParaRPr sz="1800" u="none" strike="noStrike" cap="none">
                        <a:latin typeface="BIZ UDPGothic"/>
                        <a:ea typeface="BIZ UDPGothic"/>
                        <a:cs typeface="BIZ UDPGothic"/>
                        <a:sym typeface="BIZ UDPGothic"/>
                      </a:endParaRPr>
                    </a:p>
                  </a:txBody>
                  <a:tcPr marL="91450" marR="91450" marT="45725" marB="45725">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25400" cap="flat" cmpd="sng">
                      <a:solidFill>
                        <a:srgbClr val="F4CCCC"/>
                      </a:solidFill>
                      <a:prstDash val="solid"/>
                      <a:round/>
                      <a:headEnd type="none" w="sm" len="sm"/>
                      <a:tailEnd type="none" w="sm" len="sm"/>
                    </a:lnT>
                    <a:lnB w="12700" cap="flat" cmpd="sng">
                      <a:solidFill>
                        <a:srgbClr val="F4CCCC"/>
                      </a:solidFill>
                      <a:prstDash val="solid"/>
                      <a:round/>
                      <a:headEnd type="none" w="sm" len="sm"/>
                      <a:tailEnd type="none" w="sm" len="sm"/>
                    </a:lnB>
                    <a:solidFill>
                      <a:srgbClr val="F4DFDF"/>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ja-JP" sz="1800">
                          <a:latin typeface="BIZ UDPGothic"/>
                          <a:ea typeface="BIZ UDPGothic"/>
                          <a:cs typeface="BIZ UDPGothic"/>
                          <a:sym typeface="BIZ UDPGothic"/>
                        </a:rPr>
                        <a:t>高橋　祥恵　</a:t>
                      </a:r>
                      <a:r>
                        <a:rPr lang="ja-JP" sz="1800" u="none" strike="noStrike" cap="none">
                          <a:solidFill>
                            <a:schemeClr val="dk1"/>
                          </a:solidFill>
                          <a:latin typeface="BIZ UDPGothic"/>
                          <a:ea typeface="BIZ UDPGothic"/>
                          <a:cs typeface="BIZ UDPGothic"/>
                          <a:sym typeface="BIZ UDPGothic"/>
                        </a:rPr>
                        <a:t>氏</a:t>
                      </a:r>
                      <a:endParaRPr sz="1400" u="none" strike="noStrike" cap="none">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25400" cap="flat" cmpd="sng">
                      <a:solidFill>
                        <a:srgbClr val="F4CCCC"/>
                      </a:solidFill>
                      <a:prstDash val="solid"/>
                      <a:round/>
                      <a:headEnd type="none" w="sm" len="sm"/>
                      <a:tailEnd type="none" w="sm" len="sm"/>
                    </a:lnT>
                    <a:lnB w="12700" cap="flat" cmpd="sng">
                      <a:solidFill>
                        <a:srgbClr val="F4CCCC"/>
                      </a:solidFill>
                      <a:prstDash val="solid"/>
                      <a:round/>
                      <a:headEnd type="none" w="sm" len="sm"/>
                      <a:tailEnd type="none" w="sm" len="sm"/>
                    </a:lnB>
                    <a:solidFill>
                      <a:srgbClr val="F4DFDF"/>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ja-JP">
                          <a:latin typeface="BIZ UDPGothic"/>
                          <a:ea typeface="BIZ UDPGothic"/>
                          <a:cs typeface="BIZ UDPGothic"/>
                          <a:sym typeface="BIZ UDPGothic"/>
                        </a:rPr>
                        <a:t>宮城県</a:t>
                      </a:r>
                      <a:endParaRPr>
                        <a:latin typeface="BIZ UDPGothic"/>
                        <a:ea typeface="BIZ UDPGothic"/>
                        <a:cs typeface="BIZ UDPGothic"/>
                        <a:sym typeface="BIZ UDPGothic"/>
                      </a:endParaRPr>
                    </a:p>
                    <a:p>
                      <a:pPr marL="0" marR="0" lvl="0" indent="0" algn="ctr" rtl="0">
                        <a:lnSpc>
                          <a:spcPct val="100000"/>
                        </a:lnSpc>
                        <a:spcBef>
                          <a:spcPts val="0"/>
                        </a:spcBef>
                        <a:spcAft>
                          <a:spcPts val="0"/>
                        </a:spcAft>
                        <a:buClr>
                          <a:srgbClr val="000000"/>
                        </a:buClr>
                        <a:buSzPts val="1400"/>
                        <a:buFont typeface="Arial"/>
                        <a:buNone/>
                      </a:pPr>
                      <a:r>
                        <a:rPr lang="ja-JP">
                          <a:latin typeface="BIZ UDPGothic"/>
                          <a:ea typeface="BIZ UDPGothic"/>
                          <a:cs typeface="BIZ UDPGothic"/>
                          <a:sym typeface="BIZ UDPGothic"/>
                        </a:rPr>
                        <a:t>気仙沼保健福祉事務所</a:t>
                      </a:r>
                      <a:endParaRPr sz="1400" u="none" strike="noStrike" cap="none">
                        <a:solidFill>
                          <a:schemeClr val="dk1"/>
                        </a:solidFill>
                        <a:latin typeface="BIZ UDPGothic"/>
                        <a:ea typeface="BIZ UDPGothic"/>
                        <a:cs typeface="BIZ UDPGothic"/>
                        <a:sym typeface="BIZ UDPGothic"/>
                      </a:endParaRPr>
                    </a:p>
                  </a:txBody>
                  <a:tcPr marL="91450" marR="91450" marT="45725" marB="45725" anchor="ctr">
                    <a:lnL w="12700" cap="flat" cmpd="sng">
                      <a:solidFill>
                        <a:srgbClr val="F4CCCC"/>
                      </a:solidFill>
                      <a:prstDash val="solid"/>
                      <a:round/>
                      <a:headEnd type="none" w="sm" len="sm"/>
                      <a:tailEnd type="none" w="sm" len="sm"/>
                    </a:lnL>
                    <a:lnR w="12700" cap="flat" cmpd="sng">
                      <a:solidFill>
                        <a:srgbClr val="F4CCCC"/>
                      </a:solidFill>
                      <a:prstDash val="solid"/>
                      <a:round/>
                      <a:headEnd type="none" w="sm" len="sm"/>
                      <a:tailEnd type="none" w="sm" len="sm"/>
                    </a:lnR>
                    <a:lnT w="25400" cap="flat" cmpd="sng">
                      <a:solidFill>
                        <a:srgbClr val="F4CCCC"/>
                      </a:solidFill>
                      <a:prstDash val="solid"/>
                      <a:round/>
                      <a:headEnd type="none" w="sm" len="sm"/>
                      <a:tailEnd type="none" w="sm" len="sm"/>
                    </a:lnT>
                    <a:lnB w="12700" cap="flat" cmpd="sng">
                      <a:solidFill>
                        <a:srgbClr val="F4CCCC"/>
                      </a:solidFill>
                      <a:prstDash val="solid"/>
                      <a:round/>
                      <a:headEnd type="none" w="sm" len="sm"/>
                      <a:tailEnd type="none" w="sm" len="sm"/>
                    </a:lnB>
                    <a:solidFill>
                      <a:srgbClr val="F4DFDF"/>
                    </a:solidFill>
                  </a:tcPr>
                </a:tc>
                <a:extLst>
                  <a:ext uri="{0D108BD9-81ED-4DB2-BD59-A6C34878D82A}">
                    <a16:rowId xmlns:a16="http://schemas.microsoft.com/office/drawing/2014/main" val="10001"/>
                  </a:ext>
                </a:extLst>
              </a:tr>
            </a:tbl>
          </a:graphicData>
        </a:graphic>
      </p:graphicFrame>
      <p:sp>
        <p:nvSpPr>
          <p:cNvPr id="734" name="Google Shape;734;g3b3a15f33c2_0_836"/>
          <p:cNvSpPr txBox="1"/>
          <p:nvPr/>
        </p:nvSpPr>
        <p:spPr>
          <a:xfrm>
            <a:off x="323528" y="1694193"/>
            <a:ext cx="75609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ja-JP" sz="2200" i="0" u="none" strike="noStrike" cap="none">
                <a:solidFill>
                  <a:schemeClr val="dk1"/>
                </a:solidFill>
                <a:latin typeface="BIZ UDPGothic"/>
                <a:ea typeface="BIZ UDPGothic"/>
                <a:cs typeface="BIZ UDPGothic"/>
                <a:sym typeface="BIZ UDPGothic"/>
              </a:rPr>
              <a:t>全国保健師長会(独自)調査研究事業</a:t>
            </a:r>
            <a:endParaRPr sz="2200" i="0" u="none" strike="noStrike" cap="none">
              <a:solidFill>
                <a:schemeClr val="dk1"/>
              </a:solidFill>
              <a:latin typeface="BIZ UDPGothic"/>
              <a:ea typeface="BIZ UDPGothic"/>
              <a:cs typeface="BIZ UDPGothic"/>
              <a:sym typeface="BIZ UDPGothic"/>
            </a:endParaRPr>
          </a:p>
        </p:txBody>
      </p:sp>
      <p:sp>
        <p:nvSpPr>
          <p:cNvPr id="735" name="Google Shape;735;g3b3a15f33c2_0_836"/>
          <p:cNvSpPr txBox="1"/>
          <p:nvPr/>
        </p:nvSpPr>
        <p:spPr>
          <a:xfrm>
            <a:off x="337365" y="4259475"/>
            <a:ext cx="80649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ja-JP" sz="2200" i="0" u="none" strike="noStrike" cap="none">
                <a:solidFill>
                  <a:schemeClr val="dk1"/>
                </a:solidFill>
                <a:latin typeface="BIZ UDPGothic"/>
                <a:ea typeface="BIZ UDPGothic"/>
                <a:cs typeface="BIZ UDPGothic"/>
                <a:sym typeface="BIZ UDPGothic"/>
              </a:rPr>
              <a:t>地域保健総合推進事業（受託事業）</a:t>
            </a:r>
            <a:endParaRPr sz="2200" i="0" u="none" strike="noStrike" cap="none">
              <a:solidFill>
                <a:schemeClr val="dk1"/>
              </a:solidFill>
              <a:latin typeface="BIZ UDPGothic"/>
              <a:ea typeface="BIZ UDPGothic"/>
              <a:cs typeface="BIZ UDPGothic"/>
              <a:sym typeface="BIZ UDP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g3eca487defb_0_152"/>
          <p:cNvSpPr/>
          <p:nvPr/>
        </p:nvSpPr>
        <p:spPr>
          <a:xfrm rot="10800000">
            <a:off x="3029678" y="5345875"/>
            <a:ext cx="2809800" cy="908400"/>
          </a:xfrm>
          <a:prstGeom prst="wedgeRoundRectCallout">
            <a:avLst>
              <a:gd name="adj1" fmla="val 44155"/>
              <a:gd name="adj2" fmla="val 86693"/>
              <a:gd name="adj3" fmla="val 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BIZ UDPGothic"/>
              <a:ea typeface="BIZ UDPGothic"/>
              <a:cs typeface="BIZ UDPGothic"/>
              <a:sym typeface="BIZ UDPGothic"/>
            </a:endParaRPr>
          </a:p>
        </p:txBody>
      </p:sp>
      <p:sp>
        <p:nvSpPr>
          <p:cNvPr id="742" name="Google Shape;742;g3eca487defb_0_152"/>
          <p:cNvSpPr txBox="1">
            <a:spLocks noGrp="1"/>
          </p:cNvSpPr>
          <p:nvPr>
            <p:ph type="title"/>
          </p:nvPr>
        </p:nvSpPr>
        <p:spPr>
          <a:xfrm>
            <a:off x="0" y="-1"/>
            <a:ext cx="9218400" cy="1143000"/>
          </a:xfrm>
          <a:prstGeom prst="rect">
            <a:avLst/>
          </a:prstGeom>
          <a:solidFill>
            <a:srgbClr val="F4DFDF"/>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3100">
                <a:latin typeface="BIZ UDPGothic"/>
                <a:ea typeface="BIZ UDPGothic"/>
                <a:cs typeface="BIZ UDPGothic"/>
                <a:sym typeface="BIZ UDPGothic"/>
              </a:rPr>
              <a:t>全国保健師長会代議員総会での</a:t>
            </a:r>
            <a:br>
              <a:rPr lang="ja-JP" sz="3100">
                <a:latin typeface="BIZ UDPGothic"/>
                <a:ea typeface="BIZ UDPGothic"/>
                <a:cs typeface="BIZ UDPGothic"/>
                <a:sym typeface="BIZ UDPGothic"/>
              </a:rPr>
            </a:br>
            <a:r>
              <a:rPr lang="ja-JP" sz="3100">
                <a:latin typeface="BIZ UDPGothic"/>
                <a:ea typeface="BIZ UDPGothic"/>
                <a:cs typeface="BIZ UDPGothic"/>
                <a:sym typeface="BIZ UDPGothic"/>
              </a:rPr>
              <a:t>電子投票の導入について</a:t>
            </a:r>
            <a:endParaRPr sz="1900" b="1">
              <a:latin typeface="BIZ UDPGothic"/>
              <a:ea typeface="BIZ UDPGothic"/>
              <a:cs typeface="BIZ UDPGothic"/>
              <a:sym typeface="BIZ UDPGothic"/>
            </a:endParaRPr>
          </a:p>
        </p:txBody>
      </p:sp>
      <p:sp>
        <p:nvSpPr>
          <p:cNvPr id="743" name="Google Shape;743;g3eca487defb_0_152"/>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45</a:t>
            </a:fld>
            <a:endParaRPr/>
          </a:p>
        </p:txBody>
      </p:sp>
      <p:sp>
        <p:nvSpPr>
          <p:cNvPr id="744" name="Google Shape;744;g3eca487defb_0_152"/>
          <p:cNvSpPr txBox="1"/>
          <p:nvPr/>
        </p:nvSpPr>
        <p:spPr>
          <a:xfrm>
            <a:off x="1538253" y="2204537"/>
            <a:ext cx="6831600" cy="826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rgbClr val="FF0000"/>
                </a:solidFill>
                <a:latin typeface="BIZ UDPGothic"/>
                <a:ea typeface="BIZ UDPGothic"/>
                <a:cs typeface="BIZ UDPGothic"/>
                <a:sym typeface="BIZ UDPGothic"/>
              </a:rPr>
              <a:t>議案評決</a:t>
            </a:r>
            <a:r>
              <a:rPr lang="ja-JP" sz="1800" b="0" i="0" u="none" strike="noStrike" cap="none">
                <a:solidFill>
                  <a:schemeClr val="dk1"/>
                </a:solidFill>
                <a:latin typeface="BIZ UDPGothic"/>
                <a:ea typeface="BIZ UDPGothic"/>
                <a:cs typeface="BIZ UDPGothic"/>
                <a:sym typeface="BIZ UDPGothic"/>
              </a:rPr>
              <a:t>と</a:t>
            </a:r>
            <a:r>
              <a:rPr lang="ja-JP" sz="1800" b="0" i="0" u="none" strike="noStrike" cap="none">
                <a:solidFill>
                  <a:srgbClr val="FF0000"/>
                </a:solidFill>
                <a:latin typeface="BIZ UDPGothic"/>
                <a:ea typeface="BIZ UDPGothic"/>
                <a:cs typeface="BIZ UDPGothic"/>
                <a:sym typeface="BIZ UDPGothic"/>
              </a:rPr>
              <a:t>役員改選</a:t>
            </a:r>
            <a:r>
              <a:rPr lang="ja-JP" sz="1800" b="0" i="0" u="none" strike="noStrike" cap="none">
                <a:solidFill>
                  <a:schemeClr val="dk1"/>
                </a:solidFill>
                <a:latin typeface="BIZ UDPGothic"/>
                <a:ea typeface="BIZ UDPGothic"/>
                <a:cs typeface="BIZ UDPGothic"/>
                <a:sym typeface="BIZ UDPGothic"/>
              </a:rPr>
              <a:t>について、電子投票による投票を実施します。</a:t>
            </a:r>
            <a:endParaRPr sz="1800" b="0" i="0" u="none" strike="noStrike" cap="none">
              <a:solidFill>
                <a:schemeClr val="dk1"/>
              </a:solidFill>
              <a:latin typeface="BIZ UDPGothic"/>
              <a:ea typeface="BIZ UDPGothic"/>
              <a:cs typeface="BIZ UDPGothic"/>
              <a:sym typeface="BIZ UDPGothic"/>
            </a:endParaRPr>
          </a:p>
        </p:txBody>
      </p:sp>
      <p:pic>
        <p:nvPicPr>
          <p:cNvPr id="745" name="Google Shape;745;g3eca487defb_0_152" descr="スケジュールもわかるように見栄えよく修正してください"/>
          <p:cNvPicPr preferRelativeResize="0"/>
          <p:nvPr/>
        </p:nvPicPr>
        <p:blipFill rotWithShape="1">
          <a:blip r:embed="rId3">
            <a:alphaModFix/>
          </a:blip>
          <a:srcRect l="5015" t="34387" r="89175" b="53076"/>
          <a:stretch/>
        </p:blipFill>
        <p:spPr>
          <a:xfrm>
            <a:off x="976446" y="2134778"/>
            <a:ext cx="530809" cy="639852"/>
          </a:xfrm>
          <a:prstGeom prst="rect">
            <a:avLst/>
          </a:prstGeom>
          <a:noFill/>
          <a:ln>
            <a:noFill/>
          </a:ln>
        </p:spPr>
      </p:pic>
      <p:sp>
        <p:nvSpPr>
          <p:cNvPr id="746" name="Google Shape;746;g3eca487defb_0_152"/>
          <p:cNvSpPr txBox="1"/>
          <p:nvPr/>
        </p:nvSpPr>
        <p:spPr>
          <a:xfrm>
            <a:off x="3423374" y="2908840"/>
            <a:ext cx="2931000" cy="679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chemeClr val="dk1"/>
                </a:solidFill>
                <a:latin typeface="BIZ UDPGothic"/>
                <a:ea typeface="BIZ UDPGothic"/>
                <a:cs typeface="BIZ UDPGothic"/>
                <a:sym typeface="BIZ UDPGothic"/>
              </a:rPr>
              <a:t>導入スケジュール</a:t>
            </a:r>
            <a:endParaRPr sz="1800" b="1" i="0" u="none" strike="noStrike" cap="none">
              <a:solidFill>
                <a:schemeClr val="dk1"/>
              </a:solidFill>
              <a:latin typeface="BIZ UDPGothic"/>
              <a:ea typeface="BIZ UDPGothic"/>
              <a:cs typeface="BIZ UDPGothic"/>
              <a:sym typeface="BIZ UDPGothic"/>
            </a:endParaRPr>
          </a:p>
        </p:txBody>
      </p:sp>
      <p:cxnSp>
        <p:nvCxnSpPr>
          <p:cNvPr id="747" name="Google Shape;747;g3eca487defb_0_152"/>
          <p:cNvCxnSpPr/>
          <p:nvPr/>
        </p:nvCxnSpPr>
        <p:spPr>
          <a:xfrm>
            <a:off x="701933" y="4899746"/>
            <a:ext cx="7638900" cy="0"/>
          </a:xfrm>
          <a:prstGeom prst="straightConnector1">
            <a:avLst/>
          </a:prstGeom>
          <a:noFill/>
          <a:ln w="76200" cap="flat" cmpd="sng">
            <a:solidFill>
              <a:srgbClr val="0070C0"/>
            </a:solidFill>
            <a:prstDash val="solid"/>
            <a:round/>
            <a:headEnd type="none" w="sm" len="sm"/>
            <a:tailEnd type="none" w="sm" len="sm"/>
          </a:ln>
        </p:spPr>
      </p:cxnSp>
      <p:sp>
        <p:nvSpPr>
          <p:cNvPr id="748" name="Google Shape;748;g3eca487defb_0_152"/>
          <p:cNvSpPr/>
          <p:nvPr/>
        </p:nvSpPr>
        <p:spPr>
          <a:xfrm>
            <a:off x="519682" y="3661200"/>
            <a:ext cx="1689600" cy="916500"/>
          </a:xfrm>
          <a:prstGeom prst="wedgeRoundRectCallout">
            <a:avLst>
              <a:gd name="adj1" fmla="val -25470"/>
              <a:gd name="adj2" fmla="val 64823"/>
              <a:gd name="adj3" fmla="val 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BIZ UDPGothic"/>
                <a:ea typeface="BIZ UDPGothic"/>
                <a:cs typeface="BIZ UDPGothic"/>
                <a:sym typeface="BIZ UDPGothic"/>
              </a:rPr>
              <a:t>R8年</a:t>
            </a:r>
            <a:r>
              <a:rPr lang="ja-JP" sz="1400" b="1" i="0" u="none" strike="noStrike" cap="none">
                <a:solidFill>
                  <a:schemeClr val="dk1"/>
                </a:solidFill>
                <a:latin typeface="BIZ UDPGothic"/>
                <a:ea typeface="BIZ UDPGothic"/>
                <a:cs typeface="BIZ UDPGothic"/>
                <a:sym typeface="BIZ UDPGothic"/>
              </a:rPr>
              <a:t>８</a:t>
            </a:r>
            <a:r>
              <a:rPr lang="ja-JP" sz="1400" b="1" i="0" u="none" strike="noStrike" cap="none">
                <a:solidFill>
                  <a:srgbClr val="000000"/>
                </a:solidFill>
                <a:latin typeface="BIZ UDPGothic"/>
                <a:ea typeface="BIZ UDPGothic"/>
                <a:cs typeface="BIZ UDPGothic"/>
                <a:sym typeface="BIZ UDPGothic"/>
              </a:rPr>
              <a:t>月</a:t>
            </a:r>
            <a:endParaRPr sz="1400" b="1" i="0" u="none" strike="noStrike" cap="none">
              <a:solidFill>
                <a:srgbClr val="000000"/>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BIZ UDPGothic"/>
                <a:ea typeface="BIZ UDPGothic"/>
                <a:cs typeface="BIZ UDPGothic"/>
                <a:sym typeface="BIZ UDPGothic"/>
              </a:rPr>
              <a:t>各支部にて代議員選出</a:t>
            </a:r>
            <a:endParaRPr sz="1400" b="1" i="0" u="none" strike="noStrike" cap="none">
              <a:solidFill>
                <a:srgbClr val="000000"/>
              </a:solidFill>
              <a:latin typeface="BIZ UDPGothic"/>
              <a:ea typeface="BIZ UDPGothic"/>
              <a:cs typeface="BIZ UDPGothic"/>
              <a:sym typeface="BIZ UDPGothic"/>
            </a:endParaRPr>
          </a:p>
        </p:txBody>
      </p:sp>
      <p:sp>
        <p:nvSpPr>
          <p:cNvPr id="749" name="Google Shape;749;g3eca487defb_0_152"/>
          <p:cNvSpPr/>
          <p:nvPr/>
        </p:nvSpPr>
        <p:spPr>
          <a:xfrm rot="10800000">
            <a:off x="305622" y="5482025"/>
            <a:ext cx="2255100" cy="906000"/>
          </a:xfrm>
          <a:prstGeom prst="wedgeRoundRectCallout">
            <a:avLst>
              <a:gd name="adj1" fmla="val -21143"/>
              <a:gd name="adj2" fmla="val 77699"/>
              <a:gd name="adj3" fmla="val 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BIZ UDPGothic"/>
              <a:ea typeface="BIZ UDPGothic"/>
              <a:cs typeface="BIZ UDPGothic"/>
              <a:sym typeface="BIZ UDPGothic"/>
            </a:endParaRPr>
          </a:p>
        </p:txBody>
      </p:sp>
      <p:sp>
        <p:nvSpPr>
          <p:cNvPr id="750" name="Google Shape;750;g3eca487defb_0_152"/>
          <p:cNvSpPr txBox="1"/>
          <p:nvPr/>
        </p:nvSpPr>
        <p:spPr>
          <a:xfrm>
            <a:off x="336901" y="5521925"/>
            <a:ext cx="2255100" cy="826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　　R8年８月</a:t>
            </a:r>
            <a:r>
              <a:rPr lang="ja-JP" b="1">
                <a:solidFill>
                  <a:schemeClr val="dk1"/>
                </a:solidFill>
                <a:latin typeface="BIZ UDPGothic"/>
                <a:ea typeface="BIZ UDPGothic"/>
                <a:cs typeface="BIZ UDPGothic"/>
                <a:sym typeface="BIZ UDPGothic"/>
              </a:rPr>
              <a:t>３日～１４日</a:t>
            </a:r>
            <a:endParaRPr sz="14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使用端末のアドレスを事務局に提出</a:t>
            </a:r>
            <a:endParaRPr sz="1400" b="1" i="0" u="none" strike="noStrike" cap="none">
              <a:solidFill>
                <a:schemeClr val="dk1"/>
              </a:solidFill>
              <a:latin typeface="BIZ UDPGothic"/>
              <a:ea typeface="BIZ UDPGothic"/>
              <a:cs typeface="BIZ UDPGothic"/>
              <a:sym typeface="BIZ UDPGothic"/>
            </a:endParaRPr>
          </a:p>
        </p:txBody>
      </p:sp>
      <p:pic>
        <p:nvPicPr>
          <p:cNvPr id="751" name="Google Shape;751;g3eca487defb_0_152"/>
          <p:cNvPicPr preferRelativeResize="0"/>
          <p:nvPr/>
        </p:nvPicPr>
        <p:blipFill rotWithShape="1">
          <a:blip r:embed="rId4">
            <a:alphaModFix/>
          </a:blip>
          <a:srcRect/>
          <a:stretch/>
        </p:blipFill>
        <p:spPr>
          <a:xfrm>
            <a:off x="2973323" y="2908840"/>
            <a:ext cx="482800" cy="482800"/>
          </a:xfrm>
          <a:prstGeom prst="rect">
            <a:avLst/>
          </a:prstGeom>
          <a:noFill/>
          <a:ln>
            <a:noFill/>
          </a:ln>
        </p:spPr>
      </p:pic>
      <p:pic>
        <p:nvPicPr>
          <p:cNvPr id="752" name="Google Shape;752;g3eca487defb_0_152"/>
          <p:cNvPicPr preferRelativeResize="0"/>
          <p:nvPr/>
        </p:nvPicPr>
        <p:blipFill rotWithShape="1">
          <a:blip r:embed="rId4">
            <a:alphaModFix/>
          </a:blip>
          <a:srcRect/>
          <a:stretch/>
        </p:blipFill>
        <p:spPr>
          <a:xfrm>
            <a:off x="5316843" y="2916700"/>
            <a:ext cx="482800" cy="482800"/>
          </a:xfrm>
          <a:prstGeom prst="rect">
            <a:avLst/>
          </a:prstGeom>
          <a:noFill/>
          <a:ln>
            <a:noFill/>
          </a:ln>
        </p:spPr>
      </p:pic>
      <p:sp>
        <p:nvSpPr>
          <p:cNvPr id="753" name="Google Shape;753;g3eca487defb_0_152"/>
          <p:cNvSpPr/>
          <p:nvPr/>
        </p:nvSpPr>
        <p:spPr>
          <a:xfrm rot="10800000">
            <a:off x="3196323" y="3693968"/>
            <a:ext cx="1244400" cy="879900"/>
          </a:xfrm>
          <a:prstGeom prst="wedgeRoundRectCallout">
            <a:avLst>
              <a:gd name="adj1" fmla="val -49605"/>
              <a:gd name="adj2" fmla="val -70869"/>
              <a:gd name="adj3" fmla="val 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BIZ UDPGothic"/>
              <a:ea typeface="BIZ UDPGothic"/>
              <a:cs typeface="BIZ UDPGothic"/>
              <a:sym typeface="BIZ UDPGothic"/>
            </a:endParaRPr>
          </a:p>
        </p:txBody>
      </p:sp>
      <p:sp>
        <p:nvSpPr>
          <p:cNvPr id="754" name="Google Shape;754;g3eca487defb_0_152"/>
          <p:cNvSpPr txBox="1"/>
          <p:nvPr/>
        </p:nvSpPr>
        <p:spPr>
          <a:xfrm>
            <a:off x="3170972" y="3809906"/>
            <a:ext cx="1295100" cy="826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R8年１０月</a:t>
            </a:r>
            <a:endParaRPr sz="14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　資料の送付</a:t>
            </a:r>
            <a:endParaRPr sz="1400" b="1" i="0" u="none" strike="noStrike" cap="none">
              <a:solidFill>
                <a:schemeClr val="dk1"/>
              </a:solidFill>
              <a:latin typeface="BIZ UDPGothic"/>
              <a:ea typeface="BIZ UDPGothic"/>
              <a:cs typeface="BIZ UDPGothic"/>
              <a:sym typeface="BIZ UDPGothic"/>
            </a:endParaRPr>
          </a:p>
        </p:txBody>
      </p:sp>
      <p:sp>
        <p:nvSpPr>
          <p:cNvPr id="755" name="Google Shape;755;g3eca487defb_0_152"/>
          <p:cNvSpPr/>
          <p:nvPr/>
        </p:nvSpPr>
        <p:spPr>
          <a:xfrm>
            <a:off x="795246" y="4809146"/>
            <a:ext cx="181200" cy="18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56" name="Google Shape;756;g3eca487defb_0_152"/>
          <p:cNvSpPr/>
          <p:nvPr/>
        </p:nvSpPr>
        <p:spPr>
          <a:xfrm>
            <a:off x="2028152" y="4809146"/>
            <a:ext cx="181200" cy="18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57" name="Google Shape;757;g3eca487defb_0_152"/>
          <p:cNvSpPr/>
          <p:nvPr/>
        </p:nvSpPr>
        <p:spPr>
          <a:xfrm>
            <a:off x="4440723" y="4807220"/>
            <a:ext cx="181200" cy="18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58" name="Google Shape;758;g3eca487defb_0_152"/>
          <p:cNvSpPr/>
          <p:nvPr/>
        </p:nvSpPr>
        <p:spPr>
          <a:xfrm>
            <a:off x="5618443" y="4803544"/>
            <a:ext cx="181200" cy="18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759" name="Google Shape;759;g3eca487defb_0_152"/>
          <p:cNvSpPr/>
          <p:nvPr/>
        </p:nvSpPr>
        <p:spPr>
          <a:xfrm>
            <a:off x="5063433" y="3689846"/>
            <a:ext cx="1668600" cy="882600"/>
          </a:xfrm>
          <a:prstGeom prst="wedgeRoundRectCallout">
            <a:avLst>
              <a:gd name="adj1" fmla="val -11438"/>
              <a:gd name="adj2" fmla="val 74701"/>
              <a:gd name="adj3" fmla="val 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BIZ UDPGothic"/>
                <a:ea typeface="BIZ UDPGothic"/>
                <a:cs typeface="BIZ UDPGothic"/>
                <a:sym typeface="BIZ UDPGothic"/>
              </a:rPr>
              <a:t>R8年１０月３１日</a:t>
            </a:r>
            <a:endParaRPr sz="1400" b="1" i="0" u="none" strike="noStrike" cap="none">
              <a:solidFill>
                <a:srgbClr val="000000"/>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BIZ UDPGothic"/>
                <a:ea typeface="BIZ UDPGothic"/>
                <a:cs typeface="BIZ UDPGothic"/>
                <a:sym typeface="BIZ UDPGothic"/>
              </a:rPr>
              <a:t>　～１１月６日</a:t>
            </a:r>
            <a:endParaRPr sz="1400" b="1" i="0" u="none" strike="noStrike" cap="none">
              <a:solidFill>
                <a:srgbClr val="000000"/>
              </a:solidFill>
              <a:latin typeface="BIZ UDPGothic"/>
              <a:ea typeface="BIZ UDPGothic"/>
              <a:cs typeface="BIZ UDPGothic"/>
              <a:sym typeface="BIZ UDPGothic"/>
            </a:endParaRPr>
          </a:p>
          <a:p>
            <a:pPr marL="0" marR="0" lvl="0" indent="0" algn="ctr"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期日前電子投票</a:t>
            </a:r>
            <a:endParaRPr sz="1400" b="1" i="0" u="none" strike="noStrike" cap="none">
              <a:solidFill>
                <a:schemeClr val="dk1"/>
              </a:solidFill>
              <a:latin typeface="BIZ UDPGothic"/>
              <a:ea typeface="BIZ UDPGothic"/>
              <a:cs typeface="BIZ UDPGothic"/>
              <a:sym typeface="BIZ UDPGothic"/>
            </a:endParaRPr>
          </a:p>
        </p:txBody>
      </p:sp>
      <p:sp>
        <p:nvSpPr>
          <p:cNvPr id="760" name="Google Shape;760;g3eca487defb_0_152"/>
          <p:cNvSpPr/>
          <p:nvPr/>
        </p:nvSpPr>
        <p:spPr>
          <a:xfrm>
            <a:off x="7504786" y="4787956"/>
            <a:ext cx="181200" cy="18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761" name="Google Shape;761;g3eca487defb_0_152"/>
          <p:cNvPicPr preferRelativeResize="0"/>
          <p:nvPr/>
        </p:nvPicPr>
        <p:blipFill rotWithShape="1">
          <a:blip r:embed="rId5">
            <a:alphaModFix/>
          </a:blip>
          <a:srcRect/>
          <a:stretch/>
        </p:blipFill>
        <p:spPr>
          <a:xfrm>
            <a:off x="7654483" y="4048080"/>
            <a:ext cx="868752" cy="679200"/>
          </a:xfrm>
          <a:prstGeom prst="rect">
            <a:avLst/>
          </a:prstGeom>
          <a:noFill/>
          <a:ln>
            <a:noFill/>
          </a:ln>
        </p:spPr>
      </p:pic>
      <p:sp>
        <p:nvSpPr>
          <p:cNvPr id="762" name="Google Shape;762;g3eca487defb_0_152"/>
          <p:cNvSpPr txBox="1"/>
          <p:nvPr/>
        </p:nvSpPr>
        <p:spPr>
          <a:xfrm>
            <a:off x="6923688" y="3603981"/>
            <a:ext cx="1563300" cy="31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R8年11月７日</a:t>
            </a:r>
            <a:endParaRPr sz="14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総会当日</a:t>
            </a:r>
            <a:endParaRPr sz="1400" b="1" i="0" u="none" strike="noStrike" cap="none">
              <a:solidFill>
                <a:schemeClr val="dk1"/>
              </a:solidFill>
              <a:latin typeface="BIZ UDPGothic"/>
              <a:ea typeface="BIZ UDPGothic"/>
              <a:cs typeface="BIZ UDPGothic"/>
              <a:sym typeface="BIZ UDPGothic"/>
            </a:endParaRPr>
          </a:p>
        </p:txBody>
      </p:sp>
      <p:sp>
        <p:nvSpPr>
          <p:cNvPr id="763" name="Google Shape;763;g3eca487defb_0_152"/>
          <p:cNvSpPr/>
          <p:nvPr/>
        </p:nvSpPr>
        <p:spPr>
          <a:xfrm rot="10800000">
            <a:off x="6343382" y="5295511"/>
            <a:ext cx="2169000" cy="906000"/>
          </a:xfrm>
          <a:prstGeom prst="wedgeRoundRectCallout">
            <a:avLst>
              <a:gd name="adj1" fmla="val -9500"/>
              <a:gd name="adj2" fmla="val 81744"/>
              <a:gd name="adj3" fmla="val 0"/>
            </a:avLst>
          </a:prstGeom>
          <a:solidFill>
            <a:schemeClr val="lt2"/>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BIZ UDPGothic"/>
              <a:ea typeface="BIZ UDPGothic"/>
              <a:cs typeface="BIZ UDPGothic"/>
              <a:sym typeface="BIZ UDPGothic"/>
            </a:endParaRPr>
          </a:p>
        </p:txBody>
      </p:sp>
      <p:sp>
        <p:nvSpPr>
          <p:cNvPr id="764" name="Google Shape;764;g3eca487defb_0_152"/>
          <p:cNvSpPr txBox="1"/>
          <p:nvPr/>
        </p:nvSpPr>
        <p:spPr>
          <a:xfrm>
            <a:off x="6354375" y="5341700"/>
            <a:ext cx="2065200" cy="768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当日</a:t>
            </a:r>
            <a:r>
              <a:rPr lang="ja-JP" b="1">
                <a:solidFill>
                  <a:schemeClr val="dk1"/>
                </a:solidFill>
                <a:latin typeface="BIZ UDPGothic"/>
                <a:ea typeface="BIZ UDPGothic"/>
                <a:cs typeface="BIZ UDPGothic"/>
                <a:sym typeface="BIZ UDPGothic"/>
              </a:rPr>
              <a:t>１０</a:t>
            </a:r>
            <a:r>
              <a:rPr lang="ja-JP" sz="1400" b="1" i="0" u="none" strike="noStrike" cap="none">
                <a:solidFill>
                  <a:schemeClr val="dk1"/>
                </a:solidFill>
                <a:latin typeface="BIZ UDPGothic"/>
                <a:ea typeface="BIZ UDPGothic"/>
                <a:cs typeface="BIZ UDPGothic"/>
                <a:sym typeface="BIZ UDPGothic"/>
              </a:rPr>
              <a:t>時までに</a:t>
            </a:r>
            <a:endParaRPr sz="14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b="1">
                <a:solidFill>
                  <a:schemeClr val="dk1"/>
                </a:solidFill>
                <a:latin typeface="BIZ UDPGothic"/>
                <a:ea typeface="BIZ UDPGothic"/>
                <a:cs typeface="BIZ UDPGothic"/>
                <a:sym typeface="BIZ UDPGothic"/>
              </a:rPr>
              <a:t>　　　　　　</a:t>
            </a:r>
            <a:r>
              <a:rPr lang="ja-JP" sz="1400" b="1" i="0" u="none" strike="noStrike" cap="none">
                <a:solidFill>
                  <a:schemeClr val="dk1"/>
                </a:solidFill>
                <a:latin typeface="BIZ UDPGothic"/>
                <a:ea typeface="BIZ UDPGothic"/>
                <a:cs typeface="BIZ UDPGothic"/>
                <a:sym typeface="BIZ UDPGothic"/>
              </a:rPr>
              <a:t>電子投票</a:t>
            </a:r>
            <a:r>
              <a:rPr lang="ja-JP" b="1">
                <a:solidFill>
                  <a:schemeClr val="dk1"/>
                </a:solidFill>
                <a:latin typeface="BIZ UDPGothic"/>
                <a:ea typeface="BIZ UDPGothic"/>
                <a:cs typeface="BIZ UDPGothic"/>
                <a:sym typeface="BIZ UDPGothic"/>
              </a:rPr>
              <a:t>完了</a:t>
            </a:r>
            <a:endParaRPr sz="14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総会にて投票結果公表</a:t>
            </a:r>
            <a:endParaRPr sz="1400" b="1" i="0" u="none" strike="noStrike" cap="none">
              <a:solidFill>
                <a:schemeClr val="dk1"/>
              </a:solidFill>
              <a:latin typeface="BIZ UDPGothic"/>
              <a:ea typeface="BIZ UDPGothic"/>
              <a:cs typeface="BIZ UDPGothic"/>
              <a:sym typeface="BIZ UDPGothic"/>
            </a:endParaRPr>
          </a:p>
        </p:txBody>
      </p:sp>
      <p:sp>
        <p:nvSpPr>
          <p:cNvPr id="765" name="Google Shape;765;g3eca487defb_0_152"/>
          <p:cNvSpPr txBox="1">
            <a:spLocks noGrp="1"/>
          </p:cNvSpPr>
          <p:nvPr>
            <p:ph type="title"/>
          </p:nvPr>
        </p:nvSpPr>
        <p:spPr>
          <a:xfrm>
            <a:off x="199176" y="1154313"/>
            <a:ext cx="86823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2000" b="1">
                <a:latin typeface="BIZ UDPGothic"/>
                <a:ea typeface="BIZ UDPGothic"/>
                <a:cs typeface="BIZ UDPGothic"/>
                <a:sym typeface="BIZ UDPGothic"/>
              </a:rPr>
              <a:t>令和8年度第48回代議員総会（福岡県開催）から電子投票を導入します！</a:t>
            </a:r>
            <a:endParaRPr sz="2000" b="1">
              <a:latin typeface="BIZ UDPGothic"/>
              <a:ea typeface="BIZ UDPGothic"/>
              <a:cs typeface="BIZ UDPGothic"/>
              <a:sym typeface="BIZ UDPGothic"/>
            </a:endParaRPr>
          </a:p>
        </p:txBody>
      </p:sp>
      <p:sp>
        <p:nvSpPr>
          <p:cNvPr id="766" name="Google Shape;766;g3eca487defb_0_152"/>
          <p:cNvSpPr/>
          <p:nvPr/>
        </p:nvSpPr>
        <p:spPr>
          <a:xfrm>
            <a:off x="2992191" y="4803544"/>
            <a:ext cx="181200" cy="18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67" name="Google Shape;767;g3eca487defb_0_152"/>
          <p:cNvSpPr txBox="1"/>
          <p:nvPr/>
        </p:nvSpPr>
        <p:spPr>
          <a:xfrm>
            <a:off x="3117488" y="5505810"/>
            <a:ext cx="2711400" cy="9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BIZ UDPGothic"/>
                <a:ea typeface="BIZ UDPGothic"/>
                <a:cs typeface="BIZ UDPGothic"/>
                <a:sym typeface="BIZ UDPGothic"/>
              </a:rPr>
              <a:t>　R8年</a:t>
            </a:r>
            <a:r>
              <a:rPr lang="ja-JP" b="1">
                <a:solidFill>
                  <a:schemeClr val="dk1"/>
                </a:solidFill>
                <a:latin typeface="BIZ UDPGothic"/>
                <a:ea typeface="BIZ UDPGothic"/>
                <a:cs typeface="BIZ UDPGothic"/>
                <a:sym typeface="BIZ UDPGothic"/>
              </a:rPr>
              <a:t>８</a:t>
            </a:r>
            <a:r>
              <a:rPr lang="ja-JP" sz="1400" b="1" i="0" u="none" strike="noStrike" cap="none">
                <a:solidFill>
                  <a:schemeClr val="dk1"/>
                </a:solidFill>
                <a:latin typeface="BIZ UDPGothic"/>
                <a:ea typeface="BIZ UDPGothic"/>
                <a:cs typeface="BIZ UDPGothic"/>
                <a:sym typeface="BIZ UDPGothic"/>
              </a:rPr>
              <a:t>月</a:t>
            </a:r>
            <a:r>
              <a:rPr lang="ja-JP" b="1">
                <a:solidFill>
                  <a:schemeClr val="dk1"/>
                </a:solidFill>
                <a:latin typeface="BIZ UDPGothic"/>
                <a:ea typeface="BIZ UDPGothic"/>
                <a:cs typeface="BIZ UDPGothic"/>
                <a:sym typeface="BIZ UDPGothic"/>
              </a:rPr>
              <a:t>３１</a:t>
            </a:r>
            <a:r>
              <a:rPr lang="ja-JP" sz="1400" b="1" i="0" u="none" strike="noStrike" cap="none">
                <a:solidFill>
                  <a:schemeClr val="dk1"/>
                </a:solidFill>
                <a:latin typeface="BIZ UDPGothic"/>
                <a:ea typeface="BIZ UDPGothic"/>
                <a:cs typeface="BIZ UDPGothic"/>
                <a:sym typeface="BIZ UDPGothic"/>
              </a:rPr>
              <a:t>日～</a:t>
            </a:r>
            <a:r>
              <a:rPr lang="ja-JP" b="1">
                <a:solidFill>
                  <a:schemeClr val="dk1"/>
                </a:solidFill>
                <a:latin typeface="BIZ UDPGothic"/>
                <a:ea typeface="BIZ UDPGothic"/>
                <a:cs typeface="BIZ UDPGothic"/>
                <a:sym typeface="BIZ UDPGothic"/>
              </a:rPr>
              <a:t>９月５</a:t>
            </a:r>
            <a:r>
              <a:rPr lang="ja-JP" sz="1400" b="1" i="0" u="none" strike="noStrike" cap="none">
                <a:solidFill>
                  <a:schemeClr val="dk1"/>
                </a:solidFill>
                <a:latin typeface="BIZ UDPGothic"/>
                <a:ea typeface="BIZ UDPGothic"/>
                <a:cs typeface="BIZ UDPGothic"/>
                <a:sym typeface="BIZ UDPGothic"/>
              </a:rPr>
              <a:t>日</a:t>
            </a:r>
            <a:endParaRPr sz="1400" b="1"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None/>
            </a:pPr>
            <a:r>
              <a:rPr lang="ja-JP" sz="1400" b="1" i="0" u="none" strike="noStrike" cap="none">
                <a:solidFill>
                  <a:schemeClr val="dk1"/>
                </a:solidFill>
                <a:latin typeface="BIZ UDPGothic"/>
                <a:ea typeface="BIZ UDPGothic"/>
                <a:cs typeface="BIZ UDPGothic"/>
                <a:sym typeface="BIZ UDPGothic"/>
              </a:rPr>
              <a:t>　使用端末でテスト投票</a:t>
            </a:r>
            <a:endParaRPr sz="1400" b="1" i="0" u="none" strike="noStrike" cap="none">
              <a:solidFill>
                <a:schemeClr val="dk1"/>
              </a:solidFill>
              <a:latin typeface="BIZ UDPGothic"/>
              <a:ea typeface="BIZ UDPGothic"/>
              <a:cs typeface="BIZ UDPGothic"/>
              <a:sym typeface="BIZ UDP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g3eca487defb_0_183"/>
          <p:cNvSpPr txBox="1">
            <a:spLocks noGrp="1"/>
          </p:cNvSpPr>
          <p:nvPr>
            <p:ph type="title"/>
          </p:nvPr>
        </p:nvSpPr>
        <p:spPr>
          <a:xfrm>
            <a:off x="457200" y="116213"/>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2400" b="1">
                <a:latin typeface="BIZ UDPGothic"/>
                <a:ea typeface="BIZ UDPGothic"/>
                <a:cs typeface="BIZ UDPGothic"/>
                <a:sym typeface="BIZ UDPGothic"/>
              </a:rPr>
              <a:t>電子投票における注意点</a:t>
            </a:r>
            <a:endParaRPr sz="2400" b="1">
              <a:latin typeface="BIZ UDPGothic"/>
              <a:ea typeface="BIZ UDPGothic"/>
              <a:cs typeface="BIZ UDPGothic"/>
              <a:sym typeface="BIZ UDPGothic"/>
            </a:endParaRPr>
          </a:p>
        </p:txBody>
      </p:sp>
      <p:sp>
        <p:nvSpPr>
          <p:cNvPr id="774" name="Google Shape;774;g3eca487defb_0_183"/>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46</a:t>
            </a:fld>
            <a:endParaRPr/>
          </a:p>
        </p:txBody>
      </p:sp>
      <p:pic>
        <p:nvPicPr>
          <p:cNvPr id="775" name="Google Shape;775;g3eca487defb_0_183"/>
          <p:cNvPicPr preferRelativeResize="0"/>
          <p:nvPr/>
        </p:nvPicPr>
        <p:blipFill rotWithShape="1">
          <a:blip r:embed="rId3">
            <a:alphaModFix/>
          </a:blip>
          <a:srcRect/>
          <a:stretch/>
        </p:blipFill>
        <p:spPr>
          <a:xfrm>
            <a:off x="6553198" y="171798"/>
            <a:ext cx="778100" cy="778100"/>
          </a:xfrm>
          <a:prstGeom prst="rect">
            <a:avLst/>
          </a:prstGeom>
          <a:noFill/>
          <a:ln>
            <a:noFill/>
          </a:ln>
        </p:spPr>
      </p:pic>
      <p:sp>
        <p:nvSpPr>
          <p:cNvPr id="776" name="Google Shape;776;g3eca487defb_0_183"/>
          <p:cNvSpPr/>
          <p:nvPr/>
        </p:nvSpPr>
        <p:spPr>
          <a:xfrm>
            <a:off x="282925" y="1199575"/>
            <a:ext cx="4034100" cy="24537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77" name="Google Shape;777;g3eca487defb_0_183"/>
          <p:cNvSpPr/>
          <p:nvPr/>
        </p:nvSpPr>
        <p:spPr>
          <a:xfrm>
            <a:off x="4719125" y="1242625"/>
            <a:ext cx="4116900" cy="24105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78" name="Google Shape;778;g3eca487defb_0_183"/>
          <p:cNvSpPr/>
          <p:nvPr/>
        </p:nvSpPr>
        <p:spPr>
          <a:xfrm>
            <a:off x="282925" y="3945850"/>
            <a:ext cx="4034100" cy="25275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79" name="Google Shape;779;g3eca487defb_0_183"/>
          <p:cNvSpPr/>
          <p:nvPr/>
        </p:nvSpPr>
        <p:spPr>
          <a:xfrm>
            <a:off x="4726881" y="3945850"/>
            <a:ext cx="4116900" cy="2527500"/>
          </a:xfrm>
          <a:prstGeom prst="rect">
            <a:avLst/>
          </a:prstGeom>
          <a:no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nvGrpSpPr>
          <p:cNvPr id="780" name="Google Shape;780;g3eca487defb_0_183"/>
          <p:cNvGrpSpPr/>
          <p:nvPr/>
        </p:nvGrpSpPr>
        <p:grpSpPr>
          <a:xfrm>
            <a:off x="4874600" y="1301424"/>
            <a:ext cx="3723150" cy="486600"/>
            <a:chOff x="384750" y="1312775"/>
            <a:chExt cx="3723150" cy="486600"/>
          </a:xfrm>
        </p:grpSpPr>
        <p:sp>
          <p:nvSpPr>
            <p:cNvPr id="781" name="Google Shape;781;g3eca487defb_0_183"/>
            <p:cNvSpPr/>
            <p:nvPr/>
          </p:nvSpPr>
          <p:spPr>
            <a:xfrm>
              <a:off x="735600" y="1375025"/>
              <a:ext cx="3372300" cy="365100"/>
            </a:xfrm>
            <a:prstGeom prst="roundRect">
              <a:avLst>
                <a:gd name="adj" fmla="val 16667"/>
              </a:avLst>
            </a:prstGeom>
            <a:solidFill>
              <a:srgbClr val="FF7979"/>
            </a:solid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600" b="1" i="0" u="none" strike="noStrike" cap="none">
                  <a:solidFill>
                    <a:schemeClr val="lt1"/>
                  </a:solidFill>
                  <a:latin typeface="Calibri"/>
                  <a:ea typeface="Calibri"/>
                  <a:cs typeface="Calibri"/>
                  <a:sym typeface="Calibri"/>
                </a:rPr>
                <a:t>投　票</a:t>
              </a:r>
              <a:endParaRPr sz="1600" b="1" i="0" u="none" strike="noStrike" cap="none">
                <a:solidFill>
                  <a:schemeClr val="lt1"/>
                </a:solidFill>
                <a:latin typeface="Calibri"/>
                <a:ea typeface="Calibri"/>
                <a:cs typeface="Calibri"/>
                <a:sym typeface="Calibri"/>
              </a:endParaRPr>
            </a:p>
          </p:txBody>
        </p:sp>
        <p:sp>
          <p:nvSpPr>
            <p:cNvPr id="782" name="Google Shape;782;g3eca487defb_0_183"/>
            <p:cNvSpPr/>
            <p:nvPr/>
          </p:nvSpPr>
          <p:spPr>
            <a:xfrm>
              <a:off x="384750" y="1312775"/>
              <a:ext cx="520500" cy="486600"/>
            </a:xfrm>
            <a:prstGeom prst="ellipse">
              <a:avLst/>
            </a:prstGeom>
            <a:solidFill>
              <a:srgbClr val="FF7979"/>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1" i="0" u="none" strike="noStrike" cap="none">
                  <a:solidFill>
                    <a:schemeClr val="lt1"/>
                  </a:solidFill>
                  <a:latin typeface="BIZ UDPGothic"/>
                  <a:ea typeface="BIZ UDPGothic"/>
                  <a:cs typeface="BIZ UDPGothic"/>
                  <a:sym typeface="BIZ UDPGothic"/>
                </a:rPr>
                <a:t>２</a:t>
              </a:r>
              <a:endParaRPr sz="1500" b="1" i="0" u="none" strike="noStrike" cap="none">
                <a:solidFill>
                  <a:schemeClr val="lt1"/>
                </a:solidFill>
                <a:latin typeface="BIZ UDPGothic"/>
                <a:ea typeface="BIZ UDPGothic"/>
                <a:cs typeface="BIZ UDPGothic"/>
                <a:sym typeface="BIZ UDPGothic"/>
              </a:endParaRPr>
            </a:p>
          </p:txBody>
        </p:sp>
      </p:grpSp>
      <p:pic>
        <p:nvPicPr>
          <p:cNvPr id="783" name="Google Shape;783;g3eca487defb_0_183"/>
          <p:cNvPicPr preferRelativeResize="0"/>
          <p:nvPr/>
        </p:nvPicPr>
        <p:blipFill rotWithShape="1">
          <a:blip r:embed="rId4">
            <a:alphaModFix/>
          </a:blip>
          <a:srcRect/>
          <a:stretch/>
        </p:blipFill>
        <p:spPr>
          <a:xfrm>
            <a:off x="1108949" y="1810657"/>
            <a:ext cx="847475" cy="847475"/>
          </a:xfrm>
          <a:prstGeom prst="rect">
            <a:avLst/>
          </a:prstGeom>
          <a:noFill/>
          <a:ln>
            <a:noFill/>
          </a:ln>
        </p:spPr>
      </p:pic>
      <p:pic>
        <p:nvPicPr>
          <p:cNvPr id="784" name="Google Shape;784;g3eca487defb_0_183"/>
          <p:cNvPicPr preferRelativeResize="0"/>
          <p:nvPr/>
        </p:nvPicPr>
        <p:blipFill rotWithShape="1">
          <a:blip r:embed="rId5">
            <a:alphaModFix/>
          </a:blip>
          <a:srcRect/>
          <a:stretch/>
        </p:blipFill>
        <p:spPr>
          <a:xfrm>
            <a:off x="2473624" y="1799339"/>
            <a:ext cx="847475" cy="847475"/>
          </a:xfrm>
          <a:prstGeom prst="rect">
            <a:avLst/>
          </a:prstGeom>
          <a:noFill/>
          <a:ln>
            <a:noFill/>
          </a:ln>
        </p:spPr>
      </p:pic>
      <p:sp>
        <p:nvSpPr>
          <p:cNvPr id="785" name="Google Shape;785;g3eca487defb_0_183"/>
          <p:cNvSpPr txBox="1"/>
          <p:nvPr/>
        </p:nvSpPr>
        <p:spPr>
          <a:xfrm>
            <a:off x="2039725" y="2070263"/>
            <a:ext cx="520500" cy="4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ja-JP" sz="2200" b="0" i="0" u="none" strike="noStrike" cap="none">
                <a:solidFill>
                  <a:schemeClr val="dk1"/>
                </a:solidFill>
                <a:latin typeface="BIZ UDPGothic"/>
                <a:ea typeface="BIZ UDPGothic"/>
                <a:cs typeface="BIZ UDPGothic"/>
                <a:sym typeface="BIZ UDPGothic"/>
              </a:rPr>
              <a:t>ｏｒ</a:t>
            </a:r>
            <a:endParaRPr sz="2200" b="0" i="0" u="none" strike="noStrike" cap="none">
              <a:solidFill>
                <a:schemeClr val="dk1"/>
              </a:solidFill>
              <a:latin typeface="BIZ UDPGothic"/>
              <a:ea typeface="BIZ UDPGothic"/>
              <a:cs typeface="BIZ UDPGothic"/>
              <a:sym typeface="BIZ UDPGothic"/>
            </a:endParaRPr>
          </a:p>
        </p:txBody>
      </p:sp>
      <p:sp>
        <p:nvSpPr>
          <p:cNvPr id="786" name="Google Shape;786;g3eca487defb_0_183"/>
          <p:cNvSpPr txBox="1"/>
          <p:nvPr/>
        </p:nvSpPr>
        <p:spPr>
          <a:xfrm>
            <a:off x="373466" y="2602875"/>
            <a:ext cx="3904200" cy="950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事前に使用端末（職場ＰＣ、個人スマホなど）の</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アドレスの登録が必要です。</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事務局に使用端末のメールアドレスを提出すると登録されます。</a:t>
            </a:r>
            <a:endParaRPr sz="1400" b="0" i="0" u="none" strike="noStrike" cap="none">
              <a:solidFill>
                <a:schemeClr val="dk1"/>
              </a:solidFill>
              <a:latin typeface="BIZ UDPGothic"/>
              <a:ea typeface="BIZ UDPGothic"/>
              <a:cs typeface="BIZ UDPGothic"/>
              <a:sym typeface="BIZ UDPGothic"/>
            </a:endParaRPr>
          </a:p>
        </p:txBody>
      </p:sp>
      <p:grpSp>
        <p:nvGrpSpPr>
          <p:cNvPr id="787" name="Google Shape;787;g3eca487defb_0_183"/>
          <p:cNvGrpSpPr/>
          <p:nvPr/>
        </p:nvGrpSpPr>
        <p:grpSpPr>
          <a:xfrm>
            <a:off x="446615" y="1306739"/>
            <a:ext cx="3723150" cy="486600"/>
            <a:chOff x="384750" y="1312775"/>
            <a:chExt cx="3723150" cy="486600"/>
          </a:xfrm>
        </p:grpSpPr>
        <p:sp>
          <p:nvSpPr>
            <p:cNvPr id="788" name="Google Shape;788;g3eca487defb_0_183"/>
            <p:cNvSpPr/>
            <p:nvPr/>
          </p:nvSpPr>
          <p:spPr>
            <a:xfrm>
              <a:off x="735600" y="1375025"/>
              <a:ext cx="3372300" cy="365100"/>
            </a:xfrm>
            <a:prstGeom prst="roundRect">
              <a:avLst>
                <a:gd name="adj" fmla="val 16667"/>
              </a:avLst>
            </a:prstGeom>
            <a:solidFill>
              <a:srgbClr val="FF7979"/>
            </a:solid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600" b="1" i="0" u="none" strike="noStrike" cap="none">
                  <a:solidFill>
                    <a:schemeClr val="lt1"/>
                  </a:solidFill>
                  <a:latin typeface="Calibri"/>
                  <a:ea typeface="Calibri"/>
                  <a:cs typeface="Calibri"/>
                  <a:sym typeface="Calibri"/>
                </a:rPr>
                <a:t>事前準備：端末アドレスの登録</a:t>
              </a:r>
              <a:endParaRPr sz="1600" b="1" i="0" u="none" strike="noStrike" cap="none">
                <a:solidFill>
                  <a:schemeClr val="lt1"/>
                </a:solidFill>
                <a:latin typeface="Calibri"/>
                <a:ea typeface="Calibri"/>
                <a:cs typeface="Calibri"/>
                <a:sym typeface="Calibri"/>
              </a:endParaRPr>
            </a:p>
          </p:txBody>
        </p:sp>
        <p:sp>
          <p:nvSpPr>
            <p:cNvPr id="789" name="Google Shape;789;g3eca487defb_0_183"/>
            <p:cNvSpPr/>
            <p:nvPr/>
          </p:nvSpPr>
          <p:spPr>
            <a:xfrm>
              <a:off x="384750" y="1312775"/>
              <a:ext cx="520500" cy="486600"/>
            </a:xfrm>
            <a:prstGeom prst="ellipse">
              <a:avLst/>
            </a:prstGeom>
            <a:solidFill>
              <a:srgbClr val="FF7979"/>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1" i="0" u="none" strike="noStrike" cap="none">
                  <a:solidFill>
                    <a:schemeClr val="lt1"/>
                  </a:solidFill>
                  <a:latin typeface="BIZ UDPGothic"/>
                  <a:ea typeface="BIZ UDPGothic"/>
                  <a:cs typeface="BIZ UDPGothic"/>
                  <a:sym typeface="BIZ UDPGothic"/>
                </a:rPr>
                <a:t>１</a:t>
              </a:r>
              <a:endParaRPr sz="1500" b="1" i="0" u="none" strike="noStrike" cap="none">
                <a:solidFill>
                  <a:schemeClr val="lt1"/>
                </a:solidFill>
                <a:latin typeface="BIZ UDPGothic"/>
                <a:ea typeface="BIZ UDPGothic"/>
                <a:cs typeface="BIZ UDPGothic"/>
                <a:sym typeface="BIZ UDPGothic"/>
              </a:endParaRPr>
            </a:p>
          </p:txBody>
        </p:sp>
      </p:grpSp>
      <p:grpSp>
        <p:nvGrpSpPr>
          <p:cNvPr id="790" name="Google Shape;790;g3eca487defb_0_183"/>
          <p:cNvGrpSpPr/>
          <p:nvPr/>
        </p:nvGrpSpPr>
        <p:grpSpPr>
          <a:xfrm>
            <a:off x="5399427" y="1795731"/>
            <a:ext cx="2630250" cy="933037"/>
            <a:chOff x="5399427" y="1874949"/>
            <a:chExt cx="2630250" cy="933037"/>
          </a:xfrm>
        </p:grpSpPr>
        <p:pic>
          <p:nvPicPr>
            <p:cNvPr id="791" name="Google Shape;791;g3eca487defb_0_183"/>
            <p:cNvPicPr preferRelativeResize="0"/>
            <p:nvPr/>
          </p:nvPicPr>
          <p:blipFill rotWithShape="1">
            <a:blip r:embed="rId6">
              <a:alphaModFix/>
            </a:blip>
            <a:srcRect/>
            <a:stretch/>
          </p:blipFill>
          <p:spPr>
            <a:xfrm>
              <a:off x="5399427" y="1874949"/>
              <a:ext cx="1119825" cy="923925"/>
            </a:xfrm>
            <a:prstGeom prst="rect">
              <a:avLst/>
            </a:prstGeom>
            <a:noFill/>
            <a:ln>
              <a:noFill/>
            </a:ln>
          </p:spPr>
        </p:pic>
        <p:pic>
          <p:nvPicPr>
            <p:cNvPr id="792" name="Google Shape;792;g3eca487defb_0_183"/>
            <p:cNvPicPr preferRelativeResize="0"/>
            <p:nvPr/>
          </p:nvPicPr>
          <p:blipFill rotWithShape="1">
            <a:blip r:embed="rId6">
              <a:alphaModFix/>
            </a:blip>
            <a:srcRect/>
            <a:stretch/>
          </p:blipFill>
          <p:spPr>
            <a:xfrm>
              <a:off x="6909852" y="1884061"/>
              <a:ext cx="1119825" cy="923925"/>
            </a:xfrm>
            <a:prstGeom prst="rect">
              <a:avLst/>
            </a:prstGeom>
            <a:noFill/>
            <a:ln>
              <a:noFill/>
            </a:ln>
          </p:spPr>
        </p:pic>
        <p:sp>
          <p:nvSpPr>
            <p:cNvPr id="793" name="Google Shape;793;g3eca487defb_0_183"/>
            <p:cNvSpPr txBox="1"/>
            <p:nvPr/>
          </p:nvSpPr>
          <p:spPr>
            <a:xfrm>
              <a:off x="5710425" y="2070318"/>
              <a:ext cx="520500" cy="3174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BIZ UDPGothic"/>
                  <a:ea typeface="BIZ UDPGothic"/>
                  <a:cs typeface="BIZ UDPGothic"/>
                  <a:sym typeface="BIZ UDPGothic"/>
                </a:rPr>
                <a:t>議事</a:t>
              </a:r>
              <a:endParaRPr sz="1200" b="1" i="0" u="none" strike="noStrike" cap="none">
                <a:solidFill>
                  <a:schemeClr val="dk1"/>
                </a:solidFill>
                <a:latin typeface="BIZ UDPGothic"/>
                <a:ea typeface="BIZ UDPGothic"/>
                <a:cs typeface="BIZ UDPGothic"/>
                <a:sym typeface="BIZ UDPGothic"/>
              </a:endParaRPr>
            </a:p>
          </p:txBody>
        </p:sp>
        <p:sp>
          <p:nvSpPr>
            <p:cNvPr id="794" name="Google Shape;794;g3eca487defb_0_183"/>
            <p:cNvSpPr txBox="1"/>
            <p:nvPr/>
          </p:nvSpPr>
          <p:spPr>
            <a:xfrm>
              <a:off x="7209500" y="2085823"/>
              <a:ext cx="520500" cy="3174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BIZ UDPGothic"/>
                  <a:ea typeface="BIZ UDPGothic"/>
                  <a:cs typeface="BIZ UDPGothic"/>
                  <a:sym typeface="BIZ UDPGothic"/>
                </a:rPr>
                <a:t>役員</a:t>
              </a:r>
              <a:endParaRPr sz="1200" b="1" i="0" u="none" strike="noStrike" cap="none">
                <a:solidFill>
                  <a:schemeClr val="dk1"/>
                </a:solidFill>
                <a:latin typeface="BIZ UDPGothic"/>
                <a:ea typeface="BIZ UDPGothic"/>
                <a:cs typeface="BIZ UDPGothic"/>
                <a:sym typeface="BIZ UDPGothic"/>
              </a:endParaRPr>
            </a:p>
          </p:txBody>
        </p:sp>
        <p:sp>
          <p:nvSpPr>
            <p:cNvPr id="795" name="Google Shape;795;g3eca487defb_0_183"/>
            <p:cNvSpPr txBox="1"/>
            <p:nvPr/>
          </p:nvSpPr>
          <p:spPr>
            <a:xfrm>
              <a:off x="6459963" y="2290563"/>
              <a:ext cx="520500" cy="4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ja-JP" sz="2200" b="0" i="0" u="none" strike="noStrike" cap="none">
                  <a:solidFill>
                    <a:schemeClr val="dk1"/>
                  </a:solidFill>
                  <a:latin typeface="BIZ UDPGothic"/>
                  <a:ea typeface="BIZ UDPGothic"/>
                  <a:cs typeface="BIZ UDPGothic"/>
                  <a:sym typeface="BIZ UDPGothic"/>
                </a:rPr>
                <a:t>＆</a:t>
              </a:r>
              <a:endParaRPr sz="2200" b="0" i="0" u="none" strike="noStrike" cap="none">
                <a:solidFill>
                  <a:schemeClr val="dk1"/>
                </a:solidFill>
                <a:latin typeface="BIZ UDPGothic"/>
                <a:ea typeface="BIZ UDPGothic"/>
                <a:cs typeface="BIZ UDPGothic"/>
                <a:sym typeface="BIZ UDPGothic"/>
              </a:endParaRPr>
            </a:p>
          </p:txBody>
        </p:sp>
      </p:grpSp>
      <p:sp>
        <p:nvSpPr>
          <p:cNvPr id="796" name="Google Shape;796;g3eca487defb_0_183"/>
          <p:cNvSpPr txBox="1"/>
          <p:nvPr/>
        </p:nvSpPr>
        <p:spPr>
          <a:xfrm>
            <a:off x="4766987" y="2668770"/>
            <a:ext cx="3938400" cy="933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使用端末に</a:t>
            </a:r>
            <a:r>
              <a:rPr lang="ja-JP" sz="1400" b="0" i="0" u="none" strike="noStrike" cap="none">
                <a:solidFill>
                  <a:srgbClr val="FF0000"/>
                </a:solidFill>
                <a:latin typeface="BIZ UDPGothic"/>
                <a:ea typeface="BIZ UDPGothic"/>
                <a:cs typeface="BIZ UDPGothic"/>
                <a:sym typeface="BIZ UDPGothic"/>
              </a:rPr>
              <a:t>議案評決</a:t>
            </a:r>
            <a:r>
              <a:rPr lang="ja-JP" sz="1400" b="0" i="0" u="none" strike="noStrike" cap="none">
                <a:solidFill>
                  <a:schemeClr val="dk1"/>
                </a:solidFill>
                <a:latin typeface="BIZ UDPGothic"/>
                <a:ea typeface="BIZ UDPGothic"/>
                <a:cs typeface="BIZ UDPGothic"/>
                <a:sym typeface="BIZ UDPGothic"/>
              </a:rPr>
              <a:t>と</a:t>
            </a:r>
            <a:r>
              <a:rPr lang="ja-JP" sz="1400" b="0" i="0" u="none" strike="noStrike" cap="none">
                <a:solidFill>
                  <a:srgbClr val="FF0000"/>
                </a:solidFill>
                <a:latin typeface="BIZ UDPGothic"/>
                <a:ea typeface="BIZ UDPGothic"/>
                <a:cs typeface="BIZ UDPGothic"/>
                <a:sym typeface="BIZ UDPGothic"/>
              </a:rPr>
              <a:t>役員改選</a:t>
            </a:r>
            <a:r>
              <a:rPr lang="ja-JP" sz="1400" b="0" i="0" u="none" strike="noStrike" cap="none">
                <a:solidFill>
                  <a:schemeClr val="dk1"/>
                </a:solidFill>
                <a:latin typeface="BIZ UDPGothic"/>
                <a:ea typeface="BIZ UDPGothic"/>
                <a:cs typeface="BIZ UDPGothic"/>
                <a:sym typeface="BIZ UDPGothic"/>
              </a:rPr>
              <a:t>の</a:t>
            </a:r>
            <a:r>
              <a:rPr lang="ja-JP" sz="1400" b="0" i="0" u="none" strike="noStrike" cap="none">
                <a:solidFill>
                  <a:srgbClr val="FF0000"/>
                </a:solidFill>
                <a:latin typeface="BIZ UDPGothic"/>
                <a:ea typeface="BIZ UDPGothic"/>
                <a:cs typeface="BIZ UDPGothic"/>
                <a:sym typeface="BIZ UDPGothic"/>
              </a:rPr>
              <a:t>２種類</a:t>
            </a:r>
            <a:r>
              <a:rPr lang="ja-JP" sz="1400" b="0" i="0" u="none" strike="noStrike" cap="none">
                <a:solidFill>
                  <a:schemeClr val="dk1"/>
                </a:solidFill>
                <a:latin typeface="BIZ UDPGothic"/>
                <a:ea typeface="BIZ UDPGothic"/>
                <a:cs typeface="BIZ UDPGothic"/>
                <a:sym typeface="BIZ UDPGothic"/>
              </a:rPr>
              <a:t>の投票依頼メールが届きます。</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サイトにアクセスして投票します。</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chemeClr val="dk1"/>
                </a:solidFill>
                <a:latin typeface="BIZ UDPGothic"/>
                <a:ea typeface="BIZ UDPGothic"/>
                <a:cs typeface="BIZ UDPGothic"/>
                <a:sym typeface="BIZ UDPGothic"/>
              </a:rPr>
              <a:t>※登録した端末から他端末に転送しても投票は可能です。</a:t>
            </a:r>
            <a:endParaRPr sz="1200" b="0" i="0" u="none" strike="noStrike" cap="none">
              <a:solidFill>
                <a:schemeClr val="dk1"/>
              </a:solidFill>
              <a:latin typeface="BIZ UDPGothic"/>
              <a:ea typeface="BIZ UDPGothic"/>
              <a:cs typeface="BIZ UDPGothic"/>
              <a:sym typeface="BIZ UDPGothic"/>
            </a:endParaRPr>
          </a:p>
        </p:txBody>
      </p:sp>
      <p:grpSp>
        <p:nvGrpSpPr>
          <p:cNvPr id="797" name="Google Shape;797;g3eca487defb_0_183"/>
          <p:cNvGrpSpPr/>
          <p:nvPr/>
        </p:nvGrpSpPr>
        <p:grpSpPr>
          <a:xfrm>
            <a:off x="438390" y="4050698"/>
            <a:ext cx="3723150" cy="486600"/>
            <a:chOff x="384750" y="1312775"/>
            <a:chExt cx="3723150" cy="486600"/>
          </a:xfrm>
        </p:grpSpPr>
        <p:sp>
          <p:nvSpPr>
            <p:cNvPr id="798" name="Google Shape;798;g3eca487defb_0_183"/>
            <p:cNvSpPr/>
            <p:nvPr/>
          </p:nvSpPr>
          <p:spPr>
            <a:xfrm>
              <a:off x="735600" y="1375025"/>
              <a:ext cx="3372300" cy="365100"/>
            </a:xfrm>
            <a:prstGeom prst="roundRect">
              <a:avLst>
                <a:gd name="adj" fmla="val 16667"/>
              </a:avLst>
            </a:prstGeom>
            <a:solidFill>
              <a:srgbClr val="FF7979"/>
            </a:solid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600" b="1" i="0" u="none" strike="noStrike" cap="none">
                  <a:solidFill>
                    <a:schemeClr val="lt1"/>
                  </a:solidFill>
                  <a:latin typeface="Calibri"/>
                  <a:ea typeface="Calibri"/>
                  <a:cs typeface="Calibri"/>
                  <a:sym typeface="Calibri"/>
                </a:rPr>
                <a:t>投票確認</a:t>
              </a:r>
              <a:endParaRPr sz="1600" b="1" i="0" u="none" strike="noStrike" cap="none">
                <a:solidFill>
                  <a:schemeClr val="lt1"/>
                </a:solidFill>
                <a:latin typeface="Calibri"/>
                <a:ea typeface="Calibri"/>
                <a:cs typeface="Calibri"/>
                <a:sym typeface="Calibri"/>
              </a:endParaRPr>
            </a:p>
          </p:txBody>
        </p:sp>
        <p:sp>
          <p:nvSpPr>
            <p:cNvPr id="799" name="Google Shape;799;g3eca487defb_0_183"/>
            <p:cNvSpPr/>
            <p:nvPr/>
          </p:nvSpPr>
          <p:spPr>
            <a:xfrm>
              <a:off x="384750" y="1312775"/>
              <a:ext cx="520500" cy="486600"/>
            </a:xfrm>
            <a:prstGeom prst="ellipse">
              <a:avLst/>
            </a:prstGeom>
            <a:solidFill>
              <a:srgbClr val="FF7979"/>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1" i="0" u="none" strike="noStrike" cap="none">
                  <a:solidFill>
                    <a:schemeClr val="lt1"/>
                  </a:solidFill>
                  <a:latin typeface="BIZ UDPGothic"/>
                  <a:ea typeface="BIZ UDPGothic"/>
                  <a:cs typeface="BIZ UDPGothic"/>
                  <a:sym typeface="BIZ UDPGothic"/>
                </a:rPr>
                <a:t>３</a:t>
              </a:r>
              <a:endParaRPr sz="1500" b="1" i="0" u="none" strike="noStrike" cap="none">
                <a:solidFill>
                  <a:schemeClr val="lt1"/>
                </a:solidFill>
                <a:latin typeface="BIZ UDPGothic"/>
                <a:ea typeface="BIZ UDPGothic"/>
                <a:cs typeface="BIZ UDPGothic"/>
                <a:sym typeface="BIZ UDPGothic"/>
              </a:endParaRPr>
            </a:p>
          </p:txBody>
        </p:sp>
      </p:grpSp>
      <p:grpSp>
        <p:nvGrpSpPr>
          <p:cNvPr id="800" name="Google Shape;800;g3eca487defb_0_183"/>
          <p:cNvGrpSpPr/>
          <p:nvPr/>
        </p:nvGrpSpPr>
        <p:grpSpPr>
          <a:xfrm>
            <a:off x="979844" y="4539680"/>
            <a:ext cx="2630250" cy="933037"/>
            <a:chOff x="5399427" y="1874949"/>
            <a:chExt cx="2630250" cy="933037"/>
          </a:xfrm>
        </p:grpSpPr>
        <p:pic>
          <p:nvPicPr>
            <p:cNvPr id="801" name="Google Shape;801;g3eca487defb_0_183"/>
            <p:cNvPicPr preferRelativeResize="0"/>
            <p:nvPr/>
          </p:nvPicPr>
          <p:blipFill rotWithShape="1">
            <a:blip r:embed="rId6">
              <a:alphaModFix/>
            </a:blip>
            <a:srcRect/>
            <a:stretch/>
          </p:blipFill>
          <p:spPr>
            <a:xfrm>
              <a:off x="5399427" y="1874949"/>
              <a:ext cx="1119825" cy="923925"/>
            </a:xfrm>
            <a:prstGeom prst="rect">
              <a:avLst/>
            </a:prstGeom>
            <a:noFill/>
            <a:ln>
              <a:noFill/>
            </a:ln>
          </p:spPr>
        </p:pic>
        <p:pic>
          <p:nvPicPr>
            <p:cNvPr id="802" name="Google Shape;802;g3eca487defb_0_183"/>
            <p:cNvPicPr preferRelativeResize="0"/>
            <p:nvPr/>
          </p:nvPicPr>
          <p:blipFill rotWithShape="1">
            <a:blip r:embed="rId6">
              <a:alphaModFix/>
            </a:blip>
            <a:srcRect/>
            <a:stretch/>
          </p:blipFill>
          <p:spPr>
            <a:xfrm>
              <a:off x="6909852" y="1884061"/>
              <a:ext cx="1119825" cy="923925"/>
            </a:xfrm>
            <a:prstGeom prst="rect">
              <a:avLst/>
            </a:prstGeom>
            <a:noFill/>
            <a:ln>
              <a:noFill/>
            </a:ln>
          </p:spPr>
        </p:pic>
        <p:sp>
          <p:nvSpPr>
            <p:cNvPr id="803" name="Google Shape;803;g3eca487defb_0_183"/>
            <p:cNvSpPr txBox="1"/>
            <p:nvPr/>
          </p:nvSpPr>
          <p:spPr>
            <a:xfrm>
              <a:off x="5710425" y="2070318"/>
              <a:ext cx="520500" cy="3174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BIZ UDPGothic"/>
                  <a:ea typeface="BIZ UDPGothic"/>
                  <a:cs typeface="BIZ UDPGothic"/>
                  <a:sym typeface="BIZ UDPGothic"/>
                </a:rPr>
                <a:t>議事</a:t>
              </a:r>
              <a:endParaRPr sz="1200" b="1" i="0" u="none" strike="noStrike" cap="none">
                <a:solidFill>
                  <a:schemeClr val="dk1"/>
                </a:solidFill>
                <a:latin typeface="BIZ UDPGothic"/>
                <a:ea typeface="BIZ UDPGothic"/>
                <a:cs typeface="BIZ UDPGothic"/>
                <a:sym typeface="BIZ UDPGothic"/>
              </a:endParaRPr>
            </a:p>
          </p:txBody>
        </p:sp>
        <p:sp>
          <p:nvSpPr>
            <p:cNvPr id="804" name="Google Shape;804;g3eca487defb_0_183"/>
            <p:cNvSpPr txBox="1"/>
            <p:nvPr/>
          </p:nvSpPr>
          <p:spPr>
            <a:xfrm>
              <a:off x="7209500" y="2085823"/>
              <a:ext cx="520500" cy="3174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1" i="0" u="none" strike="noStrike" cap="none">
                  <a:solidFill>
                    <a:schemeClr val="dk1"/>
                  </a:solidFill>
                  <a:latin typeface="BIZ UDPGothic"/>
                  <a:ea typeface="BIZ UDPGothic"/>
                  <a:cs typeface="BIZ UDPGothic"/>
                  <a:sym typeface="BIZ UDPGothic"/>
                </a:rPr>
                <a:t>役員</a:t>
              </a:r>
              <a:endParaRPr sz="1200" b="1" i="0" u="none" strike="noStrike" cap="none">
                <a:solidFill>
                  <a:schemeClr val="dk1"/>
                </a:solidFill>
                <a:latin typeface="BIZ UDPGothic"/>
                <a:ea typeface="BIZ UDPGothic"/>
                <a:cs typeface="BIZ UDPGothic"/>
                <a:sym typeface="BIZ UDPGothic"/>
              </a:endParaRPr>
            </a:p>
          </p:txBody>
        </p:sp>
        <p:sp>
          <p:nvSpPr>
            <p:cNvPr id="805" name="Google Shape;805;g3eca487defb_0_183"/>
            <p:cNvSpPr txBox="1"/>
            <p:nvPr/>
          </p:nvSpPr>
          <p:spPr>
            <a:xfrm>
              <a:off x="6459963" y="2290563"/>
              <a:ext cx="520500" cy="4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ja-JP" sz="2200" b="0" i="0" u="none" strike="noStrike" cap="none">
                  <a:solidFill>
                    <a:schemeClr val="dk1"/>
                  </a:solidFill>
                  <a:latin typeface="BIZ UDPGothic"/>
                  <a:ea typeface="BIZ UDPGothic"/>
                  <a:cs typeface="BIZ UDPGothic"/>
                  <a:sym typeface="BIZ UDPGothic"/>
                </a:rPr>
                <a:t>＆</a:t>
              </a:r>
              <a:endParaRPr sz="2200" b="0" i="0" u="none" strike="noStrike" cap="none">
                <a:solidFill>
                  <a:schemeClr val="dk1"/>
                </a:solidFill>
                <a:latin typeface="BIZ UDPGothic"/>
                <a:ea typeface="BIZ UDPGothic"/>
                <a:cs typeface="BIZ UDPGothic"/>
                <a:sym typeface="BIZ UDPGothic"/>
              </a:endParaRPr>
            </a:p>
          </p:txBody>
        </p:sp>
      </p:grpSp>
      <p:sp>
        <p:nvSpPr>
          <p:cNvPr id="806" name="Google Shape;806;g3eca487defb_0_183"/>
          <p:cNvSpPr/>
          <p:nvPr/>
        </p:nvSpPr>
        <p:spPr>
          <a:xfrm>
            <a:off x="979850" y="4539675"/>
            <a:ext cx="1125000" cy="950700"/>
          </a:xfrm>
          <a:prstGeom prst="rect">
            <a:avLst/>
          </a:prstGeom>
          <a:solidFill>
            <a:srgbClr val="D9D9D9">
              <a:alpha val="62749"/>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807" name="Google Shape;807;g3eca487defb_0_183"/>
          <p:cNvPicPr preferRelativeResize="0"/>
          <p:nvPr/>
        </p:nvPicPr>
        <p:blipFill rotWithShape="1">
          <a:blip r:embed="rId7">
            <a:alphaModFix/>
          </a:blip>
          <a:srcRect/>
          <a:stretch/>
        </p:blipFill>
        <p:spPr>
          <a:xfrm>
            <a:off x="3400350" y="4474725"/>
            <a:ext cx="416450" cy="365100"/>
          </a:xfrm>
          <a:prstGeom prst="rect">
            <a:avLst/>
          </a:prstGeom>
          <a:noFill/>
          <a:ln>
            <a:noFill/>
          </a:ln>
        </p:spPr>
      </p:pic>
      <p:sp>
        <p:nvSpPr>
          <p:cNvPr id="808" name="Google Shape;808;g3eca487defb_0_183"/>
          <p:cNvSpPr txBox="1"/>
          <p:nvPr/>
        </p:nvSpPr>
        <p:spPr>
          <a:xfrm>
            <a:off x="446615" y="5525237"/>
            <a:ext cx="3739800" cy="77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投票できたかどうかの確認は、サイトへ再度</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アクセスすることで確認できます。</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（投票は１度きりで、やり直しはできません）</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BIZ UDPGothic"/>
              <a:ea typeface="BIZ UDPGothic"/>
              <a:cs typeface="BIZ UDPGothic"/>
              <a:sym typeface="BIZ UDPGothic"/>
            </a:endParaRPr>
          </a:p>
        </p:txBody>
      </p:sp>
      <p:grpSp>
        <p:nvGrpSpPr>
          <p:cNvPr id="809" name="Google Shape;809;g3eca487defb_0_183"/>
          <p:cNvGrpSpPr/>
          <p:nvPr/>
        </p:nvGrpSpPr>
        <p:grpSpPr>
          <a:xfrm>
            <a:off x="4965115" y="4050698"/>
            <a:ext cx="3723150" cy="486600"/>
            <a:chOff x="384750" y="1312775"/>
            <a:chExt cx="3723150" cy="486600"/>
          </a:xfrm>
        </p:grpSpPr>
        <p:sp>
          <p:nvSpPr>
            <p:cNvPr id="810" name="Google Shape;810;g3eca487defb_0_183"/>
            <p:cNvSpPr/>
            <p:nvPr/>
          </p:nvSpPr>
          <p:spPr>
            <a:xfrm>
              <a:off x="735600" y="1375025"/>
              <a:ext cx="3372300" cy="365100"/>
            </a:xfrm>
            <a:prstGeom prst="roundRect">
              <a:avLst>
                <a:gd name="adj" fmla="val 16667"/>
              </a:avLst>
            </a:prstGeom>
            <a:solidFill>
              <a:srgbClr val="FF7979"/>
            </a:solidFill>
            <a:ln w="9525" cap="flat" cmpd="sng">
              <a:solidFill>
                <a:srgbClr val="FFA09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JP" sz="1600" b="1" i="0" u="none" strike="noStrike" cap="none">
                  <a:solidFill>
                    <a:schemeClr val="lt1"/>
                  </a:solidFill>
                  <a:latin typeface="Calibri"/>
                  <a:ea typeface="Calibri"/>
                  <a:cs typeface="Calibri"/>
                  <a:sym typeface="Calibri"/>
                </a:rPr>
                <a:t>投票期限</a:t>
              </a:r>
              <a:endParaRPr sz="1600" b="1" i="0" u="none" strike="noStrike" cap="none">
                <a:solidFill>
                  <a:schemeClr val="lt1"/>
                </a:solidFill>
                <a:latin typeface="Calibri"/>
                <a:ea typeface="Calibri"/>
                <a:cs typeface="Calibri"/>
                <a:sym typeface="Calibri"/>
              </a:endParaRPr>
            </a:p>
          </p:txBody>
        </p:sp>
        <p:sp>
          <p:nvSpPr>
            <p:cNvPr id="811" name="Google Shape;811;g3eca487defb_0_183"/>
            <p:cNvSpPr/>
            <p:nvPr/>
          </p:nvSpPr>
          <p:spPr>
            <a:xfrm>
              <a:off x="384750" y="1312775"/>
              <a:ext cx="520500" cy="486600"/>
            </a:xfrm>
            <a:prstGeom prst="ellipse">
              <a:avLst/>
            </a:prstGeom>
            <a:solidFill>
              <a:srgbClr val="FF7979"/>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1" i="0" u="none" strike="noStrike" cap="none">
                  <a:solidFill>
                    <a:schemeClr val="lt1"/>
                  </a:solidFill>
                  <a:latin typeface="BIZ UDPGothic"/>
                  <a:ea typeface="BIZ UDPGothic"/>
                  <a:cs typeface="BIZ UDPGothic"/>
                  <a:sym typeface="BIZ UDPGothic"/>
                </a:rPr>
                <a:t>４</a:t>
              </a:r>
              <a:endParaRPr sz="1500" b="1" i="0" u="none" strike="noStrike" cap="none">
                <a:solidFill>
                  <a:schemeClr val="lt1"/>
                </a:solidFill>
                <a:latin typeface="BIZ UDPGothic"/>
                <a:ea typeface="BIZ UDPGothic"/>
                <a:cs typeface="BIZ UDPGothic"/>
                <a:sym typeface="BIZ UDPGothic"/>
              </a:endParaRPr>
            </a:p>
          </p:txBody>
        </p:sp>
      </p:grpSp>
      <p:pic>
        <p:nvPicPr>
          <p:cNvPr id="812" name="Google Shape;812;g3eca487defb_0_183"/>
          <p:cNvPicPr preferRelativeResize="0"/>
          <p:nvPr/>
        </p:nvPicPr>
        <p:blipFill rotWithShape="1">
          <a:blip r:embed="rId8">
            <a:alphaModFix/>
          </a:blip>
          <a:srcRect/>
          <a:stretch/>
        </p:blipFill>
        <p:spPr>
          <a:xfrm>
            <a:off x="6214196" y="4474874"/>
            <a:ext cx="923925" cy="923925"/>
          </a:xfrm>
          <a:prstGeom prst="rect">
            <a:avLst/>
          </a:prstGeom>
          <a:noFill/>
          <a:ln>
            <a:noFill/>
          </a:ln>
        </p:spPr>
      </p:pic>
      <p:pic>
        <p:nvPicPr>
          <p:cNvPr id="813" name="Google Shape;813;g3eca487defb_0_183" descr="スケジュールもわかるように見栄えよく修正してください"/>
          <p:cNvPicPr preferRelativeResize="0"/>
          <p:nvPr/>
        </p:nvPicPr>
        <p:blipFill rotWithShape="1">
          <a:blip r:embed="rId9">
            <a:alphaModFix/>
          </a:blip>
          <a:srcRect l="5015" t="34387" r="89175" b="53076"/>
          <a:stretch/>
        </p:blipFill>
        <p:spPr>
          <a:xfrm>
            <a:off x="7020950" y="4684815"/>
            <a:ext cx="530809" cy="639852"/>
          </a:xfrm>
          <a:prstGeom prst="rect">
            <a:avLst/>
          </a:prstGeom>
          <a:noFill/>
          <a:ln>
            <a:noFill/>
          </a:ln>
        </p:spPr>
      </p:pic>
      <p:sp>
        <p:nvSpPr>
          <p:cNvPr id="814" name="Google Shape;814;g3eca487defb_0_183"/>
          <p:cNvSpPr txBox="1"/>
          <p:nvPr/>
        </p:nvSpPr>
        <p:spPr>
          <a:xfrm>
            <a:off x="4888875" y="5420750"/>
            <a:ext cx="3904200" cy="100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投票は期日前投票または総会当日の〇時までに行ってください。</a:t>
            </a:r>
            <a:endParaRPr sz="1400" b="0" i="0" u="none" strike="noStrike" cap="none">
              <a:solidFill>
                <a:schemeClr val="dk1"/>
              </a:solidFill>
              <a:latin typeface="BIZ UDPGothic"/>
              <a:ea typeface="BIZ UDPGothic"/>
              <a:cs typeface="BIZ UDPGothic"/>
              <a:sym typeface="BIZ UDPGothic"/>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BIZ UDPGothic"/>
                <a:ea typeface="BIZ UDPGothic"/>
                <a:cs typeface="BIZ UDPGothic"/>
                <a:sym typeface="BIZ UDPGothic"/>
              </a:rPr>
              <a:t>（前日までに投票していない方には、リマインドメールが届きますので、必ず投票してください）</a:t>
            </a:r>
            <a:endParaRPr sz="1400" b="0" i="0" u="none" strike="noStrike" cap="none">
              <a:solidFill>
                <a:schemeClr val="dk1"/>
              </a:solidFill>
              <a:latin typeface="BIZ UDPGothic"/>
              <a:ea typeface="BIZ UDPGothic"/>
              <a:cs typeface="BIZ UDPGothic"/>
              <a:sym typeface="BIZ UDP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g3b4941ede1f_0_101"/>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47</a:t>
            </a:fld>
            <a:endParaRPr/>
          </a:p>
        </p:txBody>
      </p:sp>
      <p:pic>
        <p:nvPicPr>
          <p:cNvPr id="820" name="Google Shape;820;g3b4941ede1f_0_101"/>
          <p:cNvPicPr preferRelativeResize="0"/>
          <p:nvPr/>
        </p:nvPicPr>
        <p:blipFill>
          <a:blip r:embed="rId3">
            <a:alphaModFix/>
          </a:blip>
          <a:stretch>
            <a:fillRect/>
          </a:stretch>
        </p:blipFill>
        <p:spPr>
          <a:xfrm>
            <a:off x="645250" y="0"/>
            <a:ext cx="8101201" cy="6857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b3a15f33c2_0_6"/>
          <p:cNvSpPr txBox="1">
            <a:spLocks noGrp="1"/>
          </p:cNvSpPr>
          <p:nvPr>
            <p:ph type="title"/>
          </p:nvPr>
        </p:nvSpPr>
        <p:spPr>
          <a:xfrm>
            <a:off x="0" y="0"/>
            <a:ext cx="9144000" cy="701700"/>
          </a:xfrm>
          <a:prstGeom prst="rect">
            <a:avLst/>
          </a:prstGeom>
          <a:solidFill>
            <a:srgbClr val="FFD5D5"/>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400"/>
              <a:buNone/>
            </a:pPr>
            <a:r>
              <a:rPr lang="ja-JP" sz="3300">
                <a:solidFill>
                  <a:schemeClr val="dk1"/>
                </a:solidFill>
                <a:latin typeface="Calibri"/>
                <a:ea typeface="Calibri"/>
                <a:cs typeface="Calibri"/>
                <a:sym typeface="Calibri"/>
              </a:rPr>
              <a:t>参考:部会別会員数の推移</a:t>
            </a:r>
            <a:endParaRPr sz="3300"/>
          </a:p>
        </p:txBody>
      </p:sp>
      <p:sp>
        <p:nvSpPr>
          <p:cNvPr id="219" name="Google Shape;219;g3b3a15f33c2_0_6"/>
          <p:cNvSpPr txBox="1"/>
          <p:nvPr/>
        </p:nvSpPr>
        <p:spPr>
          <a:xfrm>
            <a:off x="6626942" y="6374175"/>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fld id="{00000000-1234-1234-1234-123412341234}" type="slidenum">
              <a:rPr lang="en-US" altLang="ja-JP" sz="1600" b="0" i="0" u="none" strike="noStrike" cap="none">
                <a:solidFill>
                  <a:schemeClr val="dk1"/>
                </a:solidFill>
                <a:latin typeface="Calibri"/>
                <a:ea typeface="Calibri"/>
                <a:cs typeface="Calibri"/>
                <a:sym typeface="Calibri"/>
              </a:rPr>
              <a:t>5</a:t>
            </a:fld>
            <a:endParaRPr sz="1600" b="0" i="0" u="none" strike="noStrike" cap="none">
              <a:solidFill>
                <a:schemeClr val="dk1"/>
              </a:solidFill>
              <a:latin typeface="Calibri"/>
              <a:ea typeface="Calibri"/>
              <a:cs typeface="Calibri"/>
              <a:sym typeface="Calibri"/>
            </a:endParaRPr>
          </a:p>
        </p:txBody>
      </p:sp>
      <p:pic>
        <p:nvPicPr>
          <p:cNvPr id="220" name="Google Shape;220;g3b3a15f33c2_0_6"/>
          <p:cNvPicPr preferRelativeResize="0"/>
          <p:nvPr/>
        </p:nvPicPr>
        <p:blipFill>
          <a:blip r:embed="rId3">
            <a:alphaModFix/>
          </a:blip>
          <a:stretch>
            <a:fillRect/>
          </a:stretch>
        </p:blipFill>
        <p:spPr>
          <a:xfrm>
            <a:off x="152400" y="786475"/>
            <a:ext cx="8839200" cy="5673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b3a15f33c2_0_13"/>
          <p:cNvSpPr txBox="1">
            <a:spLocks noGrp="1"/>
          </p:cNvSpPr>
          <p:nvPr>
            <p:ph type="title"/>
          </p:nvPr>
        </p:nvSpPr>
        <p:spPr>
          <a:xfrm>
            <a:off x="0" y="0"/>
            <a:ext cx="9144000" cy="678900"/>
          </a:xfrm>
          <a:prstGeom prst="rect">
            <a:avLst/>
          </a:prstGeom>
          <a:solidFill>
            <a:srgbClr val="FFD5D5"/>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400"/>
              <a:buNone/>
            </a:pPr>
            <a:r>
              <a:rPr lang="ja-JP" sz="3300">
                <a:solidFill>
                  <a:schemeClr val="dk1"/>
                </a:solidFill>
                <a:latin typeface="Calibri"/>
                <a:ea typeface="Calibri"/>
                <a:cs typeface="Calibri"/>
                <a:sym typeface="Calibri"/>
              </a:rPr>
              <a:t>参考:部会別会員数の推移</a:t>
            </a:r>
            <a:endParaRPr sz="3300"/>
          </a:p>
        </p:txBody>
      </p:sp>
      <p:sp>
        <p:nvSpPr>
          <p:cNvPr id="227" name="Google Shape;227;g3b3a15f33c2_0_13"/>
          <p:cNvSpPr txBox="1"/>
          <p:nvPr/>
        </p:nvSpPr>
        <p:spPr>
          <a:xfrm>
            <a:off x="6732240" y="6400799"/>
            <a:ext cx="21336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fld id="{00000000-1234-1234-1234-123412341234}" type="slidenum">
              <a:rPr lang="en-US" altLang="ja-JP" sz="1600" b="0" i="0" u="none" strike="noStrike" cap="none">
                <a:solidFill>
                  <a:schemeClr val="dk1"/>
                </a:solidFill>
                <a:latin typeface="Calibri"/>
                <a:ea typeface="Calibri"/>
                <a:cs typeface="Calibri"/>
                <a:sym typeface="Calibri"/>
              </a:rPr>
              <a:t>6</a:t>
            </a:fld>
            <a:endParaRPr sz="1600" b="0" i="0" u="none" strike="noStrike" cap="none">
              <a:solidFill>
                <a:schemeClr val="dk1"/>
              </a:solidFill>
              <a:latin typeface="Calibri"/>
              <a:ea typeface="Calibri"/>
              <a:cs typeface="Calibri"/>
              <a:sym typeface="Calibri"/>
            </a:endParaRPr>
          </a:p>
        </p:txBody>
      </p:sp>
      <p:pic>
        <p:nvPicPr>
          <p:cNvPr id="228" name="Google Shape;228;g3b3a15f33c2_0_13"/>
          <p:cNvPicPr preferRelativeResize="0"/>
          <p:nvPr/>
        </p:nvPicPr>
        <p:blipFill>
          <a:blip r:embed="rId3">
            <a:alphaModFix/>
          </a:blip>
          <a:stretch>
            <a:fillRect/>
          </a:stretch>
        </p:blipFill>
        <p:spPr>
          <a:xfrm>
            <a:off x="152400" y="831300"/>
            <a:ext cx="8839201" cy="5569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3b3a15f33c2_0_102"/>
          <p:cNvSpPr txBox="1">
            <a:spLocks noGrp="1"/>
          </p:cNvSpPr>
          <p:nvPr>
            <p:ph type="title"/>
          </p:nvPr>
        </p:nvSpPr>
        <p:spPr>
          <a:xfrm>
            <a:off x="-14875" y="14774"/>
            <a:ext cx="9144000" cy="639000"/>
          </a:xfrm>
          <a:prstGeom prst="rect">
            <a:avLst/>
          </a:prstGeom>
          <a:solidFill>
            <a:srgbClr val="FFD5D5"/>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2800">
                <a:latin typeface="Meiryo"/>
                <a:ea typeface="Meiryo"/>
                <a:cs typeface="Meiryo"/>
                <a:sym typeface="Meiryo"/>
              </a:rPr>
              <a:t>全国保健師長会組織図</a:t>
            </a:r>
            <a:r>
              <a:rPr lang="ja-JP" sz="2000">
                <a:latin typeface="Meiryo"/>
                <a:ea typeface="Meiryo"/>
                <a:cs typeface="Meiryo"/>
                <a:sym typeface="Meiryo"/>
              </a:rPr>
              <a:t>（令和８年度）</a:t>
            </a:r>
            <a:endParaRPr/>
          </a:p>
        </p:txBody>
      </p:sp>
      <p:cxnSp>
        <p:nvCxnSpPr>
          <p:cNvPr id="235" name="Google Shape;235;g3b3a15f33c2_0_102"/>
          <p:cNvCxnSpPr/>
          <p:nvPr/>
        </p:nvCxnSpPr>
        <p:spPr>
          <a:xfrm>
            <a:off x="1115616" y="1556792"/>
            <a:ext cx="0" cy="4248600"/>
          </a:xfrm>
          <a:prstGeom prst="straightConnector1">
            <a:avLst/>
          </a:prstGeom>
          <a:noFill/>
          <a:ln w="9525" cap="flat" cmpd="sng">
            <a:solidFill>
              <a:schemeClr val="dk1"/>
            </a:solidFill>
            <a:prstDash val="solid"/>
            <a:round/>
            <a:headEnd type="none" w="sm" len="sm"/>
            <a:tailEnd type="none" w="sm" len="sm"/>
          </a:ln>
        </p:spPr>
      </p:cxnSp>
      <p:cxnSp>
        <p:nvCxnSpPr>
          <p:cNvPr id="236" name="Google Shape;236;g3b3a15f33c2_0_102"/>
          <p:cNvCxnSpPr/>
          <p:nvPr/>
        </p:nvCxnSpPr>
        <p:spPr>
          <a:xfrm>
            <a:off x="1096864" y="1556792"/>
            <a:ext cx="576000" cy="0"/>
          </a:xfrm>
          <a:prstGeom prst="straightConnector1">
            <a:avLst/>
          </a:prstGeom>
          <a:noFill/>
          <a:ln w="9525" cap="flat" cmpd="sng">
            <a:solidFill>
              <a:schemeClr val="dk1"/>
            </a:solidFill>
            <a:prstDash val="solid"/>
            <a:round/>
            <a:headEnd type="none" w="sm" len="sm"/>
            <a:tailEnd type="none" w="sm" len="sm"/>
          </a:ln>
        </p:spPr>
      </p:cxnSp>
      <p:cxnSp>
        <p:nvCxnSpPr>
          <p:cNvPr id="237" name="Google Shape;237;g3b3a15f33c2_0_102"/>
          <p:cNvCxnSpPr/>
          <p:nvPr/>
        </p:nvCxnSpPr>
        <p:spPr>
          <a:xfrm>
            <a:off x="1115616" y="3091698"/>
            <a:ext cx="576000" cy="0"/>
          </a:xfrm>
          <a:prstGeom prst="straightConnector1">
            <a:avLst/>
          </a:prstGeom>
          <a:noFill/>
          <a:ln w="9525" cap="flat" cmpd="sng">
            <a:solidFill>
              <a:schemeClr val="dk1"/>
            </a:solidFill>
            <a:prstDash val="solid"/>
            <a:round/>
            <a:headEnd type="none" w="sm" len="sm"/>
            <a:tailEnd type="none" w="sm" len="sm"/>
          </a:ln>
        </p:spPr>
      </p:cxnSp>
      <p:cxnSp>
        <p:nvCxnSpPr>
          <p:cNvPr id="238" name="Google Shape;238;g3b3a15f33c2_0_102"/>
          <p:cNvCxnSpPr/>
          <p:nvPr/>
        </p:nvCxnSpPr>
        <p:spPr>
          <a:xfrm>
            <a:off x="1115616" y="4729259"/>
            <a:ext cx="576000" cy="0"/>
          </a:xfrm>
          <a:prstGeom prst="straightConnector1">
            <a:avLst/>
          </a:prstGeom>
          <a:noFill/>
          <a:ln w="9525" cap="flat" cmpd="sng">
            <a:solidFill>
              <a:schemeClr val="dk1"/>
            </a:solidFill>
            <a:prstDash val="solid"/>
            <a:round/>
            <a:headEnd type="none" w="sm" len="sm"/>
            <a:tailEnd type="none" w="sm" len="sm"/>
          </a:ln>
        </p:spPr>
      </p:cxnSp>
      <p:cxnSp>
        <p:nvCxnSpPr>
          <p:cNvPr id="239" name="Google Shape;239;g3b3a15f33c2_0_102"/>
          <p:cNvCxnSpPr/>
          <p:nvPr/>
        </p:nvCxnSpPr>
        <p:spPr>
          <a:xfrm>
            <a:off x="1115616" y="5786861"/>
            <a:ext cx="576000" cy="0"/>
          </a:xfrm>
          <a:prstGeom prst="straightConnector1">
            <a:avLst/>
          </a:prstGeom>
          <a:noFill/>
          <a:ln w="9525" cap="flat" cmpd="sng">
            <a:solidFill>
              <a:schemeClr val="dk1"/>
            </a:solidFill>
            <a:prstDash val="solid"/>
            <a:round/>
            <a:headEnd type="none" w="sm" len="sm"/>
            <a:tailEnd type="none" w="sm" len="sm"/>
          </a:ln>
        </p:spPr>
      </p:cxnSp>
      <p:sp>
        <p:nvSpPr>
          <p:cNvPr id="240" name="Google Shape;240;g3b3a15f33c2_0_102"/>
          <p:cNvSpPr txBox="1"/>
          <p:nvPr/>
        </p:nvSpPr>
        <p:spPr>
          <a:xfrm>
            <a:off x="1727645" y="1411917"/>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第１副会長</a:t>
            </a:r>
            <a:endParaRPr sz="1400" b="0" i="0" u="none" strike="noStrike" cap="none">
              <a:solidFill>
                <a:srgbClr val="000000"/>
              </a:solidFill>
              <a:latin typeface="Arial"/>
              <a:ea typeface="Arial"/>
              <a:cs typeface="Arial"/>
              <a:sym typeface="Arial"/>
            </a:endParaRPr>
          </a:p>
        </p:txBody>
      </p:sp>
      <p:sp>
        <p:nvSpPr>
          <p:cNvPr id="241" name="Google Shape;241;g3b3a15f33c2_0_102"/>
          <p:cNvSpPr txBox="1"/>
          <p:nvPr/>
        </p:nvSpPr>
        <p:spPr>
          <a:xfrm>
            <a:off x="1756078" y="2934229"/>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第２副会長</a:t>
            </a:r>
            <a:endParaRPr sz="1400" b="0" i="0" u="none" strike="noStrike" cap="none">
              <a:solidFill>
                <a:srgbClr val="000000"/>
              </a:solidFill>
              <a:latin typeface="Arial"/>
              <a:ea typeface="Arial"/>
              <a:cs typeface="Arial"/>
              <a:sym typeface="Arial"/>
            </a:endParaRPr>
          </a:p>
        </p:txBody>
      </p:sp>
      <p:sp>
        <p:nvSpPr>
          <p:cNvPr id="242" name="Google Shape;242;g3b3a15f33c2_0_102"/>
          <p:cNvSpPr txBox="1"/>
          <p:nvPr/>
        </p:nvSpPr>
        <p:spPr>
          <a:xfrm>
            <a:off x="1696770" y="4625691"/>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第３副会長</a:t>
            </a:r>
            <a:endParaRPr sz="1400" b="0" i="0" u="none" strike="noStrike" cap="none">
              <a:solidFill>
                <a:srgbClr val="000000"/>
              </a:solidFill>
              <a:latin typeface="Arial"/>
              <a:ea typeface="Arial"/>
              <a:cs typeface="Arial"/>
              <a:sym typeface="Arial"/>
            </a:endParaRPr>
          </a:p>
        </p:txBody>
      </p:sp>
      <p:sp>
        <p:nvSpPr>
          <p:cNvPr id="243" name="Google Shape;243;g3b3a15f33c2_0_102"/>
          <p:cNvSpPr txBox="1"/>
          <p:nvPr/>
        </p:nvSpPr>
        <p:spPr>
          <a:xfrm>
            <a:off x="1676337" y="5629888"/>
            <a:ext cx="1800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推薦委員会</a:t>
            </a:r>
            <a:endParaRPr sz="1400" b="0" i="0" u="none" strike="noStrike" cap="none">
              <a:solidFill>
                <a:srgbClr val="000000"/>
              </a:solidFill>
              <a:latin typeface="Arial"/>
              <a:ea typeface="Arial"/>
              <a:cs typeface="Arial"/>
              <a:sym typeface="Arial"/>
            </a:endParaRPr>
          </a:p>
        </p:txBody>
      </p:sp>
      <p:sp>
        <p:nvSpPr>
          <p:cNvPr id="244" name="Google Shape;244;g3b3a15f33c2_0_102"/>
          <p:cNvSpPr txBox="1"/>
          <p:nvPr/>
        </p:nvSpPr>
        <p:spPr>
          <a:xfrm>
            <a:off x="122180" y="3301365"/>
            <a:ext cx="8640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ja-JP" sz="2000" b="0" i="0" u="none" strike="noStrike" cap="none">
                <a:solidFill>
                  <a:schemeClr val="dk1"/>
                </a:solidFill>
                <a:latin typeface="Meiryo"/>
                <a:ea typeface="Meiryo"/>
                <a:cs typeface="Meiryo"/>
                <a:sym typeface="Meiryo"/>
              </a:rPr>
              <a:t>会長</a:t>
            </a:r>
            <a:endParaRPr sz="1400" b="0" i="0" u="none" strike="noStrike" cap="none">
              <a:solidFill>
                <a:srgbClr val="000000"/>
              </a:solidFill>
              <a:latin typeface="Arial"/>
              <a:ea typeface="Arial"/>
              <a:cs typeface="Arial"/>
              <a:sym typeface="Arial"/>
            </a:endParaRPr>
          </a:p>
        </p:txBody>
      </p:sp>
      <p:cxnSp>
        <p:nvCxnSpPr>
          <p:cNvPr id="245" name="Google Shape;245;g3b3a15f33c2_0_102"/>
          <p:cNvCxnSpPr/>
          <p:nvPr/>
        </p:nvCxnSpPr>
        <p:spPr>
          <a:xfrm flipH="1">
            <a:off x="3132986" y="976007"/>
            <a:ext cx="3600" cy="1050300"/>
          </a:xfrm>
          <a:prstGeom prst="straightConnector1">
            <a:avLst/>
          </a:prstGeom>
          <a:noFill/>
          <a:ln w="9525" cap="flat" cmpd="sng">
            <a:solidFill>
              <a:schemeClr val="dk1"/>
            </a:solidFill>
            <a:prstDash val="solid"/>
            <a:round/>
            <a:headEnd type="none" w="sm" len="sm"/>
            <a:tailEnd type="none" w="sm" len="sm"/>
          </a:ln>
        </p:spPr>
      </p:cxnSp>
      <p:sp>
        <p:nvSpPr>
          <p:cNvPr id="246" name="Google Shape;246;g3b3a15f33c2_0_102"/>
          <p:cNvSpPr txBox="1"/>
          <p:nvPr/>
        </p:nvSpPr>
        <p:spPr>
          <a:xfrm>
            <a:off x="3582080" y="842216"/>
            <a:ext cx="2736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代議員総会担当</a:t>
            </a:r>
            <a:endParaRPr sz="1400" b="0" i="0" u="none" strike="noStrike" cap="none">
              <a:solidFill>
                <a:srgbClr val="000000"/>
              </a:solidFill>
              <a:latin typeface="Arial"/>
              <a:ea typeface="Arial"/>
              <a:cs typeface="Arial"/>
              <a:sym typeface="Arial"/>
            </a:endParaRPr>
          </a:p>
        </p:txBody>
      </p:sp>
      <p:cxnSp>
        <p:nvCxnSpPr>
          <p:cNvPr id="247" name="Google Shape;247;g3b3a15f33c2_0_102"/>
          <p:cNvCxnSpPr/>
          <p:nvPr/>
        </p:nvCxnSpPr>
        <p:spPr>
          <a:xfrm>
            <a:off x="3138833" y="2570962"/>
            <a:ext cx="358200" cy="0"/>
          </a:xfrm>
          <a:prstGeom prst="straightConnector1">
            <a:avLst/>
          </a:prstGeom>
          <a:noFill/>
          <a:ln w="9525" cap="flat" cmpd="sng">
            <a:solidFill>
              <a:schemeClr val="dk1"/>
            </a:solidFill>
            <a:prstDash val="solid"/>
            <a:round/>
            <a:headEnd type="none" w="sm" len="sm"/>
            <a:tailEnd type="none" w="sm" len="sm"/>
          </a:ln>
        </p:spPr>
      </p:cxnSp>
      <p:cxnSp>
        <p:nvCxnSpPr>
          <p:cNvPr id="248" name="Google Shape;248;g3b3a15f33c2_0_102"/>
          <p:cNvCxnSpPr/>
          <p:nvPr/>
        </p:nvCxnSpPr>
        <p:spPr>
          <a:xfrm flipH="1">
            <a:off x="3155250" y="2570962"/>
            <a:ext cx="1200" cy="1206300"/>
          </a:xfrm>
          <a:prstGeom prst="straightConnector1">
            <a:avLst/>
          </a:prstGeom>
          <a:noFill/>
          <a:ln w="9525" cap="flat" cmpd="sng">
            <a:solidFill>
              <a:schemeClr val="dk1"/>
            </a:solidFill>
            <a:prstDash val="solid"/>
            <a:round/>
            <a:headEnd type="none" w="sm" len="sm"/>
            <a:tailEnd type="none" w="sm" len="sm"/>
          </a:ln>
        </p:spPr>
      </p:cxnSp>
      <p:sp>
        <p:nvSpPr>
          <p:cNvPr id="249" name="Google Shape;249;g3b3a15f33c2_0_102"/>
          <p:cNvSpPr txBox="1"/>
          <p:nvPr/>
        </p:nvSpPr>
        <p:spPr>
          <a:xfrm>
            <a:off x="3544197" y="4128950"/>
            <a:ext cx="3111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a:solidFill>
                  <a:schemeClr val="dk1"/>
                </a:solidFill>
                <a:latin typeface="Meiryo"/>
                <a:ea typeface="Meiryo"/>
                <a:cs typeface="Meiryo"/>
                <a:sym typeface="Meiryo"/>
              </a:rPr>
              <a:t>関係団体に関すること</a:t>
            </a:r>
            <a:endParaRPr sz="1400" b="0" i="0" u="none" strike="noStrike" cap="none">
              <a:solidFill>
                <a:srgbClr val="000000"/>
              </a:solidFill>
              <a:latin typeface="Arial"/>
              <a:ea typeface="Arial"/>
              <a:cs typeface="Arial"/>
              <a:sym typeface="Arial"/>
            </a:endParaRPr>
          </a:p>
        </p:txBody>
      </p:sp>
      <p:sp>
        <p:nvSpPr>
          <p:cNvPr id="250" name="Google Shape;250;g3b3a15f33c2_0_102"/>
          <p:cNvSpPr txBox="1"/>
          <p:nvPr/>
        </p:nvSpPr>
        <p:spPr>
          <a:xfrm>
            <a:off x="3529451" y="4532550"/>
            <a:ext cx="3231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a:solidFill>
                  <a:schemeClr val="dk1"/>
                </a:solidFill>
                <a:latin typeface="Meiryo"/>
                <a:ea typeface="Meiryo"/>
                <a:cs typeface="Meiryo"/>
                <a:sym typeface="Meiryo"/>
              </a:rPr>
              <a:t>統括保健師間ネットワーク特別委員会</a:t>
            </a:r>
            <a:endParaRPr sz="1000" b="0" i="0" u="none" strike="noStrike" cap="none">
              <a:solidFill>
                <a:srgbClr val="000000"/>
              </a:solidFill>
              <a:latin typeface="Arial"/>
              <a:ea typeface="Arial"/>
              <a:cs typeface="Arial"/>
              <a:sym typeface="Arial"/>
            </a:endParaRPr>
          </a:p>
        </p:txBody>
      </p:sp>
      <p:cxnSp>
        <p:nvCxnSpPr>
          <p:cNvPr id="251" name="Google Shape;251;g3b3a15f33c2_0_102"/>
          <p:cNvCxnSpPr/>
          <p:nvPr/>
        </p:nvCxnSpPr>
        <p:spPr>
          <a:xfrm>
            <a:off x="3125386" y="4200484"/>
            <a:ext cx="15300" cy="1285500"/>
          </a:xfrm>
          <a:prstGeom prst="straightConnector1">
            <a:avLst/>
          </a:prstGeom>
          <a:noFill/>
          <a:ln w="9525" cap="flat" cmpd="sng">
            <a:solidFill>
              <a:schemeClr val="dk1"/>
            </a:solidFill>
            <a:prstDash val="solid"/>
            <a:round/>
            <a:headEnd type="none" w="sm" len="sm"/>
            <a:tailEnd type="none" w="sm" len="sm"/>
          </a:ln>
        </p:spPr>
      </p:cxnSp>
      <p:sp>
        <p:nvSpPr>
          <p:cNvPr id="252" name="Google Shape;252;g3b3a15f33c2_0_102"/>
          <p:cNvSpPr txBox="1"/>
          <p:nvPr/>
        </p:nvSpPr>
        <p:spPr>
          <a:xfrm>
            <a:off x="3580796" y="2448142"/>
            <a:ext cx="2448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a:solidFill>
                  <a:schemeClr val="dk1"/>
                </a:solidFill>
                <a:latin typeface="Meiryo"/>
                <a:ea typeface="Meiryo"/>
                <a:cs typeface="Meiryo"/>
                <a:sym typeface="Meiryo"/>
              </a:rPr>
              <a:t>教育</a:t>
            </a:r>
            <a:r>
              <a:rPr lang="ja-JP" sz="1800" b="0" i="0" u="none" strike="noStrike" cap="none">
                <a:solidFill>
                  <a:schemeClr val="dk1"/>
                </a:solidFill>
                <a:latin typeface="Meiryo"/>
                <a:ea typeface="Meiryo"/>
                <a:cs typeface="Meiryo"/>
                <a:sym typeface="Meiryo"/>
              </a:rPr>
              <a:t>担当</a:t>
            </a:r>
            <a:endParaRPr sz="1400" b="0" i="0" u="none" strike="noStrike" cap="none">
              <a:solidFill>
                <a:srgbClr val="000000"/>
              </a:solidFill>
              <a:latin typeface="Arial"/>
              <a:ea typeface="Arial"/>
              <a:cs typeface="Arial"/>
              <a:sym typeface="Arial"/>
            </a:endParaRPr>
          </a:p>
        </p:txBody>
      </p:sp>
      <p:sp>
        <p:nvSpPr>
          <p:cNvPr id="253" name="Google Shape;253;g3b3a15f33c2_0_102"/>
          <p:cNvSpPr txBox="1"/>
          <p:nvPr/>
        </p:nvSpPr>
        <p:spPr>
          <a:xfrm>
            <a:off x="3525728" y="5323029"/>
            <a:ext cx="3495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a:solidFill>
                  <a:schemeClr val="dk1"/>
                </a:solidFill>
                <a:latin typeface="Meiryo"/>
                <a:ea typeface="Meiryo"/>
                <a:cs typeface="Meiryo"/>
                <a:sym typeface="Meiryo"/>
              </a:rPr>
              <a:t>政令指定都市・中核市・特別区部会</a:t>
            </a:r>
            <a:endParaRPr sz="1400" b="0" i="0" u="none" strike="noStrike" cap="none">
              <a:solidFill>
                <a:schemeClr val="dk1"/>
              </a:solidFill>
              <a:latin typeface="Meiryo"/>
              <a:ea typeface="Meiryo"/>
              <a:cs typeface="Meiryo"/>
              <a:sym typeface="Meiryo"/>
            </a:endParaRPr>
          </a:p>
        </p:txBody>
      </p:sp>
      <p:sp>
        <p:nvSpPr>
          <p:cNvPr id="254" name="Google Shape;254;g3b3a15f33c2_0_102"/>
          <p:cNvSpPr txBox="1"/>
          <p:nvPr/>
        </p:nvSpPr>
        <p:spPr>
          <a:xfrm>
            <a:off x="3556375" y="3606749"/>
            <a:ext cx="18414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800">
                <a:solidFill>
                  <a:schemeClr val="dk1"/>
                </a:solidFill>
                <a:latin typeface="Meiryo"/>
                <a:ea typeface="Meiryo"/>
                <a:cs typeface="Meiryo"/>
                <a:sym typeface="Meiryo"/>
              </a:rPr>
              <a:t>市町村</a:t>
            </a:r>
            <a:r>
              <a:rPr lang="ja-JP" sz="1800" b="0" i="0" u="none" strike="noStrike" cap="none">
                <a:solidFill>
                  <a:schemeClr val="dk1"/>
                </a:solidFill>
                <a:latin typeface="Meiryo"/>
                <a:ea typeface="Meiryo"/>
                <a:cs typeface="Meiryo"/>
                <a:sym typeface="Meiryo"/>
              </a:rPr>
              <a:t>部会</a:t>
            </a:r>
            <a:endParaRPr sz="1800" b="0" i="0" u="none" strike="noStrike" cap="none">
              <a:solidFill>
                <a:schemeClr val="dk1"/>
              </a:solidFill>
              <a:latin typeface="Meiryo"/>
              <a:ea typeface="Meiryo"/>
              <a:cs typeface="Meiryo"/>
              <a:sym typeface="Meiryo"/>
            </a:endParaRPr>
          </a:p>
        </p:txBody>
      </p:sp>
      <p:sp>
        <p:nvSpPr>
          <p:cNvPr id="255" name="Google Shape;255;g3b3a15f33c2_0_102"/>
          <p:cNvSpPr txBox="1"/>
          <p:nvPr/>
        </p:nvSpPr>
        <p:spPr>
          <a:xfrm>
            <a:off x="3529448" y="1852849"/>
            <a:ext cx="15960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800">
                <a:solidFill>
                  <a:schemeClr val="dk1"/>
                </a:solidFill>
                <a:latin typeface="Meiryo"/>
                <a:ea typeface="Meiryo"/>
                <a:cs typeface="Meiryo"/>
                <a:sym typeface="Meiryo"/>
              </a:rPr>
              <a:t>都道府県部会</a:t>
            </a:r>
            <a:endParaRPr sz="1800" b="0" i="0" u="none" strike="noStrike" cap="none">
              <a:solidFill>
                <a:schemeClr val="dk1"/>
              </a:solidFill>
              <a:latin typeface="Meiryo"/>
              <a:ea typeface="Meiryo"/>
              <a:cs typeface="Meiryo"/>
              <a:sym typeface="Meiryo"/>
            </a:endParaRPr>
          </a:p>
        </p:txBody>
      </p:sp>
      <p:cxnSp>
        <p:nvCxnSpPr>
          <p:cNvPr id="256" name="Google Shape;256;g3b3a15f33c2_0_102"/>
          <p:cNvCxnSpPr/>
          <p:nvPr/>
        </p:nvCxnSpPr>
        <p:spPr>
          <a:xfrm rot="10800000" flipH="1">
            <a:off x="7019737" y="3248039"/>
            <a:ext cx="324900" cy="13200"/>
          </a:xfrm>
          <a:prstGeom prst="straightConnector1">
            <a:avLst/>
          </a:prstGeom>
          <a:noFill/>
          <a:ln w="9525" cap="flat" cmpd="sng">
            <a:solidFill>
              <a:schemeClr val="dk1"/>
            </a:solidFill>
            <a:prstDash val="solid"/>
            <a:round/>
            <a:headEnd type="none" w="sm" len="sm"/>
            <a:tailEnd type="none" w="sm" len="sm"/>
          </a:ln>
        </p:spPr>
      </p:cxnSp>
      <p:cxnSp>
        <p:nvCxnSpPr>
          <p:cNvPr id="257" name="Google Shape;257;g3b3a15f33c2_0_102"/>
          <p:cNvCxnSpPr>
            <a:stCxn id="258" idx="3"/>
          </p:cNvCxnSpPr>
          <p:nvPr/>
        </p:nvCxnSpPr>
        <p:spPr>
          <a:xfrm>
            <a:off x="6891933" y="1472942"/>
            <a:ext cx="171900" cy="3900"/>
          </a:xfrm>
          <a:prstGeom prst="straightConnector1">
            <a:avLst/>
          </a:prstGeom>
          <a:noFill/>
          <a:ln w="9525" cap="flat" cmpd="sng">
            <a:solidFill>
              <a:schemeClr val="dk1"/>
            </a:solidFill>
            <a:prstDash val="solid"/>
            <a:round/>
            <a:headEnd type="none" w="sm" len="sm"/>
            <a:tailEnd type="none" w="sm" len="sm"/>
          </a:ln>
        </p:spPr>
      </p:cxnSp>
      <p:cxnSp>
        <p:nvCxnSpPr>
          <p:cNvPr id="259" name="Google Shape;259;g3b3a15f33c2_0_102"/>
          <p:cNvCxnSpPr/>
          <p:nvPr/>
        </p:nvCxnSpPr>
        <p:spPr>
          <a:xfrm rot="10800000" flipH="1">
            <a:off x="6752770" y="4634772"/>
            <a:ext cx="342600" cy="2400"/>
          </a:xfrm>
          <a:prstGeom prst="straightConnector1">
            <a:avLst/>
          </a:prstGeom>
          <a:noFill/>
          <a:ln w="9525" cap="flat" cmpd="sng">
            <a:solidFill>
              <a:schemeClr val="dk1"/>
            </a:solidFill>
            <a:prstDash val="solid"/>
            <a:round/>
            <a:headEnd type="none" w="sm" len="sm"/>
            <a:tailEnd type="none" w="sm" len="sm"/>
          </a:ln>
        </p:spPr>
      </p:cxnSp>
      <p:cxnSp>
        <p:nvCxnSpPr>
          <p:cNvPr id="260" name="Google Shape;260;g3b3a15f33c2_0_102"/>
          <p:cNvCxnSpPr/>
          <p:nvPr/>
        </p:nvCxnSpPr>
        <p:spPr>
          <a:xfrm flipH="1">
            <a:off x="7045425" y="1505150"/>
            <a:ext cx="27600" cy="3129900"/>
          </a:xfrm>
          <a:prstGeom prst="straightConnector1">
            <a:avLst/>
          </a:prstGeom>
          <a:noFill/>
          <a:ln w="9525" cap="flat" cmpd="sng">
            <a:solidFill>
              <a:schemeClr val="dk1"/>
            </a:solidFill>
            <a:prstDash val="solid"/>
            <a:round/>
            <a:headEnd type="none" w="sm" len="sm"/>
            <a:tailEnd type="none" w="sm" len="sm"/>
          </a:ln>
        </p:spPr>
      </p:cxnSp>
      <p:cxnSp>
        <p:nvCxnSpPr>
          <p:cNvPr id="261" name="Google Shape;261;g3b3a15f33c2_0_102"/>
          <p:cNvCxnSpPr/>
          <p:nvPr/>
        </p:nvCxnSpPr>
        <p:spPr>
          <a:xfrm>
            <a:off x="7373099" y="5924580"/>
            <a:ext cx="288000" cy="0"/>
          </a:xfrm>
          <a:prstGeom prst="straightConnector1">
            <a:avLst/>
          </a:prstGeom>
          <a:noFill/>
          <a:ln w="9525" cap="flat" cmpd="sng">
            <a:solidFill>
              <a:schemeClr val="dk1"/>
            </a:solidFill>
            <a:prstDash val="solid"/>
            <a:round/>
            <a:headEnd type="none" w="sm" len="sm"/>
            <a:tailEnd type="none" w="sm" len="sm"/>
          </a:ln>
        </p:spPr>
      </p:cxnSp>
      <p:cxnSp>
        <p:nvCxnSpPr>
          <p:cNvPr id="262" name="Google Shape;262;g3b3a15f33c2_0_102"/>
          <p:cNvCxnSpPr/>
          <p:nvPr/>
        </p:nvCxnSpPr>
        <p:spPr>
          <a:xfrm>
            <a:off x="7376635" y="1556792"/>
            <a:ext cx="288000" cy="0"/>
          </a:xfrm>
          <a:prstGeom prst="straightConnector1">
            <a:avLst/>
          </a:prstGeom>
          <a:noFill/>
          <a:ln w="9525" cap="flat" cmpd="sng">
            <a:solidFill>
              <a:schemeClr val="dk1"/>
            </a:solidFill>
            <a:prstDash val="solid"/>
            <a:round/>
            <a:headEnd type="none" w="sm" len="sm"/>
            <a:tailEnd type="none" w="sm" len="sm"/>
          </a:ln>
        </p:spPr>
      </p:cxnSp>
      <p:cxnSp>
        <p:nvCxnSpPr>
          <p:cNvPr id="263" name="Google Shape;263;g3b3a15f33c2_0_102"/>
          <p:cNvCxnSpPr/>
          <p:nvPr/>
        </p:nvCxnSpPr>
        <p:spPr>
          <a:xfrm>
            <a:off x="7366086" y="2314654"/>
            <a:ext cx="288000" cy="0"/>
          </a:xfrm>
          <a:prstGeom prst="straightConnector1">
            <a:avLst/>
          </a:prstGeom>
          <a:noFill/>
          <a:ln w="9525" cap="flat" cmpd="sng">
            <a:solidFill>
              <a:schemeClr val="dk1"/>
            </a:solidFill>
            <a:prstDash val="solid"/>
            <a:round/>
            <a:headEnd type="none" w="sm" len="sm"/>
            <a:tailEnd type="none" w="sm" len="sm"/>
          </a:ln>
        </p:spPr>
      </p:cxnSp>
      <p:cxnSp>
        <p:nvCxnSpPr>
          <p:cNvPr id="264" name="Google Shape;264;g3b3a15f33c2_0_102"/>
          <p:cNvCxnSpPr/>
          <p:nvPr/>
        </p:nvCxnSpPr>
        <p:spPr>
          <a:xfrm>
            <a:off x="7386575" y="2907032"/>
            <a:ext cx="288000" cy="0"/>
          </a:xfrm>
          <a:prstGeom prst="straightConnector1">
            <a:avLst/>
          </a:prstGeom>
          <a:noFill/>
          <a:ln w="9525" cap="flat" cmpd="sng">
            <a:solidFill>
              <a:schemeClr val="dk1"/>
            </a:solidFill>
            <a:prstDash val="solid"/>
            <a:round/>
            <a:headEnd type="none" w="sm" len="sm"/>
            <a:tailEnd type="none" w="sm" len="sm"/>
          </a:ln>
        </p:spPr>
      </p:cxnSp>
      <p:cxnSp>
        <p:nvCxnSpPr>
          <p:cNvPr id="265" name="Google Shape;265;g3b3a15f33c2_0_102"/>
          <p:cNvCxnSpPr/>
          <p:nvPr/>
        </p:nvCxnSpPr>
        <p:spPr>
          <a:xfrm>
            <a:off x="7383443" y="3571799"/>
            <a:ext cx="288000" cy="0"/>
          </a:xfrm>
          <a:prstGeom prst="straightConnector1">
            <a:avLst/>
          </a:prstGeom>
          <a:noFill/>
          <a:ln w="9525" cap="flat" cmpd="sng">
            <a:solidFill>
              <a:schemeClr val="dk1"/>
            </a:solidFill>
            <a:prstDash val="solid"/>
            <a:round/>
            <a:headEnd type="none" w="sm" len="sm"/>
            <a:tailEnd type="none" w="sm" len="sm"/>
          </a:ln>
        </p:spPr>
      </p:cxnSp>
      <p:cxnSp>
        <p:nvCxnSpPr>
          <p:cNvPr id="266" name="Google Shape;266;g3b3a15f33c2_0_102"/>
          <p:cNvCxnSpPr/>
          <p:nvPr/>
        </p:nvCxnSpPr>
        <p:spPr>
          <a:xfrm>
            <a:off x="7373099" y="4147017"/>
            <a:ext cx="288000" cy="0"/>
          </a:xfrm>
          <a:prstGeom prst="straightConnector1">
            <a:avLst/>
          </a:prstGeom>
          <a:noFill/>
          <a:ln w="9525" cap="flat" cmpd="sng">
            <a:solidFill>
              <a:schemeClr val="dk1"/>
            </a:solidFill>
            <a:prstDash val="solid"/>
            <a:round/>
            <a:headEnd type="none" w="sm" len="sm"/>
            <a:tailEnd type="none" w="sm" len="sm"/>
          </a:ln>
        </p:spPr>
      </p:cxnSp>
      <p:cxnSp>
        <p:nvCxnSpPr>
          <p:cNvPr id="267" name="Google Shape;267;g3b3a15f33c2_0_102"/>
          <p:cNvCxnSpPr/>
          <p:nvPr/>
        </p:nvCxnSpPr>
        <p:spPr>
          <a:xfrm rot="10800000" flipH="1">
            <a:off x="7391032" y="4837943"/>
            <a:ext cx="243300" cy="4200"/>
          </a:xfrm>
          <a:prstGeom prst="straightConnector1">
            <a:avLst/>
          </a:prstGeom>
          <a:noFill/>
          <a:ln w="9525" cap="flat" cmpd="sng">
            <a:solidFill>
              <a:schemeClr val="dk1"/>
            </a:solidFill>
            <a:prstDash val="solid"/>
            <a:round/>
            <a:headEnd type="none" w="sm" len="sm"/>
            <a:tailEnd type="none" w="sm" len="sm"/>
          </a:ln>
        </p:spPr>
      </p:cxnSp>
      <p:cxnSp>
        <p:nvCxnSpPr>
          <p:cNvPr id="268" name="Google Shape;268;g3b3a15f33c2_0_102"/>
          <p:cNvCxnSpPr/>
          <p:nvPr/>
        </p:nvCxnSpPr>
        <p:spPr>
          <a:xfrm>
            <a:off x="7390111" y="5347839"/>
            <a:ext cx="288000" cy="0"/>
          </a:xfrm>
          <a:prstGeom prst="straightConnector1">
            <a:avLst/>
          </a:prstGeom>
          <a:noFill/>
          <a:ln w="9525" cap="flat" cmpd="sng">
            <a:solidFill>
              <a:schemeClr val="dk1"/>
            </a:solidFill>
            <a:prstDash val="solid"/>
            <a:round/>
            <a:headEnd type="none" w="sm" len="sm"/>
            <a:tailEnd type="none" w="sm" len="sm"/>
          </a:ln>
        </p:spPr>
      </p:cxnSp>
      <p:cxnSp>
        <p:nvCxnSpPr>
          <p:cNvPr id="269" name="Google Shape;269;g3b3a15f33c2_0_102"/>
          <p:cNvCxnSpPr/>
          <p:nvPr/>
        </p:nvCxnSpPr>
        <p:spPr>
          <a:xfrm>
            <a:off x="7361396" y="1596583"/>
            <a:ext cx="22800" cy="4328100"/>
          </a:xfrm>
          <a:prstGeom prst="straightConnector1">
            <a:avLst/>
          </a:prstGeom>
          <a:noFill/>
          <a:ln w="9525" cap="flat" cmpd="sng">
            <a:solidFill>
              <a:schemeClr val="dk1"/>
            </a:solidFill>
            <a:prstDash val="solid"/>
            <a:round/>
            <a:headEnd type="none" w="sm" len="sm"/>
            <a:tailEnd type="none" w="sm" len="sm"/>
          </a:ln>
        </p:spPr>
      </p:cxnSp>
      <p:sp>
        <p:nvSpPr>
          <p:cNvPr id="270" name="Google Shape;270;g3b3a15f33c2_0_102"/>
          <p:cNvSpPr txBox="1"/>
          <p:nvPr/>
        </p:nvSpPr>
        <p:spPr>
          <a:xfrm>
            <a:off x="7654118" y="1445913"/>
            <a:ext cx="1445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北海道ブロック</a:t>
            </a:r>
            <a:endParaRPr sz="1400" b="0" i="0" u="none" strike="noStrike" cap="none">
              <a:solidFill>
                <a:srgbClr val="000000"/>
              </a:solidFill>
              <a:latin typeface="Arial"/>
              <a:ea typeface="Arial"/>
              <a:cs typeface="Arial"/>
              <a:sym typeface="Arial"/>
            </a:endParaRPr>
          </a:p>
        </p:txBody>
      </p:sp>
      <p:sp>
        <p:nvSpPr>
          <p:cNvPr id="271" name="Google Shape;271;g3b3a15f33c2_0_102"/>
          <p:cNvSpPr txBox="1"/>
          <p:nvPr/>
        </p:nvSpPr>
        <p:spPr>
          <a:xfrm>
            <a:off x="7755651" y="2106396"/>
            <a:ext cx="1331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東北ブロック</a:t>
            </a:r>
            <a:endParaRPr sz="1400" b="0" i="0" u="none" strike="noStrike" cap="none">
              <a:solidFill>
                <a:srgbClr val="000000"/>
              </a:solidFill>
              <a:latin typeface="Arial"/>
              <a:ea typeface="Arial"/>
              <a:cs typeface="Arial"/>
              <a:sym typeface="Arial"/>
            </a:endParaRPr>
          </a:p>
        </p:txBody>
      </p:sp>
      <p:cxnSp>
        <p:nvCxnSpPr>
          <p:cNvPr id="272" name="Google Shape;272;g3b3a15f33c2_0_102"/>
          <p:cNvCxnSpPr/>
          <p:nvPr/>
        </p:nvCxnSpPr>
        <p:spPr>
          <a:xfrm>
            <a:off x="3140728" y="2944920"/>
            <a:ext cx="358200" cy="0"/>
          </a:xfrm>
          <a:prstGeom prst="straightConnector1">
            <a:avLst/>
          </a:prstGeom>
          <a:noFill/>
          <a:ln w="9525" cap="flat" cmpd="sng">
            <a:solidFill>
              <a:schemeClr val="dk1"/>
            </a:solidFill>
            <a:prstDash val="solid"/>
            <a:round/>
            <a:headEnd type="none" w="sm" len="sm"/>
            <a:tailEnd type="none" w="sm" len="sm"/>
          </a:ln>
        </p:spPr>
      </p:cxnSp>
      <p:cxnSp>
        <p:nvCxnSpPr>
          <p:cNvPr id="273" name="Google Shape;273;g3b3a15f33c2_0_102"/>
          <p:cNvCxnSpPr/>
          <p:nvPr/>
        </p:nvCxnSpPr>
        <p:spPr>
          <a:xfrm>
            <a:off x="3156450" y="4227029"/>
            <a:ext cx="358200" cy="0"/>
          </a:xfrm>
          <a:prstGeom prst="straightConnector1">
            <a:avLst/>
          </a:prstGeom>
          <a:noFill/>
          <a:ln w="9525" cap="flat" cmpd="sng">
            <a:solidFill>
              <a:schemeClr val="dk1"/>
            </a:solidFill>
            <a:prstDash val="solid"/>
            <a:round/>
            <a:headEnd type="none" w="sm" len="sm"/>
            <a:tailEnd type="none" w="sm" len="sm"/>
          </a:ln>
        </p:spPr>
      </p:cxnSp>
      <p:cxnSp>
        <p:nvCxnSpPr>
          <p:cNvPr id="274" name="Google Shape;274;g3b3a15f33c2_0_102"/>
          <p:cNvCxnSpPr/>
          <p:nvPr/>
        </p:nvCxnSpPr>
        <p:spPr>
          <a:xfrm>
            <a:off x="3125386" y="4580276"/>
            <a:ext cx="358200" cy="0"/>
          </a:xfrm>
          <a:prstGeom prst="straightConnector1">
            <a:avLst/>
          </a:prstGeom>
          <a:noFill/>
          <a:ln w="9525" cap="flat" cmpd="sng">
            <a:solidFill>
              <a:schemeClr val="dk1"/>
            </a:solidFill>
            <a:prstDash val="solid"/>
            <a:round/>
            <a:headEnd type="none" w="sm" len="sm"/>
            <a:tailEnd type="none" w="sm" len="sm"/>
          </a:ln>
        </p:spPr>
      </p:cxnSp>
      <p:cxnSp>
        <p:nvCxnSpPr>
          <p:cNvPr id="275" name="Google Shape;275;g3b3a15f33c2_0_102"/>
          <p:cNvCxnSpPr/>
          <p:nvPr/>
        </p:nvCxnSpPr>
        <p:spPr>
          <a:xfrm>
            <a:off x="3156451" y="5010830"/>
            <a:ext cx="358200" cy="0"/>
          </a:xfrm>
          <a:prstGeom prst="straightConnector1">
            <a:avLst/>
          </a:prstGeom>
          <a:noFill/>
          <a:ln w="9525" cap="flat" cmpd="sng">
            <a:solidFill>
              <a:schemeClr val="dk1"/>
            </a:solidFill>
            <a:prstDash val="solid"/>
            <a:round/>
            <a:headEnd type="none" w="sm" len="sm"/>
            <a:tailEnd type="none" w="sm" len="sm"/>
          </a:ln>
        </p:spPr>
      </p:cxnSp>
      <p:cxnSp>
        <p:nvCxnSpPr>
          <p:cNvPr id="276" name="Google Shape;276;g3b3a15f33c2_0_102"/>
          <p:cNvCxnSpPr/>
          <p:nvPr/>
        </p:nvCxnSpPr>
        <p:spPr>
          <a:xfrm>
            <a:off x="3138615" y="5481324"/>
            <a:ext cx="358200" cy="0"/>
          </a:xfrm>
          <a:prstGeom prst="straightConnector1">
            <a:avLst/>
          </a:prstGeom>
          <a:noFill/>
          <a:ln w="9525" cap="flat" cmpd="sng">
            <a:solidFill>
              <a:schemeClr val="dk1"/>
            </a:solidFill>
            <a:prstDash val="solid"/>
            <a:round/>
            <a:headEnd type="none" w="sm" len="sm"/>
            <a:tailEnd type="none" w="sm" len="sm"/>
          </a:ln>
        </p:spPr>
      </p:cxnSp>
      <p:sp>
        <p:nvSpPr>
          <p:cNvPr id="277" name="Google Shape;277;g3b3a15f33c2_0_102"/>
          <p:cNvSpPr txBox="1"/>
          <p:nvPr/>
        </p:nvSpPr>
        <p:spPr>
          <a:xfrm>
            <a:off x="7683738" y="2647347"/>
            <a:ext cx="1445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北関東・甲信越ブロック</a:t>
            </a:r>
            <a:endParaRPr sz="1400" b="0" i="0" u="none" strike="noStrike" cap="none">
              <a:solidFill>
                <a:srgbClr val="000000"/>
              </a:solidFill>
              <a:latin typeface="Arial"/>
              <a:ea typeface="Arial"/>
              <a:cs typeface="Arial"/>
              <a:sym typeface="Arial"/>
            </a:endParaRPr>
          </a:p>
        </p:txBody>
      </p:sp>
      <p:sp>
        <p:nvSpPr>
          <p:cNvPr id="278" name="Google Shape;278;g3b3a15f33c2_0_102"/>
          <p:cNvSpPr txBox="1"/>
          <p:nvPr/>
        </p:nvSpPr>
        <p:spPr>
          <a:xfrm>
            <a:off x="7678143" y="3381014"/>
            <a:ext cx="1445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南関東・東京</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ブロック</a:t>
            </a:r>
            <a:endParaRPr sz="1400" b="0" i="0" u="none" strike="noStrike" cap="none">
              <a:solidFill>
                <a:srgbClr val="000000"/>
              </a:solidFill>
              <a:latin typeface="Arial"/>
              <a:ea typeface="Arial"/>
              <a:cs typeface="Arial"/>
              <a:sym typeface="Arial"/>
            </a:endParaRPr>
          </a:p>
        </p:txBody>
      </p:sp>
      <p:sp>
        <p:nvSpPr>
          <p:cNvPr id="279" name="Google Shape;279;g3b3a15f33c2_0_102"/>
          <p:cNvSpPr txBox="1"/>
          <p:nvPr/>
        </p:nvSpPr>
        <p:spPr>
          <a:xfrm>
            <a:off x="7678143" y="4100529"/>
            <a:ext cx="1445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東海・北陸</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ブロック</a:t>
            </a:r>
            <a:endParaRPr sz="1400" b="0" i="0" u="none" strike="noStrike" cap="none">
              <a:solidFill>
                <a:srgbClr val="000000"/>
              </a:solidFill>
              <a:latin typeface="Arial"/>
              <a:ea typeface="Arial"/>
              <a:cs typeface="Arial"/>
              <a:sym typeface="Arial"/>
            </a:endParaRPr>
          </a:p>
        </p:txBody>
      </p:sp>
      <p:sp>
        <p:nvSpPr>
          <p:cNvPr id="280" name="Google Shape;280;g3b3a15f33c2_0_102"/>
          <p:cNvSpPr txBox="1"/>
          <p:nvPr/>
        </p:nvSpPr>
        <p:spPr>
          <a:xfrm>
            <a:off x="7661131" y="4686209"/>
            <a:ext cx="1331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近畿ブロック</a:t>
            </a:r>
            <a:endParaRPr sz="1400" b="0" i="0" u="none" strike="noStrike" cap="none">
              <a:solidFill>
                <a:srgbClr val="000000"/>
              </a:solidFill>
              <a:latin typeface="Arial"/>
              <a:ea typeface="Arial"/>
              <a:cs typeface="Arial"/>
              <a:sym typeface="Arial"/>
            </a:endParaRPr>
          </a:p>
        </p:txBody>
      </p:sp>
      <p:sp>
        <p:nvSpPr>
          <p:cNvPr id="281" name="Google Shape;281;g3b3a15f33c2_0_102"/>
          <p:cNvSpPr txBox="1"/>
          <p:nvPr/>
        </p:nvSpPr>
        <p:spPr>
          <a:xfrm>
            <a:off x="7678143" y="5142747"/>
            <a:ext cx="1445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中国・四国</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ブロック</a:t>
            </a:r>
            <a:endParaRPr sz="1400" b="0" i="0" u="none" strike="noStrike" cap="none">
              <a:solidFill>
                <a:srgbClr val="000000"/>
              </a:solidFill>
              <a:latin typeface="Arial"/>
              <a:ea typeface="Arial"/>
              <a:cs typeface="Arial"/>
              <a:sym typeface="Arial"/>
            </a:endParaRPr>
          </a:p>
        </p:txBody>
      </p:sp>
      <p:sp>
        <p:nvSpPr>
          <p:cNvPr id="282" name="Google Shape;282;g3b3a15f33c2_0_102"/>
          <p:cNvSpPr txBox="1"/>
          <p:nvPr/>
        </p:nvSpPr>
        <p:spPr>
          <a:xfrm>
            <a:off x="7722436" y="5770692"/>
            <a:ext cx="1445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九州ブロック</a:t>
            </a:r>
            <a:endParaRPr sz="1400" b="0" i="0" u="none" strike="noStrike" cap="none">
              <a:solidFill>
                <a:srgbClr val="000000"/>
              </a:solidFill>
              <a:latin typeface="Arial"/>
              <a:ea typeface="Arial"/>
              <a:cs typeface="Arial"/>
              <a:sym typeface="Arial"/>
            </a:endParaRPr>
          </a:p>
        </p:txBody>
      </p:sp>
      <p:cxnSp>
        <p:nvCxnSpPr>
          <p:cNvPr id="283" name="Google Shape;283;g3b3a15f33c2_0_102"/>
          <p:cNvCxnSpPr/>
          <p:nvPr/>
        </p:nvCxnSpPr>
        <p:spPr>
          <a:xfrm>
            <a:off x="3156450" y="976007"/>
            <a:ext cx="358200" cy="0"/>
          </a:xfrm>
          <a:prstGeom prst="straightConnector1">
            <a:avLst/>
          </a:prstGeom>
          <a:noFill/>
          <a:ln w="9525" cap="flat" cmpd="sng">
            <a:solidFill>
              <a:schemeClr val="dk1"/>
            </a:solidFill>
            <a:prstDash val="solid"/>
            <a:round/>
            <a:headEnd type="none" w="sm" len="sm"/>
            <a:tailEnd type="none" w="sm" len="sm"/>
          </a:ln>
        </p:spPr>
      </p:cxnSp>
      <p:cxnSp>
        <p:nvCxnSpPr>
          <p:cNvPr id="284" name="Google Shape;284;g3b3a15f33c2_0_102"/>
          <p:cNvCxnSpPr/>
          <p:nvPr/>
        </p:nvCxnSpPr>
        <p:spPr>
          <a:xfrm>
            <a:off x="3156450" y="1451894"/>
            <a:ext cx="358200" cy="0"/>
          </a:xfrm>
          <a:prstGeom prst="straightConnector1">
            <a:avLst/>
          </a:prstGeom>
          <a:noFill/>
          <a:ln w="9525" cap="flat" cmpd="sng">
            <a:solidFill>
              <a:schemeClr val="dk1"/>
            </a:solidFill>
            <a:prstDash val="solid"/>
            <a:round/>
            <a:headEnd type="none" w="sm" len="sm"/>
            <a:tailEnd type="none" w="sm" len="sm"/>
          </a:ln>
        </p:spPr>
      </p:cxnSp>
      <p:sp>
        <p:nvSpPr>
          <p:cNvPr id="285" name="Google Shape;285;g3b3a15f33c2_0_102"/>
          <p:cNvSpPr/>
          <p:nvPr/>
        </p:nvSpPr>
        <p:spPr>
          <a:xfrm>
            <a:off x="7202389" y="1188593"/>
            <a:ext cx="1841400" cy="5025900"/>
          </a:xfrm>
          <a:prstGeom prst="flowChartAlternateProcess">
            <a:avLst/>
          </a:prstGeom>
          <a:noFill/>
          <a:ln w="25400" cap="flat" cmpd="sng">
            <a:solidFill>
              <a:srgbClr val="FF0066"/>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6" name="Google Shape;286;g3b3a15f33c2_0_102"/>
          <p:cNvSpPr txBox="1"/>
          <p:nvPr/>
        </p:nvSpPr>
        <p:spPr>
          <a:xfrm>
            <a:off x="3556025" y="4855892"/>
            <a:ext cx="32310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a:solidFill>
                  <a:schemeClr val="dk1"/>
                </a:solidFill>
                <a:latin typeface="Meiryo"/>
                <a:ea typeface="Meiryo"/>
                <a:cs typeface="Meiryo"/>
                <a:sym typeface="Meiryo"/>
              </a:rPr>
              <a:t>50周年記念特別委員会</a:t>
            </a:r>
            <a:endParaRPr sz="1400" b="0" i="0" u="none" strike="noStrike" cap="none">
              <a:solidFill>
                <a:schemeClr val="dk1"/>
              </a:solidFill>
              <a:latin typeface="Meiryo"/>
              <a:ea typeface="Meiryo"/>
              <a:cs typeface="Meiryo"/>
              <a:sym typeface="Meiryo"/>
            </a:endParaRPr>
          </a:p>
        </p:txBody>
      </p:sp>
      <p:sp>
        <p:nvSpPr>
          <p:cNvPr id="287" name="Google Shape;287;g3b3a15f33c2_0_102"/>
          <p:cNvSpPr/>
          <p:nvPr/>
        </p:nvSpPr>
        <p:spPr>
          <a:xfrm>
            <a:off x="3549072" y="2817474"/>
            <a:ext cx="24930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ja-JP" sz="1800">
                <a:solidFill>
                  <a:schemeClr val="dk1"/>
                </a:solidFill>
                <a:latin typeface="Meiryo"/>
                <a:ea typeface="Meiryo"/>
                <a:cs typeface="Meiryo"/>
                <a:sym typeface="Meiryo"/>
              </a:rPr>
              <a:t>健やか親子特別委員会</a:t>
            </a:r>
            <a:endParaRPr sz="1800" b="0" i="0" u="none" strike="noStrike" cap="none">
              <a:solidFill>
                <a:schemeClr val="dk1"/>
              </a:solidFill>
              <a:latin typeface="Meiryo"/>
              <a:ea typeface="Meiryo"/>
              <a:cs typeface="Meiryo"/>
              <a:sym typeface="Meiryo"/>
            </a:endParaRPr>
          </a:p>
        </p:txBody>
      </p:sp>
      <p:cxnSp>
        <p:nvCxnSpPr>
          <p:cNvPr id="288" name="Google Shape;288;g3b3a15f33c2_0_102"/>
          <p:cNvCxnSpPr/>
          <p:nvPr/>
        </p:nvCxnSpPr>
        <p:spPr>
          <a:xfrm>
            <a:off x="3133057" y="2026426"/>
            <a:ext cx="358200" cy="0"/>
          </a:xfrm>
          <a:prstGeom prst="straightConnector1">
            <a:avLst/>
          </a:prstGeom>
          <a:noFill/>
          <a:ln w="9525" cap="flat" cmpd="sng">
            <a:solidFill>
              <a:schemeClr val="dk1"/>
            </a:solidFill>
            <a:prstDash val="solid"/>
            <a:round/>
            <a:headEnd type="none" w="sm" len="sm"/>
            <a:tailEnd type="none" w="sm" len="sm"/>
          </a:ln>
        </p:spPr>
      </p:cxnSp>
      <p:sp>
        <p:nvSpPr>
          <p:cNvPr id="258" name="Google Shape;258;g3b3a15f33c2_0_102"/>
          <p:cNvSpPr txBox="1"/>
          <p:nvPr/>
        </p:nvSpPr>
        <p:spPr>
          <a:xfrm>
            <a:off x="3567033" y="1319042"/>
            <a:ext cx="33249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理事会・拡大常任理事会・常任理事会</a:t>
            </a:r>
            <a:endParaRPr sz="1400" b="0" i="0" u="none" strike="noStrike" cap="none">
              <a:solidFill>
                <a:schemeClr val="dk1"/>
              </a:solidFill>
              <a:latin typeface="Meiryo"/>
              <a:ea typeface="Meiryo"/>
              <a:cs typeface="Meiryo"/>
              <a:sym typeface="Meiryo"/>
            </a:endParaRPr>
          </a:p>
        </p:txBody>
      </p:sp>
      <p:sp>
        <p:nvSpPr>
          <p:cNvPr id="289" name="Google Shape;289;g3b3a15f33c2_0_102"/>
          <p:cNvSpPr txBox="1"/>
          <p:nvPr/>
        </p:nvSpPr>
        <p:spPr>
          <a:xfrm>
            <a:off x="2404436" y="6113519"/>
            <a:ext cx="47625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a:t>
            </a:r>
            <a:r>
              <a:rPr lang="ja-JP" sz="1600">
                <a:solidFill>
                  <a:schemeClr val="dk1"/>
                </a:solidFill>
                <a:latin typeface="Meiryo"/>
                <a:ea typeface="Meiryo"/>
                <a:cs typeface="Meiryo"/>
                <a:sym typeface="Meiryo"/>
              </a:rPr>
              <a:t>健康危機管理委員会</a:t>
            </a:r>
            <a:r>
              <a:rPr lang="ja-JP" sz="1600" b="0" i="0" u="none" strike="noStrike" cap="none">
                <a:solidFill>
                  <a:schemeClr val="dk1"/>
                </a:solidFill>
                <a:latin typeface="Meiryo"/>
                <a:ea typeface="Meiryo"/>
                <a:cs typeface="Meiryo"/>
                <a:sym typeface="Meiryo"/>
              </a:rPr>
              <a:t>は会長</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　特別委員会（健康日本21）は総務担当理事</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Meiryo"/>
              <a:ea typeface="Meiryo"/>
              <a:cs typeface="Meiryo"/>
              <a:sym typeface="Meiryo"/>
            </a:endParaRPr>
          </a:p>
        </p:txBody>
      </p:sp>
      <p:cxnSp>
        <p:nvCxnSpPr>
          <p:cNvPr id="290" name="Google Shape;290;g3b3a15f33c2_0_102"/>
          <p:cNvCxnSpPr/>
          <p:nvPr/>
        </p:nvCxnSpPr>
        <p:spPr>
          <a:xfrm>
            <a:off x="3138833" y="3760581"/>
            <a:ext cx="358200" cy="0"/>
          </a:xfrm>
          <a:prstGeom prst="straightConnector1">
            <a:avLst/>
          </a:prstGeom>
          <a:noFill/>
          <a:ln w="9525" cap="flat" cmpd="sng">
            <a:solidFill>
              <a:schemeClr val="dk1"/>
            </a:solidFill>
            <a:prstDash val="solid"/>
            <a:round/>
            <a:headEnd type="none" w="sm" len="sm"/>
            <a:tailEnd type="none" w="sm" len="sm"/>
          </a:ln>
        </p:spPr>
      </p:cxnSp>
      <p:cxnSp>
        <p:nvCxnSpPr>
          <p:cNvPr id="291" name="Google Shape;291;g3b3a15f33c2_0_102"/>
          <p:cNvCxnSpPr/>
          <p:nvPr/>
        </p:nvCxnSpPr>
        <p:spPr>
          <a:xfrm>
            <a:off x="3165608" y="3381014"/>
            <a:ext cx="358200" cy="0"/>
          </a:xfrm>
          <a:prstGeom prst="straightConnector1">
            <a:avLst/>
          </a:prstGeom>
          <a:noFill/>
          <a:ln w="9525" cap="flat" cmpd="sng">
            <a:solidFill>
              <a:schemeClr val="dk1"/>
            </a:solidFill>
            <a:prstDash val="solid"/>
            <a:round/>
            <a:headEnd type="none" w="sm" len="sm"/>
            <a:tailEnd type="none" w="sm" len="sm"/>
          </a:ln>
        </p:spPr>
      </p:cxnSp>
      <p:sp>
        <p:nvSpPr>
          <p:cNvPr id="292" name="Google Shape;292;g3b3a15f33c2_0_102"/>
          <p:cNvSpPr txBox="1"/>
          <p:nvPr/>
        </p:nvSpPr>
        <p:spPr>
          <a:xfrm>
            <a:off x="3555575" y="3223625"/>
            <a:ext cx="3111900" cy="35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700">
                <a:solidFill>
                  <a:schemeClr val="dk1"/>
                </a:solidFill>
                <a:latin typeface="Meiryo"/>
                <a:ea typeface="Meiryo"/>
                <a:cs typeface="Meiryo"/>
                <a:sym typeface="Meiryo"/>
              </a:rPr>
              <a:t>学会・学術に関する委員会</a:t>
            </a:r>
            <a:endParaRPr sz="1700" b="0" i="0" u="none" strike="noStrike" cap="none">
              <a:solidFill>
                <a:schemeClr val="dk1"/>
              </a:solidFill>
              <a:latin typeface="Meiryo"/>
              <a:ea typeface="Meiryo"/>
              <a:cs typeface="Meiryo"/>
              <a:sym typeface="Meiryo"/>
            </a:endParaRPr>
          </a:p>
        </p:txBody>
      </p:sp>
      <p:sp>
        <p:nvSpPr>
          <p:cNvPr id="293" name="Google Shape;293;g3b3a15f33c2_0_102"/>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3b3a15f33c2_0_249"/>
          <p:cNvSpPr txBox="1">
            <a:spLocks noGrp="1"/>
          </p:cNvSpPr>
          <p:nvPr>
            <p:ph type="title"/>
          </p:nvPr>
        </p:nvSpPr>
        <p:spPr>
          <a:xfrm>
            <a:off x="326595" y="21216"/>
            <a:ext cx="8229600" cy="840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3600" b="1">
                <a:latin typeface="Arial"/>
                <a:ea typeface="Arial"/>
                <a:cs typeface="Arial"/>
                <a:sym typeface="Arial"/>
              </a:rPr>
              <a:t>　　</a:t>
            </a:r>
            <a:r>
              <a:rPr lang="ja-JP" sz="2900" b="1">
                <a:latin typeface="BIZ UDPGothic"/>
                <a:ea typeface="BIZ UDPGothic"/>
                <a:cs typeface="BIZ UDPGothic"/>
                <a:sym typeface="BIZ UDPGothic"/>
              </a:rPr>
              <a:t>令和８年度　全国保健師長会活動方針</a:t>
            </a:r>
            <a:endParaRPr sz="3700">
              <a:latin typeface="BIZ UDPGothic"/>
              <a:ea typeface="BIZ UDPGothic"/>
              <a:cs typeface="BIZ UDPGothic"/>
              <a:sym typeface="BIZ UDPGothic"/>
            </a:endParaRPr>
          </a:p>
        </p:txBody>
      </p:sp>
      <p:sp>
        <p:nvSpPr>
          <p:cNvPr id="300" name="Google Shape;300;g3b3a15f33c2_0_249"/>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8</a:t>
            </a:fld>
            <a:endParaRPr/>
          </a:p>
        </p:txBody>
      </p:sp>
      <p:sp>
        <p:nvSpPr>
          <p:cNvPr id="301" name="Google Shape;301;g3b3a15f33c2_0_249"/>
          <p:cNvSpPr txBox="1">
            <a:spLocks noGrp="1"/>
          </p:cNvSpPr>
          <p:nvPr>
            <p:ph type="body" idx="1"/>
          </p:nvPr>
        </p:nvSpPr>
        <p:spPr>
          <a:xfrm>
            <a:off x="255601" y="983750"/>
            <a:ext cx="8507400" cy="944100"/>
          </a:xfrm>
          <a:prstGeom prst="rect">
            <a:avLst/>
          </a:prstGeom>
          <a:gradFill>
            <a:gsLst>
              <a:gs pos="0">
                <a:srgbClr val="FCE5CD"/>
              </a:gs>
              <a:gs pos="98000">
                <a:schemeClr val="lt1"/>
              </a:gs>
              <a:gs pos="100000">
                <a:srgbClr val="D96868"/>
              </a:gs>
            </a:gsLst>
            <a:lin ang="5400012" scaled="0"/>
          </a:gradFill>
          <a:ln>
            <a:noFill/>
          </a:ln>
        </p:spPr>
        <p:txBody>
          <a:bodyPr spcFirstLastPara="1" wrap="square" lIns="91425" tIns="45700" rIns="91425" bIns="45700" anchor="ctr" anchorCtr="0">
            <a:spAutoFit/>
          </a:bodyPr>
          <a:lstStyle/>
          <a:p>
            <a:pPr marL="342900" lvl="0" indent="-342900" algn="ctr" rtl="0">
              <a:lnSpc>
                <a:spcPct val="100000"/>
              </a:lnSpc>
              <a:spcBef>
                <a:spcPts val="0"/>
              </a:spcBef>
              <a:spcAft>
                <a:spcPts val="0"/>
              </a:spcAft>
              <a:buClr>
                <a:schemeClr val="dk1"/>
              </a:buClr>
              <a:buSzPts val="2400"/>
              <a:buFont typeface="Arial"/>
              <a:buNone/>
            </a:pPr>
            <a:r>
              <a:rPr lang="ja-JP" sz="2100" b="1">
                <a:latin typeface="BIZ UDPGothic"/>
                <a:ea typeface="BIZ UDPGothic"/>
                <a:cs typeface="BIZ UDPGothic"/>
                <a:sym typeface="BIZ UDPGothic"/>
              </a:rPr>
              <a:t>未来を見据えた公衆衛生看護活動の展開</a:t>
            </a:r>
            <a:endParaRPr sz="2100" b="1">
              <a:latin typeface="BIZ UDPGothic"/>
              <a:ea typeface="BIZ UDPGothic"/>
              <a:cs typeface="BIZ UDPGothic"/>
              <a:sym typeface="BIZ UDPGothic"/>
            </a:endParaRPr>
          </a:p>
          <a:p>
            <a:pPr marL="342900" lvl="0" indent="-342900" algn="ctr" rtl="0">
              <a:lnSpc>
                <a:spcPct val="100000"/>
              </a:lnSpc>
              <a:spcBef>
                <a:spcPts val="640"/>
              </a:spcBef>
              <a:spcAft>
                <a:spcPts val="0"/>
              </a:spcAft>
              <a:buClr>
                <a:schemeClr val="dk1"/>
              </a:buClr>
              <a:buSzPts val="3200"/>
              <a:buFont typeface="Arial"/>
              <a:buNone/>
            </a:pPr>
            <a:r>
              <a:rPr lang="ja-JP" sz="2900" b="1">
                <a:latin typeface="BIZ UDPGothic"/>
                <a:ea typeface="BIZ UDPGothic"/>
                <a:cs typeface="BIZ UDPGothic"/>
                <a:sym typeface="BIZ UDPGothic"/>
              </a:rPr>
              <a:t>   </a:t>
            </a:r>
            <a:r>
              <a:rPr lang="ja-JP" sz="2100" b="1">
                <a:latin typeface="BIZ UDPGothic"/>
                <a:ea typeface="BIZ UDPGothic"/>
                <a:cs typeface="BIZ UDPGothic"/>
                <a:sym typeface="BIZ UDPGothic"/>
              </a:rPr>
              <a:t>　～予防活動の実践、そして地域に根づく保健活動の継承～</a:t>
            </a:r>
            <a:endParaRPr sz="2500" b="1">
              <a:latin typeface="BIZ UDPGothic"/>
              <a:ea typeface="BIZ UDPGothic"/>
              <a:cs typeface="BIZ UDPGothic"/>
              <a:sym typeface="BIZ UDPGothic"/>
            </a:endParaRPr>
          </a:p>
        </p:txBody>
      </p:sp>
      <p:pic>
        <p:nvPicPr>
          <p:cNvPr id="302" name="Google Shape;302;g3b3a15f33c2_0_249" descr="全国保健師長会シンボルマーク"/>
          <p:cNvPicPr preferRelativeResize="0"/>
          <p:nvPr/>
        </p:nvPicPr>
        <p:blipFill rotWithShape="1">
          <a:blip r:embed="rId3">
            <a:alphaModFix/>
          </a:blip>
          <a:srcRect/>
          <a:stretch/>
        </p:blipFill>
        <p:spPr>
          <a:xfrm>
            <a:off x="405827" y="77801"/>
            <a:ext cx="1260000" cy="840000"/>
          </a:xfrm>
          <a:prstGeom prst="rect">
            <a:avLst/>
          </a:prstGeom>
          <a:noFill/>
          <a:ln>
            <a:noFill/>
          </a:ln>
        </p:spPr>
      </p:pic>
      <p:sp>
        <p:nvSpPr>
          <p:cNvPr id="303" name="Google Shape;303;g3b3a15f33c2_0_249"/>
          <p:cNvSpPr/>
          <p:nvPr/>
        </p:nvSpPr>
        <p:spPr>
          <a:xfrm>
            <a:off x="223150" y="2218100"/>
            <a:ext cx="4247100" cy="20823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4" name="Google Shape;304;g3b3a15f33c2_0_249"/>
          <p:cNvSpPr/>
          <p:nvPr/>
        </p:nvSpPr>
        <p:spPr>
          <a:xfrm>
            <a:off x="4696475" y="2218100"/>
            <a:ext cx="4247100" cy="20823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5" name="Google Shape;305;g3b3a15f33c2_0_249"/>
          <p:cNvSpPr/>
          <p:nvPr/>
        </p:nvSpPr>
        <p:spPr>
          <a:xfrm>
            <a:off x="223150" y="4590650"/>
            <a:ext cx="4279500" cy="20823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6" name="Google Shape;306;g3b3a15f33c2_0_249"/>
          <p:cNvSpPr/>
          <p:nvPr/>
        </p:nvSpPr>
        <p:spPr>
          <a:xfrm>
            <a:off x="4724391" y="4590650"/>
            <a:ext cx="4247100" cy="20823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7" name="Google Shape;307;g3b3a15f33c2_0_249"/>
          <p:cNvSpPr txBox="1"/>
          <p:nvPr/>
        </p:nvSpPr>
        <p:spPr>
          <a:xfrm>
            <a:off x="226350" y="2286000"/>
            <a:ext cx="42795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600" b="1">
                <a:solidFill>
                  <a:schemeClr val="dk1"/>
                </a:solidFill>
                <a:latin typeface="BIZ UDPGothic"/>
                <a:ea typeface="BIZ UDPGothic"/>
                <a:cs typeface="BIZ UDPGothic"/>
                <a:sym typeface="BIZ UDPGothic"/>
              </a:rPr>
              <a:t>１　地域保健活動の推進にかかるマネジメント</a:t>
            </a:r>
            <a:endParaRPr sz="1600" b="1">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600" b="1">
                <a:solidFill>
                  <a:schemeClr val="dk1"/>
                </a:solidFill>
                <a:latin typeface="BIZ UDPGothic"/>
                <a:ea typeface="BIZ UDPGothic"/>
                <a:cs typeface="BIZ UDPGothic"/>
                <a:sym typeface="BIZ UDPGothic"/>
              </a:rPr>
              <a:t>　　機能の発揮に向けた取り組みの推進</a:t>
            </a:r>
            <a:endParaRPr sz="1600" b="1">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600" b="1">
              <a:solidFill>
                <a:schemeClr val="dk1"/>
              </a:solidFill>
              <a:latin typeface="BIZ UDPGothic"/>
              <a:ea typeface="BIZ UDPGothic"/>
              <a:cs typeface="BIZ UDPGothic"/>
              <a:sym typeface="BIZ UDPGothic"/>
            </a:endParaRPr>
          </a:p>
        </p:txBody>
      </p:sp>
      <p:pic>
        <p:nvPicPr>
          <p:cNvPr id="308" name="Google Shape;308;g3b3a15f33c2_0_249"/>
          <p:cNvPicPr preferRelativeResize="0"/>
          <p:nvPr/>
        </p:nvPicPr>
        <p:blipFill>
          <a:blip r:embed="rId4">
            <a:alphaModFix/>
          </a:blip>
          <a:stretch>
            <a:fillRect/>
          </a:stretch>
        </p:blipFill>
        <p:spPr>
          <a:xfrm>
            <a:off x="405825" y="3413050"/>
            <a:ext cx="695550" cy="695550"/>
          </a:xfrm>
          <a:prstGeom prst="rect">
            <a:avLst/>
          </a:prstGeom>
          <a:noFill/>
          <a:ln>
            <a:noFill/>
          </a:ln>
          <a:effectLst>
            <a:outerShdw blurRad="57150" dist="19050" dir="5400000" algn="bl" rotWithShape="0">
              <a:srgbClr val="000000">
                <a:alpha val="50000"/>
              </a:srgbClr>
            </a:outerShdw>
          </a:effectLst>
        </p:spPr>
      </p:pic>
      <p:pic>
        <p:nvPicPr>
          <p:cNvPr id="309" name="Google Shape;309;g3b3a15f33c2_0_249"/>
          <p:cNvPicPr preferRelativeResize="0"/>
          <p:nvPr/>
        </p:nvPicPr>
        <p:blipFill>
          <a:blip r:embed="rId5">
            <a:alphaModFix/>
          </a:blip>
          <a:stretch>
            <a:fillRect/>
          </a:stretch>
        </p:blipFill>
        <p:spPr>
          <a:xfrm>
            <a:off x="501107" y="3006757"/>
            <a:ext cx="504975" cy="504975"/>
          </a:xfrm>
          <a:prstGeom prst="rect">
            <a:avLst/>
          </a:prstGeom>
          <a:noFill/>
          <a:ln>
            <a:noFill/>
          </a:ln>
          <a:effectLst>
            <a:outerShdw blurRad="57150" dist="19050" dir="5400000" algn="bl" rotWithShape="0">
              <a:srgbClr val="000000">
                <a:alpha val="50000"/>
              </a:srgbClr>
            </a:outerShdw>
          </a:effectLst>
        </p:spPr>
      </p:pic>
      <p:sp>
        <p:nvSpPr>
          <p:cNvPr id="310" name="Google Shape;310;g3b3a15f33c2_0_249"/>
          <p:cNvSpPr txBox="1"/>
          <p:nvPr/>
        </p:nvSpPr>
        <p:spPr>
          <a:xfrm>
            <a:off x="1097725" y="2953700"/>
            <a:ext cx="3293100" cy="12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・地域ケアシステムの構築や健康課題の改　　善に向けた組織内外の関係者や関係機関　の総合調整等、効果的、効率的な活動を実　践、発信する</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・健康危機管理における平時からの体制強　化に向けた活動に取組む</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sp>
        <p:nvSpPr>
          <p:cNvPr id="311" name="Google Shape;311;g3b3a15f33c2_0_249"/>
          <p:cNvSpPr txBox="1"/>
          <p:nvPr/>
        </p:nvSpPr>
        <p:spPr>
          <a:xfrm>
            <a:off x="4680275" y="2263366"/>
            <a:ext cx="42795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600" b="1">
                <a:solidFill>
                  <a:schemeClr val="dk1"/>
                </a:solidFill>
                <a:latin typeface="BIZ UDPGothic"/>
                <a:ea typeface="BIZ UDPGothic"/>
                <a:cs typeface="BIZ UDPGothic"/>
                <a:sym typeface="BIZ UDPGothic"/>
              </a:rPr>
              <a:t>２　地区診断と科学的根拠に基づく公衆衛生　　　看護活動及び人材育成の推進</a:t>
            </a:r>
            <a:endParaRPr sz="1600" b="1">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600" b="1">
              <a:solidFill>
                <a:schemeClr val="dk1"/>
              </a:solidFill>
              <a:latin typeface="BIZ UDPGothic"/>
              <a:ea typeface="BIZ UDPGothic"/>
              <a:cs typeface="BIZ UDPGothic"/>
              <a:sym typeface="BIZ UDPGothic"/>
            </a:endParaRPr>
          </a:p>
        </p:txBody>
      </p:sp>
      <p:pic>
        <p:nvPicPr>
          <p:cNvPr id="312" name="Google Shape;312;g3b3a15f33c2_0_249"/>
          <p:cNvPicPr preferRelativeResize="0"/>
          <p:nvPr/>
        </p:nvPicPr>
        <p:blipFill>
          <a:blip r:embed="rId6">
            <a:alphaModFix/>
          </a:blip>
          <a:stretch>
            <a:fillRect/>
          </a:stretch>
        </p:blipFill>
        <p:spPr>
          <a:xfrm>
            <a:off x="4724397" y="3511723"/>
            <a:ext cx="695550" cy="695550"/>
          </a:xfrm>
          <a:prstGeom prst="rect">
            <a:avLst/>
          </a:prstGeom>
          <a:noFill/>
          <a:ln>
            <a:noFill/>
          </a:ln>
          <a:effectLst>
            <a:outerShdw blurRad="57150" dist="19050" dir="5400000" algn="bl" rotWithShape="0">
              <a:srgbClr val="000000">
                <a:alpha val="50000"/>
              </a:srgbClr>
            </a:outerShdw>
          </a:effectLst>
        </p:spPr>
      </p:pic>
      <p:pic>
        <p:nvPicPr>
          <p:cNvPr id="313" name="Google Shape;313;g3b3a15f33c2_0_249"/>
          <p:cNvPicPr preferRelativeResize="0"/>
          <p:nvPr/>
        </p:nvPicPr>
        <p:blipFill>
          <a:blip r:embed="rId7">
            <a:alphaModFix/>
          </a:blip>
          <a:stretch>
            <a:fillRect/>
          </a:stretch>
        </p:blipFill>
        <p:spPr>
          <a:xfrm>
            <a:off x="4872825" y="3181059"/>
            <a:ext cx="695550" cy="695573"/>
          </a:xfrm>
          <a:prstGeom prst="rect">
            <a:avLst/>
          </a:prstGeom>
          <a:noFill/>
          <a:ln>
            <a:noFill/>
          </a:ln>
          <a:effectLst>
            <a:outerShdw blurRad="57150" dist="19050" dir="5400000" algn="bl" rotWithShape="0">
              <a:srgbClr val="000000">
                <a:alpha val="50000"/>
              </a:srgbClr>
            </a:outerShdw>
          </a:effectLst>
        </p:spPr>
      </p:pic>
      <p:sp>
        <p:nvSpPr>
          <p:cNvPr id="314" name="Google Shape;314;g3b3a15f33c2_0_249"/>
          <p:cNvSpPr txBox="1"/>
          <p:nvPr/>
        </p:nvSpPr>
        <p:spPr>
          <a:xfrm>
            <a:off x="5469900" y="2937900"/>
            <a:ext cx="3583500" cy="12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・統括保健師の配置を促進するとともにその</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  成果を明確化し、役割発揮を推進する</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・地区特性や科学的根拠に基づく、地区活動　　　に立脚した公衆衛生看護活動を発信する</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・コアバリュー・コアコンピテンシーの活用</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・保健師活動のDX化、ICT化活用事例の発信</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sp>
        <p:nvSpPr>
          <p:cNvPr id="315" name="Google Shape;315;g3b3a15f33c2_0_249"/>
          <p:cNvSpPr txBox="1"/>
          <p:nvPr/>
        </p:nvSpPr>
        <p:spPr>
          <a:xfrm>
            <a:off x="226350" y="4656500"/>
            <a:ext cx="42795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600" b="1">
                <a:solidFill>
                  <a:schemeClr val="dk1"/>
                </a:solidFill>
                <a:latin typeface="BIZ UDPGothic"/>
                <a:ea typeface="BIZ UDPGothic"/>
                <a:cs typeface="BIZ UDPGothic"/>
                <a:sym typeface="BIZ UDPGothic"/>
              </a:rPr>
              <a:t>3　自治体間のネットワークの構築やブロック、　　支部における効果的な活動の推進</a:t>
            </a:r>
            <a:endParaRPr sz="1600" b="1">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600" b="1">
              <a:solidFill>
                <a:schemeClr val="dk1"/>
              </a:solidFill>
              <a:latin typeface="BIZ UDPGothic"/>
              <a:ea typeface="BIZ UDPGothic"/>
              <a:cs typeface="BIZ UDPGothic"/>
              <a:sym typeface="BIZ UDPGothic"/>
            </a:endParaRPr>
          </a:p>
        </p:txBody>
      </p:sp>
      <p:pic>
        <p:nvPicPr>
          <p:cNvPr id="316" name="Google Shape;316;g3b3a15f33c2_0_249"/>
          <p:cNvPicPr preferRelativeResize="0"/>
          <p:nvPr/>
        </p:nvPicPr>
        <p:blipFill>
          <a:blip r:embed="rId8">
            <a:alphaModFix/>
          </a:blip>
          <a:stretch>
            <a:fillRect/>
          </a:stretch>
        </p:blipFill>
        <p:spPr>
          <a:xfrm>
            <a:off x="288326" y="5576124"/>
            <a:ext cx="944100" cy="944100"/>
          </a:xfrm>
          <a:prstGeom prst="rect">
            <a:avLst/>
          </a:prstGeom>
          <a:noFill/>
          <a:ln>
            <a:noFill/>
          </a:ln>
          <a:effectLst>
            <a:outerShdw blurRad="57150" dist="19050" dir="5400000" algn="bl" rotWithShape="0">
              <a:srgbClr val="000000">
                <a:alpha val="50000"/>
              </a:srgbClr>
            </a:outerShdw>
          </a:effectLst>
        </p:spPr>
      </p:pic>
      <p:sp>
        <p:nvSpPr>
          <p:cNvPr id="317" name="Google Shape;317;g3b3a15f33c2_0_249"/>
          <p:cNvSpPr txBox="1"/>
          <p:nvPr/>
        </p:nvSpPr>
        <p:spPr>
          <a:xfrm>
            <a:off x="1128325" y="5337683"/>
            <a:ext cx="3293100" cy="12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・効果的な公衆衛生看護活動や人材育成等</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 に関する情報交換・研修等の主体的活動</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 を推進する</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sp>
        <p:nvSpPr>
          <p:cNvPr id="318" name="Google Shape;318;g3b3a15f33c2_0_249"/>
          <p:cNvSpPr txBox="1"/>
          <p:nvPr/>
        </p:nvSpPr>
        <p:spPr>
          <a:xfrm>
            <a:off x="4696883" y="4613457"/>
            <a:ext cx="42795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600" b="1">
                <a:solidFill>
                  <a:schemeClr val="dk1"/>
                </a:solidFill>
                <a:latin typeface="BIZ UDPGothic"/>
                <a:ea typeface="BIZ UDPGothic"/>
                <a:cs typeface="BIZ UDPGothic"/>
                <a:sym typeface="BIZ UDPGothic"/>
              </a:rPr>
              <a:t>４　地域の公衆衛生看護活動の推進に向けた　　　会からの情報発信の促進</a:t>
            </a:r>
            <a:endParaRPr sz="1600" b="1">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600" b="1">
              <a:solidFill>
                <a:schemeClr val="dk1"/>
              </a:solidFill>
              <a:latin typeface="BIZ UDPGothic"/>
              <a:ea typeface="BIZ UDPGothic"/>
              <a:cs typeface="BIZ UDPGothic"/>
              <a:sym typeface="BIZ UDPGothic"/>
            </a:endParaRPr>
          </a:p>
        </p:txBody>
      </p:sp>
      <p:pic>
        <p:nvPicPr>
          <p:cNvPr id="319" name="Google Shape;319;g3b3a15f33c2_0_249"/>
          <p:cNvPicPr preferRelativeResize="0"/>
          <p:nvPr/>
        </p:nvPicPr>
        <p:blipFill>
          <a:blip r:embed="rId9">
            <a:alphaModFix/>
          </a:blip>
          <a:stretch>
            <a:fillRect/>
          </a:stretch>
        </p:blipFill>
        <p:spPr>
          <a:xfrm>
            <a:off x="4714377" y="5723205"/>
            <a:ext cx="923925" cy="923925"/>
          </a:xfrm>
          <a:prstGeom prst="rect">
            <a:avLst/>
          </a:prstGeom>
          <a:noFill/>
          <a:ln>
            <a:noFill/>
          </a:ln>
          <a:effectLst>
            <a:outerShdw blurRad="57150" dist="19050" dir="5400000" algn="bl" rotWithShape="0">
              <a:srgbClr val="000000">
                <a:alpha val="50000"/>
              </a:srgbClr>
            </a:outerShdw>
          </a:effectLst>
        </p:spPr>
      </p:pic>
      <p:sp>
        <p:nvSpPr>
          <p:cNvPr id="320" name="Google Shape;320;g3b3a15f33c2_0_249"/>
          <p:cNvSpPr txBox="1"/>
          <p:nvPr/>
        </p:nvSpPr>
        <p:spPr>
          <a:xfrm>
            <a:off x="5615100" y="5337683"/>
            <a:ext cx="3293100" cy="129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・会員が地域御全体像、時代を見据えたビ</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 ジョンを構築するために必要な各種情報</a:t>
            </a:r>
            <a:endParaRPr sz="1300">
              <a:solidFill>
                <a:schemeClr val="dk1"/>
              </a:solidFill>
              <a:latin typeface="BIZ UDPGothic"/>
              <a:ea typeface="BIZ UDPGothic"/>
              <a:cs typeface="BIZ UDPGothic"/>
              <a:sym typeface="BIZ UDPGothic"/>
            </a:endParaRPr>
          </a:p>
          <a:p>
            <a:pPr marL="0" lvl="0" indent="0" algn="l" rtl="0">
              <a:spcBef>
                <a:spcPts val="0"/>
              </a:spcBef>
              <a:spcAft>
                <a:spcPts val="0"/>
              </a:spcAft>
              <a:buNone/>
            </a:pPr>
            <a:r>
              <a:rPr lang="ja-JP" sz="1300">
                <a:solidFill>
                  <a:schemeClr val="dk1"/>
                </a:solidFill>
                <a:latin typeface="BIZ UDPGothic"/>
                <a:ea typeface="BIZ UDPGothic"/>
                <a:cs typeface="BIZ UDPGothic"/>
                <a:sym typeface="BIZ UDPGothic"/>
              </a:rPr>
              <a:t> を発信する</a:t>
            </a:r>
            <a:endParaRPr sz="1300">
              <a:solidFill>
                <a:schemeClr val="dk1"/>
              </a:solidFill>
              <a:latin typeface="BIZ UDPGothic"/>
              <a:ea typeface="BIZ UDPGothic"/>
              <a:cs typeface="BIZ UDPGothic"/>
              <a:sym typeface="BIZ UDP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3b3a15f33c2_0_332"/>
          <p:cNvSpPr txBox="1">
            <a:spLocks noGrp="1"/>
          </p:cNvSpPr>
          <p:nvPr>
            <p:ph type="title"/>
          </p:nvPr>
        </p:nvSpPr>
        <p:spPr>
          <a:xfrm>
            <a:off x="439784" y="127100"/>
            <a:ext cx="8647500" cy="962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ja-JP" sz="3600" b="1">
                <a:latin typeface="Arial"/>
                <a:ea typeface="Arial"/>
                <a:cs typeface="Arial"/>
                <a:sym typeface="Arial"/>
              </a:rPr>
              <a:t>　　</a:t>
            </a:r>
            <a:r>
              <a:rPr lang="ja-JP" sz="3000" b="1">
                <a:latin typeface="BIZ UDPGothic"/>
                <a:ea typeface="BIZ UDPGothic"/>
                <a:cs typeface="BIZ UDPGothic"/>
                <a:sym typeface="BIZ UDPGothic"/>
              </a:rPr>
              <a:t>令和８年度　全国保健師長会最重点活動目標</a:t>
            </a:r>
            <a:endParaRPr sz="3800">
              <a:latin typeface="BIZ UDPGothic"/>
              <a:ea typeface="BIZ UDPGothic"/>
              <a:cs typeface="BIZ UDPGothic"/>
              <a:sym typeface="BIZ UDPGothic"/>
            </a:endParaRPr>
          </a:p>
        </p:txBody>
      </p:sp>
      <p:sp>
        <p:nvSpPr>
          <p:cNvPr id="327" name="Google Shape;327;g3b3a15f33c2_0_332"/>
          <p:cNvSpPr txBox="1">
            <a:spLocks noGrp="1"/>
          </p:cNvSpPr>
          <p:nvPr>
            <p:ph type="sldNum" idx="12"/>
          </p:nvPr>
        </p:nvSpPr>
        <p:spPr>
          <a:xfrm>
            <a:off x="6553200" y="6356358"/>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9</a:t>
            </a:fld>
            <a:endParaRPr/>
          </a:p>
        </p:txBody>
      </p:sp>
      <p:pic>
        <p:nvPicPr>
          <p:cNvPr id="328" name="Google Shape;328;g3b3a15f33c2_0_332" descr="全国保健師長会シンボルマーク"/>
          <p:cNvPicPr preferRelativeResize="0"/>
          <p:nvPr/>
        </p:nvPicPr>
        <p:blipFill rotWithShape="1">
          <a:blip r:embed="rId3">
            <a:alphaModFix/>
          </a:blip>
          <a:srcRect/>
          <a:stretch/>
        </p:blipFill>
        <p:spPr>
          <a:xfrm>
            <a:off x="67901" y="127100"/>
            <a:ext cx="1444050" cy="962700"/>
          </a:xfrm>
          <a:prstGeom prst="rect">
            <a:avLst/>
          </a:prstGeom>
          <a:noFill/>
          <a:ln>
            <a:noFill/>
          </a:ln>
        </p:spPr>
      </p:pic>
      <p:sp>
        <p:nvSpPr>
          <p:cNvPr id="329" name="Google Shape;329;g3b3a15f33c2_0_332"/>
          <p:cNvSpPr/>
          <p:nvPr/>
        </p:nvSpPr>
        <p:spPr>
          <a:xfrm>
            <a:off x="181075" y="1210900"/>
            <a:ext cx="4175700" cy="25689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0" name="Google Shape;330;g3b3a15f33c2_0_332"/>
          <p:cNvSpPr/>
          <p:nvPr/>
        </p:nvSpPr>
        <p:spPr>
          <a:xfrm>
            <a:off x="4724400" y="1210900"/>
            <a:ext cx="4175700" cy="25689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1" name="Google Shape;331;g3b3a15f33c2_0_332"/>
          <p:cNvSpPr/>
          <p:nvPr/>
        </p:nvSpPr>
        <p:spPr>
          <a:xfrm>
            <a:off x="181075" y="4141950"/>
            <a:ext cx="4175700" cy="24384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2" name="Google Shape;332;g3b3a15f33c2_0_332"/>
          <p:cNvSpPr/>
          <p:nvPr/>
        </p:nvSpPr>
        <p:spPr>
          <a:xfrm>
            <a:off x="4707049" y="4141950"/>
            <a:ext cx="4175700" cy="2438400"/>
          </a:xfrm>
          <a:prstGeom prst="rect">
            <a:avLst/>
          </a:prstGeom>
          <a:noFill/>
          <a:ln w="9525" cap="flat" cmpd="sng">
            <a:solidFill>
              <a:srgbClr val="FFA09D"/>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3" name="Google Shape;333;g3b3a15f33c2_0_332"/>
          <p:cNvSpPr txBox="1"/>
          <p:nvPr/>
        </p:nvSpPr>
        <p:spPr>
          <a:xfrm>
            <a:off x="181075" y="1217025"/>
            <a:ext cx="4175700" cy="685200"/>
          </a:xfrm>
          <a:prstGeom prst="rect">
            <a:avLst/>
          </a:prstGeom>
          <a:solidFill>
            <a:srgbClr val="F4DF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600" b="1">
                <a:solidFill>
                  <a:schemeClr val="dk1"/>
                </a:solidFill>
                <a:latin typeface="BIZ UDPGothic"/>
                <a:ea typeface="BIZ UDPGothic"/>
                <a:cs typeface="BIZ UDPGothic"/>
                <a:sym typeface="BIZ UDPGothic"/>
              </a:rPr>
              <a:t>１　保健師活動の可視化及び質の向上</a:t>
            </a:r>
            <a:endParaRPr sz="1600" b="1">
              <a:solidFill>
                <a:schemeClr val="dk1"/>
              </a:solidFill>
              <a:latin typeface="BIZ UDPGothic"/>
              <a:ea typeface="BIZ UDPGothic"/>
              <a:cs typeface="BIZ UDPGothic"/>
              <a:sym typeface="BIZ UDPGothic"/>
            </a:endParaRPr>
          </a:p>
        </p:txBody>
      </p:sp>
      <p:pic>
        <p:nvPicPr>
          <p:cNvPr id="334" name="Google Shape;334;g3b3a15f33c2_0_332"/>
          <p:cNvPicPr preferRelativeResize="0"/>
          <p:nvPr/>
        </p:nvPicPr>
        <p:blipFill>
          <a:blip r:embed="rId4">
            <a:alphaModFix/>
          </a:blip>
          <a:stretch>
            <a:fillRect/>
          </a:stretch>
        </p:blipFill>
        <p:spPr>
          <a:xfrm>
            <a:off x="3519300" y="3010023"/>
            <a:ext cx="769775" cy="769775"/>
          </a:xfrm>
          <a:prstGeom prst="rect">
            <a:avLst/>
          </a:prstGeom>
          <a:noFill/>
          <a:ln>
            <a:noFill/>
          </a:ln>
          <a:effectLst>
            <a:outerShdw blurRad="57150" dist="19050" dir="5400000" algn="bl" rotWithShape="0">
              <a:srgbClr val="000000">
                <a:alpha val="50000"/>
              </a:srgbClr>
            </a:outerShdw>
          </a:effectLst>
        </p:spPr>
      </p:pic>
      <p:sp>
        <p:nvSpPr>
          <p:cNvPr id="335" name="Google Shape;335;g3b3a15f33c2_0_332"/>
          <p:cNvSpPr txBox="1"/>
          <p:nvPr/>
        </p:nvSpPr>
        <p:spPr>
          <a:xfrm>
            <a:off x="232975" y="2128525"/>
            <a:ext cx="4175700" cy="180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・地域における保健師活動の充実強化を図るため、　活動の可視化に努めます。</a:t>
            </a:r>
            <a:endParaRPr>
              <a:solidFill>
                <a:schemeClr val="dk1"/>
              </a:solidFill>
              <a:latin typeface="BIZ UDPGothic"/>
              <a:ea typeface="BIZ UDPGothic"/>
              <a:cs typeface="BIZ UDPGothic"/>
              <a:sym typeface="BIZ UDPGothic"/>
            </a:endParaRPr>
          </a:p>
          <a:p>
            <a:pPr marL="0" lvl="0" indent="0" algn="l" rtl="0">
              <a:spcBef>
                <a:spcPts val="420"/>
              </a:spcBef>
              <a:spcAft>
                <a:spcPts val="0"/>
              </a:spcAft>
              <a:buNone/>
            </a:pPr>
            <a:r>
              <a:rPr lang="ja-JP">
                <a:solidFill>
                  <a:schemeClr val="dk1"/>
                </a:solidFill>
                <a:latin typeface="BIZ UDPGothic"/>
                <a:ea typeface="BIZ UDPGothic"/>
                <a:cs typeface="BIZ UDPGothic"/>
                <a:sym typeface="BIZ UDPGothic"/>
              </a:rPr>
              <a:t>・都道府県部会・政令指定都市等部会・市町村部会　</a:t>
            </a:r>
            <a:endParaRPr>
              <a:solidFill>
                <a:schemeClr val="dk1"/>
              </a:solidFill>
              <a:latin typeface="BIZ UDPGothic"/>
              <a:ea typeface="BIZ UDPGothic"/>
              <a:cs typeface="BIZ UDPGothic"/>
              <a:sym typeface="BIZ UDPGothic"/>
            </a:endParaRPr>
          </a:p>
          <a:p>
            <a:pPr marL="0" lvl="0" indent="0" algn="l" rtl="0">
              <a:spcBef>
                <a:spcPts val="420"/>
              </a:spcBef>
              <a:spcAft>
                <a:spcPts val="0"/>
              </a:spcAft>
              <a:buNone/>
            </a:pPr>
            <a:r>
              <a:rPr lang="ja-JP">
                <a:solidFill>
                  <a:schemeClr val="dk1"/>
                </a:solidFill>
                <a:latin typeface="BIZ UDPGothic"/>
                <a:ea typeface="BIZ UDPGothic"/>
                <a:cs typeface="BIZ UDPGothic"/>
                <a:sym typeface="BIZ UDPGothic"/>
              </a:rPr>
              <a:t>  各々の活動の充実を図ります。</a:t>
            </a:r>
            <a:endParaRPr>
              <a:solidFill>
                <a:schemeClr val="dk1"/>
              </a:solidFill>
              <a:latin typeface="BIZ UDPGothic"/>
              <a:ea typeface="BIZ UDPGothic"/>
              <a:cs typeface="BIZ UDPGothic"/>
              <a:sym typeface="BIZ UDPGothic"/>
            </a:endParaRPr>
          </a:p>
          <a:p>
            <a:pPr marL="0" lvl="0" indent="0" algn="l" rtl="0">
              <a:spcBef>
                <a:spcPts val="420"/>
              </a:spcBef>
              <a:spcAft>
                <a:spcPts val="0"/>
              </a:spcAft>
              <a:buClr>
                <a:schemeClr val="dk1"/>
              </a:buClr>
              <a:buSzPts val="2100"/>
              <a:buFont typeface="Arial"/>
              <a:buNone/>
            </a:pPr>
            <a:r>
              <a:rPr lang="ja-JP">
                <a:solidFill>
                  <a:schemeClr val="dk1"/>
                </a:solidFill>
                <a:latin typeface="BIZ UDPGothic"/>
                <a:ea typeface="BIZ UDPGothic"/>
                <a:cs typeface="BIZ UDPGothic"/>
                <a:sym typeface="BIZ UDPGothic"/>
              </a:rPr>
              <a:t>・ブロック研修会の充実を図ります。</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sp>
        <p:nvSpPr>
          <p:cNvPr id="336" name="Google Shape;336;g3b3a15f33c2_0_332"/>
          <p:cNvSpPr txBox="1"/>
          <p:nvPr/>
        </p:nvSpPr>
        <p:spPr>
          <a:xfrm>
            <a:off x="4707050" y="1217025"/>
            <a:ext cx="4175700" cy="639000"/>
          </a:xfrm>
          <a:prstGeom prst="rect">
            <a:avLst/>
          </a:prstGeom>
          <a:solidFill>
            <a:srgbClr val="F4DF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600" b="1">
                <a:solidFill>
                  <a:schemeClr val="dk1"/>
                </a:solidFill>
                <a:latin typeface="BIZ UDPGothic"/>
                <a:ea typeface="BIZ UDPGothic"/>
                <a:cs typeface="BIZ UDPGothic"/>
                <a:sym typeface="BIZ UDPGothic"/>
              </a:rPr>
              <a:t>2　情報発信の強化</a:t>
            </a:r>
            <a:endParaRPr sz="1600" b="1">
              <a:solidFill>
                <a:schemeClr val="dk1"/>
              </a:solidFill>
              <a:latin typeface="BIZ UDPGothic"/>
              <a:ea typeface="BIZ UDPGothic"/>
              <a:cs typeface="BIZ UDPGothic"/>
              <a:sym typeface="BIZ UDPGothic"/>
            </a:endParaRPr>
          </a:p>
        </p:txBody>
      </p:sp>
      <p:pic>
        <p:nvPicPr>
          <p:cNvPr id="337" name="Google Shape;337;g3b3a15f33c2_0_332"/>
          <p:cNvPicPr preferRelativeResize="0"/>
          <p:nvPr/>
        </p:nvPicPr>
        <p:blipFill>
          <a:blip r:embed="rId5">
            <a:alphaModFix/>
          </a:blip>
          <a:stretch>
            <a:fillRect/>
          </a:stretch>
        </p:blipFill>
        <p:spPr>
          <a:xfrm>
            <a:off x="7794300" y="2774202"/>
            <a:ext cx="892475" cy="892450"/>
          </a:xfrm>
          <a:prstGeom prst="rect">
            <a:avLst/>
          </a:prstGeom>
          <a:noFill/>
          <a:ln>
            <a:noFill/>
          </a:ln>
          <a:effectLst>
            <a:outerShdw blurRad="57150" dist="19050" dir="5400000" algn="bl" rotWithShape="0">
              <a:srgbClr val="000000">
                <a:alpha val="50000"/>
              </a:srgbClr>
            </a:outerShdw>
          </a:effectLst>
        </p:spPr>
      </p:pic>
      <p:sp>
        <p:nvSpPr>
          <p:cNvPr id="338" name="Google Shape;338;g3b3a15f33c2_0_332"/>
          <p:cNvSpPr txBox="1"/>
          <p:nvPr/>
        </p:nvSpPr>
        <p:spPr>
          <a:xfrm>
            <a:off x="4822325" y="2152750"/>
            <a:ext cx="3764100" cy="68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・各自治体における取組みの課題や 先進事例　の情報発信に努めます。</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sp>
        <p:nvSpPr>
          <p:cNvPr id="339" name="Google Shape;339;g3b3a15f33c2_0_332"/>
          <p:cNvSpPr txBox="1"/>
          <p:nvPr/>
        </p:nvSpPr>
        <p:spPr>
          <a:xfrm>
            <a:off x="181075" y="4164683"/>
            <a:ext cx="4175700" cy="685200"/>
          </a:xfrm>
          <a:prstGeom prst="rect">
            <a:avLst/>
          </a:prstGeom>
          <a:solidFill>
            <a:srgbClr val="F4DF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600" b="1">
                <a:solidFill>
                  <a:schemeClr val="dk1"/>
                </a:solidFill>
                <a:latin typeface="BIZ UDPGothic"/>
                <a:ea typeface="BIZ UDPGothic"/>
                <a:cs typeface="BIZ UDPGothic"/>
                <a:sym typeface="BIZ UDPGothic"/>
              </a:rPr>
              <a:t>3　災害時保健活動の推進</a:t>
            </a:r>
            <a:endParaRPr sz="1600" b="1">
              <a:solidFill>
                <a:schemeClr val="dk1"/>
              </a:solidFill>
              <a:latin typeface="BIZ UDPGothic"/>
              <a:ea typeface="BIZ UDPGothic"/>
              <a:cs typeface="BIZ UDPGothic"/>
              <a:sym typeface="BIZ UDPGothic"/>
            </a:endParaRPr>
          </a:p>
        </p:txBody>
      </p:sp>
      <p:sp>
        <p:nvSpPr>
          <p:cNvPr id="340" name="Google Shape;340;g3b3a15f33c2_0_332"/>
          <p:cNvSpPr txBox="1"/>
          <p:nvPr/>
        </p:nvSpPr>
        <p:spPr>
          <a:xfrm>
            <a:off x="323500" y="4976250"/>
            <a:ext cx="3764100" cy="68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・災害時に迅速かつ最も効果的に活動できるよう、常に必要な準備や具体的対応の理解促進に努めます。</a:t>
            </a: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pic>
        <p:nvPicPr>
          <p:cNvPr id="341" name="Google Shape;341;g3b3a15f33c2_0_332"/>
          <p:cNvPicPr preferRelativeResize="0"/>
          <p:nvPr/>
        </p:nvPicPr>
        <p:blipFill>
          <a:blip r:embed="rId6">
            <a:alphaModFix/>
          </a:blip>
          <a:stretch>
            <a:fillRect/>
          </a:stretch>
        </p:blipFill>
        <p:spPr>
          <a:xfrm>
            <a:off x="3452850" y="5787825"/>
            <a:ext cx="769775" cy="769775"/>
          </a:xfrm>
          <a:prstGeom prst="rect">
            <a:avLst/>
          </a:prstGeom>
          <a:noFill/>
          <a:ln>
            <a:noFill/>
          </a:ln>
        </p:spPr>
      </p:pic>
      <p:sp>
        <p:nvSpPr>
          <p:cNvPr id="342" name="Google Shape;342;g3b3a15f33c2_0_332"/>
          <p:cNvSpPr txBox="1"/>
          <p:nvPr/>
        </p:nvSpPr>
        <p:spPr>
          <a:xfrm>
            <a:off x="4707050" y="4164683"/>
            <a:ext cx="4175700" cy="685200"/>
          </a:xfrm>
          <a:prstGeom prst="rect">
            <a:avLst/>
          </a:prstGeom>
          <a:solidFill>
            <a:srgbClr val="F4DFD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600" b="1">
                <a:solidFill>
                  <a:schemeClr val="dk1"/>
                </a:solidFill>
                <a:latin typeface="BIZ UDPGothic"/>
                <a:ea typeface="BIZ UDPGothic"/>
                <a:cs typeface="BIZ UDPGothic"/>
                <a:sym typeface="BIZ UDPGothic"/>
              </a:rPr>
              <a:t>4　市町村の会員拡大</a:t>
            </a:r>
            <a:endParaRPr sz="1600" b="1">
              <a:solidFill>
                <a:schemeClr val="dk1"/>
              </a:solidFill>
              <a:latin typeface="BIZ UDPGothic"/>
              <a:ea typeface="BIZ UDPGothic"/>
              <a:cs typeface="BIZ UDPGothic"/>
              <a:sym typeface="BIZ UDPGothic"/>
            </a:endParaRPr>
          </a:p>
        </p:txBody>
      </p:sp>
      <p:sp>
        <p:nvSpPr>
          <p:cNvPr id="343" name="Google Shape;343;g3b3a15f33c2_0_332"/>
          <p:cNvSpPr txBox="1"/>
          <p:nvPr/>
        </p:nvSpPr>
        <p:spPr>
          <a:xfrm>
            <a:off x="4991325" y="5102625"/>
            <a:ext cx="3764100" cy="68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solidFill>
                  <a:schemeClr val="dk1"/>
                </a:solidFill>
                <a:latin typeface="BIZ UDPGothic"/>
                <a:ea typeface="BIZ UDPGothic"/>
                <a:cs typeface="BIZ UDPGothic"/>
                <a:sym typeface="BIZ UDPGothic"/>
              </a:rPr>
              <a:t>・</a:t>
            </a:r>
            <a:r>
              <a:rPr lang="ja-JP" sz="1500">
                <a:solidFill>
                  <a:schemeClr val="dk1"/>
                </a:solidFill>
                <a:latin typeface="BIZ UDPGothic"/>
                <a:ea typeface="BIZ UDPGothic"/>
                <a:cs typeface="BIZ UDPGothic"/>
                <a:sym typeface="BIZ UDPGothic"/>
              </a:rPr>
              <a:t>未加入自治体の加入促進を図ります。</a:t>
            </a:r>
            <a:endParaRPr sz="1500">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a:solidFill>
                <a:schemeClr val="dk1"/>
              </a:solidFill>
              <a:latin typeface="BIZ UDPGothic"/>
              <a:ea typeface="BIZ UDPGothic"/>
              <a:cs typeface="BIZ UDPGothic"/>
              <a:sym typeface="BIZ UDPGothic"/>
            </a:endParaRPr>
          </a:p>
          <a:p>
            <a:pPr marL="0" lvl="0" indent="0" algn="l" rtl="0">
              <a:spcBef>
                <a:spcPts val="0"/>
              </a:spcBef>
              <a:spcAft>
                <a:spcPts val="0"/>
              </a:spcAft>
              <a:buNone/>
            </a:pPr>
            <a:endParaRPr sz="1300">
              <a:solidFill>
                <a:schemeClr val="dk1"/>
              </a:solidFill>
              <a:latin typeface="BIZ UDPGothic"/>
              <a:ea typeface="BIZ UDPGothic"/>
              <a:cs typeface="BIZ UDPGothic"/>
              <a:sym typeface="BIZ UDPGothic"/>
            </a:endParaRPr>
          </a:p>
        </p:txBody>
      </p:sp>
      <p:pic>
        <p:nvPicPr>
          <p:cNvPr id="344" name="Google Shape;344;g3b3a15f33c2_0_332"/>
          <p:cNvPicPr preferRelativeResize="0"/>
          <p:nvPr/>
        </p:nvPicPr>
        <p:blipFill>
          <a:blip r:embed="rId7">
            <a:alphaModFix/>
          </a:blip>
          <a:stretch>
            <a:fillRect/>
          </a:stretch>
        </p:blipFill>
        <p:spPr>
          <a:xfrm>
            <a:off x="7831488" y="5569913"/>
            <a:ext cx="923925" cy="9239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9182</Words>
  <Application>Microsoft Office PowerPoint</Application>
  <PresentationFormat>画面に合わせる (4:3)</PresentationFormat>
  <Paragraphs>881</Paragraphs>
  <Slides>47</Slides>
  <Notes>47</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47</vt:i4>
      </vt:variant>
    </vt:vector>
  </HeadingPairs>
  <TitlesOfParts>
    <vt:vector size="56" baseType="lpstr">
      <vt:lpstr>Arial</vt:lpstr>
      <vt:lpstr>BIZ UDPGothic</vt:lpstr>
      <vt:lpstr>Calibri</vt:lpstr>
      <vt:lpstr>MS PGothic</vt:lpstr>
      <vt:lpstr>MS Gothic</vt:lpstr>
      <vt:lpstr>Meiryo</vt:lpstr>
      <vt:lpstr>BIZ UDゴシック</vt:lpstr>
      <vt:lpstr>Office ​​テーマ</vt:lpstr>
      <vt:lpstr>Office テーマ</vt:lpstr>
      <vt:lpstr>PowerPoint プレゼンテーション</vt:lpstr>
      <vt:lpstr>　　全国保健師長会</vt:lpstr>
      <vt:lpstr>PowerPoint プレゼンテーション</vt:lpstr>
      <vt:lpstr>PowerPoint プレゼンテーション</vt:lpstr>
      <vt:lpstr>参考:部会別会員数の推移</vt:lpstr>
      <vt:lpstr>参考:部会別会員数の推移</vt:lpstr>
      <vt:lpstr>全国保健師長会組織図（令和８年度）</vt:lpstr>
      <vt:lpstr>　　令和８年度　全国保健師長会活動方針</vt:lpstr>
      <vt:lpstr>　　令和８年度　全国保健師長会最重点活動目標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保健師のコアバリューとコアコンピテンシー：イメージ図</vt:lpstr>
      <vt:lpstr>PowerPoint プレゼンテーション</vt:lpstr>
      <vt:lpstr>PowerPoint プレゼンテーション</vt:lpstr>
      <vt:lpstr>地域に根ざした保健師活動の実践知の継承 ―活動の根幹をなす“知”をどう次世代へつなぐか―</vt:lpstr>
      <vt:lpstr>Ⅰ．背景① ― 地域課題の深刻化</vt:lpstr>
      <vt:lpstr>Ⅰ．背景② ― 保健師活動を取り巻く変化</vt:lpstr>
      <vt:lpstr>Ⅱ．目的</vt:lpstr>
      <vt:lpstr>Ⅲ．用語の定義：本調査における「実践知」</vt:lpstr>
      <vt:lpstr>Ⅳ．方法</vt:lpstr>
      <vt:lpstr>Ⅴ．調査結果</vt:lpstr>
      <vt:lpstr>PowerPoint プレゼンテーション</vt:lpstr>
      <vt:lpstr>PowerPoint プレゼンテーション</vt:lpstr>
      <vt:lpstr>PowerPoint プレゼンテーション</vt:lpstr>
      <vt:lpstr>Ⅵ．考察</vt:lpstr>
      <vt:lpstr>Ⅵ．考察</vt:lpstr>
      <vt:lpstr>Ⅵ．考察</vt:lpstr>
      <vt:lpstr>Ⅵ．考察</vt:lpstr>
      <vt:lpstr>まとめ</vt:lpstr>
      <vt:lpstr>令和７年度　地域保健総合推進事業  保健師が地区活動を維持・発展できる現任教育の あり方等に関する調査研究</vt:lpstr>
      <vt:lpstr>PowerPoint プレゼンテーション</vt:lpstr>
      <vt:lpstr>PowerPoint プレゼンテーション</vt:lpstr>
      <vt:lpstr>　Ｂ. 方法　　1. 好事例収集（１次調査）</vt:lpstr>
      <vt:lpstr>　Ｂ. 方法　　２. インタビュー調査（２次調査）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全国保健師長会代議員総会での 電子投票の導入について</vt:lpstr>
      <vt:lpstr>電子投票における注意点</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奥津 秀子</dc:creator>
  <cp:lastModifiedBy>saito</cp:lastModifiedBy>
  <cp:revision>3</cp:revision>
  <dcterms:modified xsi:type="dcterms:W3CDTF">2026-07-15T01:49:11Z</dcterms:modified>
</cp:coreProperties>
</file>