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13" r:id="rId5"/>
    <p:sldId id="315" r:id="rId6"/>
    <p:sldId id="320" r:id="rId7"/>
    <p:sldId id="321" r:id="rId8"/>
    <p:sldId id="309" r:id="rId9"/>
    <p:sldId id="319" r:id="rId10"/>
    <p:sldId id="308" r:id="rId11"/>
    <p:sldId id="314" r:id="rId12"/>
    <p:sldId id="318" r:id="rId13"/>
    <p:sldId id="310" r:id="rId14"/>
    <p:sldId id="317" r:id="rId15"/>
    <p:sldId id="311" r:id="rId16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25" autoAdjust="0"/>
  </p:normalViewPr>
  <p:slideViewPr>
    <p:cSldViewPr snapToGrid="0" showGuides="1">
      <p:cViewPr varScale="1">
        <p:scale>
          <a:sx n="66" d="100"/>
          <a:sy n="66" d="100"/>
        </p:scale>
        <p:origin x="900" y="48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楢崎 尚子" userId="b29a3699-cad9-4097-85e3-dfbaa280339f" providerId="ADAL" clId="{49EC8F4C-1E42-43A6-A089-2EF090A9CCBB}"/>
    <pc:docChg chg="custSel addSld modSld">
      <pc:chgData name="楢崎 尚子" userId="b29a3699-cad9-4097-85e3-dfbaa280339f" providerId="ADAL" clId="{49EC8F4C-1E42-43A6-A089-2EF090A9CCBB}" dt="2025-12-12T07:28:35.781" v="103" actId="1076"/>
      <pc:docMkLst>
        <pc:docMk/>
      </pc:docMkLst>
      <pc:sldChg chg="addSp modSp mod">
        <pc:chgData name="楢崎 尚子" userId="b29a3699-cad9-4097-85e3-dfbaa280339f" providerId="ADAL" clId="{49EC8F4C-1E42-43A6-A089-2EF090A9CCBB}" dt="2025-12-12T06:55:20.938" v="8" actId="1076"/>
        <pc:sldMkLst>
          <pc:docMk/>
          <pc:sldMk cId="788284979" sldId="311"/>
        </pc:sldMkLst>
        <pc:picChg chg="add mod">
          <ac:chgData name="楢崎 尚子" userId="b29a3699-cad9-4097-85e3-dfbaa280339f" providerId="ADAL" clId="{49EC8F4C-1E42-43A6-A089-2EF090A9CCBB}" dt="2025-12-12T06:55:20.938" v="8" actId="1076"/>
          <ac:picMkLst>
            <pc:docMk/>
            <pc:sldMk cId="788284979" sldId="311"/>
            <ac:picMk id="4" creationId="{D696773F-6DA8-8BA5-F884-F36BB8AC76C1}"/>
          </ac:picMkLst>
        </pc:picChg>
      </pc:sldChg>
      <pc:sldChg chg="addSp delSp modSp new mod">
        <pc:chgData name="楢崎 尚子" userId="b29a3699-cad9-4097-85e3-dfbaa280339f" providerId="ADAL" clId="{49EC8F4C-1E42-43A6-A089-2EF090A9CCBB}" dt="2025-12-12T07:28:35.781" v="103" actId="1076"/>
        <pc:sldMkLst>
          <pc:docMk/>
          <pc:sldMk cId="2841125465" sldId="321"/>
        </pc:sldMkLst>
        <pc:spChg chg="mod">
          <ac:chgData name="楢崎 尚子" userId="b29a3699-cad9-4097-85e3-dfbaa280339f" providerId="ADAL" clId="{49EC8F4C-1E42-43A6-A089-2EF090A9CCBB}" dt="2025-12-12T06:56:37.618" v="86" actId="113"/>
          <ac:spMkLst>
            <pc:docMk/>
            <pc:sldMk cId="2841125465" sldId="321"/>
            <ac:spMk id="2" creationId="{487C500C-040B-1C9D-9275-7872CA6D91CF}"/>
          </ac:spMkLst>
        </pc:spChg>
        <pc:spChg chg="mod">
          <ac:chgData name="楢崎 尚子" userId="b29a3699-cad9-4097-85e3-dfbaa280339f" providerId="ADAL" clId="{49EC8F4C-1E42-43A6-A089-2EF090A9CCBB}" dt="2025-12-12T07:27:59.450" v="100" actId="208"/>
          <ac:spMkLst>
            <pc:docMk/>
            <pc:sldMk cId="2841125465" sldId="321"/>
            <ac:spMk id="3" creationId="{5AA79B17-F423-5759-08A0-B8A853FB0450}"/>
          </ac:spMkLst>
        </pc:spChg>
        <pc:spChg chg="add del mod">
          <ac:chgData name="楢崎 尚子" userId="b29a3699-cad9-4097-85e3-dfbaa280339f" providerId="ADAL" clId="{49EC8F4C-1E42-43A6-A089-2EF090A9CCBB}" dt="2025-12-12T07:27:48.777" v="99" actId="478"/>
          <ac:spMkLst>
            <pc:docMk/>
            <pc:sldMk cId="2841125465" sldId="321"/>
            <ac:spMk id="5" creationId="{54FB3858-39BA-5732-83D8-031FDA55989C}"/>
          </ac:spMkLst>
        </pc:spChg>
        <pc:picChg chg="add mod ord">
          <ac:chgData name="楢崎 尚子" userId="b29a3699-cad9-4097-85e3-dfbaa280339f" providerId="ADAL" clId="{49EC8F4C-1E42-43A6-A089-2EF090A9CCBB}" dt="2025-12-12T07:28:35.781" v="103" actId="1076"/>
          <ac:picMkLst>
            <pc:docMk/>
            <pc:sldMk cId="2841125465" sldId="321"/>
            <ac:picMk id="4" creationId="{0ECA98FB-DBF8-BAB4-1654-0F1882F5C9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DD302C-77A4-4D6F-A835-836210CC0A3A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2025/12/12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F0D8CC-6079-CB40-AF25-90B118481BE2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CB0CEA3-436A-4A38-8D05-81E3463A13AD}" type="datetime1">
              <a:rPr lang="ja-JP" altLang="en-US" smtClean="0"/>
              <a:pPr/>
              <a:t>2025/12/12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AC4BC9A-56BB-44A7-8CF5-84C4413460D0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0057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5BA82-D4E5-7A62-7B6D-7D2808585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5E7AFC5-2DD9-5F11-A4C8-3258907A4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0DDD19-7C30-4AF9-1B5A-D2C1DCDF0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6E31C5-E921-B2A5-9E0B-2655C0D16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46230-6802-7773-1FF7-85E08E615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FA73D19-9C66-DBCD-8172-66D819CE9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43900C-4028-EC5D-98C8-09DC83EFD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6EEB3C-536D-DC86-E8B2-C60606B5D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24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4BC9A-56BB-44A7-8CF5-84C4413460D0}" type="slidenum">
              <a:rPr lang="en-US" altLang="ja-JP" noProof="0" smtClean="0"/>
              <a:pPr/>
              <a:t>6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88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05AB4-D479-C49E-27B7-5485B31FC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7EC52F-A716-CEF2-ACC2-0102295C74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690CB25-EE66-90BE-B779-4DE9CD3A9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E5C933-1B9E-FA12-3BD6-7AD95AC9B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264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8F0DF-66A4-E8A4-28E9-531AA4D5D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5F7EDAE-2D60-437B-BB4C-D5408F7E0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22B045E-6DDA-8150-C49F-7042062EA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31FE86-19C0-31D4-74F2-394412CE5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803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F063D-CF0A-E315-3DD9-E5F80E653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C324D2-542A-490F-585D-7BD4421DD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1ADE5C-DFA8-20F1-ED95-A32074EE6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8C5E38-4D5A-0EFD-295A-573ADD405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330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DEBCD-6FD4-2D3D-A2B7-FDC82E107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B27973-BE6F-3741-E528-731113ACD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961FB7D-032C-FA85-9286-CE98C32E9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6FB36-6E54-F74A-FE0D-0F895CC1B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798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5BB1F-68D0-EA9F-66A5-A99A42043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46B320-C96E-7EE4-EAC1-6393D7C8C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96B2A20-03DE-7178-6845-D4C889BB0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301A95-0173-B2D5-85D2-A99DE8C97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931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9" y="813816"/>
            <a:ext cx="64008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テキストを追加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9" y="1655064"/>
            <a:ext cx="7315200" cy="1143000"/>
          </a:xfrm>
        </p:spPr>
        <p:txBody>
          <a:bodyPr rtlCol="0"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50" y="3027707"/>
            <a:ext cx="68580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カスタム レイアウト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203704"/>
            <a:ext cx="6400800" cy="420624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ja-JP" altLang="en-US" noProof="0"/>
              <a:t>クリックしてマスター テキストを編集する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カスタム レイアウト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20" y="946654"/>
            <a:ext cx="6857998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1" y="1981933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カスタム レイアウト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8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7" y="1460692"/>
            <a:ext cx="7772402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1" y="2724912"/>
            <a:ext cx="7772402" cy="36576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pic>
        <p:nvPicPr>
          <p:cNvPr id="3" name="グラフィック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1" y="2240375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カスタム レイアウト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2" cy="427939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カスタム レイアウト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4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7" y="1460692"/>
            <a:ext cx="7772402" cy="68580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2" y="2951305"/>
            <a:ext cx="7772400" cy="3456432"/>
          </a:xfrm>
        </p:spPr>
        <p:txBody>
          <a:bodyPr rtlCol="0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pic>
        <p:nvPicPr>
          <p:cNvPr id="2" name="グラフィック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1" y="2240375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カスタム レイアウト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20" y="946654"/>
            <a:ext cx="6857998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1" y="2062956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カスタム レイアウト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グラフィック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0" y="1460692"/>
            <a:ext cx="6857998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1" y="2438570"/>
            <a:ext cx="6858000" cy="395020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4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1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28.png"/><Relationship Id="rId5" Type="http://schemas.openxmlformats.org/officeDocument/2006/relationships/image" Target="../media/image11.png"/><Relationship Id="rId10" Type="http://schemas.openxmlformats.org/officeDocument/2006/relationships/image" Target="../media/image27.svg"/><Relationship Id="rId4" Type="http://schemas.openxmlformats.org/officeDocument/2006/relationships/image" Target="../media/image10.sv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499C4-02FA-0D70-FB86-8959C0819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E70FD0-41DE-E532-CB42-E0854CAF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b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467F1A-005D-E613-93BC-B0A2B28E9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94964" y="601830"/>
            <a:ext cx="12008497" cy="1372643"/>
          </a:xfrm>
        </p:spPr>
        <p:txBody>
          <a:bodyPr rtlCol="0">
            <a:noAutofit/>
          </a:bodyPr>
          <a:lstStyle/>
          <a:p>
            <a:pPr rtl="0"/>
            <a:r>
              <a:rPr lang="ja-JP" altLang="ja-JP" sz="3600" b="1" dirty="0">
                <a:ea typeface="BIZ UDゴシック" panose="020B0400000000000000" pitchFamily="49" charset="-128"/>
                <a:cs typeface="Times New Roman" panose="02020603050405020304" pitchFamily="18" charset="0"/>
              </a:rPr>
              <a:t>やってみよう！災害時保健活動の訓練</a:t>
            </a:r>
            <a:endParaRPr lang="en-US" altLang="ja-JP" sz="3600" b="1" dirty="0"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rtl="0"/>
            <a:r>
              <a:rPr lang="ja-JP" altLang="en-US" sz="3600" b="1" dirty="0">
                <a:ea typeface="BIZ UDゴシック" panose="020B0400000000000000" pitchFamily="49" charset="-128"/>
                <a:cs typeface="Times New Roman" panose="02020603050405020304" pitchFamily="18" charset="0"/>
              </a:rPr>
              <a:t>～</a:t>
            </a:r>
            <a:r>
              <a:rPr lang="ja-JP" altLang="ja-JP" sz="3600" b="1" dirty="0">
                <a:ea typeface="BIZ UDゴシック" panose="020B0400000000000000" pitchFamily="49" charset="-128"/>
                <a:cs typeface="Times New Roman" panose="02020603050405020304" pitchFamily="18" charset="0"/>
              </a:rPr>
              <a:t>すぐに動ける保健師になるために</a:t>
            </a:r>
            <a:r>
              <a:rPr lang="ja-JP" altLang="en-US" sz="3600" b="1" dirty="0">
                <a:ea typeface="BIZ UDゴシック" panose="020B0400000000000000" pitchFamily="49" charset="-128"/>
                <a:cs typeface="Times New Roman" panose="02020603050405020304" pitchFamily="18" charset="0"/>
              </a:rPr>
              <a:t>～</a:t>
            </a:r>
            <a:endParaRPr lang="ja-JP" altLang="en-US" sz="3600" b="1" dirty="0">
              <a:latin typeface="Meiryo UI" panose="020B0604030504040204" pitchFamily="50" charset="-128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01B9D2-3F40-100F-C44B-0AEB44CD36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591" y="5668466"/>
            <a:ext cx="4795283" cy="971504"/>
          </a:xfrm>
        </p:spPr>
        <p:txBody>
          <a:bodyPr rtlCol="0">
            <a:normAutofit/>
          </a:bodyPr>
          <a:lstStyle/>
          <a:p>
            <a:pPr algn="r" rtl="0"/>
            <a:r>
              <a:rPr lang="ja-JP" altLang="en-US" sz="1800" dirty="0">
                <a:latin typeface="Meiryo UI" panose="020B0604030504040204" pitchFamily="50" charset="-128"/>
              </a:rPr>
              <a:t>令和７</a:t>
            </a:r>
            <a:r>
              <a:rPr lang="en-US" altLang="ja-JP" sz="1800" dirty="0">
                <a:latin typeface="Meiryo UI" panose="020B0604030504040204" pitchFamily="50" charset="-128"/>
              </a:rPr>
              <a:t> </a:t>
            </a:r>
            <a:r>
              <a:rPr lang="ja-JP" altLang="en-US" sz="1800" dirty="0">
                <a:latin typeface="Meiryo UI" panose="020B0604030504040204" pitchFamily="50" charset="-128"/>
              </a:rPr>
              <a:t>年 </a:t>
            </a:r>
            <a:r>
              <a:rPr lang="en-US" altLang="ja-JP" sz="1800" dirty="0">
                <a:latin typeface="Meiryo UI" panose="020B0604030504040204" pitchFamily="50" charset="-128"/>
              </a:rPr>
              <a:t>12 </a:t>
            </a:r>
            <a:r>
              <a:rPr lang="ja-JP" altLang="en-US" sz="1800" dirty="0">
                <a:latin typeface="Meiryo UI" panose="020B0604030504040204" pitchFamily="50" charset="-128"/>
              </a:rPr>
              <a:t>月 </a:t>
            </a:r>
            <a:r>
              <a:rPr lang="en-US" altLang="ja-JP" sz="1800" dirty="0">
                <a:latin typeface="Meiryo UI" panose="020B0604030504040204" pitchFamily="50" charset="-128"/>
              </a:rPr>
              <a:t>1</a:t>
            </a:r>
            <a:r>
              <a:rPr lang="ja-JP" altLang="en-US" sz="1800" dirty="0">
                <a:latin typeface="Meiryo UI" panose="020B0604030504040204" pitchFamily="50" charset="-128"/>
              </a:rPr>
              <a:t>４</a:t>
            </a:r>
            <a:r>
              <a:rPr lang="en-US" altLang="ja-JP" sz="1800" dirty="0">
                <a:latin typeface="Meiryo UI" panose="020B0604030504040204" pitchFamily="50" charset="-128"/>
              </a:rPr>
              <a:t> </a:t>
            </a:r>
            <a:r>
              <a:rPr lang="ja-JP" altLang="en-US" sz="1800" dirty="0">
                <a:latin typeface="Meiryo UI" panose="020B0604030504040204" pitchFamily="50" charset="-128"/>
              </a:rPr>
              <a:t>日</a:t>
            </a:r>
            <a:endParaRPr lang="en-US" altLang="ja-JP" sz="1800" dirty="0">
              <a:latin typeface="Meiryo UI" panose="020B0604030504040204" pitchFamily="50" charset="-128"/>
            </a:endParaRPr>
          </a:p>
          <a:p>
            <a:pPr algn="r" rtl="0"/>
            <a:r>
              <a:rPr lang="ja-JP" altLang="en-US" sz="1800" dirty="0">
                <a:latin typeface="Meiryo UI" panose="020B0604030504040204" pitchFamily="50" charset="-128"/>
              </a:rPr>
              <a:t>全国保健師長会　</a:t>
            </a:r>
            <a:r>
              <a:rPr lang="zh-TW" altLang="en-US" sz="1800" dirty="0">
                <a:latin typeface="Meiryo UI" panose="020B0604030504040204" pitchFamily="50" charset="-128"/>
              </a:rPr>
              <a:t>健康危機管理特別委員会</a:t>
            </a:r>
            <a:endParaRPr lang="ja-JP" altLang="en-US" sz="1800" dirty="0">
              <a:latin typeface="Meiryo UI" panose="020B0604030504040204" pitchFamily="50" charset="-128"/>
            </a:endParaRPr>
          </a:p>
          <a:p>
            <a:pPr algn="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グラフィック 11" descr="鉛筆のキャラクターのイラスト ">
            <a:extLst>
              <a:ext uri="{FF2B5EF4-FFF2-40B4-BE49-F238E27FC236}">
                <a16:creationId xmlns:a16="http://schemas.microsoft.com/office/drawing/2014/main" id="{93105A58-76AC-83FD-1B98-97B383D6F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7964">
            <a:off x="478068" y="110862"/>
            <a:ext cx="1155789" cy="1971643"/>
          </a:xfrm>
          <a:prstGeom prst="rect">
            <a:avLst/>
          </a:prstGeom>
        </p:spPr>
      </p:pic>
      <p:pic>
        <p:nvPicPr>
          <p:cNvPr id="8" name="グラフィック 7" descr="学校用品の青いバッグのキャラクターのイラスト ">
            <a:extLst>
              <a:ext uri="{FF2B5EF4-FFF2-40B4-BE49-F238E27FC236}">
                <a16:creationId xmlns:a16="http://schemas.microsoft.com/office/drawing/2014/main" id="{F5C61D8D-4A48-DFB7-DE4A-B7409876F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7431" y="312273"/>
            <a:ext cx="2224971" cy="1531083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F83F1C6-3396-1AE1-41AF-271DE4FB0EF5}"/>
              </a:ext>
            </a:extLst>
          </p:cNvPr>
          <p:cNvGrpSpPr/>
          <p:nvPr/>
        </p:nvGrpSpPr>
        <p:grpSpPr>
          <a:xfrm>
            <a:off x="6919338" y="5014647"/>
            <a:ext cx="6070227" cy="5172247"/>
            <a:chOff x="902168" y="2343864"/>
            <a:chExt cx="5869056" cy="5172247"/>
          </a:xfrm>
        </p:grpSpPr>
        <p:sp>
          <p:nvSpPr>
            <p:cNvPr id="7" name="テキスト プレースホルダー 2">
              <a:extLst>
                <a:ext uri="{FF2B5EF4-FFF2-40B4-BE49-F238E27FC236}">
                  <a16:creationId xmlns:a16="http://schemas.microsoft.com/office/drawing/2014/main" id="{500BDD89-8A61-9831-BC82-A8AC3BB3427A}"/>
                </a:ext>
              </a:extLst>
            </p:cNvPr>
            <p:cNvSpPr txBox="1">
              <a:spLocks/>
            </p:cNvSpPr>
            <p:nvPr/>
          </p:nvSpPr>
          <p:spPr>
            <a:xfrm>
              <a:off x="902168" y="2343864"/>
              <a:ext cx="4185623" cy="5762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2400" b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5FCBEF"/>
                </a:buClr>
                <a:defRPr/>
              </a:pPr>
              <a:r>
                <a:rPr lang="ja-JP" altLang="en-US" sz="2800" b="1" dirty="0">
                  <a:solidFill>
                    <a:schemeClr val="accent5">
                      <a:lumMod val="50000"/>
                    </a:schemeClr>
                  </a:solidFill>
                  <a:latin typeface="Trebuchet MS" panose="020B0603020202020204"/>
                  <a:ea typeface="メイリオ" panose="020B0604030504040204" pitchFamily="50" charset="-128"/>
                </a:rPr>
                <a:t>本日の流れ</a:t>
              </a:r>
            </a:p>
          </p:txBody>
        </p:sp>
        <p:sp>
          <p:nvSpPr>
            <p:cNvPr id="9" name="コンテンツ プレースホルダー 3">
              <a:extLst>
                <a:ext uri="{FF2B5EF4-FFF2-40B4-BE49-F238E27FC236}">
                  <a16:creationId xmlns:a16="http://schemas.microsoft.com/office/drawing/2014/main" id="{58450921-E59B-FB5D-9E29-34053DF4BF74}"/>
                </a:ext>
              </a:extLst>
            </p:cNvPr>
            <p:cNvSpPr txBox="1">
              <a:spLocks/>
            </p:cNvSpPr>
            <p:nvPr/>
          </p:nvSpPr>
          <p:spPr>
            <a:xfrm>
              <a:off x="1090654" y="4463445"/>
              <a:ext cx="5680570" cy="30526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5FCBEF"/>
                </a:buClr>
                <a:defRPr/>
              </a:pPr>
              <a:endParaRPr lang="ja-JP" alt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2C13075-DB8F-BE9A-A940-5D68197AF4A7}"/>
              </a:ext>
            </a:extLst>
          </p:cNvPr>
          <p:cNvSpPr txBox="1"/>
          <p:nvPr/>
        </p:nvSpPr>
        <p:spPr>
          <a:xfrm>
            <a:off x="249624" y="2158580"/>
            <a:ext cx="5105400" cy="3441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kumimoji="1" lang="ja-JP" altLang="en-US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/>
                <a:ea typeface="メイリオ" panose="020B0604030504040204" pitchFamily="50" charset="-128"/>
              </a:rPr>
              <a:t>ご参加のみなさまへ</a:t>
            </a:r>
            <a:endParaRPr kumimoji="1" lang="en-US" altLang="ja-JP" sz="3200" b="1" dirty="0">
              <a:solidFill>
                <a:schemeClr val="accent5">
                  <a:lumMod val="50000"/>
                </a:schemeClr>
              </a:solidFill>
              <a:latin typeface="Trebuchet MS" panose="020B0603020202020204"/>
              <a:ea typeface="メイリオ" panose="020B0604030504040204" pitchFamily="50" charset="-128"/>
            </a:endParaRPr>
          </a:p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●ワークショップは、グループで意見交換を　</a:t>
            </a:r>
            <a:endParaRPr kumimoji="1" lang="en-US" altLang="ja-JP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Trebuchet MS" panose="020B0603020202020204"/>
              <a:ea typeface="メイリオ" panose="020B0604030504040204" pitchFamily="50" charset="-128"/>
            </a:endParaRPr>
          </a:p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　行います。開始前に前後左右のみなさまと</a:t>
            </a:r>
            <a:endParaRPr kumimoji="1" lang="en-US" altLang="ja-JP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Trebuchet MS" panose="020B0603020202020204"/>
              <a:ea typeface="メイリオ" panose="020B0604030504040204" pitchFamily="50" charset="-128"/>
            </a:endParaRPr>
          </a:p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　</a:t>
            </a: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自己紹介をしておいてください。</a:t>
            </a:r>
            <a:endParaRPr kumimoji="1" lang="en-US" altLang="ja-JP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Trebuchet MS" panose="020B0603020202020204"/>
              <a:ea typeface="メイリオ" panose="020B0604030504040204" pitchFamily="50" charset="-128"/>
            </a:endParaRPr>
          </a:p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●本日の</a:t>
            </a:r>
            <a:r>
              <a:rPr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ワークショップ</a:t>
            </a: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（</a:t>
            </a:r>
            <a:r>
              <a:rPr kumimoji="1" lang="en-US" altLang="ja-JP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13:10</a:t>
            </a: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～</a:t>
            </a:r>
            <a:r>
              <a:rPr kumimoji="1" lang="en-US" altLang="ja-JP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14:30</a:t>
            </a: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）では、</a:t>
            </a:r>
            <a:endParaRPr kumimoji="1" lang="en-US" altLang="ja-JP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Trebuchet MS" panose="020B0603020202020204"/>
              <a:ea typeface="メイリオ" panose="020B0604030504040204" pitchFamily="50" charset="-128"/>
            </a:endParaRPr>
          </a:p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　</a:t>
            </a: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写真</a:t>
            </a:r>
            <a:r>
              <a:rPr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撮影を行います。</a:t>
            </a:r>
            <a:endParaRPr lang="en-US" altLang="ja-JP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Trebuchet MS" panose="020B0603020202020204"/>
              <a:ea typeface="メイリオ" panose="020B0604030504040204" pitchFamily="50" charset="-128"/>
            </a:endParaRPr>
          </a:p>
          <a:p>
            <a:pPr>
              <a:buClr>
                <a:srgbClr val="5FCBEF"/>
              </a:buClr>
              <a:defRPr/>
            </a:pPr>
            <a:endParaRPr lang="en-US" altLang="ja-JP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Trebuchet MS" panose="020B0603020202020204"/>
              <a:ea typeface="メイリオ" panose="020B0604030504040204" pitchFamily="50" charset="-128"/>
            </a:endParaRPr>
          </a:p>
          <a:p>
            <a:pPr>
              <a:buClr>
                <a:srgbClr val="5FCBEF"/>
              </a:buClr>
              <a:defRPr/>
            </a:pPr>
            <a:r>
              <a:rPr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何卒、ご理解とご協力のほど、よろしくお願いします。</a:t>
            </a:r>
            <a:endParaRPr kumimoji="1" lang="ja-JP" altLang="en-US" b="1" dirty="0">
              <a:solidFill>
                <a:schemeClr val="accent5">
                  <a:lumMod val="50000"/>
                </a:schemeClr>
              </a:solidFill>
              <a:latin typeface="Trebuchet MS" panose="020B0603020202020204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E18E58A-FFF5-6111-B360-82F99744DB63}"/>
              </a:ext>
            </a:extLst>
          </p:cNvPr>
          <p:cNvSpPr txBox="1"/>
          <p:nvPr/>
        </p:nvSpPr>
        <p:spPr>
          <a:xfrm>
            <a:off x="5604526" y="2158582"/>
            <a:ext cx="6417876" cy="38266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kumimoji="1" lang="ja-JP" altLang="en-US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/>
                <a:ea typeface="メイリオ" panose="020B0604030504040204" pitchFamily="50" charset="-128"/>
              </a:rPr>
              <a:t>本日の流れ</a:t>
            </a:r>
            <a:endParaRPr kumimoji="1" lang="en-US" altLang="ja-JP" sz="3200" b="1" dirty="0">
              <a:solidFill>
                <a:schemeClr val="accent5">
                  <a:lumMod val="50000"/>
                </a:schemeClr>
              </a:solidFill>
              <a:latin typeface="Trebuchet MS" panose="020B0603020202020204"/>
              <a:ea typeface="メイリオ" panose="020B0604030504040204" pitchFamily="50" charset="-128"/>
            </a:endParaRPr>
          </a:p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１３：１５～１３：３５　　避難所の環境衛生アセスメント</a:t>
            </a:r>
          </a:p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１３：３５～１３：５５　　避難所の感染症アセスメント</a:t>
            </a:r>
          </a:p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１３：５５～１４：１０</a:t>
            </a:r>
          </a:p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　講演：公益社団法人日本看護協会　常任理事　松本珠実氏</a:t>
            </a:r>
          </a:p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　　</a:t>
            </a:r>
            <a:r>
              <a:rPr kumimoji="1" lang="en-US" altLang="ja-JP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『</a:t>
            </a: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避難所巡回における保健師等チーム活動と</a:t>
            </a:r>
            <a:endParaRPr kumimoji="1" lang="en-US" altLang="ja-JP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Trebuchet MS" panose="020B0603020202020204"/>
              <a:ea typeface="メイリオ" panose="020B0604030504040204" pitchFamily="50" charset="-128"/>
            </a:endParaRPr>
          </a:p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　　　これまでの知見や経験をふまえた訓練</a:t>
            </a:r>
            <a:r>
              <a:rPr kumimoji="1" lang="en-US" altLang="ja-JP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』</a:t>
            </a:r>
          </a:p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１４：１０～１４：２０　訓練の振り返り</a:t>
            </a:r>
          </a:p>
          <a:p>
            <a:pPr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kumimoji="1" lang="ja-JP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  <a:ea typeface="メイリオ" panose="020B0604030504040204" pitchFamily="50" charset="-128"/>
              </a:rPr>
              <a:t>１４：２０～１４：３０　発表、まとめ、アンケート回答</a:t>
            </a:r>
          </a:p>
        </p:txBody>
      </p:sp>
    </p:spTree>
    <p:extLst>
      <p:ext uri="{BB962C8B-B14F-4D97-AF65-F5344CB8AC3E}">
        <p14:creationId xmlns:p14="http://schemas.microsoft.com/office/powerpoint/2010/main" val="38517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A24B8-919B-C242-076E-488032999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C0EDE9-6EA5-92BB-EA90-024C89E2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943" y="1559323"/>
            <a:ext cx="7853264" cy="4613119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4400" dirty="0"/>
              <a:t>グループワーク</a:t>
            </a:r>
            <a:r>
              <a:rPr lang="ja-JP" altLang="en-US" sz="7200" b="1" dirty="0"/>
              <a:t>　</a:t>
            </a:r>
            <a:r>
              <a:rPr lang="en-US" altLang="ja-JP" sz="7200" b="1" dirty="0"/>
              <a:t>15</a:t>
            </a:r>
            <a:r>
              <a:rPr lang="ja-JP" altLang="en-US" sz="7200" b="1" dirty="0"/>
              <a:t>分</a:t>
            </a:r>
            <a:br>
              <a:rPr lang="en-US" altLang="ja-JP" sz="4400" dirty="0"/>
            </a:br>
            <a:br>
              <a:rPr lang="en-US" altLang="ja-JP" sz="4400" dirty="0"/>
            </a:br>
            <a:r>
              <a:rPr lang="ja-JP" altLang="en-US" sz="4400" dirty="0"/>
              <a:t>①保健師として、実施すべきこと</a:t>
            </a:r>
            <a:br>
              <a:rPr lang="en-US" altLang="ja-JP" sz="4400" dirty="0"/>
            </a:br>
            <a:r>
              <a:rPr lang="ja-JP" altLang="en-US" sz="4400" dirty="0"/>
              <a:t>②医療救護班本部への報告事項</a:t>
            </a:r>
            <a:br>
              <a:rPr lang="en-US" altLang="ja-JP" sz="4400" dirty="0"/>
            </a:br>
            <a:br>
              <a:rPr lang="en-US" altLang="ja-JP" sz="4400" dirty="0"/>
            </a:br>
            <a:r>
              <a:rPr lang="en-US" altLang="ja-JP" sz="54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lang="ja-JP" altLang="en-US" sz="54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</a:t>
            </a:r>
            <a:r>
              <a:rPr lang="ja-JP" altLang="en-US" sz="4400" dirty="0"/>
              <a:t>で発表できるよう</a:t>
            </a:r>
            <a:br>
              <a:rPr lang="en-US" altLang="ja-JP" sz="4400" dirty="0"/>
            </a:br>
            <a:r>
              <a:rPr lang="ja-JP" altLang="en-US" sz="4400" b="1" u="sng" dirty="0"/>
              <a:t>上記を簡潔にまとめてください。</a:t>
            </a:r>
            <a:br>
              <a:rPr lang="ja-JP" altLang="en-US" sz="4400" b="1" u="sng" dirty="0"/>
            </a:br>
            <a:endParaRPr lang="en-US" altLang="ja-JP" sz="4400" b="1" u="sng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0B81AB0-BA64-D896-E4A9-7EB95FFFB3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5" y="1864871"/>
            <a:ext cx="3428999" cy="3837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89E854-C384-5A50-78C8-D9B1B091F96C}"/>
              </a:ext>
            </a:extLst>
          </p:cNvPr>
          <p:cNvSpPr txBox="1"/>
          <p:nvPr/>
        </p:nvSpPr>
        <p:spPr>
          <a:xfrm>
            <a:off x="522514" y="484330"/>
            <a:ext cx="1059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避難所の感染症アセスメント訓練</a:t>
            </a:r>
          </a:p>
        </p:txBody>
      </p:sp>
    </p:spTree>
    <p:extLst>
      <p:ext uri="{BB962C8B-B14F-4D97-AF65-F5344CB8AC3E}">
        <p14:creationId xmlns:p14="http://schemas.microsoft.com/office/powerpoint/2010/main" val="361288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BEE5E-162B-19D0-0E76-18D49CB4E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940048-F896-29AB-59B3-22072469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001" y="1875820"/>
            <a:ext cx="7322626" cy="4349329"/>
          </a:xfrm>
        </p:spPr>
        <p:txBody>
          <a:bodyPr rtlCol="0">
            <a:noAutofit/>
          </a:bodyPr>
          <a:lstStyle/>
          <a:p>
            <a:pPr rtl="0"/>
            <a:br>
              <a:rPr lang="en-US" altLang="ja-JP" sz="4400" dirty="0"/>
            </a:br>
            <a:r>
              <a:rPr lang="ja-JP" altLang="en-US" sz="4800" dirty="0"/>
              <a:t>①グループワーク　</a:t>
            </a:r>
            <a:r>
              <a:rPr lang="ja-JP" altLang="en-US" sz="7200" b="1" dirty="0"/>
              <a:t>１０分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4800" dirty="0"/>
              <a:t>②発表　各グループ　</a:t>
            </a:r>
            <a:r>
              <a:rPr lang="ja-JP" altLang="en-US" sz="7200" b="1" dirty="0"/>
              <a:t>１分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4800" dirty="0"/>
              <a:t>　</a:t>
            </a:r>
            <a:br>
              <a:rPr lang="en-US" altLang="ja-JP" sz="4800" dirty="0"/>
            </a:br>
            <a:r>
              <a:rPr lang="ja-JP" altLang="en-US" sz="4800" dirty="0"/>
              <a:t>　　</a:t>
            </a:r>
            <a:endParaRPr lang="en-US" altLang="ja-JP" sz="4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91F834-852D-CF67-C7B2-A1BC06B9C021}"/>
              </a:ext>
            </a:extLst>
          </p:cNvPr>
          <p:cNvSpPr txBox="1"/>
          <p:nvPr/>
        </p:nvSpPr>
        <p:spPr>
          <a:xfrm>
            <a:off x="522515" y="484330"/>
            <a:ext cx="1123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訓練のふりかえり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7BDCE66-2F36-6DA2-4EDA-CF05D7C02B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5" y="1875818"/>
            <a:ext cx="3859411" cy="3709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654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27C5D-9708-5F97-2FAD-3734A7A61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E12BFF-607E-57AA-02A1-DEC23D67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b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EEF9CA-4195-6BF8-5551-069881912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663" y="322934"/>
            <a:ext cx="12008497" cy="816534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4400" b="1" dirty="0">
                <a:latin typeface="Meiryo UI" panose="020B0604030504040204" pitchFamily="50" charset="-128"/>
              </a:rPr>
              <a:t>アンケートにご協力お願いします。</a:t>
            </a:r>
          </a:p>
        </p:txBody>
      </p:sp>
      <p:pic>
        <p:nvPicPr>
          <p:cNvPr id="12" name="グラフィック 11" descr="鉛筆のキャラクターのイラスト ">
            <a:extLst>
              <a:ext uri="{FF2B5EF4-FFF2-40B4-BE49-F238E27FC236}">
                <a16:creationId xmlns:a16="http://schemas.microsoft.com/office/drawing/2014/main" id="{CF239121-26F2-ADAD-0296-43F17B867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7964">
            <a:off x="1926348" y="4487348"/>
            <a:ext cx="1155789" cy="1971643"/>
          </a:xfrm>
          <a:prstGeom prst="rect">
            <a:avLst/>
          </a:prstGeom>
        </p:spPr>
      </p:pic>
      <p:pic>
        <p:nvPicPr>
          <p:cNvPr id="8" name="グラフィック 7" descr="学校用品の青いバッグのキャラクターのイラスト ">
            <a:extLst>
              <a:ext uri="{FF2B5EF4-FFF2-40B4-BE49-F238E27FC236}">
                <a16:creationId xmlns:a16="http://schemas.microsoft.com/office/drawing/2014/main" id="{855E5AFF-ACDD-3074-58C2-A2FFC177E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1851" y="4734343"/>
            <a:ext cx="2483858" cy="1709233"/>
          </a:xfrm>
          <a:prstGeom prst="rect">
            <a:avLst/>
          </a:prstGeom>
        </p:spPr>
      </p:pic>
      <p:pic>
        <p:nvPicPr>
          <p:cNvPr id="10" name="グラフィック 9" descr="紫色の本のキャラクターのイラスト ">
            <a:extLst>
              <a:ext uri="{FF2B5EF4-FFF2-40B4-BE49-F238E27FC236}">
                <a16:creationId xmlns:a16="http://schemas.microsoft.com/office/drawing/2014/main" id="{28B4F4EF-4371-8C9E-0E92-B4DD201748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418911" y="4559431"/>
            <a:ext cx="1775352" cy="2059055"/>
          </a:xfrm>
          <a:prstGeom prst="rect">
            <a:avLst/>
          </a:prstGeom>
        </p:spPr>
      </p:pic>
      <p:pic>
        <p:nvPicPr>
          <p:cNvPr id="6" name="グラフィック 5" descr="地球のキャラクターのイラスト ">
            <a:extLst>
              <a:ext uri="{FF2B5EF4-FFF2-40B4-BE49-F238E27FC236}">
                <a16:creationId xmlns:a16="http://schemas.microsoft.com/office/drawing/2014/main" id="{C919DE00-6744-75B7-0F84-B971F1CCD0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57467" y="4786226"/>
            <a:ext cx="2213723" cy="174884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202243F-2C1A-E602-7546-6C242DACB7DA}"/>
              </a:ext>
            </a:extLst>
          </p:cNvPr>
          <p:cNvSpPr/>
          <p:nvPr/>
        </p:nvSpPr>
        <p:spPr>
          <a:xfrm>
            <a:off x="4740423" y="1130412"/>
            <a:ext cx="3356974" cy="3123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696773F-6DA8-8BA5-F884-F36BB8AC76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4684" y="1313561"/>
            <a:ext cx="2928453" cy="29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8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370ED-D153-F50C-CA43-059D5B85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17" y="1611521"/>
            <a:ext cx="7772402" cy="685800"/>
          </a:xfrm>
        </p:spPr>
        <p:txBody>
          <a:bodyPr/>
          <a:lstStyle/>
          <a:p>
            <a:r>
              <a:rPr lang="ja-JP" altLang="en-US" b="1" dirty="0"/>
              <a:t>グループワークにあたってのお願い</a:t>
            </a:r>
            <a:endParaRPr kumimoji="1" lang="ja-JP" altLang="en-US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F86DB51-818F-C5B6-0C30-DED212C890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4838" y="3177548"/>
            <a:ext cx="8286161" cy="3456432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sz="3600" dirty="0"/>
              <a:t>●役割分担</a:t>
            </a:r>
            <a:endParaRPr lang="en-US" altLang="ja-JP" sz="3600" dirty="0"/>
          </a:p>
          <a:p>
            <a:r>
              <a:rPr lang="ja-JP" altLang="en-US" sz="3600" dirty="0"/>
              <a:t>　　</a:t>
            </a:r>
            <a:r>
              <a:rPr lang="ja-JP" altLang="en-US" sz="3600" dirty="0">
                <a:solidFill>
                  <a:srgbClr val="FF0000"/>
                </a:solidFill>
              </a:rPr>
              <a:t>書記：グループの中で前方右側に座っている人</a:t>
            </a:r>
          </a:p>
          <a:p>
            <a:r>
              <a:rPr lang="ja-JP" altLang="en-US" sz="3600" dirty="0">
                <a:solidFill>
                  <a:srgbClr val="FF0000"/>
                </a:solidFill>
              </a:rPr>
              <a:t>　　発表：グループの中で後方左側に座っている人</a:t>
            </a:r>
          </a:p>
          <a:p>
            <a:r>
              <a:rPr lang="ja-JP" altLang="en-US" sz="3600" dirty="0"/>
              <a:t>●発表の際、時間厳守でお願いします。</a:t>
            </a:r>
            <a:endParaRPr lang="en-US" altLang="ja-JP" sz="3600" dirty="0"/>
          </a:p>
          <a:p>
            <a:r>
              <a:rPr lang="ja-JP" altLang="en-US" sz="3600" dirty="0"/>
              <a:t>●意見交換でまとめて頂いた用紙は、机の</a:t>
            </a:r>
            <a:endParaRPr lang="en-US" altLang="ja-JP" sz="3600" dirty="0"/>
          </a:p>
          <a:p>
            <a:r>
              <a:rPr lang="ja-JP" altLang="en-US" sz="3600" dirty="0"/>
              <a:t>　上に置いて帰ってください。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898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A30C4-7C0E-76C8-19B7-B26C9E943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CA03BA-E97B-BB58-159E-B6F37C9E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17" y="1611521"/>
            <a:ext cx="7772402" cy="685800"/>
          </a:xfrm>
        </p:spPr>
        <p:txBody>
          <a:bodyPr/>
          <a:lstStyle/>
          <a:p>
            <a:r>
              <a:rPr lang="ja-JP" altLang="en-US" b="1" dirty="0"/>
              <a:t>講師　松本珠実先生のご略歴</a:t>
            </a:r>
            <a:endParaRPr kumimoji="1" lang="ja-JP" altLang="en-US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43B65C-B5DE-5621-278D-8447F792AE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4838" y="2911151"/>
            <a:ext cx="8403440" cy="4040155"/>
          </a:xfrm>
        </p:spPr>
        <p:txBody>
          <a:bodyPr>
            <a:normAutofit fontScale="40000" lnSpcReduction="20000"/>
          </a:bodyPr>
          <a:lstStyle/>
          <a:p>
            <a:r>
              <a:rPr lang="ja-JP" altLang="en-US" sz="3600" dirty="0"/>
              <a:t>　 </a:t>
            </a:r>
            <a:r>
              <a:rPr lang="en-US" altLang="ja-JP" sz="5800" dirty="0"/>
              <a:t>1987</a:t>
            </a:r>
            <a:r>
              <a:rPr lang="ja-JP" altLang="en-US" sz="5800" dirty="0"/>
              <a:t>年   大阪市淀川保健所 入職</a:t>
            </a:r>
          </a:p>
          <a:p>
            <a:r>
              <a:rPr lang="ja-JP" altLang="en-US" sz="5800" dirty="0"/>
              <a:t>　</a:t>
            </a:r>
            <a:r>
              <a:rPr lang="en-US" altLang="ja-JP" sz="5800" dirty="0"/>
              <a:t>1993</a:t>
            </a:r>
            <a:r>
              <a:rPr lang="ja-JP" altLang="en-US" sz="5800" dirty="0"/>
              <a:t>年   大阪市立厚生女学院（のち保健専門学校）専任教員</a:t>
            </a:r>
          </a:p>
          <a:p>
            <a:r>
              <a:rPr lang="ja-JP" altLang="en-US" sz="5800" dirty="0"/>
              <a:t>　</a:t>
            </a:r>
            <a:r>
              <a:rPr lang="en-US" altLang="ja-JP" sz="5800" dirty="0"/>
              <a:t>2015</a:t>
            </a:r>
            <a:r>
              <a:rPr lang="ja-JP" altLang="en-US" sz="5800" dirty="0"/>
              <a:t>年   国立保健医療科学院生涯健康研究部 </a:t>
            </a:r>
            <a:endParaRPr lang="en-US" altLang="ja-JP" sz="5800" dirty="0"/>
          </a:p>
          <a:p>
            <a:r>
              <a:rPr lang="ja-JP" altLang="en-US" sz="5800" dirty="0"/>
              <a:t>　　　　　　   上席主任研究官</a:t>
            </a:r>
          </a:p>
          <a:p>
            <a:r>
              <a:rPr lang="ja-JP" altLang="en-US" sz="5800" dirty="0"/>
              <a:t>　</a:t>
            </a:r>
            <a:r>
              <a:rPr lang="en-US" altLang="ja-JP" sz="5800" dirty="0"/>
              <a:t>2017</a:t>
            </a:r>
            <a:r>
              <a:rPr lang="ja-JP" altLang="en-US" sz="5800" dirty="0"/>
              <a:t>年   阿倍野区保健福祉センター　保健副主幹</a:t>
            </a:r>
          </a:p>
          <a:p>
            <a:r>
              <a:rPr lang="ja-JP" altLang="en-US" sz="5800" dirty="0"/>
              <a:t>　           （大阪市立大学看護学研究科　博士前期課程修了）</a:t>
            </a:r>
          </a:p>
          <a:p>
            <a:r>
              <a:rPr lang="ja-JP" altLang="en-US" sz="5800" dirty="0"/>
              <a:t>　　　　       大阪市健康局 健康推進部　保健主幹</a:t>
            </a:r>
          </a:p>
          <a:p>
            <a:r>
              <a:rPr lang="ja-JP" altLang="en-US" sz="5800" dirty="0"/>
              <a:t>　</a:t>
            </a:r>
            <a:r>
              <a:rPr lang="en-US" altLang="ja-JP" sz="5800" dirty="0"/>
              <a:t>2023</a:t>
            </a:r>
            <a:r>
              <a:rPr lang="ja-JP" altLang="en-US" sz="5800" dirty="0"/>
              <a:t>年   大阪市健康局 保健指導担当部長</a:t>
            </a:r>
          </a:p>
          <a:p>
            <a:r>
              <a:rPr lang="ja-JP" altLang="en-US" sz="5800" dirty="0"/>
              <a:t>　</a:t>
            </a:r>
            <a:r>
              <a:rPr lang="en-US" altLang="ja-JP" sz="5800" dirty="0"/>
              <a:t>2024</a:t>
            </a:r>
            <a:r>
              <a:rPr lang="ja-JP" altLang="en-US" sz="5800" dirty="0"/>
              <a:t>年   日本看護協会　常任理事</a:t>
            </a:r>
            <a:endParaRPr kumimoji="1" lang="ja-JP" altLang="en-US" sz="5800" dirty="0"/>
          </a:p>
        </p:txBody>
      </p:sp>
    </p:spTree>
    <p:extLst>
      <p:ext uri="{BB962C8B-B14F-4D97-AF65-F5344CB8AC3E}">
        <p14:creationId xmlns:p14="http://schemas.microsoft.com/office/powerpoint/2010/main" val="360409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C500C-040B-1C9D-9275-7872CA6D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講師　松本　珠実先生の資料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A79B17-F423-5759-08A0-B8A853FB0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1885" y="2805047"/>
            <a:ext cx="3788229" cy="3316194"/>
          </a:xfrm>
          <a:ln>
            <a:solidFill>
              <a:schemeClr val="tx1"/>
            </a:solidFill>
          </a:ln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ECA98FB-DBF8-BAB4-1654-0F1882F5C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169" y="2847626"/>
            <a:ext cx="3461659" cy="32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2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F9921-F429-F60D-8498-353C3CA45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87B7D2-86BB-AAEA-920D-433777AD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386" y="1518365"/>
            <a:ext cx="7134187" cy="5357034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4400" dirty="0"/>
              <a:t>あなたは、避難所巡回の</a:t>
            </a:r>
            <a:br>
              <a:rPr lang="en-US" altLang="ja-JP" sz="4400" dirty="0"/>
            </a:br>
            <a:r>
              <a:rPr lang="ja-JP" altLang="en-US" sz="4400" dirty="0"/>
              <a:t>依頼を受けた保健師です。</a:t>
            </a:r>
            <a:br>
              <a:rPr lang="en-US" altLang="ja-JP" sz="4400" dirty="0"/>
            </a:br>
            <a:r>
              <a:rPr lang="ja-JP" altLang="en-US" sz="4400" dirty="0"/>
              <a:t>駆け付けた避難所の状況は次の写真のような状況でした。</a:t>
            </a:r>
            <a:br>
              <a:rPr lang="ja-JP" altLang="en-US" sz="4400" dirty="0"/>
            </a:br>
            <a:endParaRPr lang="en-US" altLang="ja-JP" sz="4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A04DF1-43FA-9A4E-D710-2E8F96865E22}"/>
              </a:ext>
            </a:extLst>
          </p:cNvPr>
          <p:cNvSpPr txBox="1"/>
          <p:nvPr/>
        </p:nvSpPr>
        <p:spPr>
          <a:xfrm>
            <a:off x="522515" y="484330"/>
            <a:ext cx="1123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避難所の環境衛生アセスメント訓練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37AC975-1E59-3ECA-BE45-4780886674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661" y="1679510"/>
            <a:ext cx="2427037" cy="2332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タイトル 3">
            <a:extLst>
              <a:ext uri="{FF2B5EF4-FFF2-40B4-BE49-F238E27FC236}">
                <a16:creationId xmlns:a16="http://schemas.microsoft.com/office/drawing/2014/main" id="{115E0BFD-276D-6062-2A34-5942FBD490A9}"/>
              </a:ext>
            </a:extLst>
          </p:cNvPr>
          <p:cNvSpPr txBox="1">
            <a:spLocks/>
          </p:cNvSpPr>
          <p:nvPr/>
        </p:nvSpPr>
        <p:spPr>
          <a:xfrm>
            <a:off x="1079241" y="4628615"/>
            <a:ext cx="10033518" cy="14362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en-US" altLang="ja-JP" sz="3200" dirty="0">
                <a:solidFill>
                  <a:schemeClr val="tx1"/>
                </a:solidFill>
              </a:rPr>
              <a:t>【</a:t>
            </a:r>
            <a:r>
              <a:rPr lang="ja-JP" altLang="en-US" sz="3200" dirty="0">
                <a:solidFill>
                  <a:schemeClr val="tx1"/>
                </a:solidFill>
              </a:rPr>
              <a:t>避難所運営スタッフ</a:t>
            </a:r>
            <a:r>
              <a:rPr lang="en-US" altLang="ja-JP" sz="3200" dirty="0">
                <a:solidFill>
                  <a:schemeClr val="tx1"/>
                </a:solidFill>
              </a:rPr>
              <a:t>】</a:t>
            </a:r>
          </a:p>
          <a:p>
            <a:br>
              <a:rPr lang="en-US" altLang="ja-JP" sz="3200" dirty="0">
                <a:solidFill>
                  <a:schemeClr val="tx1"/>
                </a:solidFill>
              </a:rPr>
            </a:br>
            <a:r>
              <a:rPr lang="ja-JP" altLang="en-US" sz="3200" dirty="0">
                <a:solidFill>
                  <a:schemeClr val="tx1"/>
                </a:solidFill>
              </a:rPr>
              <a:t>　地元市町村の事務職員</a:t>
            </a:r>
            <a:r>
              <a:rPr lang="en-US" altLang="ja-JP" sz="3200" dirty="0">
                <a:solidFill>
                  <a:schemeClr val="tx1"/>
                </a:solidFill>
              </a:rPr>
              <a:t>1</a:t>
            </a:r>
            <a:r>
              <a:rPr lang="ja-JP" altLang="en-US" sz="3200" dirty="0">
                <a:solidFill>
                  <a:schemeClr val="tx1"/>
                </a:solidFill>
              </a:rPr>
              <a:t>人、他県の事務職員</a:t>
            </a:r>
            <a:r>
              <a:rPr lang="en-US" altLang="ja-JP" sz="3200" dirty="0">
                <a:solidFill>
                  <a:schemeClr val="tx1"/>
                </a:solidFill>
              </a:rPr>
              <a:t>4</a:t>
            </a:r>
            <a:r>
              <a:rPr lang="ja-JP" altLang="en-US" sz="3200" dirty="0">
                <a:solidFill>
                  <a:schemeClr val="tx1"/>
                </a:solidFill>
              </a:rPr>
              <a:t>人の</a:t>
            </a:r>
            <a:r>
              <a:rPr lang="en-US" altLang="ja-JP" sz="3200" dirty="0">
                <a:solidFill>
                  <a:schemeClr val="tx1"/>
                </a:solidFill>
              </a:rPr>
              <a:t>5</a:t>
            </a:r>
            <a:r>
              <a:rPr lang="ja-JP" altLang="en-US" sz="3200" dirty="0">
                <a:solidFill>
                  <a:schemeClr val="tx1"/>
                </a:solidFill>
              </a:rPr>
              <a:t>人</a:t>
            </a:r>
            <a:endParaRPr lang="en-US" altLang="ja-JP" sz="3200" dirty="0">
              <a:solidFill>
                <a:schemeClr val="tx1"/>
              </a:solidFill>
            </a:endParaRPr>
          </a:p>
          <a:p>
            <a:endParaRPr lang="ja-JP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ーブルの上にあるいろんな食べ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945422F-89EA-BA7F-53EB-EC66CB5AFA9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332" y="296270"/>
            <a:ext cx="4264499" cy="28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図 9" descr="床, 屋内, 小さい, 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0000652-3349-737A-A8E0-C1CB3086B0F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474" y="3717731"/>
            <a:ext cx="3512971" cy="2634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BABF818-2087-3CC7-D9D0-39D3861EE6B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70445" y="3533261"/>
            <a:ext cx="4030185" cy="28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8C98144-9595-6252-64DF-163E4383C19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579" y="296270"/>
            <a:ext cx="3512972" cy="28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514BB9E-A6F1-C1CD-2BFA-33319BB83BA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987" y="304942"/>
            <a:ext cx="3574592" cy="28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コンテンツ プレースホルダー 10" descr="屋外, 岩, 食品, 多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1326772-3DC4-9A88-4C87-0DF09155AF4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4" y="3728019"/>
            <a:ext cx="4237916" cy="2639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F085B220-0DB4-E76F-1539-8E7C556DF95C}"/>
              </a:ext>
            </a:extLst>
          </p:cNvPr>
          <p:cNvSpPr/>
          <p:nvPr/>
        </p:nvSpPr>
        <p:spPr>
          <a:xfrm>
            <a:off x="1495917" y="1584413"/>
            <a:ext cx="914400" cy="77300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F88D06-90AB-3DBD-CC7B-6DB7047DAC67}"/>
              </a:ext>
            </a:extLst>
          </p:cNvPr>
          <p:cNvSpPr txBox="1"/>
          <p:nvPr/>
        </p:nvSpPr>
        <p:spPr>
          <a:xfrm>
            <a:off x="541176" y="559837"/>
            <a:ext cx="6531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入口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CCB24F5-4AA7-2837-AB66-6BB2EA205319}"/>
              </a:ext>
            </a:extLst>
          </p:cNvPr>
          <p:cNvSpPr txBox="1"/>
          <p:nvPr/>
        </p:nvSpPr>
        <p:spPr>
          <a:xfrm>
            <a:off x="7996101" y="480739"/>
            <a:ext cx="6531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台所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70890FC-4B83-1F5A-BE7F-0CAB2D814E78}"/>
              </a:ext>
            </a:extLst>
          </p:cNvPr>
          <p:cNvSpPr txBox="1"/>
          <p:nvPr/>
        </p:nvSpPr>
        <p:spPr>
          <a:xfrm>
            <a:off x="422987" y="3976501"/>
            <a:ext cx="9019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居室１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5795D51-6F45-BC34-8B92-C8D72792DF16}"/>
              </a:ext>
            </a:extLst>
          </p:cNvPr>
          <p:cNvSpPr txBox="1"/>
          <p:nvPr/>
        </p:nvSpPr>
        <p:spPr>
          <a:xfrm>
            <a:off x="8232608" y="3791835"/>
            <a:ext cx="9207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トイレ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14E965-E1F8-33C0-FF74-462FDF0657F4}"/>
              </a:ext>
            </a:extLst>
          </p:cNvPr>
          <p:cNvSpPr txBox="1"/>
          <p:nvPr/>
        </p:nvSpPr>
        <p:spPr>
          <a:xfrm>
            <a:off x="4706511" y="3976501"/>
            <a:ext cx="8918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居室２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9D5156CC-1C03-9BC9-2E50-8A6E0D69460E}"/>
              </a:ext>
            </a:extLst>
          </p:cNvPr>
          <p:cNvSpPr/>
          <p:nvPr/>
        </p:nvSpPr>
        <p:spPr>
          <a:xfrm>
            <a:off x="3189973" y="2104771"/>
            <a:ext cx="1516538" cy="46509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32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6DC11-BAA6-8FBF-7EC5-479AB3B4A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6727FE4-C744-F831-5C8F-980B1C29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1" y="121298"/>
            <a:ext cx="11856099" cy="2332653"/>
          </a:xfrm>
        </p:spPr>
        <p:txBody>
          <a:bodyPr/>
          <a:lstStyle/>
          <a:p>
            <a:br>
              <a:rPr lang="en-US" altLang="ja-JP" sz="3200" dirty="0"/>
            </a:br>
            <a:r>
              <a:rPr lang="ja-JP" altLang="en-US" b="1" dirty="0">
                <a:solidFill>
                  <a:schemeClr val="accent5">
                    <a:lumMod val="75000"/>
                  </a:schemeClr>
                </a:solidFill>
              </a:rPr>
              <a:t>巡回依頼を受けたあなたはこの状態を見てどうしますか？</a:t>
            </a:r>
          </a:p>
        </p:txBody>
      </p:sp>
      <p:pic>
        <p:nvPicPr>
          <p:cNvPr id="10" name="コンテンツ プレースホルダー 10" descr="屋外, 岩, 食品, 多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71D06FD-E7E1-90AB-C524-D92145067B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67" y="1906837"/>
            <a:ext cx="6271289" cy="3906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1948C00-44DD-288B-1A5E-59FD3EF9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4108" y="1906837"/>
            <a:ext cx="5535925" cy="3906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CF6CD-BB95-F4AF-C8D5-0C07C8891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CE2EF4-75E6-B8F7-67A1-1F6DDF71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001" y="1875820"/>
            <a:ext cx="7322626" cy="4349329"/>
          </a:xfrm>
        </p:spPr>
        <p:txBody>
          <a:bodyPr rtlCol="0">
            <a:noAutofit/>
          </a:bodyPr>
          <a:lstStyle/>
          <a:p>
            <a:pPr rtl="0"/>
            <a:br>
              <a:rPr lang="en-US" altLang="ja-JP" sz="4400" dirty="0"/>
            </a:br>
            <a:r>
              <a:rPr lang="ja-JP" altLang="en-US" sz="4800" dirty="0"/>
              <a:t>①グループワーク　</a:t>
            </a:r>
            <a:r>
              <a:rPr lang="ja-JP" altLang="en-US" sz="7200" b="1" dirty="0"/>
              <a:t>１０分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4800" dirty="0"/>
              <a:t>②発表　各グループ　</a:t>
            </a:r>
            <a:r>
              <a:rPr lang="ja-JP" altLang="en-US" sz="7200" b="1" dirty="0"/>
              <a:t>１分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4800" dirty="0"/>
              <a:t>　</a:t>
            </a:r>
            <a:br>
              <a:rPr lang="en-US" altLang="ja-JP" sz="4800" dirty="0"/>
            </a:br>
            <a:r>
              <a:rPr lang="ja-JP" altLang="en-US" sz="4800" dirty="0"/>
              <a:t>　　</a:t>
            </a:r>
            <a:endParaRPr lang="en-US" altLang="ja-JP" sz="4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140188-26C6-0CDC-A1C9-0B6945133CEB}"/>
              </a:ext>
            </a:extLst>
          </p:cNvPr>
          <p:cNvSpPr txBox="1"/>
          <p:nvPr/>
        </p:nvSpPr>
        <p:spPr>
          <a:xfrm>
            <a:off x="522515" y="484330"/>
            <a:ext cx="1123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避難所の環境衛生アセスメント訓練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0929313-3AB3-E014-513A-03E607F60E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5" y="1875818"/>
            <a:ext cx="3859411" cy="3709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17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FE2A6-DE50-0345-AC13-5A4B19F47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9CDF5B-D285-B0EA-0651-0432AEA6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17" y="1611521"/>
            <a:ext cx="7772402" cy="685800"/>
          </a:xfrm>
        </p:spPr>
        <p:txBody>
          <a:bodyPr/>
          <a:lstStyle/>
          <a:p>
            <a:r>
              <a:rPr lang="ja-JP" altLang="en-US" b="1" dirty="0"/>
              <a:t>グループワークにあたってのお願い</a:t>
            </a:r>
            <a:endParaRPr kumimoji="1" lang="ja-JP" altLang="en-US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A9DB10-6D8B-88E3-B490-721E2368AE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4838" y="3177548"/>
            <a:ext cx="8286161" cy="3456432"/>
          </a:xfrm>
        </p:spPr>
        <p:txBody>
          <a:bodyPr>
            <a:normAutofit lnSpcReduction="10000"/>
          </a:bodyPr>
          <a:lstStyle/>
          <a:p>
            <a:r>
              <a:rPr lang="ja-JP" altLang="en-US" sz="3600" dirty="0"/>
              <a:t>●感染症ケースの割り振りについて</a:t>
            </a:r>
            <a:endParaRPr lang="en-US" altLang="ja-JP" sz="3600" dirty="0"/>
          </a:p>
          <a:p>
            <a:r>
              <a:rPr lang="ja-JP" altLang="en-US" sz="3600" dirty="0"/>
              <a:t>　　　会場</a:t>
            </a:r>
            <a:r>
              <a:rPr lang="ja-JP" altLang="en-US" sz="3600" u="sng" dirty="0"/>
              <a:t>右側</a:t>
            </a:r>
            <a:r>
              <a:rPr lang="ja-JP" altLang="en-US" sz="3600" dirty="0"/>
              <a:t>：</a:t>
            </a:r>
            <a:r>
              <a:rPr lang="ja-JP" altLang="en-US" sz="3600" dirty="0">
                <a:solidFill>
                  <a:srgbClr val="FF0000"/>
                </a:solidFill>
              </a:rPr>
              <a:t>新型コロナウイルス</a:t>
            </a:r>
            <a:r>
              <a:rPr lang="ja-JP" altLang="en-US" sz="3600" dirty="0"/>
              <a:t>を主に</a:t>
            </a:r>
          </a:p>
          <a:p>
            <a:r>
              <a:rPr lang="ja-JP" altLang="en-US" sz="3600" dirty="0"/>
              <a:t>　　　会場</a:t>
            </a:r>
            <a:r>
              <a:rPr lang="ja-JP" altLang="en-US" sz="3600" u="sng" dirty="0"/>
              <a:t>左側</a:t>
            </a:r>
            <a:r>
              <a:rPr lang="ja-JP" altLang="en-US" sz="3600" dirty="0"/>
              <a:t>：</a:t>
            </a:r>
            <a:r>
              <a:rPr lang="ja-JP" altLang="en-US" sz="3600" dirty="0">
                <a:solidFill>
                  <a:srgbClr val="FF0000"/>
                </a:solidFill>
              </a:rPr>
              <a:t>感染性胃腸炎</a:t>
            </a:r>
            <a:r>
              <a:rPr lang="ja-JP" altLang="en-US" sz="3600" dirty="0"/>
              <a:t>を主に</a:t>
            </a:r>
            <a:endParaRPr lang="en-US" altLang="ja-JP" sz="3600" dirty="0"/>
          </a:p>
          <a:p>
            <a:r>
              <a:rPr lang="ja-JP" altLang="en-US" sz="3600" dirty="0"/>
              <a:t>●発表の際、時間厳守でお願いします。</a:t>
            </a:r>
            <a:endParaRPr lang="en-US" altLang="ja-JP" sz="3600" dirty="0"/>
          </a:p>
          <a:p>
            <a:r>
              <a:rPr lang="ja-JP" altLang="en-US" sz="3600" dirty="0"/>
              <a:t>●意見交換でまとめて頂いた用紙は、机の</a:t>
            </a:r>
            <a:endParaRPr lang="en-US" altLang="ja-JP" sz="3600" dirty="0"/>
          </a:p>
          <a:p>
            <a:r>
              <a:rPr lang="ja-JP" altLang="en-US" sz="3600" dirty="0"/>
              <a:t>　上に置いて帰ってください。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637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70093_TF45015601_Win32_OJ105941784" id="{5DE4C2C9-DA20-4951-A2EA-BDA58F965B96}" vid="{A9ED0160-D9C4-48FD-BEB9-69F29C60A29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4EED2D-C894-47C4-9CDD-55EC03B271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一般公開プレゼンテーション</Template>
  <TotalTime>324</TotalTime>
  <Words>578</Words>
  <Application>Microsoft Office PowerPoint</Application>
  <PresentationFormat>ワイド画面</PresentationFormat>
  <Paragraphs>75</Paragraphs>
  <Slides>12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HGS創英角ｺﾞｼｯｸUB</vt:lpstr>
      <vt:lpstr>Meiryo UI</vt:lpstr>
      <vt:lpstr>Arial</vt:lpstr>
      <vt:lpstr>Kristen ITC</vt:lpstr>
      <vt:lpstr>Quire Sans</vt:lpstr>
      <vt:lpstr>Trebuchet MS</vt:lpstr>
      <vt:lpstr>Wingdings 3</vt:lpstr>
      <vt:lpstr>Office テーマ</vt:lpstr>
      <vt:lpstr> </vt:lpstr>
      <vt:lpstr>グループワークにあたってのお願い</vt:lpstr>
      <vt:lpstr>講師　松本珠実先生のご略歴</vt:lpstr>
      <vt:lpstr>講師　松本　珠実先生の資料</vt:lpstr>
      <vt:lpstr>あなたは、避難所巡回の 依頼を受けた保健師です。 駆け付けた避難所の状況は次の写真のような状況でした。 </vt:lpstr>
      <vt:lpstr>PowerPoint プレゼンテーション</vt:lpstr>
      <vt:lpstr> 巡回依頼を受けたあなたはこの状態を見てどうしますか？</vt:lpstr>
      <vt:lpstr> ①グループワーク　１０分  ②発表　各グループ　１分  　 　　</vt:lpstr>
      <vt:lpstr>グループワークにあたってのお願い</vt:lpstr>
      <vt:lpstr>グループワーク　15分  ①保健師として、実施すべきこと ②医療救護班本部への報告事項  1分で発表できるよう 上記を簡潔にまとめてください。 </vt:lpstr>
      <vt:lpstr> ①グループワーク　１０分  ②発表　各グループ　１分  　 　　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綾仁 まどか</dc:creator>
  <cp:lastModifiedBy>楢崎 尚子</cp:lastModifiedBy>
  <cp:revision>25</cp:revision>
  <dcterms:created xsi:type="dcterms:W3CDTF">2025-10-09T07:51:21Z</dcterms:created>
  <dcterms:modified xsi:type="dcterms:W3CDTF">2025-12-12T07:29:05Z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