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597" r:id="rId3"/>
    <p:sldId id="565" r:id="rId4"/>
    <p:sldId id="473" r:id="rId5"/>
    <p:sldId id="551" r:id="rId6"/>
    <p:sldId id="596" r:id="rId7"/>
    <p:sldId id="281" r:id="rId8"/>
    <p:sldId id="257"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99FFCC"/>
    <a:srgbClr val="66FFFF"/>
    <a:srgbClr val="FFFFCC"/>
    <a:srgbClr val="FF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EAC553-FC37-4D88-A955-FE595F6DF7C3}" v="20" dt="2026-01-23T14:42:34.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4406" autoAdjust="0"/>
  </p:normalViewPr>
  <p:slideViewPr>
    <p:cSldViewPr snapToGrid="0">
      <p:cViewPr varScale="1">
        <p:scale>
          <a:sx n="57" d="100"/>
          <a:sy n="57" d="100"/>
        </p:scale>
        <p:origin x="9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BFD7B-509B-4A5B-8CD2-76452804E68B}"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4E7336-CC34-4326-8961-94104CA3E428}" type="slidenum">
              <a:rPr kumimoji="1" lang="ja-JP" altLang="en-US" smtClean="0"/>
              <a:t>‹#›</a:t>
            </a:fld>
            <a:endParaRPr kumimoji="1" lang="ja-JP" altLang="en-US"/>
          </a:p>
        </p:txBody>
      </p:sp>
    </p:spTree>
    <p:extLst>
      <p:ext uri="{BB962C8B-B14F-4D97-AF65-F5344CB8AC3E}">
        <p14:creationId xmlns:p14="http://schemas.microsoft.com/office/powerpoint/2010/main" val="15226098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A404DF-224E-40DD-962F-FAD29F0DCA8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34994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災害時の公衆衛生活動は医療と保健の両方が必要</a:t>
            </a:r>
            <a:endParaRPr kumimoji="1" lang="ja-JP" altLang="en-US" dirty="0"/>
          </a:p>
        </p:txBody>
      </p:sp>
      <p:sp>
        <p:nvSpPr>
          <p:cNvPr id="4" name="スライド番号プレースホルダー 3"/>
          <p:cNvSpPr>
            <a:spLocks noGrp="1"/>
          </p:cNvSpPr>
          <p:nvPr>
            <p:ph type="sldNum" sz="quarter" idx="5"/>
          </p:nvPr>
        </p:nvSpPr>
        <p:spPr/>
        <p:txBody>
          <a:bodyPr/>
          <a:lstStyle/>
          <a:p>
            <a:fld id="{F24E7336-CC34-4326-8961-94104CA3E428}" type="slidenum">
              <a:rPr kumimoji="1" lang="ja-JP" altLang="en-US" smtClean="0"/>
              <a:t>2</a:t>
            </a:fld>
            <a:endParaRPr kumimoji="1" lang="ja-JP" altLang="en-US"/>
          </a:p>
        </p:txBody>
      </p:sp>
    </p:spTree>
    <p:extLst>
      <p:ext uri="{BB962C8B-B14F-4D97-AF65-F5344CB8AC3E}">
        <p14:creationId xmlns:p14="http://schemas.microsoft.com/office/powerpoint/2010/main" val="2939201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起こりやすい疾病等の対策は前のフェーズから開始する</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9439E719-DE20-4D6C-9085-F172DBE23960}" type="slidenum">
              <a:rPr kumimoji="1" lang="ja-JP" altLang="en-US" smtClean="0"/>
              <a:pPr/>
              <a:t>3</a:t>
            </a:fld>
            <a:endParaRPr kumimoji="1" lang="ja-JP" altLang="en-US"/>
          </a:p>
        </p:txBody>
      </p:sp>
    </p:spTree>
    <p:extLst>
      <p:ext uri="{BB962C8B-B14F-4D97-AF65-F5344CB8AC3E}">
        <p14:creationId xmlns:p14="http://schemas.microsoft.com/office/powerpoint/2010/main" val="2642936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①地域の避難所、福祉避難所、在宅者等から情報を収集し、分析、見える化は必須</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②同時に各避難所や在宅での保健医療福祉活動チームの活動状況に関する情報も集める必要がある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③収集された課題のうち、</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各保健医療福祉活動チームで解決できていることは、本部への報告は原則不要。</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④「課題」から「保健医療福祉活動チームの活動で解決できていること」を引き算して</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「解決できていないこと」を本部へ報告する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➡令和</a:t>
            </a:r>
            <a:r>
              <a:rPr kumimoji="1" lang="en-US" altLang="ja-JP" sz="1200" kern="1200" dirty="0">
                <a:solidFill>
                  <a:schemeClr val="tx1"/>
                </a:solidFill>
                <a:effectLst/>
                <a:latin typeface="+mn-lt"/>
                <a:ea typeface="+mn-ea"/>
                <a:cs typeface="+mn-cs"/>
              </a:rPr>
              <a:t>7</a:t>
            </a:r>
            <a:r>
              <a:rPr kumimoji="1" lang="ja-JP" altLang="en-US" sz="1200" kern="1200" dirty="0">
                <a:solidFill>
                  <a:schemeClr val="tx1"/>
                </a:solidFill>
                <a:effectLst/>
                <a:latin typeface="+mn-lt"/>
                <a:ea typeface="+mn-ea"/>
                <a:cs typeface="+mn-cs"/>
              </a:rPr>
              <a:t>年</a:t>
            </a:r>
            <a:r>
              <a:rPr kumimoji="1" lang="en-US" altLang="ja-JP" sz="1200" kern="1200" dirty="0">
                <a:solidFill>
                  <a:schemeClr val="tx1"/>
                </a:solidFill>
                <a:effectLst/>
                <a:latin typeface="+mn-lt"/>
                <a:ea typeface="+mn-ea"/>
                <a:cs typeface="+mn-cs"/>
              </a:rPr>
              <a:t>3</a:t>
            </a:r>
            <a:r>
              <a:rPr kumimoji="1" lang="ja-JP" altLang="en-US" sz="1200" kern="1200" dirty="0">
                <a:solidFill>
                  <a:schemeClr val="tx1"/>
                </a:solidFill>
                <a:effectLst/>
                <a:latin typeface="+mn-lt"/>
                <a:ea typeface="+mn-ea"/>
                <a:cs typeface="+mn-cs"/>
              </a:rPr>
              <a:t>月</a:t>
            </a:r>
            <a:r>
              <a:rPr kumimoji="1" lang="en-US" altLang="ja-JP" sz="1200" kern="1200" dirty="0">
                <a:solidFill>
                  <a:schemeClr val="tx1"/>
                </a:solidFill>
                <a:effectLst/>
                <a:latin typeface="+mn-lt"/>
                <a:ea typeface="+mn-ea"/>
                <a:cs typeface="+mn-cs"/>
              </a:rPr>
              <a:t>31</a:t>
            </a:r>
            <a:r>
              <a:rPr kumimoji="1" lang="ja-JP" altLang="en-US" sz="1200" kern="1200" dirty="0">
                <a:solidFill>
                  <a:schemeClr val="tx1"/>
                </a:solidFill>
                <a:effectLst/>
                <a:latin typeface="+mn-lt"/>
                <a:ea typeface="+mn-ea"/>
                <a:cs typeface="+mn-cs"/>
              </a:rPr>
              <a:t>日</a:t>
            </a:r>
            <a:r>
              <a:rPr kumimoji="1" lang="ja-JP" altLang="ja-JP" sz="1200" kern="1200" dirty="0">
                <a:solidFill>
                  <a:schemeClr val="tx1"/>
                </a:solidFill>
                <a:effectLst/>
                <a:latin typeface="+mn-lt"/>
                <a:ea typeface="+mn-ea"/>
                <a:cs typeface="+mn-cs"/>
              </a:rPr>
              <a:t>発出の</a:t>
            </a:r>
            <a:r>
              <a:rPr kumimoji="1" lang="ja-JP" altLang="en-US" sz="1200" kern="1200" dirty="0">
                <a:solidFill>
                  <a:schemeClr val="tx1"/>
                </a:solidFill>
                <a:effectLst/>
                <a:latin typeface="+mn-lt"/>
                <a:ea typeface="+mn-ea"/>
                <a:cs typeface="+mn-cs"/>
              </a:rPr>
              <a:t>厚生労働省</a:t>
            </a:r>
            <a:r>
              <a:rPr kumimoji="1" lang="ja-JP" altLang="ja-JP" sz="1200" kern="1200" dirty="0">
                <a:solidFill>
                  <a:schemeClr val="tx1"/>
                </a:solidFill>
                <a:effectLst/>
                <a:latin typeface="+mn-lt"/>
                <a:ea typeface="+mn-ea"/>
                <a:cs typeface="+mn-cs"/>
              </a:rPr>
              <a:t>通知</a:t>
            </a:r>
            <a:r>
              <a:rPr kumimoji="1" lang="ja-JP" altLang="en-US" sz="1200" kern="1200" dirty="0">
                <a:solidFill>
                  <a:schemeClr val="tx1"/>
                </a:solidFill>
                <a:effectLst/>
                <a:latin typeface="+mn-lt"/>
                <a:ea typeface="+mn-ea"/>
                <a:cs typeface="+mn-cs"/>
              </a:rPr>
              <a:t>「</a:t>
            </a:r>
            <a:r>
              <a:rPr lang="ja-JP" altLang="en-US" dirty="0"/>
              <a:t>大規模災害時の保健医療福祉活動に係る体制の強化について</a:t>
            </a:r>
            <a:r>
              <a:rPr kumimoji="1" lang="ja-JP" altLang="en-US" sz="1200" kern="1200" dirty="0">
                <a:solidFill>
                  <a:schemeClr val="tx1"/>
                </a:solidFill>
                <a:effectLst/>
                <a:latin typeface="+mn-lt"/>
                <a:ea typeface="+mn-ea"/>
                <a:cs typeface="+mn-cs"/>
              </a:rPr>
              <a:t>」には、</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・（保健医療福祉調整本部または保健所は）</a:t>
            </a:r>
            <a:r>
              <a:rPr lang="ja-JP" altLang="en-US" dirty="0"/>
              <a:t>活動を行う保健医療福祉活動チームに対し、活動の内容・被害状況、ニーズ等を報告するよう求めること。</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・課題が継続している場合、当該チームが活動期間中に対応することができていないニーズについて報告するよう求めること。</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a:t>
            </a:r>
            <a:r>
              <a:rPr lang="ja-JP" altLang="en-US" dirty="0"/>
              <a:t>活動後の引継は、継続している課題及び対応することができなかったニーズを報告するよう求めること。</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と記載されている。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国の通知として、「課題でないこと」や「解決したこと」ではなく、「対応できなかったこと」を報告するように明記されていることを念頭に置いて活動する必要がある。</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24E7336-CC34-4326-8961-94104CA3E428}" type="slidenum">
              <a:rPr kumimoji="1" lang="ja-JP" altLang="en-US" smtClean="0"/>
              <a:t>4</a:t>
            </a:fld>
            <a:endParaRPr kumimoji="1" lang="ja-JP" altLang="en-US"/>
          </a:p>
        </p:txBody>
      </p:sp>
    </p:spTree>
    <p:extLst>
      <p:ext uri="{BB962C8B-B14F-4D97-AF65-F5344CB8AC3E}">
        <p14:creationId xmlns:p14="http://schemas.microsoft.com/office/powerpoint/2010/main" val="721626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・現場で解決できるよう</a:t>
            </a:r>
            <a:r>
              <a:rPr kumimoji="1" lang="ja-JP" altLang="en-US" sz="1200" kern="1200" dirty="0">
                <a:solidFill>
                  <a:schemeClr val="tx1"/>
                </a:solidFill>
                <a:effectLst/>
                <a:latin typeface="+mn-lt"/>
                <a:ea typeface="+mn-ea"/>
                <a:cs typeface="+mn-cs"/>
              </a:rPr>
              <a:t>基準（ラピッドアセスメントシート判断基準やスフィア基準など）により判断する必要がある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フェーズごと</a:t>
            </a:r>
            <a:r>
              <a:rPr kumimoji="1" lang="ja-JP" altLang="en-US" sz="1200" kern="1200" dirty="0">
                <a:solidFill>
                  <a:schemeClr val="tx1"/>
                </a:solidFill>
                <a:effectLst/>
                <a:latin typeface="+mn-lt"/>
                <a:ea typeface="+mn-ea"/>
                <a:cs typeface="+mn-cs"/>
              </a:rPr>
              <a:t>に必要な</a:t>
            </a:r>
            <a:r>
              <a:rPr kumimoji="1" lang="ja-JP" altLang="ja-JP" sz="1200" kern="1200" dirty="0">
                <a:solidFill>
                  <a:schemeClr val="tx1"/>
                </a:solidFill>
                <a:effectLst/>
                <a:latin typeface="+mn-lt"/>
                <a:ea typeface="+mn-ea"/>
                <a:cs typeface="+mn-cs"/>
              </a:rPr>
              <a:t>データ</a:t>
            </a:r>
            <a:r>
              <a:rPr kumimoji="1" lang="ja-JP" altLang="en-US" sz="1200" kern="1200" dirty="0">
                <a:solidFill>
                  <a:schemeClr val="tx1"/>
                </a:solidFill>
                <a:effectLst/>
                <a:latin typeface="+mn-lt"/>
                <a:ea typeface="+mn-ea"/>
                <a:cs typeface="+mn-cs"/>
              </a:rPr>
              <a:t>は異なる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・避難所等から保健師が得た情報を迅速に上部機関に伝達する</a:t>
            </a:r>
            <a:r>
              <a:rPr kumimoji="1" lang="ja-JP" altLang="ja-JP" sz="1200" kern="1200" dirty="0">
                <a:solidFill>
                  <a:schemeClr val="tx1"/>
                </a:solidFill>
                <a:effectLst/>
                <a:latin typeface="+mn-lt"/>
                <a:ea typeface="+mn-ea"/>
                <a:cs typeface="+mn-cs"/>
              </a:rPr>
              <a:t>こと</a:t>
            </a:r>
            <a:r>
              <a:rPr kumimoji="1" lang="ja-JP" altLang="en-US" sz="1200" kern="1200" dirty="0">
                <a:solidFill>
                  <a:schemeClr val="tx1"/>
                </a:solidFill>
                <a:effectLst/>
                <a:latin typeface="+mn-lt"/>
                <a:ea typeface="+mn-ea"/>
                <a:cs typeface="+mn-cs"/>
              </a:rPr>
              <a:t>で災害対策本部等での</a:t>
            </a:r>
            <a:r>
              <a:rPr kumimoji="1" lang="ja-JP" altLang="ja-JP" sz="1200" kern="1200" dirty="0">
                <a:solidFill>
                  <a:schemeClr val="tx1"/>
                </a:solidFill>
                <a:effectLst/>
                <a:latin typeface="+mn-lt"/>
                <a:ea typeface="+mn-ea"/>
                <a:cs typeface="+mn-cs"/>
              </a:rPr>
              <a:t>対策</a:t>
            </a:r>
            <a:r>
              <a:rPr kumimoji="1" lang="ja-JP" altLang="en-US" sz="1200" kern="1200" dirty="0">
                <a:solidFill>
                  <a:schemeClr val="tx1"/>
                </a:solidFill>
                <a:effectLst/>
                <a:latin typeface="+mn-lt"/>
                <a:ea typeface="+mn-ea"/>
                <a:cs typeface="+mn-cs"/>
              </a:rPr>
              <a:t>が立案できる</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24E7336-CC34-4326-8961-94104CA3E428}" type="slidenum">
              <a:rPr kumimoji="1" lang="ja-JP" altLang="en-US" smtClean="0"/>
              <a:t>5</a:t>
            </a:fld>
            <a:endParaRPr kumimoji="1" lang="ja-JP" altLang="en-US"/>
          </a:p>
        </p:txBody>
      </p:sp>
    </p:spTree>
    <p:extLst>
      <p:ext uri="{BB962C8B-B14F-4D97-AF65-F5344CB8AC3E}">
        <p14:creationId xmlns:p14="http://schemas.microsoft.com/office/powerpoint/2010/main" val="698999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○できる限り</a:t>
            </a:r>
            <a:r>
              <a:rPr kumimoji="1" lang="ja-JP" altLang="ja-JP" sz="1200" kern="1200" dirty="0">
                <a:solidFill>
                  <a:schemeClr val="tx1"/>
                </a:solidFill>
                <a:effectLst/>
                <a:latin typeface="+mn-lt"/>
                <a:ea typeface="+mn-ea"/>
                <a:cs typeface="+mn-cs"/>
              </a:rPr>
              <a:t>直接支援は災害支援ナー</a:t>
            </a:r>
            <a:r>
              <a:rPr kumimoji="1" lang="ja-JP" altLang="en-US" sz="1200" kern="1200" dirty="0">
                <a:solidFill>
                  <a:schemeClr val="tx1"/>
                </a:solidFill>
                <a:effectLst/>
                <a:latin typeface="+mn-lt"/>
                <a:ea typeface="+mn-ea"/>
                <a:cs typeface="+mn-cs"/>
              </a:rPr>
              <a:t>スや保健師等チームなどに任せることを検討する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○被災地の</a:t>
            </a:r>
            <a:r>
              <a:rPr kumimoji="1" lang="ja-JP" altLang="ja-JP" sz="1200" kern="1200" dirty="0">
                <a:solidFill>
                  <a:schemeClr val="tx1"/>
                </a:solidFill>
                <a:effectLst/>
                <a:latin typeface="+mn-lt"/>
                <a:ea typeface="+mn-ea"/>
                <a:cs typeface="+mn-cs"/>
              </a:rPr>
              <a:t>保健師</a:t>
            </a:r>
            <a:r>
              <a:rPr kumimoji="1" lang="ja-JP" altLang="en-US" sz="1200" kern="1200" dirty="0">
                <a:solidFill>
                  <a:schemeClr val="tx1"/>
                </a:solidFill>
                <a:effectLst/>
                <a:latin typeface="+mn-lt"/>
                <a:ea typeface="+mn-ea"/>
                <a:cs typeface="+mn-cs"/>
              </a:rPr>
              <a:t>に</a:t>
            </a:r>
            <a:r>
              <a:rPr kumimoji="1" lang="ja-JP" altLang="ja-JP" sz="1200" kern="1200" dirty="0">
                <a:solidFill>
                  <a:schemeClr val="tx1"/>
                </a:solidFill>
                <a:effectLst/>
                <a:latin typeface="+mn-lt"/>
                <a:ea typeface="+mn-ea"/>
                <a:cs typeface="+mn-cs"/>
              </a:rPr>
              <a:t>は避難者アセスメント</a:t>
            </a:r>
            <a:r>
              <a:rPr kumimoji="1" lang="ja-JP" altLang="en-US" sz="1200" kern="1200" dirty="0">
                <a:solidFill>
                  <a:schemeClr val="tx1"/>
                </a:solidFill>
                <a:effectLst/>
                <a:latin typeface="+mn-lt"/>
                <a:ea typeface="+mn-ea"/>
                <a:cs typeface="+mn-cs"/>
              </a:rPr>
              <a:t>や保健医療福祉活動チームの要請・協働などの役割が求められる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24E7336-CC34-4326-8961-94104CA3E428}" type="slidenum">
              <a:rPr kumimoji="1" lang="ja-JP" altLang="en-US" smtClean="0"/>
              <a:t>6</a:t>
            </a:fld>
            <a:endParaRPr kumimoji="1" lang="ja-JP" altLang="en-US"/>
          </a:p>
        </p:txBody>
      </p:sp>
    </p:spTree>
    <p:extLst>
      <p:ext uri="{BB962C8B-B14F-4D97-AF65-F5344CB8AC3E}">
        <p14:creationId xmlns:p14="http://schemas.microsoft.com/office/powerpoint/2010/main" val="556975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医療救護班班長への報告は、情報と必要な対策案をボトムアップすることが重要</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○検査ができないあるいは医療に迅速にかかれない可能性もあり</a:t>
            </a:r>
            <a:r>
              <a:rPr kumimoji="1" lang="ja-JP" altLang="ja-JP" sz="1200" kern="1200" dirty="0">
                <a:solidFill>
                  <a:schemeClr val="tx1"/>
                </a:solidFill>
                <a:effectLst/>
                <a:latin typeface="+mn-lt"/>
                <a:ea typeface="+mn-ea"/>
                <a:cs typeface="+mn-cs"/>
              </a:rPr>
              <a:t>イベントベースで</a:t>
            </a:r>
            <a:r>
              <a:rPr kumimoji="1" lang="ja-JP" altLang="en-US" sz="1200" kern="1200" dirty="0">
                <a:solidFill>
                  <a:schemeClr val="tx1"/>
                </a:solidFill>
                <a:effectLst/>
                <a:latin typeface="+mn-lt"/>
                <a:ea typeface="+mn-ea"/>
                <a:cs typeface="+mn-cs"/>
              </a:rPr>
              <a:t>の検討も必要</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マスを対象に</a:t>
            </a:r>
            <a:r>
              <a:rPr kumimoji="1" lang="ja-JP" altLang="en-US" sz="1200" kern="1200" dirty="0">
                <a:solidFill>
                  <a:schemeClr val="tx1"/>
                </a:solidFill>
                <a:effectLst/>
                <a:latin typeface="+mn-lt"/>
                <a:ea typeface="+mn-ea"/>
                <a:cs typeface="+mn-cs"/>
              </a:rPr>
              <a:t>考える</a:t>
            </a:r>
            <a:r>
              <a:rPr kumimoji="1" lang="ja-JP" altLang="ja-JP"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○避難所の環境衛生のアセスメントも保健師の業務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室温</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10</a:t>
            </a:r>
            <a:r>
              <a:rPr kumimoji="1" lang="ja-JP" altLang="ja-JP" sz="1200" kern="1200" dirty="0">
                <a:solidFill>
                  <a:schemeClr val="tx1"/>
                </a:solidFill>
                <a:effectLst/>
                <a:latin typeface="+mn-lt"/>
                <a:ea typeface="+mn-ea"/>
                <a:cs typeface="+mn-cs"/>
              </a:rPr>
              <a:t>度</a:t>
            </a:r>
            <a:r>
              <a:rPr kumimoji="1" lang="ja-JP" altLang="en-US" sz="1200" kern="1200" dirty="0">
                <a:solidFill>
                  <a:schemeClr val="tx1"/>
                </a:solidFill>
                <a:effectLst/>
                <a:latin typeface="+mn-lt"/>
                <a:ea typeface="+mn-ea"/>
                <a:cs typeface="+mn-cs"/>
              </a:rPr>
              <a:t>未満にしない）</a:t>
            </a:r>
            <a:r>
              <a:rPr kumimoji="1" lang="ja-JP" altLang="ja-JP" sz="1200" kern="1200" dirty="0">
                <a:solidFill>
                  <a:schemeClr val="tx1"/>
                </a:solidFill>
                <a:effectLst/>
                <a:latin typeface="+mn-lt"/>
                <a:ea typeface="+mn-ea"/>
                <a:cs typeface="+mn-cs"/>
              </a:rPr>
              <a:t>を測れるキット</a:t>
            </a:r>
            <a:r>
              <a:rPr kumimoji="1" lang="ja-JP" altLang="en-US" sz="1200" kern="1200" dirty="0">
                <a:solidFill>
                  <a:schemeClr val="tx1"/>
                </a:solidFill>
                <a:effectLst/>
                <a:latin typeface="+mn-lt"/>
                <a:ea typeface="+mn-ea"/>
                <a:cs typeface="+mn-cs"/>
              </a:rPr>
              <a:t>を準備する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トイレ対策</a:t>
            </a:r>
            <a:r>
              <a:rPr kumimoji="1" lang="ja-JP" altLang="en-US" sz="1200" kern="1200" dirty="0">
                <a:solidFill>
                  <a:schemeClr val="tx1"/>
                </a:solidFill>
                <a:effectLst/>
                <a:latin typeface="+mn-lt"/>
                <a:ea typeface="+mn-ea"/>
                <a:cs typeface="+mn-cs"/>
              </a:rPr>
              <a:t>（塩素系消毒剤等適切な薬剤を動線を考えて配置する、清掃するメンバーを決め清掃の方法を指導する等）</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・水の確保（手洗いに最適なのは水道水）</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・避難者</a:t>
            </a:r>
            <a:r>
              <a:rPr kumimoji="1" lang="en-US" altLang="ja-JP" sz="1200" kern="1200" dirty="0">
                <a:solidFill>
                  <a:schemeClr val="tx1"/>
                </a:solidFill>
                <a:effectLst/>
                <a:latin typeface="+mn-lt"/>
                <a:ea typeface="+mn-ea"/>
                <a:cs typeface="+mn-cs"/>
              </a:rPr>
              <a:t>1</a:t>
            </a:r>
            <a:r>
              <a:rPr kumimoji="1" lang="ja-JP" altLang="en-US" sz="1200" kern="1200" dirty="0">
                <a:solidFill>
                  <a:schemeClr val="tx1"/>
                </a:solidFill>
                <a:effectLst/>
                <a:latin typeface="+mn-lt"/>
                <a:ea typeface="+mn-ea"/>
                <a:cs typeface="+mn-cs"/>
              </a:rPr>
              <a:t>人あたりスペースが</a:t>
            </a:r>
            <a:r>
              <a:rPr kumimoji="1" lang="en-US" altLang="ja-JP" sz="1200" kern="1200" dirty="0">
                <a:solidFill>
                  <a:schemeClr val="tx1"/>
                </a:solidFill>
                <a:effectLst/>
                <a:latin typeface="+mn-lt"/>
                <a:ea typeface="+mn-ea"/>
                <a:cs typeface="+mn-cs"/>
              </a:rPr>
              <a:t>2.8</a:t>
            </a:r>
            <a:r>
              <a:rPr kumimoji="1" lang="ja-JP" altLang="ja-JP" sz="1200" kern="1200" dirty="0">
                <a:solidFill>
                  <a:schemeClr val="tx1"/>
                </a:solidFill>
                <a:effectLst/>
                <a:latin typeface="+mn-lt"/>
                <a:ea typeface="+mn-ea"/>
                <a:cs typeface="+mn-cs"/>
              </a:rPr>
              <a:t>㎡を下回ると過密</a:t>
            </a:r>
            <a:r>
              <a:rPr kumimoji="1" lang="ja-JP" altLang="en-US" sz="1200" kern="1200" dirty="0">
                <a:solidFill>
                  <a:schemeClr val="tx1"/>
                </a:solidFill>
                <a:effectLst/>
                <a:latin typeface="+mn-lt"/>
                <a:ea typeface="+mn-ea"/>
                <a:cs typeface="+mn-cs"/>
              </a:rPr>
              <a:t>と判断する　等</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○後から追加するのではなく、初めから多めに支援を要請する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○保健所は、平時から市町村保健師の災害時の業務等を把握しておく</a:t>
            </a: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24E7336-CC34-4326-8961-94104CA3E428}" type="slidenum">
              <a:rPr kumimoji="1" lang="ja-JP" altLang="en-US" smtClean="0"/>
              <a:t>7</a:t>
            </a:fld>
            <a:endParaRPr kumimoji="1" lang="ja-JP" altLang="en-US"/>
          </a:p>
        </p:txBody>
      </p:sp>
    </p:spTree>
    <p:extLst>
      <p:ext uri="{BB962C8B-B14F-4D97-AF65-F5344CB8AC3E}">
        <p14:creationId xmlns:p14="http://schemas.microsoft.com/office/powerpoint/2010/main" val="250537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B67EB0-55D9-512D-0266-C83DCC31B7D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B3B7343-8CEA-1C1B-EACE-01DCA0D3E0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BA3AAD3-1964-6870-0942-55F33D3E99F7}"/>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D9F50FB2-F688-D2B4-9FFD-D534A0B031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B6D8E31-74C2-A306-E8CE-7DD9E1996A66}"/>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232557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4B8357-A7F1-C8DA-04FE-8A5572B252F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163A060-7E00-C75E-24D8-8CBA773487C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627260-331A-B8E9-FC66-D3899F13217B}"/>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4B9202A1-1D4F-B564-00BE-D7A474875F1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F932DC-0AA3-8E5D-74C6-EE2DCFB6126B}"/>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189379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963E030-5DAA-FFB8-15F3-9F51C0DF63D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C3538C3-8FA1-87E2-F719-2A627B4E9CF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C45555-5F1C-B2BB-AB51-5EB9C0875542}"/>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4231ED87-9A86-172E-D13C-4409B52A6AF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4C69BB-EA5D-3211-4A87-E4C9F6C9AF07}"/>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2469531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03CFB4D4-4D55-CB40-B62B-D74668D55F27}"/>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p:nvPr>
        </p:nvSpPr>
        <p:spPr>
          <a:xfrm>
            <a:off x="914400" y="1369698"/>
            <a:ext cx="10363200" cy="2059303"/>
          </a:xfrm>
        </p:spPr>
        <p:txBody>
          <a:bodyPr anchor="b"/>
          <a:lstStyle>
            <a:lvl1pPr algn="ctr">
              <a:defRPr sz="4000" b="0" i="0">
                <a:solidFill>
                  <a:schemeClr val="tx1">
                    <a:lumMod val="65000"/>
                    <a:lumOff val="35000"/>
                  </a:schemeClr>
                </a:solidFill>
                <a:latin typeface="Yu Mincho" panose="02020400000000000000" pitchFamily="18" charset="-128"/>
                <a:ea typeface="Yu Mincho" panose="02020400000000000000" pitchFamily="18" charset="-128"/>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914400" y="3514250"/>
            <a:ext cx="10363200" cy="1655762"/>
          </a:xfrm>
        </p:spPr>
        <p:txBody>
          <a:bodyPr/>
          <a:lstStyle>
            <a:lvl1pPr marL="0" indent="0" algn="ctr">
              <a:buNone/>
              <a:defRPr sz="2400" b="0" i="0">
                <a:solidFill>
                  <a:schemeClr val="tx1">
                    <a:lumMod val="65000"/>
                    <a:lumOff val="35000"/>
                  </a:schemeClr>
                </a:solidFill>
                <a:latin typeface="Yu Mincho" panose="02020400000000000000" pitchFamily="18" charset="-128"/>
                <a:ea typeface="Yu Mincho" panose="02020400000000000000" pitchFamily="18"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Tree>
    <p:extLst>
      <p:ext uri="{BB962C8B-B14F-4D97-AF65-F5344CB8AC3E}">
        <p14:creationId xmlns:p14="http://schemas.microsoft.com/office/powerpoint/2010/main" val="222630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5462" y="771527"/>
            <a:ext cx="11181077" cy="917575"/>
          </a:xfrm>
        </p:spPr>
        <p:txBody>
          <a:bodyPr anchor="t"/>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5462" y="1825625"/>
            <a:ext cx="11181077"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Footer Placeholder 4"/>
          <p:cNvSpPr>
            <a:spLocks noGrp="1"/>
          </p:cNvSpPr>
          <p:nvPr>
            <p:ph type="ftr" sz="quarter" idx="11"/>
          </p:nvPr>
        </p:nvSpPr>
        <p:spPr/>
        <p:txBody>
          <a:bodyPr/>
          <a:lstStyle/>
          <a:p>
            <a:pPr algn="r"/>
            <a:endParaRPr lang="en-US" altLang="ja-JP" sz="800" dirty="0"/>
          </a:p>
        </p:txBody>
      </p:sp>
      <p:sp>
        <p:nvSpPr>
          <p:cNvPr id="6" name="Slide Number Placeholder 5"/>
          <p:cNvSpPr>
            <a:spLocks noGrp="1"/>
          </p:cNvSpPr>
          <p:nvPr>
            <p:ph type="sldNum" sz="quarter" idx="12"/>
          </p:nvPr>
        </p:nvSpPr>
        <p:spPr/>
        <p:txBody>
          <a:bodyPr/>
          <a:lstStyle/>
          <a:p>
            <a:fld id="{74FD36B4-A024-1A4E-BFDD-AE9FDFA5FC20}" type="slidenum">
              <a:rPr lang="en-US" smtClean="0"/>
              <a:t>‹#›</a:t>
            </a:fld>
            <a:endParaRPr lang="en-US"/>
          </a:p>
        </p:txBody>
      </p:sp>
    </p:spTree>
    <p:extLst>
      <p:ext uri="{BB962C8B-B14F-4D97-AF65-F5344CB8AC3E}">
        <p14:creationId xmlns:p14="http://schemas.microsoft.com/office/powerpoint/2010/main" val="2950713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D4EA7A-FE35-BC11-E79E-36D8F139DCD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E50E751-DDAF-A376-DE99-924917B3FA84}"/>
              </a:ext>
            </a:extLst>
          </p:cNvPr>
          <p:cNvSpPr>
            <a:spLocks noGrp="1"/>
          </p:cNvSpPr>
          <p:nvPr>
            <p:ph type="dt" sz="half" idx="10"/>
          </p:nvPr>
        </p:nvSpPr>
        <p:spPr/>
        <p:txBody>
          <a:bodyPr/>
          <a:lstStyle/>
          <a:p>
            <a:fld id="{115BEEDA-28B0-4942-B5EC-48FC11C32746}" type="datetime1">
              <a:rPr kumimoji="1" lang="ja-JP" altLang="en-US" smtClean="0"/>
              <a:t>2026/1/28</a:t>
            </a:fld>
            <a:endParaRPr kumimoji="1" lang="ja-JP" altLang="en-US"/>
          </a:p>
        </p:txBody>
      </p:sp>
      <p:sp>
        <p:nvSpPr>
          <p:cNvPr id="4" name="フッター プレースホルダー 3">
            <a:extLst>
              <a:ext uri="{FF2B5EF4-FFF2-40B4-BE49-F238E27FC236}">
                <a16:creationId xmlns:a16="http://schemas.microsoft.com/office/drawing/2014/main" id="{9C9427CD-24CD-F607-CD15-398B5D17548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3D47B54-D834-1883-6F47-4E20838ED75E}"/>
              </a:ext>
            </a:extLst>
          </p:cNvPr>
          <p:cNvSpPr>
            <a:spLocks noGrp="1"/>
          </p:cNvSpPr>
          <p:nvPr>
            <p:ph type="sldNum" sz="quarter" idx="12"/>
          </p:nvPr>
        </p:nvSpPr>
        <p:spPr/>
        <p:txBody>
          <a:bodyPr/>
          <a:lstStyle/>
          <a:p>
            <a:fld id="{2494B55A-F03F-4A83-AC14-12C2CEA56F24}" type="slidenum">
              <a:rPr kumimoji="1" lang="ja-JP" altLang="en-US" smtClean="0"/>
              <a:t>‹#›</a:t>
            </a:fld>
            <a:endParaRPr kumimoji="1" lang="ja-JP" altLang="en-US"/>
          </a:p>
        </p:txBody>
      </p:sp>
    </p:spTree>
    <p:extLst>
      <p:ext uri="{BB962C8B-B14F-4D97-AF65-F5344CB8AC3E}">
        <p14:creationId xmlns:p14="http://schemas.microsoft.com/office/powerpoint/2010/main" val="3740959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E089C8A-70D7-8C34-560F-AAFAA673012D}"/>
              </a:ext>
            </a:extLst>
          </p:cNvPr>
          <p:cNvSpPr>
            <a:spLocks noGrp="1"/>
          </p:cNvSpPr>
          <p:nvPr>
            <p:ph type="dt" sz="half" idx="10"/>
          </p:nvPr>
        </p:nvSpPr>
        <p:spPr/>
        <p:txBody>
          <a:bodyPr/>
          <a:lstStyle/>
          <a:p>
            <a:fld id="{62C1DBE6-20BA-499B-A7EE-B68DACC7FAFD}" type="datetime1">
              <a:rPr kumimoji="1" lang="ja-JP" altLang="en-US" smtClean="0"/>
              <a:t>2026/1/28</a:t>
            </a:fld>
            <a:endParaRPr kumimoji="1" lang="ja-JP" altLang="en-US"/>
          </a:p>
        </p:txBody>
      </p:sp>
      <p:sp>
        <p:nvSpPr>
          <p:cNvPr id="3" name="フッター プレースホルダー 2">
            <a:extLst>
              <a:ext uri="{FF2B5EF4-FFF2-40B4-BE49-F238E27FC236}">
                <a16:creationId xmlns:a16="http://schemas.microsoft.com/office/drawing/2014/main" id="{4F0484A3-C1A6-D7F0-C335-12BB72D88E7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28D9BDB-A76C-ABDC-227A-971455A42FB5}"/>
              </a:ext>
            </a:extLst>
          </p:cNvPr>
          <p:cNvSpPr>
            <a:spLocks noGrp="1"/>
          </p:cNvSpPr>
          <p:nvPr>
            <p:ph type="sldNum" sz="quarter" idx="12"/>
          </p:nvPr>
        </p:nvSpPr>
        <p:spPr/>
        <p:txBody>
          <a:bodyPr/>
          <a:lstStyle/>
          <a:p>
            <a:fld id="{2494B55A-F03F-4A83-AC14-12C2CEA56F24}" type="slidenum">
              <a:rPr kumimoji="1" lang="ja-JP" altLang="en-US" smtClean="0"/>
              <a:t>‹#›</a:t>
            </a:fld>
            <a:endParaRPr kumimoji="1" lang="ja-JP" altLang="en-US"/>
          </a:p>
        </p:txBody>
      </p:sp>
    </p:spTree>
    <p:extLst>
      <p:ext uri="{BB962C8B-B14F-4D97-AF65-F5344CB8AC3E}">
        <p14:creationId xmlns:p14="http://schemas.microsoft.com/office/powerpoint/2010/main" val="660618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B895BE-FF86-6079-E14E-051BC18F1C2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C83AC8-3010-5CB0-8CB8-1F51773567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B50BF1A-BAD0-5F58-5D02-FA1E8CB7A8F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B2B8739-3DC8-061D-39FF-6248449639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9EC3901-B295-6203-0D39-E6730A8259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28968BD-2D53-ECE4-234D-6DB42A3BD671}"/>
              </a:ext>
            </a:extLst>
          </p:cNvPr>
          <p:cNvSpPr>
            <a:spLocks noGrp="1"/>
          </p:cNvSpPr>
          <p:nvPr>
            <p:ph type="dt" sz="half" idx="10"/>
          </p:nvPr>
        </p:nvSpPr>
        <p:spPr/>
        <p:txBody>
          <a:bodyPr/>
          <a:lstStyle/>
          <a:p>
            <a:fld id="{537AD87F-74C9-4A65-9576-EDEC8C38DED7}" type="datetime1">
              <a:rPr kumimoji="1" lang="ja-JP" altLang="en-US" smtClean="0"/>
              <a:t>2026/1/28</a:t>
            </a:fld>
            <a:endParaRPr kumimoji="1" lang="ja-JP" altLang="en-US"/>
          </a:p>
        </p:txBody>
      </p:sp>
      <p:sp>
        <p:nvSpPr>
          <p:cNvPr id="8" name="フッター プレースホルダー 7">
            <a:extLst>
              <a:ext uri="{FF2B5EF4-FFF2-40B4-BE49-F238E27FC236}">
                <a16:creationId xmlns:a16="http://schemas.microsoft.com/office/drawing/2014/main" id="{53B0A0A9-6E11-2851-8702-6F13FAB94D1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9EDCCE8-9B45-BFB8-F0EE-2CF0239B1835}"/>
              </a:ext>
            </a:extLst>
          </p:cNvPr>
          <p:cNvSpPr>
            <a:spLocks noGrp="1"/>
          </p:cNvSpPr>
          <p:nvPr>
            <p:ph type="sldNum" sz="quarter" idx="12"/>
          </p:nvPr>
        </p:nvSpPr>
        <p:spPr/>
        <p:txBody>
          <a:bodyPr/>
          <a:lstStyle/>
          <a:p>
            <a:fld id="{2494B55A-F03F-4A83-AC14-12C2CEA56F24}" type="slidenum">
              <a:rPr kumimoji="1" lang="ja-JP" altLang="en-US" smtClean="0"/>
              <a:t>‹#›</a:t>
            </a:fld>
            <a:endParaRPr kumimoji="1" lang="ja-JP" altLang="en-US"/>
          </a:p>
        </p:txBody>
      </p:sp>
    </p:spTree>
    <p:extLst>
      <p:ext uri="{BB962C8B-B14F-4D97-AF65-F5344CB8AC3E}">
        <p14:creationId xmlns:p14="http://schemas.microsoft.com/office/powerpoint/2010/main" val="93150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A21E43-74DE-213A-47E6-C61333376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B37A76F-4C9B-B873-F10F-ECFF0F723BA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F4EE34B-3B72-480B-81DA-2357EEE27BD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1896F7E-A1AE-683B-15CA-A8C0DFBDF28F}"/>
              </a:ext>
            </a:extLst>
          </p:cNvPr>
          <p:cNvSpPr>
            <a:spLocks noGrp="1"/>
          </p:cNvSpPr>
          <p:nvPr>
            <p:ph type="dt" sz="half" idx="10"/>
          </p:nvPr>
        </p:nvSpPr>
        <p:spPr/>
        <p:txBody>
          <a:bodyPr/>
          <a:lstStyle/>
          <a:p>
            <a:fld id="{1ECE3F2C-DB39-4F2B-B7C9-AD8B25F634BE}" type="datetime1">
              <a:rPr kumimoji="1" lang="ja-JP" altLang="en-US" smtClean="0"/>
              <a:t>2026/1/28</a:t>
            </a:fld>
            <a:endParaRPr kumimoji="1" lang="ja-JP" altLang="en-US"/>
          </a:p>
        </p:txBody>
      </p:sp>
      <p:sp>
        <p:nvSpPr>
          <p:cNvPr id="6" name="フッター プレースホルダー 5">
            <a:extLst>
              <a:ext uri="{FF2B5EF4-FFF2-40B4-BE49-F238E27FC236}">
                <a16:creationId xmlns:a16="http://schemas.microsoft.com/office/drawing/2014/main" id="{2F838C00-EDB9-FC70-5975-6F4F7781CDE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49A4FD-5EAF-458A-A88C-C190D579F215}"/>
              </a:ext>
            </a:extLst>
          </p:cNvPr>
          <p:cNvSpPr>
            <a:spLocks noGrp="1"/>
          </p:cNvSpPr>
          <p:nvPr>
            <p:ph type="sldNum" sz="quarter" idx="12"/>
          </p:nvPr>
        </p:nvSpPr>
        <p:spPr/>
        <p:txBody>
          <a:bodyPr/>
          <a:lstStyle/>
          <a:p>
            <a:fld id="{2494B55A-F03F-4A83-AC14-12C2CEA56F24}" type="slidenum">
              <a:rPr kumimoji="1" lang="ja-JP" altLang="en-US" smtClean="0"/>
              <a:t>‹#›</a:t>
            </a:fld>
            <a:endParaRPr kumimoji="1" lang="ja-JP" altLang="en-US"/>
          </a:p>
        </p:txBody>
      </p:sp>
    </p:spTree>
    <p:extLst>
      <p:ext uri="{BB962C8B-B14F-4D97-AF65-F5344CB8AC3E}">
        <p14:creationId xmlns:p14="http://schemas.microsoft.com/office/powerpoint/2010/main" val="150877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6AE9E3-22FE-3938-0C36-E61F38847E5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534C26F-07A3-7F84-EDE8-3402CAB39A9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581B74-31AD-A706-D2E3-B2EC63FA0774}"/>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D108B685-D01A-0F74-CD1F-6E3A371D02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7A9660-D00C-39FC-8200-2ED172D36E96}"/>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206726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DF9AA7-80BB-0763-AB1F-38960230C41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D7E1B9-1841-2F77-A975-8CFBA82C29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19A512E-8003-5D11-16FA-0C7587FE26BA}"/>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25654D64-848C-7874-CB43-B121FC57D0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48C838-45CA-21F6-D44A-C2BF044E80F7}"/>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1096811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C01B55-92DF-8164-ABFD-A74E166E8B9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7CD5A7B-5124-1FB5-7ED4-C8AF46ACB2B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0660D2D-6DCC-F125-73EF-643886303C7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0A02B8B-3650-A7FE-2242-F8CFA93B9D4E}"/>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6" name="フッター プレースホルダー 5">
            <a:extLst>
              <a:ext uri="{FF2B5EF4-FFF2-40B4-BE49-F238E27FC236}">
                <a16:creationId xmlns:a16="http://schemas.microsoft.com/office/drawing/2014/main" id="{F4B24D77-4E6E-03A0-5045-5001AD20416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064FDD8-DC90-6A54-AC28-D378D37AE6B0}"/>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2810104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4F2FE-C3C6-60A3-3389-47783B38050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CC2B048-73D6-A34B-8166-6060999F3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FC3FD99-2FEB-47A2-8201-B2C65C18415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17FA4EE-7C7A-89A6-65C9-AC1E9A3D98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10D2F21-3D9B-DA6E-80C6-B2C329B0967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38FCBAF-977B-ADAC-0845-E91528C944FA}"/>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8" name="フッター プレースホルダー 7">
            <a:extLst>
              <a:ext uri="{FF2B5EF4-FFF2-40B4-BE49-F238E27FC236}">
                <a16:creationId xmlns:a16="http://schemas.microsoft.com/office/drawing/2014/main" id="{4D982666-707B-7803-FB26-2DF5AA11DA2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0923BDF-5223-C39C-23B8-72439F8EC901}"/>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413677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EF78EC-A0E7-FCD5-7F65-7C6B7A9CA99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EFC6ED9-ECA3-B151-6BD7-20EA24EACFC9}"/>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4" name="フッター プレースホルダー 3">
            <a:extLst>
              <a:ext uri="{FF2B5EF4-FFF2-40B4-BE49-F238E27FC236}">
                <a16:creationId xmlns:a16="http://schemas.microsoft.com/office/drawing/2014/main" id="{2991567F-89DE-5F92-F375-8637426FDF1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266536-25F9-7585-63A6-E0ADD64E10CD}"/>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36815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87EABC0-9EA8-0364-991E-FFB49A05298F}"/>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3" name="フッター プレースホルダー 2">
            <a:extLst>
              <a:ext uri="{FF2B5EF4-FFF2-40B4-BE49-F238E27FC236}">
                <a16:creationId xmlns:a16="http://schemas.microsoft.com/office/drawing/2014/main" id="{C834631C-B348-3FCD-F4A3-85E8534A46C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2511992-4477-DEDA-F9F8-2D6157AFE584}"/>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3201791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6415C7-1EE9-75D0-F2D3-26A9B3268FA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1C44405-31BE-2756-DD68-DEE7F6363B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8905E37-B27C-5F0E-6B93-D3A593341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CE5E1C-195D-A59B-FD3C-F0D277DF4DA3}"/>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6" name="フッター プレースホルダー 5">
            <a:extLst>
              <a:ext uri="{FF2B5EF4-FFF2-40B4-BE49-F238E27FC236}">
                <a16:creationId xmlns:a16="http://schemas.microsoft.com/office/drawing/2014/main" id="{2C011FD8-9C53-CB53-7539-244C33DA14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B5C390-50F9-F105-DB81-5A42C6CCB47F}"/>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3207089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7D0D37-8E99-25A5-5ED0-921CCD5105A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62BE5CF-66D4-814A-C3DE-E357936345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29FFA2E-81F4-0704-CD76-E6659D0AEC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1091C01-1C69-715B-A0ED-8F79593C7504}"/>
              </a:ext>
            </a:extLst>
          </p:cNvPr>
          <p:cNvSpPr>
            <a:spLocks noGrp="1"/>
          </p:cNvSpPr>
          <p:nvPr>
            <p:ph type="dt" sz="half" idx="10"/>
          </p:nvPr>
        </p:nvSpPr>
        <p:spPr/>
        <p:txBody>
          <a:bodyPr/>
          <a:lstStyle/>
          <a:p>
            <a:fld id="{A1ACF326-5F21-40FD-AF2B-E3AABEC9EBF2}" type="datetimeFigureOut">
              <a:rPr kumimoji="1" lang="ja-JP" altLang="en-US" smtClean="0"/>
              <a:t>2026/1/28</a:t>
            </a:fld>
            <a:endParaRPr kumimoji="1" lang="ja-JP" altLang="en-US"/>
          </a:p>
        </p:txBody>
      </p:sp>
      <p:sp>
        <p:nvSpPr>
          <p:cNvPr id="6" name="フッター プレースホルダー 5">
            <a:extLst>
              <a:ext uri="{FF2B5EF4-FFF2-40B4-BE49-F238E27FC236}">
                <a16:creationId xmlns:a16="http://schemas.microsoft.com/office/drawing/2014/main" id="{1D5BDCA5-DF2E-39DE-919F-305DAA6A171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E6C7B5B-DF1E-6B2F-B2EF-D7DFA7A46540}"/>
              </a:ext>
            </a:extLst>
          </p:cNvPr>
          <p:cNvSpPr>
            <a:spLocks noGrp="1"/>
          </p:cNvSpPr>
          <p:nvPr>
            <p:ph type="sldNum" sz="quarter" idx="12"/>
          </p:nvPr>
        </p:nvSpPr>
        <p:spPr/>
        <p:txBody>
          <a:body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475781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A328D61-BB63-BB29-EEE5-419D7BA2DB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8CBBB4-EAA2-98AE-CFB3-378642628B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D7560D-2BAA-A691-6EDF-37D1CC0013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ACF326-5F21-40FD-AF2B-E3AABEC9EBF2}" type="datetimeFigureOut">
              <a:rPr kumimoji="1" lang="ja-JP" altLang="en-US" smtClean="0"/>
              <a:t>2026/1/28</a:t>
            </a:fld>
            <a:endParaRPr kumimoji="1" lang="ja-JP" altLang="en-US"/>
          </a:p>
        </p:txBody>
      </p:sp>
      <p:sp>
        <p:nvSpPr>
          <p:cNvPr id="5" name="フッター プレースホルダー 4">
            <a:extLst>
              <a:ext uri="{FF2B5EF4-FFF2-40B4-BE49-F238E27FC236}">
                <a16:creationId xmlns:a16="http://schemas.microsoft.com/office/drawing/2014/main" id="{762EDA2B-F341-4B06-B000-F41A29376C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61847C1-E06B-19F9-33DF-258B34D457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C388FE-A30B-468B-B8CA-4A09D807A978}" type="slidenum">
              <a:rPr kumimoji="1" lang="ja-JP" altLang="en-US" smtClean="0"/>
              <a:t>‹#›</a:t>
            </a:fld>
            <a:endParaRPr kumimoji="1" lang="ja-JP" altLang="en-US"/>
          </a:p>
        </p:txBody>
      </p:sp>
    </p:spTree>
    <p:extLst>
      <p:ext uri="{BB962C8B-B14F-4D97-AF65-F5344CB8AC3E}">
        <p14:creationId xmlns:p14="http://schemas.microsoft.com/office/powerpoint/2010/main" val="1071444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5" name="Footer Placeholder 4"/>
          <p:cNvSpPr>
            <a:spLocks noGrp="1"/>
          </p:cNvSpPr>
          <p:nvPr>
            <p:ph type="ftr" sz="quarter" idx="3"/>
          </p:nvPr>
        </p:nvSpPr>
        <p:spPr>
          <a:xfrm>
            <a:off x="5770882" y="6356352"/>
            <a:ext cx="5405117" cy="365125"/>
          </a:xfrm>
          <a:prstGeom prst="rect">
            <a:avLst/>
          </a:prstGeom>
        </p:spPr>
        <p:txBody>
          <a:bodyPr vert="horz" lIns="91440" tIns="45720" rIns="91440" bIns="45720" rtlCol="0" anchor="ctr"/>
          <a:lstStyle>
            <a:lvl1pPr algn="ctr">
              <a:defRPr sz="900" b="0" i="0">
                <a:solidFill>
                  <a:schemeClr val="tx1">
                    <a:tint val="75000"/>
                  </a:schemeClr>
                </a:solidFill>
                <a:latin typeface="Yu Mincho" panose="02020400000000000000" pitchFamily="18" charset="-128"/>
                <a:ea typeface="Yu Mincho" panose="02020400000000000000" pitchFamily="18" charset="-128"/>
              </a:defRPr>
            </a:lvl1pPr>
          </a:lstStyle>
          <a:p>
            <a:pPr algn="r"/>
            <a:endParaRPr lang="en-US" altLang="ja-JP" sz="900" dirty="0"/>
          </a:p>
        </p:txBody>
      </p:sp>
      <p:sp>
        <p:nvSpPr>
          <p:cNvPr id="6" name="Slide Number Placeholder 5"/>
          <p:cNvSpPr>
            <a:spLocks noGrp="1"/>
          </p:cNvSpPr>
          <p:nvPr>
            <p:ph type="sldNum" sz="quarter" idx="4"/>
          </p:nvPr>
        </p:nvSpPr>
        <p:spPr>
          <a:xfrm>
            <a:off x="11175999" y="6356352"/>
            <a:ext cx="510540" cy="365125"/>
          </a:xfrm>
          <a:prstGeom prst="rect">
            <a:avLst/>
          </a:prstGeom>
        </p:spPr>
        <p:txBody>
          <a:bodyPr vert="horz" lIns="91440" tIns="45720" rIns="91440" bIns="45720" rtlCol="0" anchor="ctr"/>
          <a:lstStyle>
            <a:lvl1pPr algn="r">
              <a:defRPr sz="900" b="0" i="0">
                <a:solidFill>
                  <a:schemeClr val="tx1">
                    <a:tint val="75000"/>
                  </a:schemeClr>
                </a:solidFill>
                <a:latin typeface="Yu Mincho" panose="02020400000000000000" pitchFamily="18" charset="-128"/>
                <a:ea typeface="Yu Mincho" panose="02020400000000000000" pitchFamily="18" charset="-128"/>
              </a:defRPr>
            </a:lvl1pPr>
          </a:lstStyle>
          <a:p>
            <a:fld id="{74FD36B4-A024-1A4E-BFDD-AE9FDFA5FC20}" type="slidenum">
              <a:rPr lang="en-US" smtClean="0"/>
              <a:pPr/>
              <a:t>‹#›</a:t>
            </a:fld>
            <a:endParaRPr lang="en-US" sz="900"/>
          </a:p>
        </p:txBody>
      </p:sp>
    </p:spTree>
    <p:extLst>
      <p:ext uri="{BB962C8B-B14F-4D97-AF65-F5344CB8AC3E}">
        <p14:creationId xmlns:p14="http://schemas.microsoft.com/office/powerpoint/2010/main" val="29846111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914400" rtl="0" eaLnBrk="1" latinLnBrk="0" hangingPunct="1">
        <a:lnSpc>
          <a:spcPct val="90000"/>
        </a:lnSpc>
        <a:spcBef>
          <a:spcPct val="0"/>
        </a:spcBef>
        <a:buNone/>
        <a:defRPr sz="3600" b="0" i="0" kern="1200">
          <a:solidFill>
            <a:schemeClr val="tx1">
              <a:lumMod val="65000"/>
              <a:lumOff val="35000"/>
            </a:schemeClr>
          </a:solidFill>
          <a:latin typeface="Yu Mincho" panose="02020400000000000000" pitchFamily="18" charset="-128"/>
          <a:ea typeface="Yu Mincho" panose="02020400000000000000" pitchFamily="18"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lumMod val="65000"/>
              <a:lumOff val="35000"/>
            </a:schemeClr>
          </a:solidFill>
          <a:latin typeface="Yu Mincho" panose="02020400000000000000" pitchFamily="18" charset="-128"/>
          <a:ea typeface="Yu Mincho"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65000"/>
              <a:lumOff val="35000"/>
            </a:schemeClr>
          </a:solidFill>
          <a:latin typeface="Yu Mincho" panose="02020400000000000000" pitchFamily="18" charset="-128"/>
          <a:ea typeface="Yu Mincho"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65000"/>
              <a:lumOff val="35000"/>
            </a:schemeClr>
          </a:solidFill>
          <a:latin typeface="Yu Mincho" panose="02020400000000000000" pitchFamily="18" charset="-128"/>
          <a:ea typeface="Yu Mincho"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65000"/>
              <a:lumOff val="35000"/>
            </a:schemeClr>
          </a:solidFill>
          <a:latin typeface="Yu Mincho" panose="02020400000000000000" pitchFamily="18" charset="-128"/>
          <a:ea typeface="Yu Mincho"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65000"/>
              <a:lumOff val="35000"/>
            </a:schemeClr>
          </a:solidFill>
          <a:latin typeface="Yu Mincho" panose="02020400000000000000" pitchFamily="18" charset="-128"/>
          <a:ea typeface="Yu Mincho"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EEEB5889-D8FF-15BE-3D8C-B6CA03EC56EF}"/>
              </a:ext>
            </a:extLst>
          </p:cNvPr>
          <p:cNvSpPr txBox="1">
            <a:spLocks/>
          </p:cNvSpPr>
          <p:nvPr/>
        </p:nvSpPr>
        <p:spPr>
          <a:xfrm>
            <a:off x="1524000" y="1309254"/>
            <a:ext cx="9144000" cy="251243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10000"/>
              </a:lnSpc>
            </a:pPr>
            <a:r>
              <a:rPr lang="ja-JP" altLang="en-US" sz="6500" dirty="0">
                <a:latin typeface="BIZ UDPゴシック" panose="020B0400000000000000" pitchFamily="50" charset="-128"/>
                <a:ea typeface="BIZ UDPゴシック" panose="020B0400000000000000" pitchFamily="50" charset="-128"/>
              </a:rPr>
              <a:t>災害時の保健活動</a:t>
            </a:r>
            <a:br>
              <a:rPr lang="en-US" altLang="ja-JP" sz="3200" dirty="0">
                <a:latin typeface="BIZ UDPゴシック" panose="020B0400000000000000" pitchFamily="50" charset="-128"/>
                <a:ea typeface="BIZ UDPゴシック" panose="020B0400000000000000" pitchFamily="50" charset="-128"/>
              </a:rPr>
            </a:br>
            <a:br>
              <a:rPr lang="en-US" altLang="ja-JP" sz="3200" dirty="0">
                <a:latin typeface="BIZ UDPゴシック" panose="020B0400000000000000" pitchFamily="50" charset="-128"/>
                <a:ea typeface="BIZ UDPゴシック" panose="020B0400000000000000" pitchFamily="50" charset="-128"/>
              </a:rPr>
            </a:br>
            <a:r>
              <a:rPr lang="ja-JP" altLang="ja-JP" sz="4400" dirty="0">
                <a:latin typeface="BIZ UDPゴシック" panose="020B0400000000000000" pitchFamily="50" charset="-128"/>
                <a:ea typeface="BIZ UDPゴシック" panose="020B0400000000000000" pitchFamily="50" charset="-128"/>
              </a:rPr>
              <a:t>防ぎ得る死を最小化するための</a:t>
            </a:r>
            <a:endParaRPr lang="en-US" altLang="ja-JP" sz="4400" dirty="0">
              <a:latin typeface="BIZ UDPゴシック" panose="020B0400000000000000" pitchFamily="50" charset="-128"/>
              <a:ea typeface="BIZ UDPゴシック" panose="020B0400000000000000" pitchFamily="50" charset="-128"/>
            </a:endParaRPr>
          </a:p>
          <a:p>
            <a:pPr>
              <a:lnSpc>
                <a:spcPct val="110000"/>
              </a:lnSpc>
            </a:pPr>
            <a:r>
              <a:rPr lang="ja-JP" altLang="ja-JP" sz="4400" dirty="0">
                <a:latin typeface="BIZ UDPゴシック" panose="020B0400000000000000" pitchFamily="50" charset="-128"/>
                <a:ea typeface="BIZ UDPゴシック" panose="020B0400000000000000" pitchFamily="50" charset="-128"/>
              </a:rPr>
              <a:t>保健医療福祉マネジメント</a:t>
            </a:r>
            <a:endParaRPr lang="ja-JP" altLang="en-US" sz="3200" dirty="0">
              <a:latin typeface="BIZ UDPゴシック" panose="020B0400000000000000" pitchFamily="50" charset="-128"/>
              <a:ea typeface="BIZ UDPゴシック" panose="020B0400000000000000" pitchFamily="50" charset="-128"/>
            </a:endParaRPr>
          </a:p>
        </p:txBody>
      </p:sp>
      <p:sp>
        <p:nvSpPr>
          <p:cNvPr id="10" name="字幕 2">
            <a:extLst>
              <a:ext uri="{FF2B5EF4-FFF2-40B4-BE49-F238E27FC236}">
                <a16:creationId xmlns:a16="http://schemas.microsoft.com/office/drawing/2014/main" id="{3D964BB0-3C6C-6715-8CA0-3C049B9485FE}"/>
              </a:ext>
            </a:extLst>
          </p:cNvPr>
          <p:cNvSpPr>
            <a:spLocks noGrp="1"/>
          </p:cNvSpPr>
          <p:nvPr>
            <p:ph type="subTitle" idx="1"/>
          </p:nvPr>
        </p:nvSpPr>
        <p:spPr>
          <a:xfrm>
            <a:off x="1524000" y="3602038"/>
            <a:ext cx="9144000" cy="1655762"/>
          </a:xfrm>
        </p:spPr>
        <p:txBody>
          <a:bodyPr anchor="b">
            <a:normAutofit/>
          </a:bodyPr>
          <a:lstStyle/>
          <a:p>
            <a:r>
              <a:rPr kumimoji="1" lang="ja-JP" altLang="en-US" sz="2800" dirty="0">
                <a:latin typeface="HG正楷書体-PRO" panose="03000600000000000000" pitchFamily="66" charset="-128"/>
                <a:ea typeface="HG正楷書体-PRO" panose="03000600000000000000" pitchFamily="66" charset="-128"/>
              </a:rPr>
              <a:t>公益社団法人日本看護協会</a:t>
            </a:r>
            <a:endParaRPr kumimoji="1" lang="en-US" altLang="ja-JP" sz="2800" dirty="0">
              <a:latin typeface="HG正楷書体-PRO" panose="03000600000000000000" pitchFamily="66" charset="-128"/>
              <a:ea typeface="HG正楷書体-PRO" panose="03000600000000000000" pitchFamily="66" charset="-128"/>
            </a:endParaRPr>
          </a:p>
          <a:p>
            <a:r>
              <a:rPr lang="ja-JP" altLang="en-US" sz="2800" dirty="0">
                <a:latin typeface="HG正楷書体-PRO" panose="03000600000000000000" pitchFamily="66" charset="-128"/>
                <a:ea typeface="HG正楷書体-PRO" panose="03000600000000000000" pitchFamily="66" charset="-128"/>
              </a:rPr>
              <a:t>常任理事　松本　珠実</a:t>
            </a:r>
            <a:endParaRPr kumimoji="1" lang="ja-JP" altLang="en-US" sz="2800" dirty="0">
              <a:latin typeface="HG正楷書体-PRO" panose="03000600000000000000" pitchFamily="66" charset="-128"/>
              <a:ea typeface="HG正楷書体-PRO" panose="03000600000000000000" pitchFamily="66" charset="-128"/>
            </a:endParaRPr>
          </a:p>
        </p:txBody>
      </p:sp>
    </p:spTree>
    <p:extLst>
      <p:ext uri="{BB962C8B-B14F-4D97-AF65-F5344CB8AC3E}">
        <p14:creationId xmlns:p14="http://schemas.microsoft.com/office/powerpoint/2010/main" val="962031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2117376"/>
            <a:ext cx="6025661" cy="400110"/>
          </a:xfrm>
          <a:prstGeom prst="rect">
            <a:avLst/>
          </a:prstGeom>
          <a:solidFill>
            <a:schemeClr val="accent4">
              <a:lumMod val="60000"/>
              <a:lumOff val="4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急性期から復旧期まで切れ目ない医療提供体制構築</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6" name="テキスト ボックス 5"/>
          <p:cNvSpPr txBox="1"/>
          <p:nvPr/>
        </p:nvSpPr>
        <p:spPr>
          <a:xfrm>
            <a:off x="2491153" y="1289046"/>
            <a:ext cx="7209693" cy="523220"/>
          </a:xfrm>
          <a:prstGeom prst="rect">
            <a:avLst/>
          </a:prstGeom>
          <a:solidFill>
            <a:schemeClr val="accent4">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目的：</a:t>
            </a:r>
            <a:r>
              <a:rPr kumimoji="1" lang="ja-JP" altLang="ja-JP"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防ぎ得る死と二次健康被害の最小化</a:t>
            </a:r>
            <a:endParaRPr kumimoji="1" lang="ja-JP" altLang="en-US" sz="2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6072554" y="2117374"/>
            <a:ext cx="6025661" cy="400110"/>
          </a:xfrm>
          <a:prstGeom prst="rect">
            <a:avLst/>
          </a:prstGeom>
          <a:solidFill>
            <a:schemeClr val="accent4"/>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避難所等における保健予防活動と生活環境衛生確保</a:t>
            </a:r>
            <a:endPar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8" name="角丸四角形 7"/>
          <p:cNvSpPr/>
          <p:nvPr/>
        </p:nvSpPr>
        <p:spPr>
          <a:xfrm>
            <a:off x="-110284" y="21088"/>
            <a:ext cx="12461631" cy="720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災害時の公衆衛生活動の目的</a:t>
            </a:r>
          </a:p>
        </p:txBody>
      </p:sp>
      <p:sp>
        <p:nvSpPr>
          <p:cNvPr id="11" name="二等辺三角形 10"/>
          <p:cNvSpPr/>
          <p:nvPr/>
        </p:nvSpPr>
        <p:spPr>
          <a:xfrm>
            <a:off x="703385" y="2493120"/>
            <a:ext cx="5322276" cy="2219558"/>
          </a:xfrm>
          <a:prstGeom prst="triangle">
            <a:avLst>
              <a:gd name="adj" fmla="val 0"/>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159658" y="2860431"/>
            <a:ext cx="461665" cy="1770184"/>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医療の必要量</a:t>
            </a:r>
          </a:p>
        </p:txBody>
      </p:sp>
      <p:sp>
        <p:nvSpPr>
          <p:cNvPr id="14" name="左右矢印 13"/>
          <p:cNvSpPr/>
          <p:nvPr/>
        </p:nvSpPr>
        <p:spPr>
          <a:xfrm>
            <a:off x="679940" y="4332551"/>
            <a:ext cx="562707" cy="365910"/>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785447" y="2681498"/>
            <a:ext cx="457200"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救命・救助</a:t>
            </a:r>
          </a:p>
        </p:txBody>
      </p:sp>
      <p:sp>
        <p:nvSpPr>
          <p:cNvPr id="16" name="左右矢印 15"/>
          <p:cNvSpPr/>
          <p:nvPr/>
        </p:nvSpPr>
        <p:spPr>
          <a:xfrm>
            <a:off x="1213339" y="4325006"/>
            <a:ext cx="849086" cy="387671"/>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7" name="テキスト ボックス 16"/>
          <p:cNvSpPr txBox="1"/>
          <p:nvPr/>
        </p:nvSpPr>
        <p:spPr>
          <a:xfrm>
            <a:off x="1382485" y="3537732"/>
            <a:ext cx="461665" cy="1030821"/>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救護</a:t>
            </a:r>
          </a:p>
        </p:txBody>
      </p:sp>
      <p:sp>
        <p:nvSpPr>
          <p:cNvPr id="18" name="左右矢印 17"/>
          <p:cNvSpPr/>
          <p:nvPr/>
        </p:nvSpPr>
        <p:spPr>
          <a:xfrm>
            <a:off x="2978776" y="4317461"/>
            <a:ext cx="1909745" cy="395216"/>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9" name="テキスト ボックス 18"/>
          <p:cNvSpPr txBox="1"/>
          <p:nvPr/>
        </p:nvSpPr>
        <p:spPr>
          <a:xfrm>
            <a:off x="3356027" y="4094416"/>
            <a:ext cx="12778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通常診療</a:t>
            </a:r>
          </a:p>
        </p:txBody>
      </p:sp>
      <p:sp>
        <p:nvSpPr>
          <p:cNvPr id="21" name="左右矢印 20"/>
          <p:cNvSpPr/>
          <p:nvPr/>
        </p:nvSpPr>
        <p:spPr>
          <a:xfrm>
            <a:off x="2017485" y="4303245"/>
            <a:ext cx="961292" cy="395216"/>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2" name="テキスト ボックス 21"/>
          <p:cNvSpPr txBox="1"/>
          <p:nvPr/>
        </p:nvSpPr>
        <p:spPr>
          <a:xfrm>
            <a:off x="2187732" y="3295386"/>
            <a:ext cx="738664" cy="1462663"/>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巡回診療</a:t>
            </a:r>
            <a:endPar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・仮設診療</a:t>
            </a:r>
          </a:p>
        </p:txBody>
      </p:sp>
      <p:sp>
        <p:nvSpPr>
          <p:cNvPr id="23" name="テキスト ボックス 22"/>
          <p:cNvSpPr txBox="1"/>
          <p:nvPr/>
        </p:nvSpPr>
        <p:spPr>
          <a:xfrm>
            <a:off x="3480610" y="4792329"/>
            <a:ext cx="256735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時間</a:t>
            </a:r>
          </a:p>
        </p:txBody>
      </p:sp>
      <p:sp>
        <p:nvSpPr>
          <p:cNvPr id="24" name="ホームベース 23"/>
          <p:cNvSpPr/>
          <p:nvPr/>
        </p:nvSpPr>
        <p:spPr>
          <a:xfrm>
            <a:off x="8258907" y="4994802"/>
            <a:ext cx="899216" cy="67993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外傷</a:t>
            </a:r>
            <a:endParaRPr kumimoji="1" lang="en-US" altLang="ja-JP"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低体温</a:t>
            </a:r>
            <a:endParaRPr kumimoji="1" lang="en-US" altLang="ja-JP"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DVT</a:t>
            </a:r>
            <a:endParaRPr kumimoji="1" lang="ja-JP" altLang="en-US"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25" name="山形 24"/>
          <p:cNvSpPr/>
          <p:nvPr/>
        </p:nvSpPr>
        <p:spPr>
          <a:xfrm>
            <a:off x="8916490" y="4998602"/>
            <a:ext cx="1341735" cy="67993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感染症</a:t>
            </a:r>
            <a:endParaRPr kumimoji="1" lang="en-US" altLang="ja-JP"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生活不活病</a:t>
            </a:r>
          </a:p>
        </p:txBody>
      </p:sp>
      <p:sp>
        <p:nvSpPr>
          <p:cNvPr id="20" name="山形 19"/>
          <p:cNvSpPr/>
          <p:nvPr/>
        </p:nvSpPr>
        <p:spPr>
          <a:xfrm>
            <a:off x="10005976" y="4994801"/>
            <a:ext cx="1607878" cy="67993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PTSD</a:t>
            </a:r>
            <a:br>
              <a:rPr kumimoji="1" lang="en-US" altLang="ja-JP"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br>
            <a:r>
              <a:rPr kumimoji="1" lang="ja-JP" altLang="en-US" sz="12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慢性疾患の悪化</a:t>
            </a:r>
          </a:p>
        </p:txBody>
      </p:sp>
      <p:sp>
        <p:nvSpPr>
          <p:cNvPr id="26" name="テキスト ボックス 25"/>
          <p:cNvSpPr txBox="1"/>
          <p:nvPr/>
        </p:nvSpPr>
        <p:spPr bwMode="auto">
          <a:xfrm>
            <a:off x="6800499" y="2963477"/>
            <a:ext cx="5180486"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食料確保と栄養管理</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食品衛生（食中毒予防）</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飲料水等の確保と衛生</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し尿・廃棄物の処理：場所・管理方法の徹底</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住宅（居住）衛生：換気・土足禁止・喫煙所設置</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ノン・フードアイテム：プライバシー確保</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動物愛護、</a:t>
            </a:r>
            <a:r>
              <a:rPr kumimoji="1" lang="ja-JP" altLang="en-US" sz="1800" b="1" i="0" u="none" strike="noStrike" kern="1200" cap="none" spc="0" normalizeH="0" baseline="0" noProof="0" dirty="0" err="1">
                <a:ln>
                  <a:noFill/>
                </a:ln>
                <a:solidFill>
                  <a:prstClr val="black"/>
                </a:solidFill>
                <a:effectLst/>
                <a:uLnTx/>
                <a:uFillTx/>
                <a:latin typeface="BIZ UDPゴシック" panose="020B0400000000000000" pitchFamily="50" charset="-128"/>
                <a:ea typeface="BIZ UDPゴシック" panose="020B0400000000000000" pitchFamily="50" charset="-128"/>
              </a:rPr>
              <a:t>そ</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族昆虫等</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7" name="テキスト ボックス 26"/>
          <p:cNvSpPr txBox="1"/>
          <p:nvPr/>
        </p:nvSpPr>
        <p:spPr bwMode="auto">
          <a:xfrm>
            <a:off x="6800499" y="5678540"/>
            <a:ext cx="5180486"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手洗い・マスク・手指消毒・口腔衛生の徹底</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運動・健康管理のための健康教育</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メンタルヘルス</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8" name="テキスト ボックス 27"/>
          <p:cNvSpPr txBox="1"/>
          <p:nvPr/>
        </p:nvSpPr>
        <p:spPr bwMode="auto">
          <a:xfrm>
            <a:off x="6659563" y="2562572"/>
            <a:ext cx="1287404" cy="400110"/>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vert="horz"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生活環境</a:t>
            </a:r>
          </a:p>
        </p:txBody>
      </p:sp>
      <p:sp>
        <p:nvSpPr>
          <p:cNvPr id="29" name="テキスト ボックス 28"/>
          <p:cNvSpPr txBox="1"/>
          <p:nvPr/>
        </p:nvSpPr>
        <p:spPr bwMode="auto">
          <a:xfrm>
            <a:off x="6659563" y="5271518"/>
            <a:ext cx="1415772" cy="400110"/>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vert="horz"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保健行動</a:t>
            </a:r>
          </a:p>
        </p:txBody>
      </p:sp>
      <p:sp>
        <p:nvSpPr>
          <p:cNvPr id="3" name="テキスト ボックス 2"/>
          <p:cNvSpPr txBox="1"/>
          <p:nvPr/>
        </p:nvSpPr>
        <p:spPr>
          <a:xfrm>
            <a:off x="177459" y="4868317"/>
            <a:ext cx="343514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医療需要の把握：</a:t>
            </a:r>
            <a:r>
              <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EMIS</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入力</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医療機関の確保</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患者の発見・トリアージ・搬送</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医薬品の流通</a:t>
            </a:r>
          </a:p>
        </p:txBody>
      </p:sp>
      <p:sp>
        <p:nvSpPr>
          <p:cNvPr id="4" name="テキスト ボックス 3"/>
          <p:cNvSpPr txBox="1"/>
          <p:nvPr/>
        </p:nvSpPr>
        <p:spPr>
          <a:xfrm>
            <a:off x="1213339" y="6075057"/>
            <a:ext cx="147748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救護所設置</a:t>
            </a:r>
          </a:p>
        </p:txBody>
      </p:sp>
      <p:sp>
        <p:nvSpPr>
          <p:cNvPr id="30" name="テキスト ボックス 29"/>
          <p:cNvSpPr txBox="1"/>
          <p:nvPr/>
        </p:nvSpPr>
        <p:spPr>
          <a:xfrm>
            <a:off x="1952080" y="6436844"/>
            <a:ext cx="377877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仮設診療所設置・巡回診療の確保</a:t>
            </a:r>
          </a:p>
        </p:txBody>
      </p:sp>
      <p:sp>
        <p:nvSpPr>
          <p:cNvPr id="10" name="円/楕円 9"/>
          <p:cNvSpPr/>
          <p:nvPr/>
        </p:nvSpPr>
        <p:spPr>
          <a:xfrm>
            <a:off x="10386646" y="2611161"/>
            <a:ext cx="1594339" cy="677301"/>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予防介入</a:t>
            </a:r>
          </a:p>
        </p:txBody>
      </p:sp>
      <p:sp>
        <p:nvSpPr>
          <p:cNvPr id="13" name="爆発 1 12"/>
          <p:cNvSpPr/>
          <p:nvPr/>
        </p:nvSpPr>
        <p:spPr>
          <a:xfrm>
            <a:off x="159617" y="4429907"/>
            <a:ext cx="750277" cy="574431"/>
          </a:xfrm>
          <a:prstGeom prst="irregularSeal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31" name="正方形/長方形 30">
            <a:extLst>
              <a:ext uri="{FF2B5EF4-FFF2-40B4-BE49-F238E27FC236}">
                <a16:creationId xmlns:a16="http://schemas.microsoft.com/office/drawing/2014/main" id="{7E8C97B2-D3C0-4AFF-B20F-CD3E7352F2AC}"/>
              </a:ext>
            </a:extLst>
          </p:cNvPr>
          <p:cNvSpPr/>
          <p:nvPr/>
        </p:nvSpPr>
        <p:spPr>
          <a:xfrm>
            <a:off x="1844150" y="932435"/>
            <a:ext cx="10505369"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H28</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年度</a:t>
            </a:r>
            <a:r>
              <a:rPr kumimoji="1" lang="ja-JP"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厚生労働科学研究費補助金（健康安全・危機管理対策総合研究費）広域大規模災害時における地域保健支援・受援体制構築に関する研究（研究代表者：</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古屋好美</a:t>
            </a:r>
            <a:r>
              <a:rPr kumimoji="1" lang="ja-JP"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2896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矢印: 五方向 71">
            <a:extLst>
              <a:ext uri="{FF2B5EF4-FFF2-40B4-BE49-F238E27FC236}">
                <a16:creationId xmlns:a16="http://schemas.microsoft.com/office/drawing/2014/main" id="{B69C13B0-BADE-476A-985F-478F5AA5DBF1}"/>
              </a:ext>
            </a:extLst>
          </p:cNvPr>
          <p:cNvSpPr/>
          <p:nvPr/>
        </p:nvSpPr>
        <p:spPr>
          <a:xfrm>
            <a:off x="2796566" y="4117040"/>
            <a:ext cx="7553011" cy="271678"/>
          </a:xfrm>
          <a:prstGeom prst="homePlate">
            <a:avLst/>
          </a:prstGeom>
          <a:solidFill>
            <a:schemeClr val="accent6">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組織横断的、組織縦断的な情報共有に係るリエゾン業務（連絡調整））</a:t>
            </a:r>
            <a:endParaRPr lang="en-US" altLang="ja-JP" sz="1400" dirty="0">
              <a:latin typeface="BIZ UDPゴシック" panose="020B0400000000000000" pitchFamily="50" charset="-128"/>
              <a:ea typeface="BIZ UDPゴシック" panose="020B0400000000000000" pitchFamily="50" charset="-128"/>
            </a:endParaRPr>
          </a:p>
        </p:txBody>
      </p:sp>
      <p:sp>
        <p:nvSpPr>
          <p:cNvPr id="65" name="矢印: 五方向 64">
            <a:extLst>
              <a:ext uri="{FF2B5EF4-FFF2-40B4-BE49-F238E27FC236}">
                <a16:creationId xmlns:a16="http://schemas.microsoft.com/office/drawing/2014/main" id="{DDDD039F-E233-4D43-8DE1-5D789D71D4B9}"/>
              </a:ext>
            </a:extLst>
          </p:cNvPr>
          <p:cNvSpPr/>
          <p:nvPr/>
        </p:nvSpPr>
        <p:spPr>
          <a:xfrm>
            <a:off x="2793527" y="3216862"/>
            <a:ext cx="7531277" cy="291554"/>
          </a:xfrm>
          <a:prstGeom prst="homePlate">
            <a:avLst>
              <a:gd name="adj" fmla="val 19159"/>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保健師等支援チームの受援調整（受付、担当業務等の割振り、ｵﾘｴﾝﾃｰｼｮﾝ等）と指揮調整</a:t>
            </a:r>
            <a:endParaRPr lang="en-US" altLang="ja-JP" sz="1400" dirty="0">
              <a:latin typeface="BIZ UDPゴシック" panose="020B0400000000000000" pitchFamily="50" charset="-128"/>
              <a:ea typeface="BIZ UDPゴシック" panose="020B0400000000000000" pitchFamily="50" charset="-128"/>
            </a:endParaRPr>
          </a:p>
        </p:txBody>
      </p:sp>
      <p:sp>
        <p:nvSpPr>
          <p:cNvPr id="48" name="矢印: 五方向 47">
            <a:extLst>
              <a:ext uri="{FF2B5EF4-FFF2-40B4-BE49-F238E27FC236}">
                <a16:creationId xmlns:a16="http://schemas.microsoft.com/office/drawing/2014/main" id="{536A02B1-FADF-489B-9BD5-EE2F2C823E72}"/>
              </a:ext>
            </a:extLst>
          </p:cNvPr>
          <p:cNvSpPr/>
          <p:nvPr/>
        </p:nvSpPr>
        <p:spPr>
          <a:xfrm>
            <a:off x="2961978" y="2675343"/>
            <a:ext cx="8599806" cy="381749"/>
          </a:xfrm>
          <a:prstGeom prst="homePlate">
            <a:avLst>
              <a:gd name="adj" fmla="val 21557"/>
            </a:avLst>
          </a:prstGeom>
          <a:solidFill>
            <a:srgbClr val="FFCCFF"/>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フェーズ毎の指揮調整業務簡易自己点検リストに基づく確認</a:t>
            </a:r>
            <a:endParaRPr lang="en-US" altLang="ja-JP" sz="1400" dirty="0">
              <a:latin typeface="BIZ UDPゴシック" panose="020B0400000000000000" pitchFamily="50" charset="-128"/>
              <a:ea typeface="BIZ UDPゴシック" panose="020B0400000000000000" pitchFamily="50" charset="-128"/>
            </a:endParaRPr>
          </a:p>
        </p:txBody>
      </p:sp>
      <p:grpSp>
        <p:nvGrpSpPr>
          <p:cNvPr id="11" name="グループ化 10">
            <a:extLst>
              <a:ext uri="{FF2B5EF4-FFF2-40B4-BE49-F238E27FC236}">
                <a16:creationId xmlns:a16="http://schemas.microsoft.com/office/drawing/2014/main" id="{4F54587E-4AC6-4179-A021-A76F116ADDB6}"/>
              </a:ext>
            </a:extLst>
          </p:cNvPr>
          <p:cNvGrpSpPr/>
          <p:nvPr/>
        </p:nvGrpSpPr>
        <p:grpSpPr>
          <a:xfrm>
            <a:off x="1966002" y="704896"/>
            <a:ext cx="9931138" cy="1893276"/>
            <a:chOff x="220287" y="481456"/>
            <a:chExt cx="8686800" cy="2160226"/>
          </a:xfrm>
        </p:grpSpPr>
        <p:sp>
          <p:nvSpPr>
            <p:cNvPr id="35" name="正方形/長方形 34"/>
            <p:cNvSpPr/>
            <p:nvPr/>
          </p:nvSpPr>
          <p:spPr>
            <a:xfrm>
              <a:off x="419662" y="836712"/>
              <a:ext cx="8400800" cy="1804970"/>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ja-JP" altLang="en-US" sz="1600">
                <a:latin typeface="BIZ UDPゴシック" panose="020B0400000000000000" pitchFamily="50" charset="-128"/>
                <a:ea typeface="BIZ UDPゴシック" panose="020B0400000000000000" pitchFamily="50" charset="-128"/>
              </a:endParaRPr>
            </a:p>
          </p:txBody>
        </p:sp>
        <p:sp>
          <p:nvSpPr>
            <p:cNvPr id="7172" name="Text Box 5"/>
            <p:cNvSpPr txBox="1">
              <a:spLocks noChangeArrowheads="1"/>
            </p:cNvSpPr>
            <p:nvPr/>
          </p:nvSpPr>
          <p:spPr bwMode="auto">
            <a:xfrm>
              <a:off x="230903" y="481456"/>
              <a:ext cx="430742" cy="316056"/>
            </a:xfrm>
            <a:prstGeom prst="rect">
              <a:avLst/>
            </a:prstGeom>
            <a:noFill/>
            <a:ln w="9525">
              <a:noFill/>
              <a:miter lim="800000"/>
              <a:headEnd/>
              <a:tailEnd/>
            </a:ln>
          </p:spPr>
          <p:txBody>
            <a:bodyPr wrap="none">
              <a:spAutoFit/>
            </a:bodyPr>
            <a:lstStyle/>
            <a:p>
              <a:r>
                <a:rPr lang="ja-JP" altLang="en-US" sz="1200" dirty="0">
                  <a:latin typeface="BIZ UDPゴシック" panose="020B0400000000000000" pitchFamily="50" charset="-128"/>
                  <a:ea typeface="BIZ UDPゴシック" panose="020B0400000000000000" pitchFamily="50" charset="-128"/>
                </a:rPr>
                <a:t>発災</a:t>
              </a:r>
            </a:p>
          </p:txBody>
        </p:sp>
        <p:sp>
          <p:nvSpPr>
            <p:cNvPr id="7173" name="Text Box 6"/>
            <p:cNvSpPr txBox="1">
              <a:spLocks noChangeArrowheads="1"/>
            </p:cNvSpPr>
            <p:nvPr/>
          </p:nvSpPr>
          <p:spPr bwMode="auto">
            <a:xfrm>
              <a:off x="1257996" y="482563"/>
              <a:ext cx="398492" cy="316056"/>
            </a:xfrm>
            <a:prstGeom prst="rect">
              <a:avLst/>
            </a:prstGeom>
            <a:noFill/>
            <a:ln w="9525">
              <a:noFill/>
              <a:miter lim="800000"/>
              <a:headEnd/>
              <a:tailEnd/>
            </a:ln>
          </p:spPr>
          <p:txBody>
            <a:bodyPr wrap="none">
              <a:spAutoFit/>
            </a:bodyPr>
            <a:lstStyle/>
            <a:p>
              <a:r>
                <a:rPr lang="ja-JP" altLang="en-US" sz="1200">
                  <a:latin typeface="BIZ UDPゴシック" panose="020B0400000000000000" pitchFamily="50" charset="-128"/>
                  <a:ea typeface="BIZ UDPゴシック" panose="020B0400000000000000" pitchFamily="50" charset="-128"/>
                </a:rPr>
                <a:t>３日</a:t>
              </a:r>
            </a:p>
          </p:txBody>
        </p:sp>
        <p:sp>
          <p:nvSpPr>
            <p:cNvPr id="7174" name="Text Box 7"/>
            <p:cNvSpPr txBox="1">
              <a:spLocks noChangeArrowheads="1"/>
            </p:cNvSpPr>
            <p:nvPr/>
          </p:nvSpPr>
          <p:spPr bwMode="auto">
            <a:xfrm>
              <a:off x="2877246" y="482563"/>
              <a:ext cx="380263" cy="316056"/>
            </a:xfrm>
            <a:prstGeom prst="rect">
              <a:avLst/>
            </a:prstGeom>
            <a:noFill/>
            <a:ln w="9525">
              <a:noFill/>
              <a:miter lim="800000"/>
              <a:headEnd/>
              <a:tailEnd/>
            </a:ln>
          </p:spPr>
          <p:txBody>
            <a:bodyPr wrap="none">
              <a:spAutoFit/>
            </a:bodyPr>
            <a:lstStyle/>
            <a:p>
              <a:r>
                <a:rPr lang="ja-JP" altLang="en-US" sz="1200">
                  <a:latin typeface="BIZ UDPゴシック" panose="020B0400000000000000" pitchFamily="50" charset="-128"/>
                  <a:ea typeface="BIZ UDPゴシック" panose="020B0400000000000000" pitchFamily="50" charset="-128"/>
                </a:rPr>
                <a:t>１週</a:t>
              </a:r>
            </a:p>
          </p:txBody>
        </p:sp>
        <p:sp>
          <p:nvSpPr>
            <p:cNvPr id="7175" name="Text Box 8"/>
            <p:cNvSpPr txBox="1">
              <a:spLocks noChangeArrowheads="1"/>
            </p:cNvSpPr>
            <p:nvPr/>
          </p:nvSpPr>
          <p:spPr bwMode="auto">
            <a:xfrm>
              <a:off x="4533008" y="482563"/>
              <a:ext cx="398492" cy="316056"/>
            </a:xfrm>
            <a:prstGeom prst="rect">
              <a:avLst/>
            </a:prstGeom>
            <a:noFill/>
            <a:ln w="9525">
              <a:noFill/>
              <a:miter lim="800000"/>
              <a:headEnd/>
              <a:tailEnd/>
            </a:ln>
          </p:spPr>
          <p:txBody>
            <a:bodyPr wrap="none">
              <a:spAutoFit/>
            </a:bodyPr>
            <a:lstStyle/>
            <a:p>
              <a:r>
                <a:rPr lang="ja-JP" altLang="en-US" sz="1200">
                  <a:latin typeface="BIZ UDPゴシック" panose="020B0400000000000000" pitchFamily="50" charset="-128"/>
                  <a:ea typeface="BIZ UDPゴシック" panose="020B0400000000000000" pitchFamily="50" charset="-128"/>
                </a:rPr>
                <a:t>２週</a:t>
              </a:r>
            </a:p>
          </p:txBody>
        </p:sp>
        <p:sp>
          <p:nvSpPr>
            <p:cNvPr id="7176" name="Text Box 9"/>
            <p:cNvSpPr txBox="1">
              <a:spLocks noChangeArrowheads="1"/>
            </p:cNvSpPr>
            <p:nvPr/>
          </p:nvSpPr>
          <p:spPr bwMode="auto">
            <a:xfrm>
              <a:off x="6142733" y="482563"/>
              <a:ext cx="513468" cy="316056"/>
            </a:xfrm>
            <a:prstGeom prst="rect">
              <a:avLst/>
            </a:prstGeom>
            <a:noFill/>
            <a:ln w="9525">
              <a:noFill/>
              <a:miter lim="800000"/>
              <a:headEnd/>
              <a:tailEnd/>
            </a:ln>
          </p:spPr>
          <p:txBody>
            <a:bodyPr wrap="none">
              <a:spAutoFit/>
            </a:bodyPr>
            <a:lstStyle/>
            <a:p>
              <a:r>
                <a:rPr lang="ja-JP" altLang="en-US" sz="1200">
                  <a:latin typeface="BIZ UDPゴシック" panose="020B0400000000000000" pitchFamily="50" charset="-128"/>
                  <a:ea typeface="BIZ UDPゴシック" panose="020B0400000000000000" pitchFamily="50" charset="-128"/>
                </a:rPr>
                <a:t>１か月</a:t>
              </a:r>
            </a:p>
          </p:txBody>
        </p:sp>
        <p:sp>
          <p:nvSpPr>
            <p:cNvPr id="7179" name="テキスト ボックス 35"/>
            <p:cNvSpPr txBox="1">
              <a:spLocks noChangeArrowheads="1"/>
            </p:cNvSpPr>
            <p:nvPr/>
          </p:nvSpPr>
          <p:spPr bwMode="auto">
            <a:xfrm>
              <a:off x="477125" y="888108"/>
              <a:ext cx="1115082" cy="59273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救命救急</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外傷治療</a:t>
              </a:r>
            </a:p>
          </p:txBody>
        </p:sp>
        <p:sp>
          <p:nvSpPr>
            <p:cNvPr id="7180" name="テキスト ボックス 37"/>
            <p:cNvSpPr txBox="1">
              <a:spLocks noChangeArrowheads="1"/>
            </p:cNvSpPr>
            <p:nvPr/>
          </p:nvSpPr>
          <p:spPr bwMode="auto">
            <a:xfrm>
              <a:off x="747538" y="1546398"/>
              <a:ext cx="864096" cy="31605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1200" dirty="0">
                  <a:latin typeface="BIZ UDPゴシック" panose="020B0400000000000000" pitchFamily="50" charset="-128"/>
                  <a:ea typeface="BIZ UDPゴシック" panose="020B0400000000000000" pitchFamily="50" charset="-128"/>
                </a:rPr>
                <a:t>透析等</a:t>
              </a:r>
            </a:p>
          </p:txBody>
        </p:sp>
        <p:sp>
          <p:nvSpPr>
            <p:cNvPr id="7182" name="テキスト ボックス 40"/>
            <p:cNvSpPr txBox="1">
              <a:spLocks noChangeArrowheads="1"/>
            </p:cNvSpPr>
            <p:nvPr/>
          </p:nvSpPr>
          <p:spPr bwMode="auto">
            <a:xfrm>
              <a:off x="1659664" y="1283398"/>
              <a:ext cx="7016720" cy="59699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避難所等での保健衛生対策　</a:t>
              </a:r>
              <a:r>
                <a:rPr lang="ja-JP" altLang="en-US" sz="1100" dirty="0">
                  <a:latin typeface="BIZ UDPゴシック" panose="020B0400000000000000" pitchFamily="50" charset="-128"/>
                  <a:ea typeface="BIZ UDPゴシック" panose="020B0400000000000000" pitchFamily="50" charset="-128"/>
                </a:rPr>
                <a:t>（感染症、深部静脈血栓症、生活不活発病等の二次健康被害の予防等）</a:t>
              </a:r>
              <a:endParaRPr lang="en-US" altLang="ja-JP" sz="11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（保健予防対策＋生活環境衛生対策）</a:t>
              </a:r>
              <a:r>
                <a:rPr lang="ja-JP" altLang="en-US" sz="1050" dirty="0">
                  <a:latin typeface="BIZ UDPゴシック" panose="020B0400000000000000" pitchFamily="50" charset="-128"/>
                  <a:ea typeface="BIZ UDPゴシック" panose="020B0400000000000000" pitchFamily="50" charset="-128"/>
                </a:rPr>
                <a:t>　　</a:t>
              </a:r>
              <a:endParaRPr lang="en-US" altLang="ja-JP" sz="1050" dirty="0">
                <a:latin typeface="BIZ UDPゴシック" panose="020B0400000000000000" pitchFamily="50" charset="-128"/>
                <a:ea typeface="BIZ UDPゴシック" panose="020B0400000000000000" pitchFamily="50" charset="-128"/>
              </a:endParaRPr>
            </a:p>
            <a:p>
              <a:endParaRPr lang="ja-JP" altLang="en-US" sz="200" dirty="0">
                <a:latin typeface="BIZ UDPゴシック" panose="020B0400000000000000" pitchFamily="50" charset="-128"/>
                <a:ea typeface="BIZ UDPゴシック" panose="020B0400000000000000" pitchFamily="50" charset="-128"/>
              </a:endParaRPr>
            </a:p>
          </p:txBody>
        </p:sp>
        <p:sp>
          <p:nvSpPr>
            <p:cNvPr id="7183" name="テキスト ボックス 41"/>
            <p:cNvSpPr txBox="1">
              <a:spLocks noChangeArrowheads="1"/>
            </p:cNvSpPr>
            <p:nvPr/>
          </p:nvSpPr>
          <p:spPr bwMode="auto">
            <a:xfrm>
              <a:off x="1660682" y="888108"/>
              <a:ext cx="7014684" cy="35117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慢性疾患の治療の継続　　　　　→　　　通常の保険診療への移行</a:t>
              </a:r>
            </a:p>
          </p:txBody>
        </p:sp>
        <p:sp>
          <p:nvSpPr>
            <p:cNvPr id="7184" name="テキスト ボックス 42"/>
            <p:cNvSpPr txBox="1">
              <a:spLocks noChangeArrowheads="1"/>
            </p:cNvSpPr>
            <p:nvPr/>
          </p:nvSpPr>
          <p:spPr bwMode="auto">
            <a:xfrm>
              <a:off x="3069332" y="2286138"/>
              <a:ext cx="5605016" cy="316056"/>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　メンタル面の予防とケア（被災者、職員、支援者）</a:t>
              </a:r>
              <a:endParaRPr lang="ja-JP" altLang="en-US" sz="1050" dirty="0">
                <a:latin typeface="BIZ UDPゴシック" panose="020B0400000000000000" pitchFamily="50" charset="-128"/>
                <a:ea typeface="BIZ UDPゴシック" panose="020B0400000000000000" pitchFamily="50" charset="-128"/>
              </a:endParaRPr>
            </a:p>
          </p:txBody>
        </p:sp>
        <p:sp>
          <p:nvSpPr>
            <p:cNvPr id="7186" name="テキスト ボックス 44"/>
            <p:cNvSpPr txBox="1">
              <a:spLocks noChangeArrowheads="1"/>
            </p:cNvSpPr>
            <p:nvPr/>
          </p:nvSpPr>
          <p:spPr bwMode="auto">
            <a:xfrm>
              <a:off x="2251791" y="1943128"/>
              <a:ext cx="6422557" cy="316056"/>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　在宅被災者への健康支援（医療、保健衛生）</a:t>
              </a:r>
            </a:p>
          </p:txBody>
        </p:sp>
        <p:sp>
          <p:nvSpPr>
            <p:cNvPr id="7189" name="Text Box 9"/>
            <p:cNvSpPr txBox="1">
              <a:spLocks noChangeArrowheads="1"/>
            </p:cNvSpPr>
            <p:nvPr/>
          </p:nvSpPr>
          <p:spPr bwMode="auto">
            <a:xfrm>
              <a:off x="8066783" y="482563"/>
              <a:ext cx="531696" cy="316056"/>
            </a:xfrm>
            <a:prstGeom prst="rect">
              <a:avLst/>
            </a:prstGeom>
            <a:noFill/>
            <a:ln w="9525">
              <a:noFill/>
              <a:miter lim="800000"/>
              <a:headEnd/>
              <a:tailEnd/>
            </a:ln>
          </p:spPr>
          <p:txBody>
            <a:bodyPr wrap="none">
              <a:spAutoFit/>
            </a:bodyPr>
            <a:lstStyle/>
            <a:p>
              <a:r>
                <a:rPr lang="ja-JP" altLang="en-US" sz="1200">
                  <a:latin typeface="BIZ UDPゴシック" panose="020B0400000000000000" pitchFamily="50" charset="-128"/>
                  <a:ea typeface="BIZ UDPゴシック" panose="020B0400000000000000" pitchFamily="50" charset="-128"/>
                </a:rPr>
                <a:t>３か月</a:t>
              </a:r>
            </a:p>
          </p:txBody>
        </p:sp>
        <p:cxnSp>
          <p:nvCxnSpPr>
            <p:cNvPr id="50" name="直線矢印コネクタ 49"/>
            <p:cNvCxnSpPr/>
            <p:nvPr/>
          </p:nvCxnSpPr>
          <p:spPr>
            <a:xfrm>
              <a:off x="220287" y="794619"/>
              <a:ext cx="8686800" cy="1108"/>
            </a:xfrm>
            <a:prstGeom prst="straightConnector1">
              <a:avLst/>
            </a:prstGeom>
            <a:ln w="57150">
              <a:solidFill>
                <a:srgbClr val="0033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185" name="テキスト ボックス 43"/>
            <p:cNvSpPr txBox="1">
              <a:spLocks noChangeArrowheads="1"/>
            </p:cNvSpPr>
            <p:nvPr/>
          </p:nvSpPr>
          <p:spPr bwMode="auto">
            <a:xfrm>
              <a:off x="6191992" y="1637382"/>
              <a:ext cx="1140438" cy="298497"/>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r>
                <a:rPr lang="ja-JP" altLang="en-US" sz="1100" dirty="0">
                  <a:latin typeface="BIZ UDPゴシック" panose="020B0400000000000000" pitchFamily="50" charset="-128"/>
                  <a:ea typeface="BIZ UDPゴシック" panose="020B0400000000000000" pitchFamily="50" charset="-128"/>
                </a:rPr>
                <a:t>避難所再編</a:t>
              </a:r>
            </a:p>
          </p:txBody>
        </p:sp>
        <p:sp>
          <p:nvSpPr>
            <p:cNvPr id="7181" name="テキスト ボックス 39"/>
            <p:cNvSpPr txBox="1">
              <a:spLocks noChangeArrowheads="1"/>
            </p:cNvSpPr>
            <p:nvPr/>
          </p:nvSpPr>
          <p:spPr bwMode="auto">
            <a:xfrm>
              <a:off x="7332430" y="1635344"/>
              <a:ext cx="1295925" cy="289718"/>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r>
                <a:rPr lang="ja-JP" altLang="en-US" sz="1050" dirty="0">
                  <a:solidFill>
                    <a:schemeClr val="tx1"/>
                  </a:solidFill>
                  <a:latin typeface="BIZ UDPゴシック" panose="020B0400000000000000" pitchFamily="50" charset="-128"/>
                  <a:ea typeface="BIZ UDPゴシック" panose="020B0400000000000000" pitchFamily="50" charset="-128"/>
                </a:rPr>
                <a:t>仮設住宅への移転</a:t>
              </a:r>
            </a:p>
          </p:txBody>
        </p:sp>
      </p:grpSp>
      <p:sp>
        <p:nvSpPr>
          <p:cNvPr id="3" name="矢印: 五方向 2">
            <a:extLst>
              <a:ext uri="{FF2B5EF4-FFF2-40B4-BE49-F238E27FC236}">
                <a16:creationId xmlns:a16="http://schemas.microsoft.com/office/drawing/2014/main" id="{7CF27C55-C0B7-4678-88D6-CD282FD567A5}"/>
              </a:ext>
            </a:extLst>
          </p:cNvPr>
          <p:cNvSpPr/>
          <p:nvPr/>
        </p:nvSpPr>
        <p:spPr>
          <a:xfrm>
            <a:off x="5591944" y="5287322"/>
            <a:ext cx="4723599" cy="257772"/>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医療提供体制の再開・復旧に向けたロードマップ</a:t>
            </a:r>
          </a:p>
        </p:txBody>
      </p:sp>
      <p:sp>
        <p:nvSpPr>
          <p:cNvPr id="43" name="矢印: 五方向 42">
            <a:extLst>
              <a:ext uri="{FF2B5EF4-FFF2-40B4-BE49-F238E27FC236}">
                <a16:creationId xmlns:a16="http://schemas.microsoft.com/office/drawing/2014/main" id="{9AFA2110-9EC3-4587-A737-5652AE00DC38}"/>
              </a:ext>
            </a:extLst>
          </p:cNvPr>
          <p:cNvSpPr/>
          <p:nvPr/>
        </p:nvSpPr>
        <p:spPr>
          <a:xfrm>
            <a:off x="6384033" y="5578979"/>
            <a:ext cx="5177752" cy="23478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通常保健業務の再開・復旧に向けたロードマップ</a:t>
            </a:r>
          </a:p>
        </p:txBody>
      </p:sp>
      <p:sp>
        <p:nvSpPr>
          <p:cNvPr id="44" name="矢印: 五方向 43">
            <a:extLst>
              <a:ext uri="{FF2B5EF4-FFF2-40B4-BE49-F238E27FC236}">
                <a16:creationId xmlns:a16="http://schemas.microsoft.com/office/drawing/2014/main" id="{92AFEA89-CCB4-485A-AC6C-11E9D15FA540}"/>
              </a:ext>
            </a:extLst>
          </p:cNvPr>
          <p:cNvSpPr/>
          <p:nvPr/>
        </p:nvSpPr>
        <p:spPr>
          <a:xfrm>
            <a:off x="2854272" y="6541590"/>
            <a:ext cx="8707512" cy="271677"/>
          </a:xfrm>
          <a:prstGeom prst="homePlate">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被災都道府県等の職員の安全確保及び健康チェックと休養等に関する助言</a:t>
            </a:r>
          </a:p>
        </p:txBody>
      </p:sp>
      <p:sp>
        <p:nvSpPr>
          <p:cNvPr id="46" name="矢印: 五方向 45">
            <a:extLst>
              <a:ext uri="{FF2B5EF4-FFF2-40B4-BE49-F238E27FC236}">
                <a16:creationId xmlns:a16="http://schemas.microsoft.com/office/drawing/2014/main" id="{A7F749DC-3E17-4D1B-BBFD-30BBE36FB617}"/>
              </a:ext>
            </a:extLst>
          </p:cNvPr>
          <p:cNvSpPr/>
          <p:nvPr/>
        </p:nvSpPr>
        <p:spPr>
          <a:xfrm>
            <a:off x="2193936" y="2625885"/>
            <a:ext cx="1774667" cy="501825"/>
          </a:xfrm>
          <a:prstGeom prst="homePlate">
            <a:avLst>
              <a:gd name="adj" fmla="val 20940"/>
            </a:avLst>
          </a:prstGeom>
          <a:solidFill>
            <a:srgbClr val="FFCCFF"/>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組織立ち上げ</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情報伝達共有ライン構築</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会議体の設置</a:t>
            </a:r>
            <a:endParaRPr lang="en-US" altLang="ja-JP" sz="1050" dirty="0">
              <a:latin typeface="BIZ UDPゴシック" panose="020B0400000000000000" pitchFamily="50" charset="-128"/>
              <a:ea typeface="BIZ UDPゴシック" panose="020B0400000000000000" pitchFamily="50" charset="-128"/>
            </a:endParaRPr>
          </a:p>
        </p:txBody>
      </p:sp>
      <p:sp>
        <p:nvSpPr>
          <p:cNvPr id="51" name="矢印: 五方向 50">
            <a:extLst>
              <a:ext uri="{FF2B5EF4-FFF2-40B4-BE49-F238E27FC236}">
                <a16:creationId xmlns:a16="http://schemas.microsoft.com/office/drawing/2014/main" id="{5876E5E9-DCDC-49C1-9A7D-83178A8EFA44}"/>
              </a:ext>
            </a:extLst>
          </p:cNvPr>
          <p:cNvSpPr/>
          <p:nvPr/>
        </p:nvSpPr>
        <p:spPr>
          <a:xfrm>
            <a:off x="2854272" y="6253462"/>
            <a:ext cx="8707512" cy="271677"/>
          </a:xfrm>
          <a:prstGeom prst="homePlate">
            <a:avLst/>
          </a:prstGeom>
          <a:solidFill>
            <a:schemeClr val="accent3">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メディア対応の補助、来訪者等への渉外、</a:t>
            </a:r>
            <a:r>
              <a:rPr lang="ja-JP" altLang="en-US" sz="1400" dirty="0">
                <a:solidFill>
                  <a:schemeClr val="tx1"/>
                </a:solidFill>
                <a:latin typeface="BIZ UDPゴシック" panose="020B0400000000000000" pitchFamily="50" charset="-128"/>
                <a:ea typeface="BIZ UDPゴシック" panose="020B0400000000000000" pitchFamily="50" charset="-128"/>
              </a:rPr>
              <a:t>現地ニーズと乖離のある</a:t>
            </a:r>
            <a:r>
              <a:rPr lang="ja-JP" altLang="en-US" sz="1400" dirty="0">
                <a:latin typeface="BIZ UDPゴシック" panose="020B0400000000000000" pitchFamily="50" charset="-128"/>
                <a:ea typeface="BIZ UDPゴシック" panose="020B0400000000000000" pitchFamily="50" charset="-128"/>
              </a:rPr>
              <a:t>支援者への窓口対応</a:t>
            </a:r>
          </a:p>
        </p:txBody>
      </p:sp>
      <p:sp>
        <p:nvSpPr>
          <p:cNvPr id="54" name="矢印: 五方向 53">
            <a:extLst>
              <a:ext uri="{FF2B5EF4-FFF2-40B4-BE49-F238E27FC236}">
                <a16:creationId xmlns:a16="http://schemas.microsoft.com/office/drawing/2014/main" id="{B9387976-0B79-453A-8C24-46F480BEB557}"/>
              </a:ext>
            </a:extLst>
          </p:cNvPr>
          <p:cNvSpPr/>
          <p:nvPr/>
        </p:nvSpPr>
        <p:spPr>
          <a:xfrm>
            <a:off x="2841947" y="5907502"/>
            <a:ext cx="8719837" cy="298651"/>
          </a:xfrm>
          <a:prstGeom prst="homePlate">
            <a:avLst/>
          </a:prstGeom>
          <a:solidFill>
            <a:schemeClr val="accent3">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保健医療調整本部等への報告と不足する人的・物的資源の要請、専門機関への支援要請</a:t>
            </a:r>
          </a:p>
        </p:txBody>
      </p:sp>
      <p:grpSp>
        <p:nvGrpSpPr>
          <p:cNvPr id="9" name="グループ化 8">
            <a:extLst>
              <a:ext uri="{FF2B5EF4-FFF2-40B4-BE49-F238E27FC236}">
                <a16:creationId xmlns:a16="http://schemas.microsoft.com/office/drawing/2014/main" id="{ACD9C768-2625-4971-BB8C-F17CA8265360}"/>
              </a:ext>
            </a:extLst>
          </p:cNvPr>
          <p:cNvGrpSpPr/>
          <p:nvPr/>
        </p:nvGrpSpPr>
        <p:grpSpPr>
          <a:xfrm>
            <a:off x="2779969" y="3567219"/>
            <a:ext cx="8792584" cy="1522336"/>
            <a:chOff x="1272120" y="4294691"/>
            <a:chExt cx="7492031" cy="1522336"/>
          </a:xfrm>
        </p:grpSpPr>
        <p:sp>
          <p:nvSpPr>
            <p:cNvPr id="45" name="矢印: 五方向 44">
              <a:extLst>
                <a:ext uri="{FF2B5EF4-FFF2-40B4-BE49-F238E27FC236}">
                  <a16:creationId xmlns:a16="http://schemas.microsoft.com/office/drawing/2014/main" id="{5EFF9E0F-9798-41E6-8A44-475E86C9742D}"/>
                </a:ext>
              </a:extLst>
            </p:cNvPr>
            <p:cNvSpPr/>
            <p:nvPr/>
          </p:nvSpPr>
          <p:spPr>
            <a:xfrm>
              <a:off x="1293618" y="4294691"/>
              <a:ext cx="7470533" cy="245278"/>
            </a:xfrm>
            <a:prstGeom prst="homePlate">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その他医療等支援チームの受援調整（受付、名簿とシフト管理表の作成、オリエンテーション等）</a:t>
              </a:r>
              <a:endParaRPr lang="en-US" altLang="ja-JP" sz="1400" dirty="0">
                <a:latin typeface="BIZ UDPゴシック" panose="020B0400000000000000" pitchFamily="50" charset="-128"/>
                <a:ea typeface="BIZ UDPゴシック" panose="020B0400000000000000" pitchFamily="50" charset="-128"/>
              </a:endParaRPr>
            </a:p>
          </p:txBody>
        </p:sp>
        <p:sp>
          <p:nvSpPr>
            <p:cNvPr id="52" name="矢印: 五方向 51">
              <a:extLst>
                <a:ext uri="{FF2B5EF4-FFF2-40B4-BE49-F238E27FC236}">
                  <a16:creationId xmlns:a16="http://schemas.microsoft.com/office/drawing/2014/main" id="{8FB0A758-D0C1-48B1-95E5-0FAA102E7CCB}"/>
                </a:ext>
              </a:extLst>
            </p:cNvPr>
            <p:cNvSpPr/>
            <p:nvPr/>
          </p:nvSpPr>
          <p:spPr>
            <a:xfrm>
              <a:off x="1272120" y="5178953"/>
              <a:ext cx="7482856" cy="302909"/>
            </a:xfrm>
            <a:prstGeom prst="homePlate">
              <a:avLst/>
            </a:prstGeom>
            <a:solidFill>
              <a:schemeClr val="accent6">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収集情報の整理、分析評価と全体を俯瞰した優先課題の抽出と資源最適配分等の企画立案</a:t>
              </a:r>
            </a:p>
          </p:txBody>
        </p:sp>
        <p:sp>
          <p:nvSpPr>
            <p:cNvPr id="53" name="矢印: 五方向 52">
              <a:extLst>
                <a:ext uri="{FF2B5EF4-FFF2-40B4-BE49-F238E27FC236}">
                  <a16:creationId xmlns:a16="http://schemas.microsoft.com/office/drawing/2014/main" id="{05734530-3819-4D20-8C62-F437889ACA07}"/>
                </a:ext>
              </a:extLst>
            </p:cNvPr>
            <p:cNvSpPr/>
            <p:nvPr/>
          </p:nvSpPr>
          <p:spPr>
            <a:xfrm>
              <a:off x="1279074" y="5545349"/>
              <a:ext cx="7482856" cy="271678"/>
            </a:xfrm>
            <a:prstGeom prst="homePlate">
              <a:avLst/>
            </a:prstGeom>
            <a:solidFill>
              <a:schemeClr val="accent6">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latin typeface="BIZ UDPゴシック" panose="020B0400000000000000" pitchFamily="50" charset="-128"/>
                  <a:ea typeface="BIZ UDPゴシック" panose="020B0400000000000000" pitchFamily="50" charset="-128"/>
                </a:rPr>
                <a:t>対策会議等による統合指揮調整（会議の企画運営、資料作成、会議運営、会議録作成等）</a:t>
              </a:r>
            </a:p>
          </p:txBody>
        </p:sp>
        <p:cxnSp>
          <p:nvCxnSpPr>
            <p:cNvPr id="7" name="直線矢印コネクタ 6">
              <a:extLst>
                <a:ext uri="{FF2B5EF4-FFF2-40B4-BE49-F238E27FC236}">
                  <a16:creationId xmlns:a16="http://schemas.microsoft.com/office/drawing/2014/main" id="{9B8BDD6B-020A-4D46-8625-ABC63DE19F3F}"/>
                </a:ext>
              </a:extLst>
            </p:cNvPr>
            <p:cNvCxnSpPr>
              <a:cxnSpLocks/>
            </p:cNvCxnSpPr>
            <p:nvPr/>
          </p:nvCxnSpPr>
          <p:spPr>
            <a:xfrm>
              <a:off x="3327728" y="4627295"/>
              <a:ext cx="0" cy="19497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59" name="直線矢印コネクタ 58">
              <a:extLst>
                <a:ext uri="{FF2B5EF4-FFF2-40B4-BE49-F238E27FC236}">
                  <a16:creationId xmlns:a16="http://schemas.microsoft.com/office/drawing/2014/main" id="{0C550B4D-BCE8-40B7-BA6A-D44E281FC4E7}"/>
                </a:ext>
              </a:extLst>
            </p:cNvPr>
            <p:cNvCxnSpPr>
              <a:cxnSpLocks/>
            </p:cNvCxnSpPr>
            <p:nvPr/>
          </p:nvCxnSpPr>
          <p:spPr>
            <a:xfrm>
              <a:off x="5059103" y="4605257"/>
              <a:ext cx="0" cy="20785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60" name="直線矢印コネクタ 59">
              <a:extLst>
                <a:ext uri="{FF2B5EF4-FFF2-40B4-BE49-F238E27FC236}">
                  <a16:creationId xmlns:a16="http://schemas.microsoft.com/office/drawing/2014/main" id="{4B22592A-A945-4A6E-B374-91F840E8AE78}"/>
                </a:ext>
              </a:extLst>
            </p:cNvPr>
            <p:cNvCxnSpPr>
              <a:cxnSpLocks/>
            </p:cNvCxnSpPr>
            <p:nvPr/>
          </p:nvCxnSpPr>
          <p:spPr>
            <a:xfrm>
              <a:off x="7006572" y="4605257"/>
              <a:ext cx="0" cy="20785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sp>
        <p:nvSpPr>
          <p:cNvPr id="12" name="テキスト ボックス 11">
            <a:extLst>
              <a:ext uri="{FF2B5EF4-FFF2-40B4-BE49-F238E27FC236}">
                <a16:creationId xmlns:a16="http://schemas.microsoft.com/office/drawing/2014/main" id="{9D160730-8565-4985-B231-D051EA6FF186}"/>
              </a:ext>
            </a:extLst>
          </p:cNvPr>
          <p:cNvSpPr txBox="1"/>
          <p:nvPr/>
        </p:nvSpPr>
        <p:spPr>
          <a:xfrm>
            <a:off x="522384" y="3416020"/>
            <a:ext cx="1240537" cy="369332"/>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受援調整</a:t>
            </a:r>
          </a:p>
        </p:txBody>
      </p:sp>
      <p:sp>
        <p:nvSpPr>
          <p:cNvPr id="74" name="テキスト ボックス 73">
            <a:extLst>
              <a:ext uri="{FF2B5EF4-FFF2-40B4-BE49-F238E27FC236}">
                <a16:creationId xmlns:a16="http://schemas.microsoft.com/office/drawing/2014/main" id="{8AB12E32-72FE-4E16-8F90-146228D21A91}"/>
              </a:ext>
            </a:extLst>
          </p:cNvPr>
          <p:cNvSpPr txBox="1"/>
          <p:nvPr/>
        </p:nvSpPr>
        <p:spPr>
          <a:xfrm>
            <a:off x="522384" y="4114136"/>
            <a:ext cx="2326982" cy="923330"/>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情報収集伝達</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情報整理</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統合指揮調整</a:t>
            </a:r>
          </a:p>
        </p:txBody>
      </p:sp>
      <p:sp>
        <p:nvSpPr>
          <p:cNvPr id="75" name="テキスト ボックス 74">
            <a:extLst>
              <a:ext uri="{FF2B5EF4-FFF2-40B4-BE49-F238E27FC236}">
                <a16:creationId xmlns:a16="http://schemas.microsoft.com/office/drawing/2014/main" id="{8DACEC2C-9B8F-40A9-8C41-FE0AF23D9D12}"/>
              </a:ext>
            </a:extLst>
          </p:cNvPr>
          <p:cNvSpPr txBox="1"/>
          <p:nvPr/>
        </p:nvSpPr>
        <p:spPr>
          <a:xfrm>
            <a:off x="522384" y="5167436"/>
            <a:ext cx="2015259" cy="646331"/>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次ﾌｪｰｽﾞを見通した対策企画立案</a:t>
            </a:r>
          </a:p>
        </p:txBody>
      </p:sp>
      <p:sp>
        <p:nvSpPr>
          <p:cNvPr id="76" name="テキスト ボックス 75">
            <a:extLst>
              <a:ext uri="{FF2B5EF4-FFF2-40B4-BE49-F238E27FC236}">
                <a16:creationId xmlns:a16="http://schemas.microsoft.com/office/drawing/2014/main" id="{AE8AA1F4-F54E-4724-BC0F-E2868F05FCA0}"/>
              </a:ext>
            </a:extLst>
          </p:cNvPr>
          <p:cNvSpPr txBox="1"/>
          <p:nvPr/>
        </p:nvSpPr>
        <p:spPr>
          <a:xfrm>
            <a:off x="522384" y="5836822"/>
            <a:ext cx="1179946" cy="369332"/>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後方支援</a:t>
            </a:r>
          </a:p>
        </p:txBody>
      </p:sp>
      <p:sp>
        <p:nvSpPr>
          <p:cNvPr id="77" name="テキスト ボックス 76">
            <a:extLst>
              <a:ext uri="{FF2B5EF4-FFF2-40B4-BE49-F238E27FC236}">
                <a16:creationId xmlns:a16="http://schemas.microsoft.com/office/drawing/2014/main" id="{31B4C78E-0926-44C5-A9BE-FE557955739D}"/>
              </a:ext>
            </a:extLst>
          </p:cNvPr>
          <p:cNvSpPr txBox="1"/>
          <p:nvPr/>
        </p:nvSpPr>
        <p:spPr>
          <a:xfrm>
            <a:off x="522384" y="6233230"/>
            <a:ext cx="2082475" cy="646331"/>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広報・渉外</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職員健康安全</a:t>
            </a:r>
          </a:p>
        </p:txBody>
      </p:sp>
      <p:sp>
        <p:nvSpPr>
          <p:cNvPr id="78" name="テキスト ボックス 77">
            <a:extLst>
              <a:ext uri="{FF2B5EF4-FFF2-40B4-BE49-F238E27FC236}">
                <a16:creationId xmlns:a16="http://schemas.microsoft.com/office/drawing/2014/main" id="{6AA7341D-728A-47CF-A71D-AF50BF781B05}"/>
              </a:ext>
            </a:extLst>
          </p:cNvPr>
          <p:cNvSpPr txBox="1"/>
          <p:nvPr/>
        </p:nvSpPr>
        <p:spPr>
          <a:xfrm>
            <a:off x="522384" y="2738616"/>
            <a:ext cx="1180272" cy="369332"/>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指揮調整</a:t>
            </a:r>
          </a:p>
        </p:txBody>
      </p:sp>
      <p:sp>
        <p:nvSpPr>
          <p:cNvPr id="13" name="正方形/長方形 12">
            <a:extLst>
              <a:ext uri="{FF2B5EF4-FFF2-40B4-BE49-F238E27FC236}">
                <a16:creationId xmlns:a16="http://schemas.microsoft.com/office/drawing/2014/main" id="{F68236F4-1E27-479C-AA62-D63968365B30}"/>
              </a:ext>
            </a:extLst>
          </p:cNvPr>
          <p:cNvSpPr/>
          <p:nvPr/>
        </p:nvSpPr>
        <p:spPr>
          <a:xfrm>
            <a:off x="2706034" y="3129162"/>
            <a:ext cx="8951644" cy="7890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80" name="正方形/長方形 79">
            <a:extLst>
              <a:ext uri="{FF2B5EF4-FFF2-40B4-BE49-F238E27FC236}">
                <a16:creationId xmlns:a16="http://schemas.microsoft.com/office/drawing/2014/main" id="{DA921804-D1D7-4470-AE84-9E35C218EB57}"/>
              </a:ext>
            </a:extLst>
          </p:cNvPr>
          <p:cNvSpPr/>
          <p:nvPr/>
        </p:nvSpPr>
        <p:spPr>
          <a:xfrm>
            <a:off x="2717969" y="4011950"/>
            <a:ext cx="8951645" cy="11457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7C7E9461-9ADD-4D0D-ADE6-52547FB9AD43}"/>
              </a:ext>
            </a:extLst>
          </p:cNvPr>
          <p:cNvSpPr txBox="1"/>
          <p:nvPr/>
        </p:nvSpPr>
        <p:spPr>
          <a:xfrm>
            <a:off x="522384" y="1507074"/>
            <a:ext cx="1179946" cy="369332"/>
          </a:xfrm>
          <a:prstGeom prst="rect">
            <a:avLst/>
          </a:prstGeom>
          <a:noFill/>
        </p:spPr>
        <p:txBody>
          <a:bodyPr vert="horz" wrap="square" rtlCol="0">
            <a:spAutoFit/>
          </a:bodyPr>
          <a:lstStyle/>
          <a:p>
            <a:r>
              <a:rPr lang="ja-JP" altLang="en-US" dirty="0">
                <a:latin typeface="BIZ UDPゴシック" panose="020B0400000000000000" pitchFamily="50" charset="-128"/>
                <a:ea typeface="BIZ UDPゴシック" panose="020B0400000000000000" pitchFamily="50" charset="-128"/>
              </a:rPr>
              <a:t>対　　策</a:t>
            </a:r>
          </a:p>
        </p:txBody>
      </p:sp>
      <p:sp>
        <p:nvSpPr>
          <p:cNvPr id="5" name="テキスト ボックス 4">
            <a:extLst>
              <a:ext uri="{FF2B5EF4-FFF2-40B4-BE49-F238E27FC236}">
                <a16:creationId xmlns:a16="http://schemas.microsoft.com/office/drawing/2014/main" id="{CAFCAE7C-8A65-4DA6-C2D3-2AB59ABA269E}"/>
              </a:ext>
            </a:extLst>
          </p:cNvPr>
          <p:cNvSpPr txBox="1"/>
          <p:nvPr/>
        </p:nvSpPr>
        <p:spPr>
          <a:xfrm>
            <a:off x="0" y="19607"/>
            <a:ext cx="12249725" cy="720000"/>
          </a:xfrm>
          <a:prstGeom prst="rect">
            <a:avLst/>
          </a:prstGeom>
          <a:solidFill>
            <a:schemeClr val="accent1">
              <a:lumMod val="75000"/>
            </a:schemeClr>
          </a:solidFill>
        </p:spPr>
        <p:txBody>
          <a:bodyPr wrap="square">
            <a:noAutofit/>
          </a:bodyPr>
          <a:lstStyle/>
          <a:p>
            <a:r>
              <a:rPr lang="ja-JP" altLang="en-US" sz="3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フェーズに応じた災害時保健医療対策　</a:t>
            </a:r>
            <a:r>
              <a:rPr lang="en-US" altLang="ja-JP" sz="16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6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全国保健所長会：</a:t>
            </a:r>
            <a:r>
              <a:rPr lang="en-US" altLang="ja-JP" sz="16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DHEAT</a:t>
            </a:r>
            <a:r>
              <a:rPr lang="ja-JP" altLang="en-US" sz="16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活動ハンドブックより　</a:t>
            </a:r>
            <a:endParaRPr lang="en-US" altLang="ja-JP"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23367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stretch>
            <a:fillRect/>
          </a:stretch>
        </p:blipFill>
        <p:spPr>
          <a:xfrm>
            <a:off x="1097281" y="890047"/>
            <a:ext cx="9444154" cy="5967953"/>
          </a:xfrm>
          <a:prstGeom prst="rect">
            <a:avLst/>
          </a:prstGeom>
        </p:spPr>
      </p:pic>
      <p:sp>
        <p:nvSpPr>
          <p:cNvPr id="3" name="フローチャート: 複数書類 2"/>
          <p:cNvSpPr/>
          <p:nvPr/>
        </p:nvSpPr>
        <p:spPr>
          <a:xfrm>
            <a:off x="9392195" y="5343790"/>
            <a:ext cx="2409977" cy="1389641"/>
          </a:xfrm>
          <a:prstGeom prst="flowChartMultidocumen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rPr>
              <a:t>情報（データ）</a:t>
            </a:r>
          </a:p>
        </p:txBody>
      </p:sp>
      <p:sp>
        <p:nvSpPr>
          <p:cNvPr id="4" name="テキスト ボックス 3"/>
          <p:cNvSpPr txBox="1"/>
          <p:nvPr/>
        </p:nvSpPr>
        <p:spPr>
          <a:xfrm>
            <a:off x="0" y="0"/>
            <a:ext cx="12192000" cy="720000"/>
          </a:xfrm>
          <a:prstGeom prst="rect">
            <a:avLst/>
          </a:prstGeom>
          <a:solidFill>
            <a:schemeClr val="accent1">
              <a:lumMod val="7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情報は災害対策を立案する上で不可欠なもの</a:t>
            </a:r>
          </a:p>
        </p:txBody>
      </p:sp>
      <p:sp>
        <p:nvSpPr>
          <p:cNvPr id="5" name="テキスト ボックス 4">
            <a:extLst>
              <a:ext uri="{FF2B5EF4-FFF2-40B4-BE49-F238E27FC236}">
                <a16:creationId xmlns:a16="http://schemas.microsoft.com/office/drawing/2014/main" id="{C4F4A56B-2371-04C2-1AD2-24EA71EC9B95}"/>
              </a:ext>
            </a:extLst>
          </p:cNvPr>
          <p:cNvSpPr txBox="1"/>
          <p:nvPr/>
        </p:nvSpPr>
        <p:spPr>
          <a:xfrm>
            <a:off x="258417" y="6480313"/>
            <a:ext cx="7116418" cy="276999"/>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全国保健師長会</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災害時の保健活動推進マニュアルより</a:t>
            </a:r>
          </a:p>
        </p:txBody>
      </p:sp>
    </p:spTree>
    <p:extLst>
      <p:ext uri="{BB962C8B-B14F-4D97-AF65-F5344CB8AC3E}">
        <p14:creationId xmlns:p14="http://schemas.microsoft.com/office/powerpoint/2010/main" val="1606517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0422" y="-168243"/>
            <a:ext cx="7195930" cy="5456583"/>
          </a:xfrm>
          <a:prstGeom prst="rect">
            <a:avLst/>
          </a:prstGeom>
          <a:noFill/>
          <a:ln>
            <a:noFill/>
          </a:ln>
        </p:spPr>
      </p:pic>
      <p:sp>
        <p:nvSpPr>
          <p:cNvPr id="4" name="テキスト ボックス 3"/>
          <p:cNvSpPr txBox="1"/>
          <p:nvPr/>
        </p:nvSpPr>
        <p:spPr>
          <a:xfrm>
            <a:off x="435665" y="5139253"/>
            <a:ext cx="11320669" cy="1569660"/>
          </a:xfrm>
          <a:prstGeom prst="rect">
            <a:avLst/>
          </a:prstGeom>
          <a:noFill/>
        </p:spPr>
        <p:txBody>
          <a:bodyPr wrap="square" rtlCol="0">
            <a:spAutoFit/>
          </a:bodyPr>
          <a:lstStyle/>
          <a:p>
            <a:pPr marL="342900" indent="-342900">
              <a:buFont typeface="Wingdings" panose="05000000000000000000" pitchFamily="2" charset="2"/>
              <a:buChar char="Ø"/>
            </a:pPr>
            <a:r>
              <a:rPr kumimoji="1" lang="ja-JP" altLang="en-US" sz="2400" dirty="0">
                <a:latin typeface="BIZ UDPゴシック" panose="020B0400000000000000" pitchFamily="50" charset="-128"/>
                <a:ea typeface="BIZ UDPゴシック" panose="020B0400000000000000" pitchFamily="50" charset="-128"/>
              </a:rPr>
              <a:t>例えば、市町村では、避難所など地域に権限を委譲して現場でできる限り判断し解決できるようにする。</a:t>
            </a:r>
            <a:endParaRPr kumimoji="1" lang="en-US" altLang="ja-JP" sz="2400" dirty="0">
              <a:latin typeface="BIZ UDPゴシック" panose="020B0400000000000000" pitchFamily="50" charset="-128"/>
              <a:ea typeface="BIZ UDPゴシック" panose="020B0400000000000000" pitchFamily="50" charset="-128"/>
            </a:endParaRPr>
          </a:p>
          <a:p>
            <a:pPr marL="342900" indent="-342900">
              <a:buFont typeface="Wingdings" panose="05000000000000000000" pitchFamily="2" charset="2"/>
              <a:buChar char="Ø"/>
            </a:pPr>
            <a:r>
              <a:rPr kumimoji="1" lang="ja-JP" altLang="en-US" sz="2400" dirty="0">
                <a:latin typeface="BIZ UDPゴシック" panose="020B0400000000000000" pitchFamily="50" charset="-128"/>
                <a:ea typeface="BIZ UDPゴシック" panose="020B0400000000000000" pitchFamily="50" charset="-128"/>
              </a:rPr>
              <a:t>市町村災害対策本部等では避難所などから情報を入手し、課題を分析し、対応策を講じる仕組みに転換する。</a:t>
            </a:r>
          </a:p>
        </p:txBody>
      </p:sp>
      <p:sp>
        <p:nvSpPr>
          <p:cNvPr id="2" name="テキスト ボックス 1">
            <a:extLst>
              <a:ext uri="{FF2B5EF4-FFF2-40B4-BE49-F238E27FC236}">
                <a16:creationId xmlns:a16="http://schemas.microsoft.com/office/drawing/2014/main" id="{20C40E0B-E372-A96D-F230-B87F43E96472}"/>
              </a:ext>
            </a:extLst>
          </p:cNvPr>
          <p:cNvSpPr txBox="1"/>
          <p:nvPr/>
        </p:nvSpPr>
        <p:spPr>
          <a:xfrm>
            <a:off x="7751297" y="1828800"/>
            <a:ext cx="6755857" cy="276999"/>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全国保健師長会</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災害時の保健活動推進マニュアルより</a:t>
            </a:r>
          </a:p>
        </p:txBody>
      </p:sp>
    </p:spTree>
    <p:extLst>
      <p:ext uri="{BB962C8B-B14F-4D97-AF65-F5344CB8AC3E}">
        <p14:creationId xmlns:p14="http://schemas.microsoft.com/office/powerpoint/2010/main" val="17213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円/楕円 6"/>
          <p:cNvSpPr/>
          <p:nvPr/>
        </p:nvSpPr>
        <p:spPr>
          <a:xfrm>
            <a:off x="400633" y="1203455"/>
            <a:ext cx="11646665" cy="2705430"/>
          </a:xfrm>
          <a:prstGeom prst="ellipse">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6" name="円/楕円 5"/>
          <p:cNvSpPr/>
          <p:nvPr/>
        </p:nvSpPr>
        <p:spPr>
          <a:xfrm>
            <a:off x="505829" y="1483345"/>
            <a:ext cx="7571576" cy="2133237"/>
          </a:xfrm>
          <a:prstGeom prst="ellipse">
            <a:avLst/>
          </a:prstGeom>
          <a:solidFill>
            <a:srgbClr val="CC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4" name="円/楕円 3"/>
          <p:cNvSpPr/>
          <p:nvPr/>
        </p:nvSpPr>
        <p:spPr>
          <a:xfrm>
            <a:off x="435434" y="1725173"/>
            <a:ext cx="4462117" cy="1661994"/>
          </a:xfrm>
          <a:prstGeom prst="ellipse">
            <a:avLst/>
          </a:prstGeom>
          <a:solidFill>
            <a:srgbClr val="7030A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7845432" y="1725173"/>
            <a:ext cx="4367435"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調整</a:t>
            </a: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2000" b="1" i="0" u="none" strike="noStrike" kern="120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rPr>
              <a:t>マンパワーの確保と対策</a:t>
            </a:r>
            <a:endParaRPr kumimoji="1" lang="en-US" altLang="ja-JP" sz="2000" b="1" i="0" u="none" strike="noStrike" kern="120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r>
              <a:rPr kumimoji="1" lang="ja-JP" altLang="en-US" sz="2000" b="1" i="0" u="none" strike="noStrike" kern="120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rPr>
              <a:t>保健医療福祉活動チームとの協働</a:t>
            </a:r>
            <a:endParaRPr kumimoji="1" lang="en-US" altLang="ja-JP" sz="2000" b="1" i="0" u="none" strike="noStrike" kern="120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・受援マネジメント</a:t>
            </a:r>
          </a:p>
        </p:txBody>
      </p:sp>
      <p:sp>
        <p:nvSpPr>
          <p:cNvPr id="9" name="テキスト ボックス 8"/>
          <p:cNvSpPr txBox="1"/>
          <p:nvPr/>
        </p:nvSpPr>
        <p:spPr>
          <a:xfrm>
            <a:off x="4701663" y="1917492"/>
            <a:ext cx="3044604"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ニーズ集約</a:t>
            </a: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・健康調査</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r>
              <a:rPr kumimoji="1" lang="ja-JP" altLang="en-US" sz="2000" b="1" i="0" u="none" strike="noStrike" kern="1200" cap="none" spc="0" normalizeH="0" baseline="0" noProof="0" dirty="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rPr>
              <a:t>避難所アセスメント</a:t>
            </a:r>
          </a:p>
        </p:txBody>
      </p:sp>
      <p:sp>
        <p:nvSpPr>
          <p:cNvPr id="12" name="テキスト ボックス 11"/>
          <p:cNvSpPr txBox="1"/>
          <p:nvPr/>
        </p:nvSpPr>
        <p:spPr>
          <a:xfrm>
            <a:off x="894433" y="1954589"/>
            <a:ext cx="4108314" cy="16619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直接支援</a:t>
            </a:r>
            <a:endParaRPr kumimoji="1" lang="en-US" altLang="ja-JP" sz="2400" b="1" i="0" u="sng"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a:t>
            </a: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・避難行動要支援者の安否確認</a:t>
            </a:r>
            <a:endPar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・被災者一人一人への声かけ</a:t>
            </a:r>
            <a:endPar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・予防教育的な関わり</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93F71345-9A4D-41F6-91C0-F76E72B352B0}"/>
              </a:ext>
            </a:extLst>
          </p:cNvPr>
          <p:cNvSpPr/>
          <p:nvPr/>
        </p:nvSpPr>
        <p:spPr>
          <a:xfrm>
            <a:off x="1" y="-57426"/>
            <a:ext cx="12212866" cy="720000"/>
          </a:xfrm>
          <a:prstGeom prst="rect">
            <a:avLst/>
          </a:prstGeom>
          <a:solidFill>
            <a:schemeClr val="accent1">
              <a:lumMod val="75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rPr>
              <a:t>被災地における保健師活動</a:t>
            </a:r>
          </a:p>
        </p:txBody>
      </p:sp>
      <p:sp>
        <p:nvSpPr>
          <p:cNvPr id="11" name="テキスト ボックス 10">
            <a:extLst>
              <a:ext uri="{FF2B5EF4-FFF2-40B4-BE49-F238E27FC236}">
                <a16:creationId xmlns:a16="http://schemas.microsoft.com/office/drawing/2014/main" id="{00D2D010-C9B5-44AF-9C4E-08195D49A4BC}"/>
              </a:ext>
            </a:extLst>
          </p:cNvPr>
          <p:cNvSpPr txBox="1"/>
          <p:nvPr/>
        </p:nvSpPr>
        <p:spPr>
          <a:xfrm>
            <a:off x="7746267" y="949539"/>
            <a:ext cx="444573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井伊久美子：「被災地における保健師活動」より一部改編</a:t>
            </a:r>
          </a:p>
        </p:txBody>
      </p:sp>
      <p:cxnSp>
        <p:nvCxnSpPr>
          <p:cNvPr id="5" name="直線矢印コネクタ 4">
            <a:extLst>
              <a:ext uri="{FF2B5EF4-FFF2-40B4-BE49-F238E27FC236}">
                <a16:creationId xmlns:a16="http://schemas.microsoft.com/office/drawing/2014/main" id="{F39B3C12-606E-D84A-DCB5-92A85AE7620F}"/>
              </a:ext>
            </a:extLst>
          </p:cNvPr>
          <p:cNvCxnSpPr/>
          <p:nvPr/>
        </p:nvCxnSpPr>
        <p:spPr>
          <a:xfrm>
            <a:off x="505829" y="4939897"/>
            <a:ext cx="4266229" cy="0"/>
          </a:xfrm>
          <a:prstGeom prst="straightConnector1">
            <a:avLst/>
          </a:prstGeom>
          <a:ln w="57150" cap="flat" cmpd="sng" algn="ctr">
            <a:solidFill>
              <a:srgbClr val="7030A0"/>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3" name="直線矢印コネクタ 12">
            <a:extLst>
              <a:ext uri="{FF2B5EF4-FFF2-40B4-BE49-F238E27FC236}">
                <a16:creationId xmlns:a16="http://schemas.microsoft.com/office/drawing/2014/main" id="{5F8B2858-72BD-27EE-6917-215378E9FD22}"/>
              </a:ext>
            </a:extLst>
          </p:cNvPr>
          <p:cNvCxnSpPr>
            <a:cxnSpLocks/>
          </p:cNvCxnSpPr>
          <p:nvPr/>
        </p:nvCxnSpPr>
        <p:spPr>
          <a:xfrm flipV="1">
            <a:off x="470631" y="5562341"/>
            <a:ext cx="7641971" cy="73035"/>
          </a:xfrm>
          <a:prstGeom prst="straightConnector1">
            <a:avLst/>
          </a:prstGeom>
          <a:ln w="57150" cap="flat" cmpd="sng" algn="ctr">
            <a:solidFill>
              <a:srgbClr val="CCCCFF"/>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5" name="直線矢印コネクタ 14">
            <a:extLst>
              <a:ext uri="{FF2B5EF4-FFF2-40B4-BE49-F238E27FC236}">
                <a16:creationId xmlns:a16="http://schemas.microsoft.com/office/drawing/2014/main" id="{E2741594-7D5B-53B5-EB70-86C1A4A85728}"/>
              </a:ext>
            </a:extLst>
          </p:cNvPr>
          <p:cNvCxnSpPr>
            <a:cxnSpLocks/>
          </p:cNvCxnSpPr>
          <p:nvPr/>
        </p:nvCxnSpPr>
        <p:spPr>
          <a:xfrm flipV="1">
            <a:off x="443703" y="6160500"/>
            <a:ext cx="11441827" cy="153203"/>
          </a:xfrm>
          <a:prstGeom prst="straightConnector1">
            <a:avLst/>
          </a:prstGeom>
          <a:ln w="57150" cap="flat" cmpd="sng" algn="ctr">
            <a:solidFill>
              <a:srgbClr val="FFCCFF"/>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17" name="テキスト ボックス 16">
            <a:extLst>
              <a:ext uri="{FF2B5EF4-FFF2-40B4-BE49-F238E27FC236}">
                <a16:creationId xmlns:a16="http://schemas.microsoft.com/office/drawing/2014/main" id="{56953C1B-5FC2-35B3-AB61-55EEE80E3E2E}"/>
              </a:ext>
            </a:extLst>
          </p:cNvPr>
          <p:cNvSpPr txBox="1"/>
          <p:nvPr/>
        </p:nvSpPr>
        <p:spPr>
          <a:xfrm>
            <a:off x="1758983" y="4745781"/>
            <a:ext cx="1759919" cy="369332"/>
          </a:xfrm>
          <a:prstGeom prst="rect">
            <a:avLst/>
          </a:prstGeom>
          <a:solidFill>
            <a:schemeClr val="bg1"/>
          </a:solid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災害支援ナース</a:t>
            </a:r>
          </a:p>
        </p:txBody>
      </p:sp>
      <p:sp>
        <p:nvSpPr>
          <p:cNvPr id="18" name="テキスト ボックス 17">
            <a:extLst>
              <a:ext uri="{FF2B5EF4-FFF2-40B4-BE49-F238E27FC236}">
                <a16:creationId xmlns:a16="http://schemas.microsoft.com/office/drawing/2014/main" id="{3F059A4B-DBD2-4FE3-2497-5508E886B963}"/>
              </a:ext>
            </a:extLst>
          </p:cNvPr>
          <p:cNvSpPr txBox="1"/>
          <p:nvPr/>
        </p:nvSpPr>
        <p:spPr>
          <a:xfrm>
            <a:off x="3481337" y="5414192"/>
            <a:ext cx="1620557" cy="369332"/>
          </a:xfrm>
          <a:prstGeom prst="rect">
            <a:avLst/>
          </a:prstGeom>
          <a:solidFill>
            <a:schemeClr val="bg1"/>
          </a:solidFill>
        </p:spPr>
        <p:txBody>
          <a:bodyPr wrap="square" rtlCol="0">
            <a:spAutoFit/>
          </a:bodyPr>
          <a:lstStyle/>
          <a:p>
            <a:pPr algn="ctr"/>
            <a:r>
              <a:rPr kumimoji="1" lang="ja-JP" altLang="en-US" dirty="0">
                <a:latin typeface="BIZ UDPゴシック" panose="020B0400000000000000" pitchFamily="50" charset="-128"/>
                <a:ea typeface="BIZ UDPゴシック" panose="020B0400000000000000" pitchFamily="50" charset="-128"/>
              </a:rPr>
              <a:t>保健師チーム</a:t>
            </a:r>
          </a:p>
        </p:txBody>
      </p:sp>
      <p:sp>
        <p:nvSpPr>
          <p:cNvPr id="19" name="テキスト ボックス 18">
            <a:extLst>
              <a:ext uri="{FF2B5EF4-FFF2-40B4-BE49-F238E27FC236}">
                <a16:creationId xmlns:a16="http://schemas.microsoft.com/office/drawing/2014/main" id="{6AFA67A7-E628-EFAB-20A9-0CF42C1932BE}"/>
              </a:ext>
            </a:extLst>
          </p:cNvPr>
          <p:cNvSpPr txBox="1"/>
          <p:nvPr/>
        </p:nvSpPr>
        <p:spPr>
          <a:xfrm>
            <a:off x="5512874" y="6052435"/>
            <a:ext cx="1166251" cy="369332"/>
          </a:xfrm>
          <a:prstGeom prst="rect">
            <a:avLst/>
          </a:prstGeom>
          <a:solidFill>
            <a:schemeClr val="bg1"/>
          </a:solidFill>
        </p:spPr>
        <p:txBody>
          <a:bodyPr wrap="square" rtlCol="0">
            <a:spAutoFit/>
          </a:bodyPr>
          <a:lstStyle/>
          <a:p>
            <a:r>
              <a:rPr kumimoji="1" lang="en-US" altLang="ja-JP" dirty="0">
                <a:latin typeface="BIZ UDPゴシック" panose="020B0400000000000000" pitchFamily="50" charset="-128"/>
                <a:ea typeface="BIZ UDPゴシック" panose="020B0400000000000000" pitchFamily="50" charset="-128"/>
              </a:rPr>
              <a:t>DHEAT</a:t>
            </a:r>
            <a:endParaRPr kumimoji="1" lang="ja-JP" altLang="en-US"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FF0AEDB0-5E76-C20C-5F6E-030D2038F2C1}"/>
              </a:ext>
            </a:extLst>
          </p:cNvPr>
          <p:cNvSpPr txBox="1"/>
          <p:nvPr/>
        </p:nvSpPr>
        <p:spPr>
          <a:xfrm>
            <a:off x="208276" y="4134576"/>
            <a:ext cx="5198612" cy="461665"/>
          </a:xfrm>
          <a:prstGeom prst="rect">
            <a:avLst/>
          </a:prstGeom>
          <a:noFill/>
          <a:ln>
            <a:solidFill>
              <a:schemeClr val="tx1"/>
            </a:solidFill>
          </a:ln>
        </p:spPr>
        <p:txBody>
          <a:bodyPr wrap="square" rtlCol="0">
            <a:spAutoFit/>
          </a:bodyPr>
          <a:lstStyle/>
          <a:p>
            <a:pPr algn="ctr"/>
            <a:r>
              <a:rPr kumimoji="1" lang="ja-JP" altLang="en-US" sz="2400" dirty="0">
                <a:latin typeface="BIZ UDPゴシック" panose="020B0400000000000000" pitchFamily="50" charset="-128"/>
                <a:ea typeface="BIZ UDPゴシック" panose="020B0400000000000000" pitchFamily="50" charset="-128"/>
              </a:rPr>
              <a:t>保健医療福祉活動チームとの協働</a:t>
            </a:r>
          </a:p>
        </p:txBody>
      </p:sp>
    </p:spTree>
    <p:extLst>
      <p:ext uri="{BB962C8B-B14F-4D97-AF65-F5344CB8AC3E}">
        <p14:creationId xmlns:p14="http://schemas.microsoft.com/office/powerpoint/2010/main" val="200167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7"/>
                                        </p:tgtEl>
                                        <p:attrNameLst>
                                          <p:attrName>style.color</p:attrName>
                                        </p:attrNameLst>
                                      </p:cBhvr>
                                      <p:to>
                                        <a:schemeClr val="bg1"/>
                                      </p:to>
                                    </p:animClr>
                                    <p:animClr clrSpc="rgb" dir="cw">
                                      <p:cBhvr>
                                        <p:cTn id="7" dur="250" autoRev="1" fill="remove"/>
                                        <p:tgtEl>
                                          <p:spTgt spid="7"/>
                                        </p:tgtEl>
                                        <p:attrNameLst>
                                          <p:attrName>fillcolor</p:attrName>
                                        </p:attrNameLst>
                                      </p:cBhvr>
                                      <p:to>
                                        <a:schemeClr val="bg1"/>
                                      </p:to>
                                    </p:animClr>
                                    <p:set>
                                      <p:cBhvr>
                                        <p:cTn id="8" dur="250" autoRev="1" fill="remove"/>
                                        <p:tgtEl>
                                          <p:spTgt spid="7"/>
                                        </p:tgtEl>
                                        <p:attrNameLst>
                                          <p:attrName>fill.type</p:attrName>
                                        </p:attrNameLst>
                                      </p:cBhvr>
                                      <p:to>
                                        <p:strVal val="solid"/>
                                      </p:to>
                                    </p:set>
                                    <p:set>
                                      <p:cBhvr>
                                        <p:cTn id="9" dur="250" autoRev="1" fill="remove"/>
                                        <p:tgtEl>
                                          <p:spTgt spid="7"/>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1+#ppt_w/2"/>
                                          </p:val>
                                        </p:tav>
                                        <p:tav tm="100000">
                                          <p:val>
                                            <p:strVal val="#ppt_x"/>
                                          </p:val>
                                        </p:tav>
                                      </p:tavLst>
                                    </p:anim>
                                    <p:anim calcmode="lin" valueType="num">
                                      <p:cBhvr additive="base">
                                        <p:cTn id="15"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D7E218-F091-5309-B4C6-3FA420EF0CC6}"/>
              </a:ext>
            </a:extLst>
          </p:cNvPr>
          <p:cNvSpPr>
            <a:spLocks noGrp="1"/>
          </p:cNvSpPr>
          <p:nvPr>
            <p:ph type="title"/>
          </p:nvPr>
        </p:nvSpPr>
        <p:spPr>
          <a:xfrm>
            <a:off x="0" y="6451"/>
            <a:ext cx="12192000" cy="720000"/>
          </a:xfrm>
          <a:solidFill>
            <a:schemeClr val="accent1">
              <a:lumMod val="75000"/>
            </a:schemeClr>
          </a:solidFill>
        </p:spPr>
        <p:txBody>
          <a:bodyPr>
            <a:normAutofit/>
          </a:bodyPr>
          <a:lstStyle/>
          <a:p>
            <a:pPr algn="ctr"/>
            <a:r>
              <a:rPr kumimoji="1" lang="ja-JP" altLang="en-US" sz="4000" b="1" dirty="0">
                <a:solidFill>
                  <a:schemeClr val="bg1"/>
                </a:solidFill>
                <a:latin typeface="BIZ UDPゴシック" panose="020B0400000000000000" pitchFamily="50" charset="-128"/>
                <a:ea typeface="BIZ UDPゴシック" panose="020B0400000000000000" pitchFamily="50" charset="-128"/>
              </a:rPr>
              <a:t>二次健康被害（感染症）防止のポイント</a:t>
            </a:r>
          </a:p>
        </p:txBody>
      </p:sp>
      <p:sp>
        <p:nvSpPr>
          <p:cNvPr id="4" name="テキスト プレースホルダー 3">
            <a:extLst>
              <a:ext uri="{FF2B5EF4-FFF2-40B4-BE49-F238E27FC236}">
                <a16:creationId xmlns:a16="http://schemas.microsoft.com/office/drawing/2014/main" id="{25F48C84-1F6E-29A5-2993-AAAF1FC9651D}"/>
              </a:ext>
            </a:extLst>
          </p:cNvPr>
          <p:cNvSpPr>
            <a:spLocks noGrp="1"/>
          </p:cNvSpPr>
          <p:nvPr>
            <p:ph type="body" idx="1"/>
          </p:nvPr>
        </p:nvSpPr>
        <p:spPr>
          <a:xfrm>
            <a:off x="436418" y="1274384"/>
            <a:ext cx="5561157" cy="823912"/>
          </a:xfrm>
          <a:solidFill>
            <a:srgbClr val="99FFCC"/>
          </a:solidFill>
        </p:spPr>
        <p:txBody>
          <a:bodyPr anchor="ctr">
            <a:normAutofit lnSpcReduction="10000"/>
          </a:bodyPr>
          <a:lstStyle/>
          <a:p>
            <a:pPr algn="ctr"/>
            <a:r>
              <a:rPr lang="ja-JP" altLang="en-US" dirty="0">
                <a:latin typeface="BIZ UDPゴシック" panose="020B0400000000000000" pitchFamily="50" charset="-128"/>
                <a:ea typeface="BIZ UDPゴシック" panose="020B0400000000000000" pitchFamily="50" charset="-128"/>
              </a:rPr>
              <a:t>避難所としての対応</a:t>
            </a:r>
            <a:endParaRPr lang="en-US" altLang="ja-JP" dirty="0">
              <a:latin typeface="BIZ UDPゴシック" panose="020B0400000000000000" pitchFamily="50" charset="-128"/>
              <a:ea typeface="BIZ UDPゴシック" panose="020B0400000000000000" pitchFamily="50" charset="-128"/>
            </a:endParaRPr>
          </a:p>
          <a:p>
            <a:pPr algn="ctr"/>
            <a:r>
              <a:rPr lang="ja-JP" altLang="en-US" dirty="0">
                <a:latin typeface="BIZ UDPゴシック" panose="020B0400000000000000" pitchFamily="50" charset="-128"/>
                <a:ea typeface="BIZ UDPゴシック" panose="020B0400000000000000" pitchFamily="50" charset="-128"/>
              </a:rPr>
              <a:t>患者や家族への保健指導内容</a:t>
            </a:r>
          </a:p>
        </p:txBody>
      </p:sp>
      <p:sp>
        <p:nvSpPr>
          <p:cNvPr id="5" name="コンテンツ プレースホルダー 4">
            <a:extLst>
              <a:ext uri="{FF2B5EF4-FFF2-40B4-BE49-F238E27FC236}">
                <a16:creationId xmlns:a16="http://schemas.microsoft.com/office/drawing/2014/main" id="{FE95227F-FDF8-9A1B-FC11-5C3AC34B0A42}"/>
              </a:ext>
            </a:extLst>
          </p:cNvPr>
          <p:cNvSpPr>
            <a:spLocks noGrp="1"/>
          </p:cNvSpPr>
          <p:nvPr>
            <p:ph sz="half" idx="2"/>
          </p:nvPr>
        </p:nvSpPr>
        <p:spPr>
          <a:xfrm>
            <a:off x="436418" y="2187749"/>
            <a:ext cx="5561157" cy="4290478"/>
          </a:xfrm>
          <a:solidFill>
            <a:srgbClr val="CCFFCC"/>
          </a:solidFill>
        </p:spPr>
        <p:txBody>
          <a:bodyPr>
            <a:noAutofit/>
          </a:bodyPr>
          <a:lstStyle/>
          <a:p>
            <a:pPr marL="0" indent="0">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避難所を対象とした支援</a:t>
            </a:r>
            <a:r>
              <a:rPr lang="en-US" altLang="ja-JP" sz="2200" dirty="0">
                <a:latin typeface="BIZ UDPゴシック" panose="020B0400000000000000" pitchFamily="50" charset="-128"/>
                <a:ea typeface="BIZ UDPゴシック" panose="020B0400000000000000" pitchFamily="50" charset="-128"/>
              </a:rPr>
              <a:t>】</a:t>
            </a: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感染症拡大防止策を「宿主」「感染源」「感染経路」に分けて考える</a:t>
            </a:r>
            <a:endParaRPr lang="en-US" altLang="ja-JP" sz="2200" dirty="0">
              <a:latin typeface="BIZ UDPゴシック" panose="020B0400000000000000" pitchFamily="50" charset="-128"/>
              <a:ea typeface="BIZ UDPゴシック" panose="020B0400000000000000" pitchFamily="50" charset="-128"/>
            </a:endParaRP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現在のライフライン評価に基づく環境整備</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⇒温度・湿度・空調・粉塵・流水の確保など</a:t>
            </a:r>
            <a:endPar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endParaRP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避難所内での住民組織の育成・活動体制構築</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患者・家族への支援</a:t>
            </a:r>
            <a:r>
              <a:rPr lang="en-US" altLang="ja-JP" sz="2200" dirty="0">
                <a:latin typeface="BIZ UDPゴシック" panose="020B0400000000000000" pitchFamily="50" charset="-128"/>
                <a:ea typeface="BIZ UDPゴシック" panose="020B0400000000000000" pitchFamily="50" charset="-128"/>
              </a:rPr>
              <a:t>】</a:t>
            </a: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プライバシー保護と孤立化させないことの兼合い</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コミュニティを守る支援</a:t>
            </a:r>
            <a:endParaRPr lang="en-US" altLang="ja-JP" sz="2200" dirty="0">
              <a:latin typeface="BIZ UDPゴシック" panose="020B0400000000000000" pitchFamily="50" charset="-128"/>
              <a:ea typeface="BIZ UDPゴシック" panose="020B0400000000000000" pitchFamily="50" charset="-128"/>
            </a:endParaRP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医療資源の再分配</a:t>
            </a:r>
          </a:p>
        </p:txBody>
      </p:sp>
      <p:sp>
        <p:nvSpPr>
          <p:cNvPr id="6" name="テキスト プレースホルダー 5">
            <a:extLst>
              <a:ext uri="{FF2B5EF4-FFF2-40B4-BE49-F238E27FC236}">
                <a16:creationId xmlns:a16="http://schemas.microsoft.com/office/drawing/2014/main" id="{40EB606B-1593-89FE-1340-227F757A4ED8}"/>
              </a:ext>
            </a:extLst>
          </p:cNvPr>
          <p:cNvSpPr>
            <a:spLocks noGrp="1"/>
          </p:cNvSpPr>
          <p:nvPr>
            <p:ph type="body" sz="quarter" idx="3"/>
          </p:nvPr>
        </p:nvSpPr>
        <p:spPr>
          <a:xfrm>
            <a:off x="6112886" y="1274384"/>
            <a:ext cx="5544270" cy="823912"/>
          </a:xfrm>
          <a:solidFill>
            <a:srgbClr val="FFFF00"/>
          </a:solidFill>
        </p:spPr>
        <p:txBody>
          <a:bodyPr anchor="ctr">
            <a:normAutofit lnSpcReduction="10000"/>
          </a:bodyPr>
          <a:lstStyle/>
          <a:p>
            <a:pPr algn="ctr"/>
            <a:r>
              <a:rPr lang="ja-JP" altLang="en-US" dirty="0">
                <a:latin typeface="BIZ UDPゴシック" panose="020B0400000000000000" pitchFamily="50" charset="-128"/>
                <a:ea typeface="BIZ UDPゴシック" panose="020B0400000000000000" pitchFamily="50" charset="-128"/>
              </a:rPr>
              <a:t>医療救護班班長への報告内容</a:t>
            </a:r>
          </a:p>
        </p:txBody>
      </p:sp>
      <p:sp>
        <p:nvSpPr>
          <p:cNvPr id="7" name="コンテンツ プレースホルダー 6">
            <a:extLst>
              <a:ext uri="{FF2B5EF4-FFF2-40B4-BE49-F238E27FC236}">
                <a16:creationId xmlns:a16="http://schemas.microsoft.com/office/drawing/2014/main" id="{AB49C7DE-4186-F0E5-9720-FED59FA3BEC9}"/>
              </a:ext>
            </a:extLst>
          </p:cNvPr>
          <p:cNvSpPr>
            <a:spLocks noGrp="1"/>
          </p:cNvSpPr>
          <p:nvPr>
            <p:ph sz="quarter" idx="4"/>
          </p:nvPr>
        </p:nvSpPr>
        <p:spPr>
          <a:xfrm>
            <a:off x="6096000" y="2187749"/>
            <a:ext cx="5561156" cy="4290478"/>
          </a:xfrm>
          <a:solidFill>
            <a:srgbClr val="FFFFCC"/>
          </a:solidFill>
        </p:spPr>
        <p:txBody>
          <a:bodyPr>
            <a:noAutofit/>
          </a:bodyPr>
          <a:lstStyle/>
          <a:p>
            <a:pPr marL="0" indent="0">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ボトムアップ</a:t>
            </a:r>
            <a:r>
              <a:rPr lang="en-US" altLang="ja-JP" sz="2200" dirty="0">
                <a:latin typeface="BIZ UDPゴシック" panose="020B0400000000000000" pitchFamily="50" charset="-128"/>
                <a:ea typeface="BIZ UDPゴシック" panose="020B0400000000000000" pitchFamily="50" charset="-128"/>
              </a:rPr>
              <a:t>】</a:t>
            </a: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残された課題（保健師自身では解決できず対応が必要な問題）を報告する</a:t>
            </a:r>
            <a:endParaRPr lang="en-US" altLang="ja-JP" sz="2200" dirty="0">
              <a:latin typeface="BIZ UDPゴシック" panose="020B0400000000000000" pitchFamily="50" charset="-128"/>
              <a:ea typeface="BIZ UDPゴシック" panose="020B0400000000000000" pitchFamily="50" charset="-128"/>
            </a:endParaRP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誰あるいはどの機関が解決できるのかを想定しながら報告する</a:t>
            </a:r>
            <a:endParaRPr lang="en-US" altLang="ja-JP" sz="2200" dirty="0">
              <a:latin typeface="BIZ UDPゴシック" panose="020B0400000000000000" pitchFamily="50" charset="-128"/>
              <a:ea typeface="BIZ UDPゴシック" panose="020B0400000000000000" pitchFamily="50" charset="-128"/>
            </a:endParaRPr>
          </a:p>
          <a:p>
            <a:pPr>
              <a:buFont typeface="Wingdings" panose="05000000000000000000" pitchFamily="2" charset="2"/>
              <a:buChar char="Ø"/>
            </a:pPr>
            <a:r>
              <a:rPr lang="ja-JP" altLang="en-US" sz="2200" dirty="0">
                <a:latin typeface="BIZ UDPゴシック" panose="020B0400000000000000" pitchFamily="50" charset="-128"/>
                <a:ea typeface="BIZ UDPゴシック" panose="020B0400000000000000" pitchFamily="50" charset="-128"/>
              </a:rPr>
              <a:t>根拠を基に正確に判断する</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⇒スペース</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1</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人当たり</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3.5</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a:t>
            </a:r>
            <a:endPar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endParaRPr>
          </a:p>
          <a:p>
            <a:pPr marL="0" indent="0">
              <a:buNone/>
            </a:pP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　飲料水</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1</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人</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1</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日</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2.5L</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3L</a:t>
            </a:r>
          </a:p>
          <a:p>
            <a:pPr marL="0" indent="0">
              <a:buNone/>
            </a:pP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　トイレ</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20</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人に</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1</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基・男：女＝</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1</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a:t>
            </a: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3</a:t>
            </a:r>
          </a:p>
          <a:p>
            <a:pPr marL="0" indent="0">
              <a:buNone/>
            </a:pPr>
            <a:r>
              <a:rPr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rPr>
              <a:t>   </a:t>
            </a:r>
            <a:r>
              <a:rPr lang="ja-JP" altLang="en-US" sz="2000" dirty="0">
                <a:solidFill>
                  <a:schemeClr val="accent1">
                    <a:lumMod val="75000"/>
                  </a:schemeClr>
                </a:solidFill>
                <a:latin typeface="BIZ UDPゴシック" panose="020B0400000000000000" pitchFamily="50" charset="-128"/>
                <a:ea typeface="BIZ UDPゴシック" panose="020B0400000000000000" pitchFamily="50" charset="-128"/>
              </a:rPr>
              <a:t>など、スフィア基準等を知っておく</a:t>
            </a:r>
          </a:p>
        </p:txBody>
      </p:sp>
    </p:spTree>
    <p:extLst>
      <p:ext uri="{BB962C8B-B14F-4D97-AF65-F5344CB8AC3E}">
        <p14:creationId xmlns:p14="http://schemas.microsoft.com/office/powerpoint/2010/main" val="5654152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NA テーマ">
  <a:themeElements>
    <a:clrScheme name="JNA_Color_Ver01">
      <a:dk1>
        <a:srgbClr val="000000"/>
      </a:dk1>
      <a:lt1>
        <a:srgbClr val="FFFFFF"/>
      </a:lt1>
      <a:dk2>
        <a:srgbClr val="33569F"/>
      </a:dk2>
      <a:lt2>
        <a:srgbClr val="E7E6E6"/>
      </a:lt2>
      <a:accent1>
        <a:srgbClr val="232483"/>
      </a:accent1>
      <a:accent2>
        <a:srgbClr val="C52423"/>
      </a:accent2>
      <a:accent3>
        <a:srgbClr val="A5A5A5"/>
      </a:accent3>
      <a:accent4>
        <a:srgbClr val="3A7FC0"/>
      </a:accent4>
      <a:accent5>
        <a:srgbClr val="046D9C"/>
      </a:accent5>
      <a:accent6>
        <a:srgbClr val="00ACFF"/>
      </a:accent6>
      <a:hlink>
        <a:srgbClr val="0563C1"/>
      </a:hlink>
      <a:folHlink>
        <a:srgbClr val="EF242B"/>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1588</Words>
  <Application>Microsoft Office PowerPoint</Application>
  <PresentationFormat>ワイド画面</PresentationFormat>
  <Paragraphs>161</Paragraphs>
  <Slides>7</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7</vt:i4>
      </vt:variant>
    </vt:vector>
  </HeadingPairs>
  <TitlesOfParts>
    <vt:vector size="16" baseType="lpstr">
      <vt:lpstr>BIZ UDPゴシック</vt:lpstr>
      <vt:lpstr>HG正楷書体-PRO</vt:lpstr>
      <vt:lpstr>游ゴシック</vt:lpstr>
      <vt:lpstr>游ゴシック Light</vt:lpstr>
      <vt:lpstr>Yu Mincho</vt:lpstr>
      <vt:lpstr>Arial</vt:lpstr>
      <vt:lpstr>Wingdings</vt:lpstr>
      <vt:lpstr>Office テーマ</vt:lpstr>
      <vt:lpstr>JNA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二次健康被害（感染症）防止のポイント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珠実 松本</dc:creator>
  <cp:lastModifiedBy>松本 珠実</cp:lastModifiedBy>
  <cp:revision>4</cp:revision>
  <dcterms:created xsi:type="dcterms:W3CDTF">2025-12-09T15:17:32Z</dcterms:created>
  <dcterms:modified xsi:type="dcterms:W3CDTF">2026-01-28T08:21:00Z</dcterms:modified>
</cp:coreProperties>
</file>